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</p:sldMasterIdLst>
  <p:handoutMasterIdLst>
    <p:handoutMasterId r:id="rId20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0F0"/>
    <a:srgbClr val="194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7594A9-819C-4A0B-B2C1-A8FA4F8E8D4D}" v="2" dt="2019-09-24T12:23:15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4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36CC2D-3DB2-1F41-BC2A-4FBE0491F7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F5A9-307E-6E4E-9CB6-15D4C26680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8830-DBBA-3141-8AA0-46484002B111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D1992-A99C-EE40-A6D9-F9CB860999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5844C-B836-B941-BA85-340ECD6D3D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E6774-6DC4-F54A-B8FC-0BCD76508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68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0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3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0971F-4476-0B47-8789-03E8F18CBB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1993" y="-15499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7B6C75-FA7C-924B-AB8A-7ACC6DF1D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843384-754A-4AA0-9DCD-3BA033DA9563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B7A292-91A7-4470-86EA-3B4FECF3D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14" name="Triangle 10">
            <a:extLst>
              <a:ext uri="{FF2B5EF4-FFF2-40B4-BE49-F238E27FC236}">
                <a16:creationId xmlns:a16="http://schemas.microsoft.com/office/drawing/2014/main" id="{EE04891C-53B2-4A97-A5EE-919BDCC43A31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0C05B5-BA1C-4035-9151-33014D7777EF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CCC0DBB-46B4-4749-9201-55971DFAF4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8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FA7873-E710-0E46-AB9E-9B1B4FA05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AA24098-8EB4-1C4C-A63F-6402E8BBED5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FEF5E4-085E-4C2E-8B20-613B04865735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6B88B5-3425-4DF5-91C0-7BC64D996FFF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ADB8F2B-1CA1-4658-AE72-38AFC8B4BC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2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5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3C9164DD-D180-B441-B1F1-218FA7324F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504546A-D24F-CE4D-AEA8-32090A029D5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9110BD-93C6-4A49-92C7-DA0278807CA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Placeholder 5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6445B87A-CFFC-4CBC-938F-ED315674D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D84010-E97F-42AF-A2B8-7958567D0965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4682FA7-A9D2-40A5-A30C-ADF7A823A3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40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0ACFB8-3A37-E34A-983D-079254279AD4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6C508-29C5-864B-BA84-35D4CC6887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0AA33-B31D-2046-B9A6-A9CC2685C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CB149E-26BF-4305-939D-9BD5769D99C1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6B1256-1882-4032-AD8E-922A824BA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F554AE-8ABA-44C6-AC42-4F6781975A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0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9929-85BD-614C-A173-B557CD4A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4BCE119-91E5-3A4F-B00B-E6E7627B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2903B02-6D11-4A82-9B46-098FEEF2DAAC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D85BBD-8E31-451A-8473-76608B281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768E54-4606-41C2-818F-9F89F00B736F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E01985F-BC5B-4172-B6D7-DDF21E1CC4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5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/>
        </p:nvSpPr>
        <p:spPr>
          <a:xfrm>
            <a:off x="0" y="289932"/>
            <a:ext cx="12192000" cy="6568068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62B7F-AD42-2F4B-AAE8-2F098410C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C552BF2-6F84-1A40-800D-9E6992D5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365884-2E51-48CB-8681-D239A7F2763C}"/>
              </a:ext>
            </a:extLst>
          </p:cNvPr>
          <p:cNvSpPr/>
          <p:nvPr userDrawn="1"/>
        </p:nvSpPr>
        <p:spPr>
          <a:xfrm>
            <a:off x="0" y="289932"/>
            <a:ext cx="12192000" cy="6568068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585496-E36C-4461-855E-9BDA2137B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C3F8CA-1FF6-4A79-B7B8-12A79547A6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B671B9-827A-487A-8C0A-2BD89BCB04E8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894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F0E95-B3F1-BB48-BD0B-A9A56F7A2D6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7749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A8366C1-B850-2B44-A7FF-07E480332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E89A545-5F21-4AE2-BCAB-88B6014B1FED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FB480F-8368-400F-8E2E-01BD350F27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17" name="Rectangle 7">
            <a:extLst>
              <a:ext uri="{FF2B5EF4-FFF2-40B4-BE49-F238E27FC236}">
                <a16:creationId xmlns:a16="http://schemas.microsoft.com/office/drawing/2014/main" id="{D4137ECA-5BB8-49D3-9B5C-D64D1699AEAA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79CC8F-062D-4394-A524-F83E4C2CD201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229AA93-0B88-4D71-B31E-923F67FF5A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42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8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0FFD2A4A-7109-3845-9EB5-6BE7303108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-7315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6E6FD-F31F-684F-AE9B-B2374A00B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575C596-EA9E-44B5-8010-4CCE196533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DF11FC-CA9E-418A-9B22-A3D4CF11F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id="{B20494A3-FAE9-4BDB-8C90-ED18C5C8B99B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0C403C-6ED8-494B-AA07-C62A18BBB078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Placeholder 8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32EBC3C0-6BCA-4DA3-B92E-376FFAAE53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-7315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89CA3D-E772-4215-A3C8-784C5105DB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3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-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64CC10-AE26-AB4C-82E6-8526800F52BC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5B15D-F69E-684A-A890-927277CF11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63ECCF-FB24-F543-AAD1-857AA6D2E1E8}"/>
              </a:ext>
            </a:extLst>
          </p:cNvPr>
          <p:cNvSpPr txBox="1">
            <a:spLocks/>
          </p:cNvSpPr>
          <p:nvPr/>
        </p:nvSpPr>
        <p:spPr>
          <a:xfrm>
            <a:off x="2988128" y="1998270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94E23-29C1-2A4C-ABEA-D06B79F2DF2F}"/>
              </a:ext>
            </a:extLst>
          </p:cNvPr>
          <p:cNvCxnSpPr/>
          <p:nvPr/>
        </p:nvCxnSpPr>
        <p:spPr>
          <a:xfrm>
            <a:off x="3140235" y="2000659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9E7E4-301B-C745-99BC-10D956E3AB74}"/>
              </a:ext>
            </a:extLst>
          </p:cNvPr>
          <p:cNvGrpSpPr/>
          <p:nvPr/>
        </p:nvGrpSpPr>
        <p:grpSpPr>
          <a:xfrm>
            <a:off x="4420081" y="3067781"/>
            <a:ext cx="3351834" cy="914400"/>
            <a:chOff x="4336109" y="3786418"/>
            <a:chExt cx="3351834" cy="914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1B897-21CD-FF4C-BC7C-DDE0003A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92CBEE-6278-8B4A-A7B3-F23A015B9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F59F87-3955-E640-8BD4-4107EEB2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89FEA9F-9FE5-8842-AB4B-5A547D421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D89441-18B8-454A-B5D7-04D13693655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148532-A335-4BD2-AD49-BBF26C81FF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A869A67-8D62-4A75-BF2F-9CDAB7B68FCF}"/>
              </a:ext>
            </a:extLst>
          </p:cNvPr>
          <p:cNvSpPr txBox="1">
            <a:spLocks/>
          </p:cNvSpPr>
          <p:nvPr userDrawn="1"/>
        </p:nvSpPr>
        <p:spPr>
          <a:xfrm>
            <a:off x="2988128" y="1998270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D29AC5-2D69-460C-B2B6-67A37DA5E692}"/>
              </a:ext>
            </a:extLst>
          </p:cNvPr>
          <p:cNvCxnSpPr/>
          <p:nvPr userDrawn="1"/>
        </p:nvCxnSpPr>
        <p:spPr>
          <a:xfrm>
            <a:off x="3140235" y="2000659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6F156B-BA0C-4C1C-AC12-670970B0D287}"/>
              </a:ext>
            </a:extLst>
          </p:cNvPr>
          <p:cNvGrpSpPr/>
          <p:nvPr userDrawn="1"/>
        </p:nvGrpSpPr>
        <p:grpSpPr>
          <a:xfrm>
            <a:off x="4420081" y="3067781"/>
            <a:ext cx="3351834" cy="914400"/>
            <a:chOff x="4336109" y="3786418"/>
            <a:chExt cx="3351834" cy="914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F08760C-EBF9-479A-9742-2CB984554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47B5F89-29E1-4CDC-961A-1D143E3C1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1DE0EF-8A43-4AE7-80DE-BDA4DCDEE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93F62EA-12F9-4CE2-BEA8-FA891B1C11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47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-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7373CA-225A-084E-A6A1-A210E754B414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97B09-AE5C-0042-8B5F-D87FBF5306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B36A95-8BC2-E349-9CE5-747221FC4911}"/>
              </a:ext>
            </a:extLst>
          </p:cNvPr>
          <p:cNvSpPr txBox="1">
            <a:spLocks/>
          </p:cNvSpPr>
          <p:nvPr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9513E-E08E-CE4F-9F03-1AFCFB3BAFB6}"/>
              </a:ext>
            </a:extLst>
          </p:cNvPr>
          <p:cNvCxnSpPr/>
          <p:nvPr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3A6D83-C8F5-ED4C-AAA1-7A46EC08DFDD}"/>
              </a:ext>
            </a:extLst>
          </p:cNvPr>
          <p:cNvGrpSpPr/>
          <p:nvPr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A8E2D1-50CA-C643-B206-EDD3495A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E3C28A-D0C5-1746-9781-0B18D380D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147492-E666-7345-8E1E-6DF561BA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BE65A-F08E-4647-896F-514DAFFD5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3379" y="2647330"/>
            <a:ext cx="8667750" cy="885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consectetuer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ligula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eget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dolor.</a:t>
            </a:r>
            <a:endParaRPr lang="en-US" dirty="0">
              <a:latin typeface="AvantGarde Bk BT Book" panose="020B04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3A7B2D-FF0E-914D-B7B8-1AB820118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AC9CD75-CA73-42D3-90B8-624AF0487F53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E696E5-9FC1-414C-919B-147C57850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E6518F9-3447-4F91-8CDD-289D853D1BD8}"/>
              </a:ext>
            </a:extLst>
          </p:cNvPr>
          <p:cNvSpPr txBox="1">
            <a:spLocks/>
          </p:cNvSpPr>
          <p:nvPr userDrawn="1"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2EC1D7B-9B6C-4E91-B329-25CF35F582E9}"/>
              </a:ext>
            </a:extLst>
          </p:cNvPr>
          <p:cNvCxnSpPr/>
          <p:nvPr userDrawn="1"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E22B22-474E-482E-BBEB-D529484196F4}"/>
              </a:ext>
            </a:extLst>
          </p:cNvPr>
          <p:cNvGrpSpPr/>
          <p:nvPr userDrawn="1"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059EAF-D93B-4E5E-8D5E-2BE3AFD95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7F89A97-35D4-4236-98B9-7E4BDF9B8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C1DA4B6-AD82-4C84-BA50-F34C6D4B8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FCD5EFC-D4FC-4B90-B47D-559A66A8C4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96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0971F-4476-0B47-8789-03E8F18CBB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1993" y="-15499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7B6C75-FA7C-924B-AB8A-7ACC6DF1D8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2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0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128204E-AB1B-554B-B20F-0007748ABC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8750687-3808-D04B-991C-4A7EA1070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BB3CA2B-7AD2-4C00-84CF-C663A71E3AC6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16EDC5-E63F-47C0-9C6F-9587EB6A0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15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64E86D37-72B7-498A-B2DF-08708731B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Triangle 10">
            <a:extLst>
              <a:ext uri="{FF2B5EF4-FFF2-40B4-BE49-F238E27FC236}">
                <a16:creationId xmlns:a16="http://schemas.microsoft.com/office/drawing/2014/main" id="{75EB4E83-3339-4666-8C07-AEBCDAFD69CB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278E4E-A4D3-4C47-8161-BE34E95CD6F9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9697591-F349-4011-A868-5038845794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96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0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128204E-AB1B-554B-B20F-0007748ABC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8750687-3808-D04B-991C-4A7EA1070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6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BB6CCF-6258-F74C-95B3-FBCE9C9B4101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EBD6C-4572-AA4E-BEE9-5C1C5E3E9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DF2D-262D-5741-815E-59AC295C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391885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60BE7-73F8-5846-984A-B12E88211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7956F-EEE7-C242-9F01-76FC7B0FD330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82C911-EED3-3347-A4BD-CBAFED661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8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C4BDA0-6A9C-D243-A61F-719ED00B7A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0824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5B3D08E-B84A-134E-92C1-DC9D49DC95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622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199EE7-E342-2B42-B947-F24F1FBD4C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4420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709514-94E8-0440-8CD8-7B8ED5F94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219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5883C6-AE8B-C44C-85E9-33DD630AFA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17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Placeholder 9" descr="A close up of a computer&#10;&#10;Description automatically generated">
            <a:extLst>
              <a:ext uri="{FF2B5EF4-FFF2-40B4-BE49-F238E27FC236}">
                <a16:creationId xmlns:a16="http://schemas.microsoft.com/office/drawing/2014/main" id="{E8B1ED9F-1D3C-F044-ABA5-A15DEEFE7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24" y="4286419"/>
            <a:ext cx="2068849" cy="2067379"/>
          </a:xfrm>
          <a:prstGeom prst="rect">
            <a:avLst/>
          </a:prstGeom>
        </p:spPr>
      </p:pic>
      <p:pic>
        <p:nvPicPr>
          <p:cNvPr id="27" name="Picture Placeholder 11" descr="A picture containing person, wall, indoor, cellphone&#10;&#10;Description automatically generated">
            <a:extLst>
              <a:ext uri="{FF2B5EF4-FFF2-40B4-BE49-F238E27FC236}">
                <a16:creationId xmlns:a16="http://schemas.microsoft.com/office/drawing/2014/main" id="{787499CA-6838-134B-81E1-1213B201A9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2621" y="4286419"/>
            <a:ext cx="2068849" cy="2067379"/>
          </a:xfrm>
          <a:prstGeom prst="rect">
            <a:avLst/>
          </a:prstGeom>
        </p:spPr>
      </p:pic>
      <p:pic>
        <p:nvPicPr>
          <p:cNvPr id="28" name="Picture Placeholder 1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A99ED6F5-9FA0-714C-ACCE-FD9A8983E6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4420" y="4286419"/>
            <a:ext cx="2068849" cy="2067379"/>
          </a:xfrm>
          <a:prstGeom prst="rect">
            <a:avLst/>
          </a:prstGeom>
        </p:spPr>
      </p:pic>
      <p:pic>
        <p:nvPicPr>
          <p:cNvPr id="29" name="Picture Placeholder 15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452DC964-C0D9-8D48-9F44-1036AEF1BC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6219" y="4286419"/>
            <a:ext cx="2068849" cy="206737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22AE09-E1A6-924D-8354-67401B05B2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7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-77492" y="123414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B790-3DBA-0347-8535-B6B80E4A6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678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E67405-28C9-A844-849B-0235276E57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022412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BB7D63-C2E0-0547-8D1E-0B8F8A430CE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39932" y="-40783"/>
            <a:ext cx="4052068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9366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1137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242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8AE57F2-775A-124A-9A06-DBDB69A41D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0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0" y="-52756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5193943-DA36-324C-8334-9343715AFBC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0" y="-40783"/>
            <a:ext cx="4095610" cy="34697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53C9177-916A-5A44-AC42-56103D8C9AF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116090" y="-40783"/>
            <a:ext cx="4095610" cy="346978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64D0F95-C625-A54A-B593-AC8F035DB55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233610" y="-40783"/>
            <a:ext cx="4052068" cy="346978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608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BAA798F-2BD5-144C-A889-616504712C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12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DC96-1736-E84A-A114-DB3573B617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2440" y="1583105"/>
            <a:ext cx="3514329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200123"/>
            <a:ext cx="3514329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0C2F6-4A45-F84E-9B51-955CC61F02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0515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E9C6150-436C-6640-8873-BB6BDD10D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517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45877A6-D7BA-3F42-9F45-98FC5B10DD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64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D3D53-658A-BE41-9292-4F3CEB4AEEB4}"/>
              </a:ext>
            </a:extLst>
          </p:cNvPr>
          <p:cNvSpPr/>
          <p:nvPr userDrawn="1"/>
        </p:nvSpPr>
        <p:spPr>
          <a:xfrm>
            <a:off x="472440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83B5C-174F-EE4D-9B6F-14C73FDB3D02}"/>
              </a:ext>
            </a:extLst>
          </p:cNvPr>
          <p:cNvSpPr/>
          <p:nvPr userDrawn="1"/>
        </p:nvSpPr>
        <p:spPr>
          <a:xfrm>
            <a:off x="4309655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4A2483-CCA7-2649-9D60-FBEC69CE6ADE}"/>
              </a:ext>
            </a:extLst>
          </p:cNvPr>
          <p:cNvSpPr/>
          <p:nvPr userDrawn="1"/>
        </p:nvSpPr>
        <p:spPr>
          <a:xfrm>
            <a:off x="8163198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8486FA-6B4C-3847-A969-9A65B0758ADB}"/>
              </a:ext>
            </a:extLst>
          </p:cNvPr>
          <p:cNvSpPr/>
          <p:nvPr userDrawn="1"/>
        </p:nvSpPr>
        <p:spPr>
          <a:xfrm>
            <a:off x="472440" y="1581015"/>
            <a:ext cx="3531636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687A2-92A9-1746-BF25-4FD6D5A23833}"/>
              </a:ext>
            </a:extLst>
          </p:cNvPr>
          <p:cNvSpPr/>
          <p:nvPr userDrawn="1"/>
        </p:nvSpPr>
        <p:spPr>
          <a:xfrm>
            <a:off x="4313806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458BC-59B9-6145-90CF-66039DA04BB1}"/>
              </a:ext>
            </a:extLst>
          </p:cNvPr>
          <p:cNvSpPr/>
          <p:nvPr userDrawn="1"/>
        </p:nvSpPr>
        <p:spPr>
          <a:xfrm>
            <a:off x="8167349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A1DA76-E728-7E4E-9E74-82D1D2467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498" y="1749717"/>
            <a:ext cx="848211" cy="6168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438C2E-EA6D-2C40-B102-18112D8614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441" y="1636621"/>
            <a:ext cx="959058" cy="8433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0E47F7-EA6B-A14E-A670-E5064AC8DE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162" y="1653328"/>
            <a:ext cx="809657" cy="809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545167"/>
            <a:ext cx="3514329" cy="199676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533529"/>
            <a:ext cx="3531636" cy="2008405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533208"/>
            <a:ext cx="3531636" cy="2008726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B0A57DDC-4C57-BD41-BDEB-664192CB70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1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FA7873-E710-0E46-AB9E-9B1B4FA05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AA24098-8EB4-1C4C-A63F-6402E8BBED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86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5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3C9164DD-D180-B441-B1F1-218FA7324F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504546A-D24F-CE4D-AEA8-32090A029D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2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BB6CCF-6258-F74C-95B3-FBCE9C9B4101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EBD6C-4572-AA4E-BEE9-5C1C5E3E98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DF2D-262D-5741-815E-59AC295C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391885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60BE7-73F8-5846-984A-B12E88211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7956F-EEE7-C242-9F01-76FC7B0FD330}"/>
              </a:ext>
            </a:extLst>
          </p:cNvPr>
          <p:cNvCxnSpPr/>
          <p:nvPr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82C911-EED3-3347-A4BD-CBAFED66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64EB28-07B7-44DD-89F4-8C9FC30B2D7C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A7FEB8-0A95-4354-B220-5CFA6B9B9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D261EC-FB55-4F25-904A-F89460F751B3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FABA949-CED1-4A00-934C-14ECF65444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79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9929-85BD-614C-A173-B557CD4A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4BCE119-91E5-3A4F-B00B-E6E7627BCA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10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0" y="289932"/>
            <a:ext cx="12192000" cy="6568068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62B7F-AD42-2F4B-AAE8-2F09841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C552BF2-6F84-1A40-800D-9E6992D5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976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F0E95-B3F1-BB48-BD0B-A9A56F7A2D6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7749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A8366C1-B850-2B44-A7FF-07E480332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24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8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0FFD2A4A-7109-3845-9EB5-6BE73031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-7315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6E6FD-F31F-684F-AE9B-B2374A00B0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65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 -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64CC10-AE26-AB4C-82E6-8526800F52BC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5B15D-F69E-684A-A890-927277CF1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63ECCF-FB24-F543-AAD1-857AA6D2E1E8}"/>
              </a:ext>
            </a:extLst>
          </p:cNvPr>
          <p:cNvSpPr txBox="1">
            <a:spLocks/>
          </p:cNvSpPr>
          <p:nvPr userDrawn="1"/>
        </p:nvSpPr>
        <p:spPr>
          <a:xfrm>
            <a:off x="2988128" y="1998270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94E23-29C1-2A4C-ABEA-D06B79F2DF2F}"/>
              </a:ext>
            </a:extLst>
          </p:cNvPr>
          <p:cNvCxnSpPr/>
          <p:nvPr userDrawn="1"/>
        </p:nvCxnSpPr>
        <p:spPr>
          <a:xfrm>
            <a:off x="3140235" y="2000659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9E7E4-301B-C745-99BC-10D956E3AB74}"/>
              </a:ext>
            </a:extLst>
          </p:cNvPr>
          <p:cNvGrpSpPr/>
          <p:nvPr userDrawn="1"/>
        </p:nvGrpSpPr>
        <p:grpSpPr>
          <a:xfrm>
            <a:off x="4420081" y="3067781"/>
            <a:ext cx="3351834" cy="914400"/>
            <a:chOff x="4336109" y="3786418"/>
            <a:chExt cx="3351834" cy="914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1B897-21CD-FF4C-BC7C-DDE0003A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92CBEE-6278-8B4A-A7B3-F23A015B9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F59F87-3955-E640-8BD4-4107EEB2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89FEA9F-9FE5-8842-AB4B-5A547D421F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24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 -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7373CA-225A-084E-A6A1-A210E754B41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97B09-AE5C-0042-8B5F-D87FBF530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B36A95-8BC2-E349-9CE5-747221FC4911}"/>
              </a:ext>
            </a:extLst>
          </p:cNvPr>
          <p:cNvSpPr txBox="1">
            <a:spLocks/>
          </p:cNvSpPr>
          <p:nvPr userDrawn="1"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9513E-E08E-CE4F-9F03-1AFCFB3BAFB6}"/>
              </a:ext>
            </a:extLst>
          </p:cNvPr>
          <p:cNvCxnSpPr/>
          <p:nvPr userDrawn="1"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3A6D83-C8F5-ED4C-AAA1-7A46EC08DFDD}"/>
              </a:ext>
            </a:extLst>
          </p:cNvPr>
          <p:cNvGrpSpPr/>
          <p:nvPr userDrawn="1"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A8E2D1-50CA-C643-B206-EDD3495A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E3C28A-D0C5-1746-9781-0B18D380D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147492-E666-7345-8E1E-6DF561BA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BE65A-F08E-4647-896F-514DAFFD5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3379" y="2647330"/>
            <a:ext cx="8667750" cy="885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consectetuer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ligula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eget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dolor.</a:t>
            </a:r>
            <a:endParaRPr lang="en-US" dirty="0">
              <a:latin typeface="AvantGarde Bk BT Book" panose="020B04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3A7B2D-FF0E-914D-B7B8-1AB8201184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C4BDA0-6A9C-D243-A61F-719ED00B7A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0824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5B3D08E-B84A-134E-92C1-DC9D49DC95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622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199EE7-E342-2B42-B947-F24F1FBD4C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4420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709514-94E8-0440-8CD8-7B8ED5F94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219" y="4284321"/>
            <a:ext cx="2068849" cy="20673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5883C6-AE8B-C44C-85E9-33DD630AFA9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CEAAB36-79CF-49A0-B113-A7A4B4795317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E9AF0C4-AE20-4F1F-92C5-3985481F1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4" name="Rectangle 7">
            <a:extLst>
              <a:ext uri="{FF2B5EF4-FFF2-40B4-BE49-F238E27FC236}">
                <a16:creationId xmlns:a16="http://schemas.microsoft.com/office/drawing/2014/main" id="{1099C9F7-E474-48A4-9DBB-3D0F60F41CB8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2D9551-5F74-4DA3-85F4-5B8BB1A5E6AD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AEBEFDA3-1251-48A6-B47D-DF7A4E5EB0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6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Placeholder 9" descr="A close up of a computer&#10;&#10;Description automatically generated">
            <a:extLst>
              <a:ext uri="{FF2B5EF4-FFF2-40B4-BE49-F238E27FC236}">
                <a16:creationId xmlns:a16="http://schemas.microsoft.com/office/drawing/2014/main" id="{E8B1ED9F-1D3C-F044-ABA5-A15DEEFE77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24" y="4286419"/>
            <a:ext cx="2068849" cy="2067379"/>
          </a:xfrm>
          <a:prstGeom prst="rect">
            <a:avLst/>
          </a:prstGeom>
        </p:spPr>
      </p:pic>
      <p:pic>
        <p:nvPicPr>
          <p:cNvPr id="27" name="Picture Placeholder 11" descr="A picture containing person, wall, indoor, cellphone&#10;&#10;Description automatically generated">
            <a:extLst>
              <a:ext uri="{FF2B5EF4-FFF2-40B4-BE49-F238E27FC236}">
                <a16:creationId xmlns:a16="http://schemas.microsoft.com/office/drawing/2014/main" id="{787499CA-6838-134B-81E1-1213B201A9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2621" y="4286419"/>
            <a:ext cx="2068849" cy="2067379"/>
          </a:xfrm>
          <a:prstGeom prst="rect">
            <a:avLst/>
          </a:prstGeom>
        </p:spPr>
      </p:pic>
      <p:pic>
        <p:nvPicPr>
          <p:cNvPr id="28" name="Picture Placeholder 1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A99ED6F5-9FA0-714C-ACCE-FD9A8983E6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4420" y="4286419"/>
            <a:ext cx="2068849" cy="2067379"/>
          </a:xfrm>
          <a:prstGeom prst="rect">
            <a:avLst/>
          </a:prstGeom>
        </p:spPr>
      </p:pic>
      <p:pic>
        <p:nvPicPr>
          <p:cNvPr id="29" name="Picture Placeholder 15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452DC964-C0D9-8D48-9F44-1036AEF1BC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6219" y="4286419"/>
            <a:ext cx="2068849" cy="206737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22AE09-E1A6-924D-8354-67401B05B219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E53FF3D-220B-499F-93B6-95FD68D7A77E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47A705A-7E78-4AF3-A7DB-E6EDDDA60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3" name="Rectangle 7">
            <a:extLst>
              <a:ext uri="{FF2B5EF4-FFF2-40B4-BE49-F238E27FC236}">
                <a16:creationId xmlns:a16="http://schemas.microsoft.com/office/drawing/2014/main" id="{B3FB6FC8-3244-465E-BAD3-76E86A15AF33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7A128E-E291-4C29-83D7-56783AB5B4EF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Placeholder 9" descr="A close up of a computer&#10;&#10;Description automatically generated">
            <a:extLst>
              <a:ext uri="{FF2B5EF4-FFF2-40B4-BE49-F238E27FC236}">
                <a16:creationId xmlns:a16="http://schemas.microsoft.com/office/drawing/2014/main" id="{E7DDE147-3806-4A45-8D7B-055A7DE3D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24" y="4286419"/>
            <a:ext cx="2068849" cy="2067379"/>
          </a:xfrm>
          <a:prstGeom prst="rect">
            <a:avLst/>
          </a:prstGeom>
        </p:spPr>
      </p:pic>
      <p:pic>
        <p:nvPicPr>
          <p:cNvPr id="30" name="Picture Placeholder 11" descr="A picture containing person, wall, indoor, cellphone&#10;&#10;Description automatically generated">
            <a:extLst>
              <a:ext uri="{FF2B5EF4-FFF2-40B4-BE49-F238E27FC236}">
                <a16:creationId xmlns:a16="http://schemas.microsoft.com/office/drawing/2014/main" id="{901F095F-349F-4758-B041-8E3A60D505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2621" y="4286419"/>
            <a:ext cx="2068849" cy="2067379"/>
          </a:xfrm>
          <a:prstGeom prst="rect">
            <a:avLst/>
          </a:prstGeom>
        </p:spPr>
      </p:pic>
      <p:pic>
        <p:nvPicPr>
          <p:cNvPr id="31" name="Picture Placeholder 1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52AE7F48-75D5-42E5-B1A4-7CA78BC915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4420" y="4286419"/>
            <a:ext cx="2068849" cy="2067379"/>
          </a:xfrm>
          <a:prstGeom prst="rect">
            <a:avLst/>
          </a:prstGeom>
        </p:spPr>
      </p:pic>
      <p:pic>
        <p:nvPicPr>
          <p:cNvPr id="32" name="Picture Placeholder 15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4BEA0493-5CE0-4D31-BD20-4FADBB65FB6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6219" y="4286419"/>
            <a:ext cx="2068849" cy="206737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77A1464-9599-4CB4-83D4-A5D8F48D3E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3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/>
        </p:nvSpPr>
        <p:spPr>
          <a:xfrm>
            <a:off x="-77492" y="123414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B790-3DBA-0347-8535-B6B80E4A6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678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E67405-28C9-A844-849B-0235276E57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022412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BB7D63-C2E0-0547-8D1E-0B8F8A430CE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39932" y="-40783"/>
            <a:ext cx="4052068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9366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1137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242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8AE57F2-775A-124A-9A06-DBDB69A41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3521108-B6FB-4B51-9F3F-D8D6BA70A784}"/>
              </a:ext>
            </a:extLst>
          </p:cNvPr>
          <p:cNvSpPr/>
          <p:nvPr userDrawn="1"/>
        </p:nvSpPr>
        <p:spPr>
          <a:xfrm>
            <a:off x="-77492" y="123414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756C219-D9E3-4AA3-B232-D88AB507E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D0896B-D28F-4DFB-8559-FC4D4C9F21B3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9504ADA-7000-411A-B70F-AA11E76210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6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/>
        </p:nvSpPr>
        <p:spPr>
          <a:xfrm>
            <a:off x="0" y="-52756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5193943-DA36-324C-8334-9343715AFBC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0" y="-40783"/>
            <a:ext cx="4095610" cy="34697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53C9177-916A-5A44-AC42-56103D8C9AF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116090" y="-40783"/>
            <a:ext cx="4095610" cy="346978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64D0F95-C625-A54A-B593-AC8F035DB55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233610" y="-40783"/>
            <a:ext cx="4052068" cy="346978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608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BAA798F-2BD5-144C-A889-616504712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C36F92D-C264-4B60-B48A-3FA4C3586D5A}"/>
              </a:ext>
            </a:extLst>
          </p:cNvPr>
          <p:cNvSpPr/>
          <p:nvPr userDrawn="1"/>
        </p:nvSpPr>
        <p:spPr>
          <a:xfrm>
            <a:off x="0" y="-52756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4C983C7-6074-41EC-A49A-39F05798A5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4FD14E-783C-47A9-8B3D-213B5A8EAC84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58883A53-183E-49CF-AB13-C1A2BB10821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3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DC96-1736-E84A-A114-DB3573B617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2440" y="1583105"/>
            <a:ext cx="3514329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200123"/>
            <a:ext cx="3514329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0C2F6-4A45-F84E-9B51-955CC61F02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0515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E9C6150-436C-6640-8873-BB6BDD10D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517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45877A6-D7BA-3F42-9F45-98FC5B10D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470DF9-FF8F-47C4-8728-7F07243D1E0F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0484AF-60BA-4671-A796-2C1914C254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63D099-3291-4301-93B6-62A8604A15C6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4100692-511C-4148-8B5E-1ECA6C23B7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1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D3D53-658A-BE41-9292-4F3CEB4AEEB4}"/>
              </a:ext>
            </a:extLst>
          </p:cNvPr>
          <p:cNvSpPr/>
          <p:nvPr/>
        </p:nvSpPr>
        <p:spPr>
          <a:xfrm>
            <a:off x="472440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83B5C-174F-EE4D-9B6F-14C73FDB3D02}"/>
              </a:ext>
            </a:extLst>
          </p:cNvPr>
          <p:cNvSpPr/>
          <p:nvPr/>
        </p:nvSpPr>
        <p:spPr>
          <a:xfrm>
            <a:off x="4309655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4A2483-CCA7-2649-9D60-FBEC69CE6ADE}"/>
              </a:ext>
            </a:extLst>
          </p:cNvPr>
          <p:cNvSpPr/>
          <p:nvPr/>
        </p:nvSpPr>
        <p:spPr>
          <a:xfrm>
            <a:off x="8163198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8486FA-6B4C-3847-A969-9A65B0758ADB}"/>
              </a:ext>
            </a:extLst>
          </p:cNvPr>
          <p:cNvSpPr/>
          <p:nvPr/>
        </p:nvSpPr>
        <p:spPr>
          <a:xfrm>
            <a:off x="472440" y="1581015"/>
            <a:ext cx="3531636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687A2-92A9-1746-BF25-4FD6D5A23833}"/>
              </a:ext>
            </a:extLst>
          </p:cNvPr>
          <p:cNvSpPr/>
          <p:nvPr/>
        </p:nvSpPr>
        <p:spPr>
          <a:xfrm>
            <a:off x="4313806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458BC-59B9-6145-90CF-66039DA04BB1}"/>
              </a:ext>
            </a:extLst>
          </p:cNvPr>
          <p:cNvSpPr/>
          <p:nvPr/>
        </p:nvSpPr>
        <p:spPr>
          <a:xfrm>
            <a:off x="8167349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A1DA76-E728-7E4E-9E74-82D1D24670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498" y="1749717"/>
            <a:ext cx="848211" cy="6168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438C2E-EA6D-2C40-B102-18112D8614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441" y="1636621"/>
            <a:ext cx="959058" cy="8433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0E47F7-EA6B-A14E-A670-E5064AC8DE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162" y="1653328"/>
            <a:ext cx="809657" cy="809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545167"/>
            <a:ext cx="3514329" cy="199676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533529"/>
            <a:ext cx="3531636" cy="2008405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533208"/>
            <a:ext cx="3531636" cy="2008726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B0A57DDC-4C57-BD41-BDEB-664192CB7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D4073ED-1B89-45EA-A3ED-2F59BA4FF390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348896-2CC8-42E3-A44C-07148B9D9991}"/>
              </a:ext>
            </a:extLst>
          </p:cNvPr>
          <p:cNvSpPr/>
          <p:nvPr userDrawn="1"/>
        </p:nvSpPr>
        <p:spPr>
          <a:xfrm>
            <a:off x="472440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C67A97-E691-4C92-8FE2-3AE7DA1FA073}"/>
              </a:ext>
            </a:extLst>
          </p:cNvPr>
          <p:cNvSpPr/>
          <p:nvPr userDrawn="1"/>
        </p:nvSpPr>
        <p:spPr>
          <a:xfrm>
            <a:off x="4309655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A3BA0B0-09B8-4958-AAB3-CAB0D155E29B}"/>
              </a:ext>
            </a:extLst>
          </p:cNvPr>
          <p:cNvSpPr/>
          <p:nvPr userDrawn="1"/>
        </p:nvSpPr>
        <p:spPr>
          <a:xfrm>
            <a:off x="8163198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25A32F-CCB3-4ABC-8E91-101FF9D351C8}"/>
              </a:ext>
            </a:extLst>
          </p:cNvPr>
          <p:cNvSpPr/>
          <p:nvPr userDrawn="1"/>
        </p:nvSpPr>
        <p:spPr>
          <a:xfrm>
            <a:off x="472440" y="1581015"/>
            <a:ext cx="3531636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B37015-EFF3-4AA9-9293-BC93AEEC5C6F}"/>
              </a:ext>
            </a:extLst>
          </p:cNvPr>
          <p:cNvSpPr/>
          <p:nvPr userDrawn="1"/>
        </p:nvSpPr>
        <p:spPr>
          <a:xfrm>
            <a:off x="4313806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C615BE-6F76-442D-A425-4AC7E29F10BC}"/>
              </a:ext>
            </a:extLst>
          </p:cNvPr>
          <p:cNvSpPr/>
          <p:nvPr userDrawn="1"/>
        </p:nvSpPr>
        <p:spPr>
          <a:xfrm>
            <a:off x="8167349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D6E1A35-E9A5-41A4-AF5F-0DD3E28AD2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498" y="1749717"/>
            <a:ext cx="848211" cy="6168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3B76F28-595D-4AB5-8E65-DECC7ED345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441" y="1636621"/>
            <a:ext cx="959058" cy="84339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20D0F1C-6D8A-43DF-BC93-F1C453211E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162" y="1653328"/>
            <a:ext cx="809657" cy="80965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39F312C-7574-424D-A72E-ED895ED909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0C1956E-0BB8-4F3D-8AC9-980D221D511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0604C981-42F0-46B9-B699-007972A6B2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8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F77D54-163F-6043-A2F4-27C442EE964A}"/>
              </a:ext>
            </a:extLst>
          </p:cNvPr>
          <p:cNvSpPr/>
          <p:nvPr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6CF5B4-F63F-8744-A63E-31C56719876D}"/>
              </a:ext>
            </a:extLst>
          </p:cNvPr>
          <p:cNvSpPr txBox="1">
            <a:spLocks/>
          </p:cNvSpPr>
          <p:nvPr/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This is a Header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9F73694-56A6-C648-BFC6-121A4A3F6553}"/>
              </a:ext>
            </a:extLst>
          </p:cNvPr>
          <p:cNvSpPr txBox="1">
            <a:spLocks/>
          </p:cNvSpPr>
          <p:nvPr/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THIS IS A SUBTITLE</a:t>
            </a:r>
            <a:endParaRPr lang="en-US" dirty="0"/>
          </a:p>
        </p:txBody>
      </p:sp>
      <p:pic>
        <p:nvPicPr>
          <p:cNvPr id="11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6E682E2-C3F4-1A4E-9901-C4C8D31512CB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Triangle 10">
            <a:extLst>
              <a:ext uri="{FF2B5EF4-FFF2-40B4-BE49-F238E27FC236}">
                <a16:creationId xmlns:a16="http://schemas.microsoft.com/office/drawing/2014/main" id="{4DD7C716-3FFC-7340-ACD1-E6F64107C244}"/>
              </a:ext>
            </a:extLst>
          </p:cNvPr>
          <p:cNvSpPr/>
          <p:nvPr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416654-A950-7942-AF6B-73FB7C9BB525}"/>
              </a:ext>
            </a:extLst>
          </p:cNvPr>
          <p:cNvCxnSpPr/>
          <p:nvPr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DBF31D-3C62-2445-8550-5572C820169B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1B4F6B-43A3-4B80-8FE3-0AB3174B03DB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D2F8BC4-F6AD-41BA-8E3A-0D39B4C0DC14}"/>
              </a:ext>
            </a:extLst>
          </p:cNvPr>
          <p:cNvSpPr txBox="1">
            <a:spLocks/>
          </p:cNvSpPr>
          <p:nvPr userDrawn="1"/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This is a Header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157D0A4-E8A4-4995-BE20-07D4329280E1}"/>
              </a:ext>
            </a:extLst>
          </p:cNvPr>
          <p:cNvSpPr txBox="1">
            <a:spLocks/>
          </p:cNvSpPr>
          <p:nvPr userDrawn="1"/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THIS IS A SUBTITLE</a:t>
            </a:r>
            <a:endParaRPr lang="en-US" dirty="0"/>
          </a:p>
        </p:txBody>
      </p:sp>
      <p:pic>
        <p:nvPicPr>
          <p:cNvPr id="17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AD760852-5D50-4BAB-BFCA-0EEA10E72ABF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Triangle 10">
            <a:extLst>
              <a:ext uri="{FF2B5EF4-FFF2-40B4-BE49-F238E27FC236}">
                <a16:creationId xmlns:a16="http://schemas.microsoft.com/office/drawing/2014/main" id="{3B1D9E81-4945-4538-AEA1-2215F2CE1B51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5126C8-A231-4350-A0D3-15A6CD52FBCD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071C75D-A81C-40B7-969E-9C197E39C42A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3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649" r:id="rId19"/>
    <p:sldLayoutId id="2147483658" r:id="rId20"/>
    <p:sldLayoutId id="2147483650" r:id="rId21"/>
    <p:sldLayoutId id="2147483651" r:id="rId22"/>
    <p:sldLayoutId id="2147483659" r:id="rId23"/>
    <p:sldLayoutId id="2147483652" r:id="rId24"/>
    <p:sldLayoutId id="2147483660" r:id="rId25"/>
    <p:sldLayoutId id="2147483653" r:id="rId26"/>
    <p:sldLayoutId id="2147483661" r:id="rId27"/>
    <p:sldLayoutId id="2147483654" r:id="rId28"/>
    <p:sldLayoutId id="2147483663" r:id="rId29"/>
    <p:sldLayoutId id="2147483656" r:id="rId30"/>
    <p:sldLayoutId id="2147483664" r:id="rId31"/>
    <p:sldLayoutId id="2147483657" r:id="rId32"/>
    <p:sldLayoutId id="2147483665" r:id="rId33"/>
    <p:sldLayoutId id="2147483666" r:id="rId34"/>
    <p:sldLayoutId id="2147483667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ADDDD-366B-C14D-825C-7768D10C8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054345"/>
            <a:ext cx="7148639" cy="837089"/>
          </a:xfrm>
        </p:spPr>
        <p:txBody>
          <a:bodyPr>
            <a:normAutofit fontScale="90000"/>
          </a:bodyPr>
          <a:lstStyle/>
          <a:p>
            <a:r>
              <a:rPr lang="en-US" dirty="0"/>
              <a:t>The Database World of Azure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E5876-670A-9F4B-9122-32AD161BE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035103"/>
            <a:ext cx="6274699" cy="406082"/>
          </a:xfrm>
        </p:spPr>
        <p:txBody>
          <a:bodyPr/>
          <a:lstStyle/>
          <a:p>
            <a:r>
              <a:rPr lang="en-US" dirty="0"/>
              <a:t>A Review of Azure’s Database Offerings</a:t>
            </a:r>
          </a:p>
          <a:p>
            <a:endParaRPr lang="en-US" dirty="0"/>
          </a:p>
          <a:p>
            <a:r>
              <a:rPr lang="en-US" dirty="0"/>
              <a:t>Steve Hughes, Director of Consulting</a:t>
            </a:r>
          </a:p>
          <a:p>
            <a:r>
              <a:rPr lang="en-US" dirty="0"/>
              <a:t>9/24/2019</a:t>
            </a:r>
          </a:p>
        </p:txBody>
      </p:sp>
      <p:pic>
        <p:nvPicPr>
          <p:cNvPr id="6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7605778D-7759-7D4D-A865-EB86D989D9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" r="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660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D3DBE9C-01AB-4798-B1CC-EFABBBEC54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201319"/>
              </p:ext>
            </p:extLst>
          </p:nvPr>
        </p:nvGraphicFramePr>
        <p:xfrm>
          <a:off x="838200" y="1660525"/>
          <a:ext cx="10515597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58357344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4325747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356436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Pennies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847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Simplify and accelerate your cloud data migration and planning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Migrate from SQL Server on premises to SQL Server on Azure with an understanding of the best fit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Online migration capabilities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Supports various migration plans from various sources to viable targets (e.g. Oracle to Azure Database for PostgreSQL)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Sort of like a SaaS solution – you can start up a Service for free and use it for your migration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Scenarios: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SQL 2008 – Azure SQL 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Oracle – Azure PostgreSQL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MySQL – Azure MySQL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 cost to use the service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1486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2941EAD-AF12-4935-99B3-AD05D4707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9025991" cy="837089"/>
          </a:xfrm>
        </p:spPr>
        <p:txBody>
          <a:bodyPr>
            <a:normAutofit/>
          </a:bodyPr>
          <a:lstStyle/>
          <a:p>
            <a:r>
              <a:rPr lang="en-US" dirty="0"/>
              <a:t>Azure Database Migration Service</a:t>
            </a:r>
          </a:p>
        </p:txBody>
      </p:sp>
    </p:spTree>
    <p:extLst>
      <p:ext uri="{BB962C8B-B14F-4D97-AF65-F5344CB8AC3E}">
        <p14:creationId xmlns:p14="http://schemas.microsoft.com/office/powerpoint/2010/main" val="3388531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8411E28-62C3-4836-811B-B26727910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446813"/>
              </p:ext>
            </p:extLst>
          </p:nvPr>
        </p:nvGraphicFramePr>
        <p:xfrm>
          <a:off x="838200" y="1660525"/>
          <a:ext cx="10515597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63132414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69785035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06327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Pennies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686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In-memory data store to improve the performance of applications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Designed to support applications and database by providing a cost-effective in-memory caching solution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Works with </a:t>
                      </a:r>
                      <a:r>
                        <a:rPr lang="en-US" dirty="0" err="1"/>
                        <a:t>SignalR</a:t>
                      </a:r>
                      <a:r>
                        <a:rPr lang="en-US" dirty="0"/>
                        <a:t> and similar frameworks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PaaS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Backed by an open source Redis server, works with any Redis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Tiers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Basic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Standard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Premium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Additional Consideration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Geo-replication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1822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AE8B842-F8FB-4A39-8656-96E20FE66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Azure Cache for Redis</a:t>
            </a:r>
          </a:p>
        </p:txBody>
      </p:sp>
    </p:spTree>
    <p:extLst>
      <p:ext uri="{BB962C8B-B14F-4D97-AF65-F5344CB8AC3E}">
        <p14:creationId xmlns:p14="http://schemas.microsoft.com/office/powerpoint/2010/main" val="28991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155FAD1-9D4C-45BE-B9A9-F350EDB4D1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901308"/>
              </p:ext>
            </p:extLst>
          </p:nvPr>
        </p:nvGraphicFramePr>
        <p:xfrm>
          <a:off x="838200" y="1660525"/>
          <a:ext cx="10515597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39033473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97392985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665057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Pennies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498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Hybrid solution to stretch SQL Server to the cloud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Use the cloud to manage data that may not be commonly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PaaS + On Premises, truly Hybrid scenarios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Works with SQL 2016 and above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Seamless to users and easy to implement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Compute charged by DTU on Azure SQL DB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Data storage priced separately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2610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A3FA05D-A5C0-48F1-BC9D-61486D869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8613297" cy="837089"/>
          </a:xfrm>
        </p:spPr>
        <p:txBody>
          <a:bodyPr>
            <a:normAutofit/>
          </a:bodyPr>
          <a:lstStyle/>
          <a:p>
            <a:r>
              <a:rPr lang="en-US" dirty="0"/>
              <a:t>SQL Server Stretch Database</a:t>
            </a:r>
          </a:p>
        </p:txBody>
      </p:sp>
    </p:spTree>
    <p:extLst>
      <p:ext uri="{BB962C8B-B14F-4D97-AF65-F5344CB8AC3E}">
        <p14:creationId xmlns:p14="http://schemas.microsoft.com/office/powerpoint/2010/main" val="297080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CFD96B-FAF1-456F-B876-3ED85A647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207485"/>
              </p:ext>
            </p:extLst>
          </p:nvPr>
        </p:nvGraphicFramePr>
        <p:xfrm>
          <a:off x="838200" y="1660525"/>
          <a:ext cx="10515597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5685758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11569552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321830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Pennies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681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 value pair store with high performance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NoSQL solution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PaaS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Supports OData-based queries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Flexible schema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Supports petabytes of data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Part of the original set of storage options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Priced primarily by 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74497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DF9BB21-A5FD-4423-877B-651C73F20F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Table Storage</a:t>
            </a:r>
          </a:p>
        </p:txBody>
      </p:sp>
    </p:spTree>
    <p:extLst>
      <p:ext uri="{BB962C8B-B14F-4D97-AF65-F5344CB8AC3E}">
        <p14:creationId xmlns:p14="http://schemas.microsoft.com/office/powerpoint/2010/main" val="1023865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A9E37CC-9C82-4473-B390-4F3DC807CF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818282"/>
              </p:ext>
            </p:extLst>
          </p:nvPr>
        </p:nvGraphicFramePr>
        <p:xfrm>
          <a:off x="716820" y="738033"/>
          <a:ext cx="10515600" cy="569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356765617"/>
                    </a:ext>
                  </a:extLst>
                </a:gridCol>
                <a:gridCol w="2181140">
                  <a:extLst>
                    <a:ext uri="{9D8B030D-6E8A-4147-A177-3AD203B41FA5}">
                      <a16:colId xmlns:a16="http://schemas.microsoft.com/office/drawing/2014/main" val="1291803469"/>
                    </a:ext>
                  </a:extLst>
                </a:gridCol>
                <a:gridCol w="3212538">
                  <a:extLst>
                    <a:ext uri="{9D8B030D-6E8A-4147-A177-3AD203B41FA5}">
                      <a16:colId xmlns:a16="http://schemas.microsoft.com/office/drawing/2014/main" val="759843496"/>
                    </a:ext>
                  </a:extLst>
                </a:gridCol>
                <a:gridCol w="2493022">
                  <a:extLst>
                    <a:ext uri="{9D8B030D-6E8A-4147-A177-3AD203B41FA5}">
                      <a16:colId xmlns:a16="http://schemas.microsoft.com/office/drawing/2014/main" val="976554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Offering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Pennies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051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Azure Cosmos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Document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PaaS/Global replication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RU/s + 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208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Azure SQL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SQL Server on Azure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PaaS/Managed SQL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DTUs and </a:t>
                      </a:r>
                      <a:r>
                        <a:rPr lang="en-US" dirty="0" err="1"/>
                        <a:t>vCore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726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Azure Database for MySQL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MySQL on Azure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PaaS/Managed MySQL Community Edition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vCore</a:t>
                      </a:r>
                      <a:r>
                        <a:rPr lang="en-US" dirty="0"/>
                        <a:t> + 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592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Azure Database for PostgreSQL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PostgreSQL on Azure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PaaS/Managed PostgreSQL Community Edition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vCore</a:t>
                      </a:r>
                      <a:r>
                        <a:rPr lang="en-US" dirty="0"/>
                        <a:t> + 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71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Azure Database for Maria 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MariaDB on Azure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PaaS/Managed MariaDB Community Edition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vCore</a:t>
                      </a:r>
                      <a:r>
                        <a:rPr lang="en-US" dirty="0"/>
                        <a:t> + 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88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SQL Server on Virtual Machines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Like on premises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IaaS/Self-managed VM solutions including patching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VMs + licensing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84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Azure Database Migration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Migration 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SaaS/ “Wizard like functionality”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421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Azure Cache for Redis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In-memory caching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97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SQL Server Stretch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Extend SQL to Azure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Hybrid/PaaS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567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Table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 Value 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971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14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74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964C04-D1CB-420B-AFC4-93CF01F31D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Origin of the Topic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EA21C-EB30-4065-BDE2-013D1A5E0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5475"/>
            <a:ext cx="10476488" cy="500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6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9013FD-3996-4B63-A2CE-A6E56456D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  <a:p>
            <a:pPr lvl="1"/>
            <a:r>
              <a:rPr lang="en-US" dirty="0"/>
              <a:t>Why would you choose to use this product?</a:t>
            </a:r>
          </a:p>
          <a:p>
            <a:pPr lvl="1"/>
            <a:r>
              <a:rPr lang="en-US" dirty="0"/>
              <a:t>What are common uses?</a:t>
            </a:r>
          </a:p>
          <a:p>
            <a:r>
              <a:rPr lang="en-US" dirty="0"/>
              <a:t>Platform</a:t>
            </a:r>
          </a:p>
          <a:p>
            <a:pPr lvl="1"/>
            <a:r>
              <a:rPr lang="en-US" dirty="0"/>
              <a:t>How is it delivered to you?</a:t>
            </a:r>
          </a:p>
          <a:p>
            <a:pPr lvl="1"/>
            <a:r>
              <a:rPr lang="en-US" dirty="0"/>
              <a:t>What are its strengths?</a:t>
            </a:r>
          </a:p>
          <a:p>
            <a:r>
              <a:rPr lang="en-US" dirty="0"/>
              <a:t>Pennies</a:t>
            </a:r>
          </a:p>
          <a:p>
            <a:pPr lvl="1"/>
            <a:r>
              <a:rPr lang="en-US" dirty="0"/>
              <a:t>How is it charged?</a:t>
            </a:r>
          </a:p>
          <a:p>
            <a:pPr lvl="1"/>
            <a:r>
              <a:rPr lang="en-US" dirty="0"/>
              <a:t>What does it cost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902A67-64A4-46F3-AB03-D8CC5162F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Digging in to each offering</a:t>
            </a:r>
          </a:p>
        </p:txBody>
      </p:sp>
    </p:spTree>
    <p:extLst>
      <p:ext uri="{BB962C8B-B14F-4D97-AF65-F5344CB8AC3E}">
        <p14:creationId xmlns:p14="http://schemas.microsoft.com/office/powerpoint/2010/main" val="118246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F65113-3288-4F11-8487-697CC417A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301254"/>
              </p:ext>
            </p:extLst>
          </p:nvPr>
        </p:nvGraphicFramePr>
        <p:xfrm>
          <a:off x="838200" y="1660525"/>
          <a:ext cx="10757688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896">
                  <a:extLst>
                    <a:ext uri="{9D8B030D-6E8A-4147-A177-3AD203B41FA5}">
                      <a16:colId xmlns:a16="http://schemas.microsoft.com/office/drawing/2014/main" val="2040012636"/>
                    </a:ext>
                  </a:extLst>
                </a:gridCol>
                <a:gridCol w="3239062">
                  <a:extLst>
                    <a:ext uri="{9D8B030D-6E8A-4147-A177-3AD203B41FA5}">
                      <a16:colId xmlns:a16="http://schemas.microsoft.com/office/drawing/2014/main" val="2175359647"/>
                    </a:ext>
                  </a:extLst>
                </a:gridCol>
                <a:gridCol w="3932730">
                  <a:extLst>
                    <a:ext uri="{9D8B030D-6E8A-4147-A177-3AD203B41FA5}">
                      <a16:colId xmlns:a16="http://schemas.microsoft.com/office/drawing/2014/main" val="1864925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Pennies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747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Document database solution</a:t>
                      </a:r>
                      <a:br>
                        <a:rPr lang="en-US" dirty="0"/>
                      </a:br>
                      <a:r>
                        <a:rPr lang="en-US" dirty="0"/>
                        <a:t>Low latency, globally scalable</a:t>
                      </a:r>
                      <a:br>
                        <a:rPr lang="en-US" dirty="0"/>
                      </a:br>
                      <a:r>
                        <a:rPr lang="en-US" dirty="0"/>
                        <a:t>Supports Cassandra, MongoDB and similar solutions for migration</a:t>
                      </a:r>
                      <a:br>
                        <a:rPr lang="en-US" dirty="0"/>
                      </a:br>
                      <a:r>
                        <a:rPr lang="en-US" dirty="0"/>
                        <a:t>NoSQL workloads</a:t>
                      </a:r>
                      <a:br>
                        <a:rPr lang="en-US" dirty="0"/>
                      </a:br>
                      <a:br>
                        <a:rPr lang="en-US" dirty="0"/>
                      </a:br>
                      <a:r>
                        <a:rPr lang="en-US" dirty="0"/>
                        <a:t>Ideal for applications, gaming, and similar solutions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Pragmatic Works has implemented this to support global logging in distributed data warehouse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PaaS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Significant Components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Turnkey global distribution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SLA backed low latency including up to 99.999% availability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Scalability to meet demand with capacity – elastic and unlimited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Multi-model support including Cassandra, MongoDB, SQL, Gremlin, </a:t>
                      </a:r>
                      <a:r>
                        <a:rPr lang="en-US" dirty="0" err="1"/>
                        <a:t>Etcd</a:t>
                      </a:r>
                      <a:r>
                        <a:rPr lang="en-US" dirty="0"/>
                        <a:t>, and Table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Throughput sold by RU/s – Request Units per second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Provisioned Throughput - 100 RU/s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Multiple region writes - $12/</a:t>
                      </a:r>
                      <a:r>
                        <a:rPr lang="en-US" dirty="0" err="1"/>
                        <a:t>mo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Single region writes - $6/</a:t>
                      </a:r>
                      <a:r>
                        <a:rPr lang="en-US" dirty="0" err="1"/>
                        <a:t>mo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Storage billed for each GB - $0.25/GB per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90099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6B4EF75-DCCE-4D92-94AC-ADEFAD9C10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Azure Cosmos DB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250AE9D-7E53-4759-AA52-D8D8916B9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299" y="4507947"/>
            <a:ext cx="4164700" cy="23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027BE7-EBDC-4FEF-88BC-F6199714E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204325"/>
              </p:ext>
            </p:extLst>
          </p:nvPr>
        </p:nvGraphicFramePr>
        <p:xfrm>
          <a:off x="838200" y="1660525"/>
          <a:ext cx="10515597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84673248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2227995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92913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Platform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Pennies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32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Great option for SQL Server database workloads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Reduced learning curve for experienced SQL Server professionals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Managed Instance is nearly 100% ready for any SQL Server on premises workload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PaaS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Microsoft’s database platform including built in High Availability (HA) and backups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 err="1"/>
                        <a:t>Versionless</a:t>
                      </a:r>
                      <a:r>
                        <a:rPr lang="en-US" dirty="0"/>
                        <a:t> solutions – never deal with upgrades again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Elastic scalability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Built in advanced security including online tools to track vulnerabilities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Single database, elastic database and Managed Instance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DTU (Data Transaction Units)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Single and Elastic database options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Merges costs of compute, memory and storage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 err="1"/>
                        <a:t>vCore</a:t>
                      </a:r>
                      <a:r>
                        <a:rPr lang="en-US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Supports all options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Choose cores and memory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Add storage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Additional costs to consider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Backup storage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Long term retention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Active Geo-replication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Advanced Threat Protection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3186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7C8886A-4AE6-4E8B-8F9F-F2DCD780B3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Azure SQL Database</a:t>
            </a:r>
          </a:p>
        </p:txBody>
      </p:sp>
    </p:spTree>
    <p:extLst>
      <p:ext uri="{BB962C8B-B14F-4D97-AF65-F5344CB8AC3E}">
        <p14:creationId xmlns:p14="http://schemas.microsoft.com/office/powerpoint/2010/main" val="416514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AE3E0C7-BB91-4C5B-B547-3700B1DD2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062234"/>
              </p:ext>
            </p:extLst>
          </p:nvPr>
        </p:nvGraphicFramePr>
        <p:xfrm>
          <a:off x="838200" y="1660525"/>
          <a:ext cx="10515597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75908335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84855980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97036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Pennies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128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Migrate MySQL workloads to the cloud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Support common open source solutions to the cloud including products such as </a:t>
                      </a:r>
                      <a:r>
                        <a:rPr lang="en-US" dirty="0" err="1"/>
                        <a:t>Wordpress</a:t>
                      </a:r>
                      <a:r>
                        <a:rPr lang="en-US" dirty="0"/>
                        <a:t> and Drupal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One of the common database platforms used for open source and web based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PaaS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Managed community MySQL Database version (not a custom Azure version)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Built on Microsoft’s relational database platform which has built in High Availability (HA) and backups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Azure IP Advantage included to protect your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Pricing Tiers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Basic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General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Memory optimized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err="1"/>
                        <a:t>vCore</a:t>
                      </a:r>
                      <a:r>
                        <a:rPr lang="en-US" dirty="0"/>
                        <a:t> pricing across all tiers with storage priced per tier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Additional cost considerations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Read replicas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Backup storage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Advanced Threat Protection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89369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D3380BA-1CB1-42BD-83E2-BD3B4C382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8265340" cy="837089"/>
          </a:xfrm>
        </p:spPr>
        <p:txBody>
          <a:bodyPr>
            <a:normAutofit/>
          </a:bodyPr>
          <a:lstStyle/>
          <a:p>
            <a:r>
              <a:rPr lang="en-US" dirty="0"/>
              <a:t>Azure Database for MySQL</a:t>
            </a:r>
          </a:p>
        </p:txBody>
      </p:sp>
    </p:spTree>
    <p:extLst>
      <p:ext uri="{BB962C8B-B14F-4D97-AF65-F5344CB8AC3E}">
        <p14:creationId xmlns:p14="http://schemas.microsoft.com/office/powerpoint/2010/main" val="142813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E1AFD6D-669C-4624-8FEA-4DBAF353B3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120498"/>
              </p:ext>
            </p:extLst>
          </p:nvPr>
        </p:nvGraphicFramePr>
        <p:xfrm>
          <a:off x="838200" y="1660525"/>
          <a:ext cx="10515597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68487398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06815724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97794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Pennies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02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Migrate PostgreSQL and Oracle workloads to the cloud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Commonly used with retail and eCommerce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Community supported PostgreSQL distribution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PaaS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Built on Microsoft’s Database Platform which includes High Availability (HA) and backups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Hyperscale performance with Citus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Azure IP Advantage 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 Server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Basic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General Purpose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Memory Optimized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Hyperscale (PREVIEW)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Per node pricing model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Additional considerations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Backup storage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Read replicas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Advanced Threat Protection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06490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79EE1F0-224E-4EF9-B81B-EC13A1385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8249156" cy="837089"/>
          </a:xfrm>
        </p:spPr>
        <p:txBody>
          <a:bodyPr>
            <a:normAutofit/>
          </a:bodyPr>
          <a:lstStyle/>
          <a:p>
            <a:r>
              <a:rPr lang="en-US" dirty="0"/>
              <a:t>Azure Database for PostgreSQL</a:t>
            </a:r>
          </a:p>
        </p:txBody>
      </p:sp>
    </p:spTree>
    <p:extLst>
      <p:ext uri="{BB962C8B-B14F-4D97-AF65-F5344CB8AC3E}">
        <p14:creationId xmlns:p14="http://schemas.microsoft.com/office/powerpoint/2010/main" val="138851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DEBA7F-9EF1-4AF7-B008-8DD30A886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172212"/>
              </p:ext>
            </p:extLst>
          </p:nvPr>
        </p:nvGraphicFramePr>
        <p:xfrm>
          <a:off x="838200" y="1660525"/>
          <a:ext cx="10515597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421701874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13535703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747760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Pennies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6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Migrate MariaDB solutions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Ideal for eCommerce and retail solutions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PaaS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Built on Microsoft’s Database Platform with built in High Availability (HA) and backups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Community Edition supported (no custom Azure version)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Support for elastic scaling as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Pricing Tiers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Basic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General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Memory optimized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err="1"/>
                        <a:t>vCore</a:t>
                      </a:r>
                      <a:r>
                        <a:rPr lang="en-US" dirty="0"/>
                        <a:t> pricing across all tiers with storage priced per tier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Additional cost considerations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Read replicas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Backup storage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Advanced Threat Protection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461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52C5E90-6F66-4FC6-B2EE-129DD40B5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8621389" cy="837089"/>
          </a:xfrm>
        </p:spPr>
        <p:txBody>
          <a:bodyPr>
            <a:normAutofit/>
          </a:bodyPr>
          <a:lstStyle/>
          <a:p>
            <a:r>
              <a:rPr lang="en-US" dirty="0"/>
              <a:t>Azure Database for MariaDB</a:t>
            </a:r>
          </a:p>
        </p:txBody>
      </p:sp>
    </p:spTree>
    <p:extLst>
      <p:ext uri="{BB962C8B-B14F-4D97-AF65-F5344CB8AC3E}">
        <p14:creationId xmlns:p14="http://schemas.microsoft.com/office/powerpoint/2010/main" val="236510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C13FD0E-C613-4F2B-BAEA-DB976A3E52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998696"/>
              </p:ext>
            </p:extLst>
          </p:nvPr>
        </p:nvGraphicFramePr>
        <p:xfrm>
          <a:off x="838200" y="1660525"/>
          <a:ext cx="10515597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91724292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60908934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939462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Pennies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4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 support for SQL Server in a model we use on premises today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100% compatibility with the on premises version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Extended support for SQL Server 2008 on older Windows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IaaS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Premium Storage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Build it out and manage it yourself – you are responsible to build out HA and backup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Bring your own licenses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Hybrid benefits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Option to embed licensing into the VM – pay per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685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1F3CE46-E129-4C78-912D-D07D916A0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8370536" cy="837089"/>
          </a:xfrm>
        </p:spPr>
        <p:txBody>
          <a:bodyPr>
            <a:normAutofit/>
          </a:bodyPr>
          <a:lstStyle/>
          <a:p>
            <a:r>
              <a:rPr lang="en-US" dirty="0"/>
              <a:t>SQL Server on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4186691832"/>
      </p:ext>
    </p:extLst>
  </p:cSld>
  <p:clrMapOvr>
    <a:masterClrMapping/>
  </p:clrMapOvr>
</p:sld>
</file>

<file path=ppt/theme/theme1.xml><?xml version="1.0" encoding="utf-8"?>
<a:theme xmlns:a="http://schemas.openxmlformats.org/drawingml/2006/main" name="Pragmatic Wor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w_presentation_template_full_ver" id="{3A39C169-14E8-4481-8F44-23384C30C154}" vid="{C0204040-058F-4BE7-845A-49ED6D2141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2FDE1F37EDAE479768BB06637C53F9" ma:contentTypeVersion="12" ma:contentTypeDescription="Create a new document." ma:contentTypeScope="" ma:versionID="bdaee101cebfd1b0ea7dfbf369f9c77f">
  <xsd:schema xmlns:xsd="http://www.w3.org/2001/XMLSchema" xmlns:xs="http://www.w3.org/2001/XMLSchema" xmlns:p="http://schemas.microsoft.com/office/2006/metadata/properties" xmlns:ns3="9fad9420-01b0-44ec-b310-5686d8d0832d" xmlns:ns4="cb37bb53-2c2e-46d6-8884-4d7657c4ecd5" targetNamespace="http://schemas.microsoft.com/office/2006/metadata/properties" ma:root="true" ma:fieldsID="503b29d9dcd1c77adcbc537b28150c8b" ns3:_="" ns4:_="">
    <xsd:import namespace="9fad9420-01b0-44ec-b310-5686d8d0832d"/>
    <xsd:import namespace="cb37bb53-2c2e-46d6-8884-4d7657c4ecd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d9420-01b0-44ec-b310-5686d8d083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7bb53-2c2e-46d6-8884-4d7657c4ec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712A25-1942-4886-8FC2-D6404FAA86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048935-1BC0-4849-80C3-D2D9528FAA4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b37bb53-2c2e-46d6-8884-4d7657c4ecd5"/>
    <ds:schemaRef ds:uri="http://www.w3.org/XML/1998/namespace"/>
    <ds:schemaRef ds:uri="http://schemas.microsoft.com/office/2006/documentManagement/types"/>
    <ds:schemaRef ds:uri="9fad9420-01b0-44ec-b310-5686d8d0832d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CC950BE-8018-40F2-A63C-2A6416CB2E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ad9420-01b0-44ec-b310-5686d8d0832d"/>
    <ds:schemaRef ds:uri="cb37bb53-2c2e-46d6-8884-4d7657c4ec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pw_presentation_template_full_ver</Template>
  <TotalTime>707</TotalTime>
  <Words>1012</Words>
  <Application>Microsoft Office PowerPoint</Application>
  <PresentationFormat>Widescreen</PresentationFormat>
  <Paragraphs>285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AvantGarde Bk BT Book</vt:lpstr>
      <vt:lpstr>AvantGarde Bk BT Demi</vt:lpstr>
      <vt:lpstr>Calibri</vt:lpstr>
      <vt:lpstr>Verdana</vt:lpstr>
      <vt:lpstr>Pragmatic Works</vt:lpstr>
      <vt:lpstr>The Database World of Azure</vt:lpstr>
      <vt:lpstr>Origin of the Topic</vt:lpstr>
      <vt:lpstr>Digging in to each offering</vt:lpstr>
      <vt:lpstr>Azure Cosmos DB</vt:lpstr>
      <vt:lpstr>Azure SQL Database</vt:lpstr>
      <vt:lpstr>Azure Database for MySQL</vt:lpstr>
      <vt:lpstr>Azure Database for PostgreSQL</vt:lpstr>
      <vt:lpstr>Azure Database for MariaDB</vt:lpstr>
      <vt:lpstr>SQL Server on Virtual Machines</vt:lpstr>
      <vt:lpstr>Azure Database Migration Service</vt:lpstr>
      <vt:lpstr>Azure Cache for Redis</vt:lpstr>
      <vt:lpstr>SQL Server Stretch Database</vt:lpstr>
      <vt:lpstr>Table Storage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Database World of Azure</dc:title>
  <dc:creator>Steve Hughes</dc:creator>
  <cp:lastModifiedBy>Karen Robito</cp:lastModifiedBy>
  <cp:revision>6</cp:revision>
  <cp:lastPrinted>2019-01-11T19:40:18Z</cp:lastPrinted>
  <dcterms:created xsi:type="dcterms:W3CDTF">2019-09-24T03:36:44Z</dcterms:created>
  <dcterms:modified xsi:type="dcterms:W3CDTF">2019-09-30T16:47:50Z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0x010100512FDE1F37EDAE479768BB06637C53F9</vt:lpwstr>
  </property>
</Properties>
</file>