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48" r:id="rId2"/>
  </p:sldMasterIdLst>
  <p:notesMasterIdLst>
    <p:notesMasterId r:id="rId26"/>
  </p:notesMasterIdLst>
  <p:sldIdLst>
    <p:sldId id="264" r:id="rId3"/>
    <p:sldId id="278" r:id="rId4"/>
    <p:sldId id="276" r:id="rId5"/>
    <p:sldId id="277" r:id="rId6"/>
    <p:sldId id="282" r:id="rId7"/>
    <p:sldId id="269" r:id="rId8"/>
    <p:sldId id="268" r:id="rId9"/>
    <p:sldId id="284" r:id="rId10"/>
    <p:sldId id="287" r:id="rId11"/>
    <p:sldId id="286" r:id="rId12"/>
    <p:sldId id="280" r:id="rId13"/>
    <p:sldId id="288" r:id="rId14"/>
    <p:sldId id="289" r:id="rId15"/>
    <p:sldId id="290" r:id="rId16"/>
    <p:sldId id="292" r:id="rId17"/>
    <p:sldId id="294" r:id="rId18"/>
    <p:sldId id="265" r:id="rId19"/>
    <p:sldId id="275" r:id="rId20"/>
    <p:sldId id="293" r:id="rId21"/>
    <p:sldId id="273" r:id="rId22"/>
    <p:sldId id="274" r:id="rId23"/>
    <p:sldId id="279" r:id="rId24"/>
    <p:sldId id="272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81316" autoAdjust="0"/>
  </p:normalViewPr>
  <p:slideViewPr>
    <p:cSldViewPr snapToGrid="0">
      <p:cViewPr varScale="1">
        <p:scale>
          <a:sx n="58" d="100"/>
          <a:sy n="58" d="100"/>
        </p:scale>
        <p:origin x="1182" y="-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8A6A9-7AFC-4A67-ACC3-B7E617BA50C9}" type="datetimeFigureOut">
              <a:rPr lang="en-US" smtClean="0"/>
              <a:t>6/12/2020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771078-47D4-4226-AE2B-5D0596324C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462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FAA165-1957-45F7-AC31-930FE0B46A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479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58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92725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DEPENDS…..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147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601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Last one includes FAQ listing supported regions – current list is limited (no Central US yet)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1703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ADF Data Flow Cheat Sheet has excellent comparison between SSIS / SQL vs Mapping Data Flow.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022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Nermal</a:t>
            </a:r>
            <a:r>
              <a:rPr lang="en-US" dirty="0"/>
              <a:t> the Dragon Nerd is checking on me!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365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624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839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59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68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9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6971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251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771078-47D4-4226-AE2B-5D0596324CF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283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3.emf"/><Relationship Id="rId4" Type="http://schemas.openxmlformats.org/officeDocument/2006/relationships/image" Target="../media/image13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DB0971F-4476-0B47-8789-03E8F18CBB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1993" y="-15499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A7B6C75-FA7C-924B-AB8A-7ACC6DF1D8A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628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0CFA7873-E710-0E46-AB9E-9B1B4FA05DA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flipH="1">
            <a:off x="0" y="0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  <p:txBody>
          <a:bodyPr/>
          <a:lstStyle/>
          <a:p>
            <a:endParaRPr lang="en-US" dirty="0"/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AAA24098-8EB4-1C4C-A63F-6402E8BBED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386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69F81897-FC8E-F14A-B004-B42A107F6151}"/>
              </a:ext>
            </a:extLst>
          </p:cNvPr>
          <p:cNvSpPr/>
          <p:nvPr userDrawn="1"/>
        </p:nvSpPr>
        <p:spPr>
          <a:xfrm>
            <a:off x="1" y="1"/>
            <a:ext cx="12192000" cy="6857999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Placeholder 5" descr="A group of people standing in front of a window&#10;&#10;Description automatically generated">
            <a:extLst>
              <a:ext uri="{FF2B5EF4-FFF2-40B4-BE49-F238E27FC236}">
                <a16:creationId xmlns:a16="http://schemas.microsoft.com/office/drawing/2014/main" id="{3C9164DD-D180-B441-B1F1-218FA7324F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flipH="1">
            <a:off x="-1" y="-1"/>
            <a:ext cx="10026811" cy="6858000"/>
          </a:xfrm>
          <a:custGeom>
            <a:avLst/>
            <a:gdLst>
              <a:gd name="connsiteX0" fmla="*/ 0 w 6464300"/>
              <a:gd name="connsiteY0" fmla="*/ 0 h 6858000"/>
              <a:gd name="connsiteX1" fmla="*/ 6464300 w 6464300"/>
              <a:gd name="connsiteY1" fmla="*/ 0 h 6858000"/>
              <a:gd name="connsiteX2" fmla="*/ 6464300 w 6464300"/>
              <a:gd name="connsiteY2" fmla="*/ 6858000 h 6858000"/>
              <a:gd name="connsiteX3" fmla="*/ 0 w 6464300"/>
              <a:gd name="connsiteY3" fmla="*/ 6858000 h 6858000"/>
              <a:gd name="connsiteX4" fmla="*/ 0 w 6464300"/>
              <a:gd name="connsiteY4" fmla="*/ 0 h 6858000"/>
              <a:gd name="connsiteX0" fmla="*/ 5751094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5751094 w 12215394"/>
              <a:gd name="connsiteY4" fmla="*/ 0 h 6906126"/>
              <a:gd name="connsiteX0" fmla="*/ 8470230 w 12215394"/>
              <a:gd name="connsiteY0" fmla="*/ 0 h 6906126"/>
              <a:gd name="connsiteX1" fmla="*/ 12215394 w 12215394"/>
              <a:gd name="connsiteY1" fmla="*/ 0 h 6906126"/>
              <a:gd name="connsiteX2" fmla="*/ 12215394 w 12215394"/>
              <a:gd name="connsiteY2" fmla="*/ 6858000 h 6906126"/>
              <a:gd name="connsiteX3" fmla="*/ 0 w 12215394"/>
              <a:gd name="connsiteY3" fmla="*/ 6906126 h 6906126"/>
              <a:gd name="connsiteX4" fmla="*/ 8470230 w 12215394"/>
              <a:gd name="connsiteY4" fmla="*/ 0 h 6906126"/>
              <a:gd name="connsiteX0" fmla="*/ 6749007 w 10494171"/>
              <a:gd name="connsiteY0" fmla="*/ 0 h 6858000"/>
              <a:gd name="connsiteX1" fmla="*/ 10494171 w 10494171"/>
              <a:gd name="connsiteY1" fmla="*/ 0 h 6858000"/>
              <a:gd name="connsiteX2" fmla="*/ 10494171 w 10494171"/>
              <a:gd name="connsiteY2" fmla="*/ 6858000 h 6858000"/>
              <a:gd name="connsiteX3" fmla="*/ 0 w 10494171"/>
              <a:gd name="connsiteY3" fmla="*/ 6852338 h 6858000"/>
              <a:gd name="connsiteX4" fmla="*/ 6749007 w 10494171"/>
              <a:gd name="connsiteY4" fmla="*/ 0 h 6858000"/>
              <a:gd name="connsiteX0" fmla="*/ 6281647 w 10026811"/>
              <a:gd name="connsiteY0" fmla="*/ 0 h 6858000"/>
              <a:gd name="connsiteX1" fmla="*/ 10026811 w 10026811"/>
              <a:gd name="connsiteY1" fmla="*/ 0 h 6858000"/>
              <a:gd name="connsiteX2" fmla="*/ 10026811 w 10026811"/>
              <a:gd name="connsiteY2" fmla="*/ 6858000 h 6858000"/>
              <a:gd name="connsiteX3" fmla="*/ 0 w 10026811"/>
              <a:gd name="connsiteY3" fmla="*/ 6852338 h 6858000"/>
              <a:gd name="connsiteX4" fmla="*/ 6281647 w 10026811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26811" h="6858000">
                <a:moveTo>
                  <a:pt x="6281647" y="0"/>
                </a:moveTo>
                <a:lnTo>
                  <a:pt x="10026811" y="0"/>
                </a:lnTo>
                <a:lnTo>
                  <a:pt x="10026811" y="6858000"/>
                </a:lnTo>
                <a:lnTo>
                  <a:pt x="0" y="6852338"/>
                </a:lnTo>
                <a:lnTo>
                  <a:pt x="6281647" y="0"/>
                </a:lnTo>
                <a:close/>
              </a:path>
            </a:pathLst>
          </a:custGeom>
        </p:spPr>
      </p:pic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1D8EC5A4-43CE-4B41-8413-BD413F86BFE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203436" y="1678603"/>
            <a:ext cx="4607560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901C748-1F7E-F54C-B824-C02B4F7590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03437" y="797001"/>
            <a:ext cx="4607560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r">
              <a:defRPr sz="4800" b="1" i="0">
                <a:solidFill>
                  <a:schemeClr val="bg1"/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ED6D300-13D3-0649-B310-50D3688BF654}"/>
              </a:ext>
            </a:extLst>
          </p:cNvPr>
          <p:cNvCxnSpPr/>
          <p:nvPr userDrawn="1"/>
        </p:nvCxnSpPr>
        <p:spPr>
          <a:xfrm>
            <a:off x="7223756" y="778340"/>
            <a:ext cx="841310" cy="0"/>
          </a:xfrm>
          <a:prstGeom prst="line">
            <a:avLst/>
          </a:prstGeom>
          <a:ln w="476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A504546A-D24F-CE4D-AEA8-32090A029D5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9297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30ACFB8-3A37-E34A-983D-079254279AD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A6C508-29C5-864B-BA84-35D4CC6887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710AA33-B31D-2046-B9A6-A9CC2685C5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386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8F9929-85BD-614C-A173-B557CD4A42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4BCE119-91E5-3A4F-B00B-E6E7627BCA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100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30356D7-2CBB-2949-86F8-465785F47B40}"/>
              </a:ext>
            </a:extLst>
          </p:cNvPr>
          <p:cNvSpPr/>
          <p:nvPr userDrawn="1"/>
        </p:nvSpPr>
        <p:spPr>
          <a:xfrm>
            <a:off x="0" y="289932"/>
            <a:ext cx="12192000" cy="6568068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F389406-4269-8C46-8E60-6A2EE3AB1D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1762B7F-AD42-2F4B-AAE8-2F098410C5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6039158"/>
            <a:ext cx="2107163" cy="39224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C41781-2107-534F-8376-259CC38E17C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5372100" y="1359603"/>
            <a:ext cx="6270172" cy="304911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This is sample body copy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6167B936-3AAF-9045-9979-06A55C41476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72100" y="52251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A0543F-AB63-2849-B2A4-5CCFCEFFF1F3}"/>
              </a:ext>
            </a:extLst>
          </p:cNvPr>
          <p:cNvCxnSpPr/>
          <p:nvPr userDrawn="1"/>
        </p:nvCxnSpPr>
        <p:spPr>
          <a:xfrm>
            <a:off x="5372100" y="52251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EC552BF2-6F84-1A40-800D-9E6992D541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0"/>
            <a:ext cx="4931229" cy="6858000"/>
          </a:xfrm>
          <a:prstGeom prst="rect">
            <a:avLst/>
          </a:prstGeom>
          <a:blipFill dpi="0"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2976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3F0E95-B3F1-BB48-BD0B-A9A56F7A2D6F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-7749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 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A8366C1-B850-2B44-A7FF-07E480332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724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1D41858-BF05-8442-BDFA-E94A2A8824E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9B9D24-88B4-D74D-9A60-3F0430B671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 flipH="1">
            <a:off x="5583725" y="3998691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156445-7563-4145-BA07-479156D742A9}"/>
              </a:ext>
            </a:extLst>
          </p:cNvPr>
          <p:cNvSpPr/>
          <p:nvPr userDrawn="1"/>
        </p:nvSpPr>
        <p:spPr>
          <a:xfrm>
            <a:off x="3472543" y="-74613"/>
            <a:ext cx="8735786" cy="5470071"/>
          </a:xfrm>
          <a:custGeom>
            <a:avLst/>
            <a:gdLst>
              <a:gd name="connsiteX0" fmla="*/ 0 w 4196442"/>
              <a:gd name="connsiteY0" fmla="*/ 0 h 4196442"/>
              <a:gd name="connsiteX1" fmla="*/ 4196442 w 4196442"/>
              <a:gd name="connsiteY1" fmla="*/ 0 h 4196442"/>
              <a:gd name="connsiteX2" fmla="*/ 4196442 w 4196442"/>
              <a:gd name="connsiteY2" fmla="*/ 4196442 h 4196442"/>
              <a:gd name="connsiteX3" fmla="*/ 0 w 4196442"/>
              <a:gd name="connsiteY3" fmla="*/ 4196442 h 4196442"/>
              <a:gd name="connsiteX4" fmla="*/ 0 w 4196442"/>
              <a:gd name="connsiteY4" fmla="*/ 0 h 4196442"/>
              <a:gd name="connsiteX0" fmla="*/ 1485900 w 5682342"/>
              <a:gd name="connsiteY0" fmla="*/ 0 h 4196442"/>
              <a:gd name="connsiteX1" fmla="*/ 5682342 w 5682342"/>
              <a:gd name="connsiteY1" fmla="*/ 0 h 4196442"/>
              <a:gd name="connsiteX2" fmla="*/ 5682342 w 5682342"/>
              <a:gd name="connsiteY2" fmla="*/ 4196442 h 4196442"/>
              <a:gd name="connsiteX3" fmla="*/ 0 w 5682342"/>
              <a:gd name="connsiteY3" fmla="*/ 4163785 h 4196442"/>
              <a:gd name="connsiteX4" fmla="*/ 1485900 w 5682342"/>
              <a:gd name="connsiteY4" fmla="*/ 0 h 4196442"/>
              <a:gd name="connsiteX0" fmla="*/ 4523015 w 8719457"/>
              <a:gd name="connsiteY0" fmla="*/ 0 h 4196442"/>
              <a:gd name="connsiteX1" fmla="*/ 8719457 w 8719457"/>
              <a:gd name="connsiteY1" fmla="*/ 0 h 4196442"/>
              <a:gd name="connsiteX2" fmla="*/ 8719457 w 8719457"/>
              <a:gd name="connsiteY2" fmla="*/ 4196442 h 4196442"/>
              <a:gd name="connsiteX3" fmla="*/ 0 w 8719457"/>
              <a:gd name="connsiteY3" fmla="*/ 4180113 h 4196442"/>
              <a:gd name="connsiteX4" fmla="*/ 4523015 w 8719457"/>
              <a:gd name="connsiteY4" fmla="*/ 0 h 4196442"/>
              <a:gd name="connsiteX0" fmla="*/ 5878287 w 8719457"/>
              <a:gd name="connsiteY0" fmla="*/ 0 h 5470071"/>
              <a:gd name="connsiteX1" fmla="*/ 8719457 w 8719457"/>
              <a:gd name="connsiteY1" fmla="*/ 1273629 h 5470071"/>
              <a:gd name="connsiteX2" fmla="*/ 8719457 w 8719457"/>
              <a:gd name="connsiteY2" fmla="*/ 5470071 h 5470071"/>
              <a:gd name="connsiteX3" fmla="*/ 0 w 8719457"/>
              <a:gd name="connsiteY3" fmla="*/ 5453742 h 5470071"/>
              <a:gd name="connsiteX4" fmla="*/ 5878287 w 8719457"/>
              <a:gd name="connsiteY4" fmla="*/ 0 h 5470071"/>
              <a:gd name="connsiteX0" fmla="*/ 5878287 w 8735786"/>
              <a:gd name="connsiteY0" fmla="*/ 0 h 5470071"/>
              <a:gd name="connsiteX1" fmla="*/ 8735786 w 8735786"/>
              <a:gd name="connsiteY1" fmla="*/ 16329 h 5470071"/>
              <a:gd name="connsiteX2" fmla="*/ 8719457 w 8735786"/>
              <a:gd name="connsiteY2" fmla="*/ 5470071 h 5470071"/>
              <a:gd name="connsiteX3" fmla="*/ 0 w 8735786"/>
              <a:gd name="connsiteY3" fmla="*/ 5453742 h 5470071"/>
              <a:gd name="connsiteX4" fmla="*/ 5878287 w 8735786"/>
              <a:gd name="connsiteY4" fmla="*/ 0 h 547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735786" h="5470071">
                <a:moveTo>
                  <a:pt x="5878287" y="0"/>
                </a:moveTo>
                <a:lnTo>
                  <a:pt x="8735786" y="16329"/>
                </a:lnTo>
                <a:lnTo>
                  <a:pt x="8719457" y="5470071"/>
                </a:lnTo>
                <a:lnTo>
                  <a:pt x="0" y="5453742"/>
                </a:lnTo>
                <a:lnTo>
                  <a:pt x="5878287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125E5C-3405-C049-8991-FA5F39FA9F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315200" y="2073729"/>
            <a:ext cx="4751614" cy="244928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  <a:latin typeface="AvantGarde Bk BT Book" panose="020B0402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3908546-2F4D-EC40-9724-3C039268C7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81001" y="5719864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D697780-5EC0-7845-AA13-76148B77BED3}"/>
              </a:ext>
            </a:extLst>
          </p:cNvPr>
          <p:cNvCxnSpPr/>
          <p:nvPr userDrawn="1"/>
        </p:nvCxnSpPr>
        <p:spPr>
          <a:xfrm>
            <a:off x="381001" y="571986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Placeholder 8" descr="A group of people sitting at a table looking at a computer&#10;&#10;Description automatically generated">
            <a:extLst>
              <a:ext uri="{FF2B5EF4-FFF2-40B4-BE49-F238E27FC236}">
                <a16:creationId xmlns:a16="http://schemas.microsoft.com/office/drawing/2014/main" id="{0FFD2A4A-7109-3845-9EB5-6BE7303108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57"/>
          <a:stretch/>
        </p:blipFill>
        <p:spPr>
          <a:xfrm>
            <a:off x="-73152" y="-16330"/>
            <a:ext cx="9363006" cy="5388429"/>
          </a:xfrm>
          <a:custGeom>
            <a:avLst/>
            <a:gdLst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12269492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12269492"/>
              <a:gd name="connsiteY0" fmla="*/ 0 h 5372100"/>
              <a:gd name="connsiteX1" fmla="*/ 12269492 w 12269492"/>
              <a:gd name="connsiteY1" fmla="*/ 0 h 5372100"/>
              <a:gd name="connsiteX2" fmla="*/ 3550035 w 12269492"/>
              <a:gd name="connsiteY2" fmla="*/ 5372100 h 5372100"/>
              <a:gd name="connsiteX3" fmla="*/ 0 w 12269492"/>
              <a:gd name="connsiteY3" fmla="*/ 5372100 h 5372100"/>
              <a:gd name="connsiteX4" fmla="*/ 0 w 12269492"/>
              <a:gd name="connsiteY4" fmla="*/ 0 h 5372100"/>
              <a:gd name="connsiteX0" fmla="*/ 0 w 9363006"/>
              <a:gd name="connsiteY0" fmla="*/ 16329 h 5388429"/>
              <a:gd name="connsiteX1" fmla="*/ 9363006 w 9363006"/>
              <a:gd name="connsiteY1" fmla="*/ 0 h 5388429"/>
              <a:gd name="connsiteX2" fmla="*/ 3550035 w 9363006"/>
              <a:gd name="connsiteY2" fmla="*/ 5388429 h 5388429"/>
              <a:gd name="connsiteX3" fmla="*/ 0 w 9363006"/>
              <a:gd name="connsiteY3" fmla="*/ 5388429 h 5388429"/>
              <a:gd name="connsiteX4" fmla="*/ 0 w 9363006"/>
              <a:gd name="connsiteY4" fmla="*/ 16329 h 5388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63006" h="5388429">
                <a:moveTo>
                  <a:pt x="0" y="16329"/>
                </a:moveTo>
                <a:lnTo>
                  <a:pt x="9363006" y="0"/>
                </a:lnTo>
                <a:lnTo>
                  <a:pt x="3550035" y="5388429"/>
                </a:lnTo>
                <a:lnTo>
                  <a:pt x="0" y="5388429"/>
                </a:lnTo>
                <a:lnTo>
                  <a:pt x="0" y="16329"/>
                </a:lnTo>
                <a:close/>
              </a:path>
            </a:pathLst>
          </a:cu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516E6FD-F31F-684F-AE9B-B2374A00B0F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265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A64CC10-AE26-AB4C-82E6-8526800F52BC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685B15D-F69E-684A-A890-927277CF11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A63ECCF-FB24-F543-AAD1-857AA6D2E1E8}"/>
              </a:ext>
            </a:extLst>
          </p:cNvPr>
          <p:cNvSpPr txBox="1">
            <a:spLocks/>
          </p:cNvSpPr>
          <p:nvPr userDrawn="1"/>
        </p:nvSpPr>
        <p:spPr>
          <a:xfrm>
            <a:off x="2988128" y="1998270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6694E23-29C1-2A4C-ABEA-D06B79F2DF2F}"/>
              </a:ext>
            </a:extLst>
          </p:cNvPr>
          <p:cNvCxnSpPr/>
          <p:nvPr userDrawn="1"/>
        </p:nvCxnSpPr>
        <p:spPr>
          <a:xfrm>
            <a:off x="3140235" y="2000659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>
            <a:extLst>
              <a:ext uri="{FF2B5EF4-FFF2-40B4-BE49-F238E27FC236}">
                <a16:creationId xmlns:a16="http://schemas.microsoft.com/office/drawing/2014/main" id="{1839E7E4-301B-C745-99BC-10D956E3AB74}"/>
              </a:ext>
            </a:extLst>
          </p:cNvPr>
          <p:cNvGrpSpPr/>
          <p:nvPr userDrawn="1"/>
        </p:nvGrpSpPr>
        <p:grpSpPr>
          <a:xfrm>
            <a:off x="4420081" y="3067781"/>
            <a:ext cx="3351834" cy="914400"/>
            <a:chOff x="4336109" y="3786418"/>
            <a:chExt cx="3351834" cy="9144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01B897-21CD-FF4C-BC7C-DDE0003A9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92CBEE-6278-8B4A-A7B3-F23A015B91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2F59F87-3955-E640-8BD4-4107EEB28D7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989FEA9F-9FE5-8842-AB4B-5A547D421FAD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9245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 - V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947373CA-225A-084E-A6A1-A210E754B41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2697B09-AE5C-0042-8B5F-D87FBF53061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4CB36A95-8BC2-E349-9CE5-747221FC4911}"/>
              </a:ext>
            </a:extLst>
          </p:cNvPr>
          <p:cNvSpPr txBox="1">
            <a:spLocks/>
          </p:cNvSpPr>
          <p:nvPr userDrawn="1"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Have Any Questions?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BB9513E-E08E-CE4F-9F03-1AFCFB3BAFB6}"/>
              </a:ext>
            </a:extLst>
          </p:cNvPr>
          <p:cNvCxnSpPr/>
          <p:nvPr userDrawn="1"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23A6D83-C8F5-ED4C-AAA1-7A46EC08DFDD}"/>
              </a:ext>
            </a:extLst>
          </p:cNvPr>
          <p:cNvGrpSpPr/>
          <p:nvPr userDrawn="1"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EA8E2D1-50CA-C643-B206-EDD3495A3F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2E3C28A-D0C5-1746-9781-0B18D380DAE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7492-E666-7345-8E1E-6DF561BA1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3BE65A-F08E-4647-896F-514DAFFD599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23379" y="2647330"/>
            <a:ext cx="8667750" cy="8858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Lorem ipsum dolor sit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amet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,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consectetuer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adipiscing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elit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.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Aenean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commodo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ligula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eget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 dolor.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23A7B2D-FF0E-914D-B7B8-1AB82011842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999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Wingdings" charset="2"/>
              <a:buNone/>
              <a:defRPr>
                <a:solidFill>
                  <a:schemeClr val="tx2"/>
                </a:solidFill>
              </a:defRPr>
            </a:lvl1pPr>
            <a:lvl2pPr marL="609609" indent="0">
              <a:buFont typeface="Wingdings" charset="2"/>
              <a:buNone/>
              <a:defRPr>
                <a:solidFill>
                  <a:srgbClr val="474947"/>
                </a:solidFill>
              </a:defRPr>
            </a:lvl2pPr>
            <a:lvl3pPr marL="1219218" indent="0">
              <a:buFont typeface="Wingdings" charset="2"/>
              <a:buNone/>
              <a:defRPr>
                <a:solidFill>
                  <a:srgbClr val="474947"/>
                </a:solidFill>
              </a:defRPr>
            </a:lvl3pPr>
            <a:lvl4pPr marL="1828826" indent="0">
              <a:buFont typeface="Wingdings" charset="2"/>
              <a:buNone/>
              <a:defRPr>
                <a:solidFill>
                  <a:srgbClr val="474947"/>
                </a:solidFill>
              </a:defRPr>
            </a:lvl4pPr>
            <a:lvl5pPr marL="2438434" indent="0">
              <a:buFont typeface="Wingdings" charset="2"/>
              <a:buNone/>
              <a:defRPr>
                <a:solidFill>
                  <a:srgbClr val="474947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5140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4B03CB7D-3B8C-D246-B142-2550A53BA321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C2FA2A39-1BB8-804F-85C2-4378774A11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6422E38-B400-D04A-AF2F-69CB73ACEF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937D2A-10E7-2F4A-9DDB-9F4A05289C4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THIS IS A SUBTITLE</a:t>
            </a:r>
          </a:p>
        </p:txBody>
      </p:sp>
      <p:pic>
        <p:nvPicPr>
          <p:cNvPr id="10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128204E-AB1B-554B-B20F-0007748ABC9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1" name="Triangle 10">
            <a:extLst>
              <a:ext uri="{FF2B5EF4-FFF2-40B4-BE49-F238E27FC236}">
                <a16:creationId xmlns:a16="http://schemas.microsoft.com/office/drawing/2014/main" id="{CACDB053-F180-B146-BA8B-0173ECB5D1B6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EB9454D-958C-9B41-AEEC-7589142A7652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28750687-3808-D04B-991C-4A7EA1070B0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08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BB6CCF-6258-F74C-95B3-FBCE9C9B4101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4EBD6C-4572-AA4E-BEE9-5C1C5E3E98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7DF2D-262D-5741-815E-59AC295C3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0849"/>
            <a:ext cx="10515600" cy="391885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1B60BE7-73F8-5846-984A-B12E88211BE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767956F-EEE7-C242-9F01-76FC7B0FD330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9D82C911-EED3-3347-A4BD-CBAFED6618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80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5C4BDA0-6A9C-D243-A61F-719ED00B7A8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40824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D5B3D08E-B84A-134E-92C1-DC9D49DC95D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622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43199EE7-E342-2B42-B947-F24F1FBD4C0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64420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6" name="Picture Placeholder 12">
            <a:extLst>
              <a:ext uri="{FF2B5EF4-FFF2-40B4-BE49-F238E27FC236}">
                <a16:creationId xmlns:a16="http://schemas.microsoft.com/office/drawing/2014/main" id="{4A709514-94E8-0440-8CD8-7B8ED5F9479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476219" y="4284321"/>
            <a:ext cx="2068849" cy="206737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05883C6-AE8B-C44C-85E9-33DD630AFA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6172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1DB1001C-F76A-B341-B061-6C905A3FECFB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F11D9-8DBF-CE4D-9ADA-5030A99B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7C550E-474D-DD49-B73E-30F59A2039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315345F-6F6F-F54B-B7DF-F88EBF965A98}" type="slidenum">
              <a:rPr lang="en-US" smtClean="0"/>
              <a:t>‹#›</a:t>
            </a:fld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10CA3B6-C097-554B-BC52-84F7B8E3DE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1FC9358-30C6-A040-97E1-E9FB150063C5}"/>
              </a:ext>
            </a:extLst>
          </p:cNvPr>
          <p:cNvSpPr/>
          <p:nvPr userDrawn="1"/>
        </p:nvSpPr>
        <p:spPr>
          <a:xfrm rot="10800000" flipH="1">
            <a:off x="2987166" y="-35679"/>
            <a:ext cx="9232598" cy="6942292"/>
          </a:xfrm>
          <a:custGeom>
            <a:avLst/>
            <a:gdLst>
              <a:gd name="connsiteX0" fmla="*/ 0 w 2743200"/>
              <a:gd name="connsiteY0" fmla="*/ 0 h 2090057"/>
              <a:gd name="connsiteX1" fmla="*/ 2743200 w 2743200"/>
              <a:gd name="connsiteY1" fmla="*/ 0 h 2090057"/>
              <a:gd name="connsiteX2" fmla="*/ 2743200 w 2743200"/>
              <a:gd name="connsiteY2" fmla="*/ 2090057 h 2090057"/>
              <a:gd name="connsiteX3" fmla="*/ 0 w 2743200"/>
              <a:gd name="connsiteY3" fmla="*/ 2090057 h 2090057"/>
              <a:gd name="connsiteX4" fmla="*/ 0 w 2743200"/>
              <a:gd name="connsiteY4" fmla="*/ 0 h 2090057"/>
              <a:gd name="connsiteX0" fmla="*/ 0 w 9629192"/>
              <a:gd name="connsiteY0" fmla="*/ 0 h 3153747"/>
              <a:gd name="connsiteX1" fmla="*/ 2743200 w 9629192"/>
              <a:gd name="connsiteY1" fmla="*/ 0 h 3153747"/>
              <a:gd name="connsiteX2" fmla="*/ 9629192 w 9629192"/>
              <a:gd name="connsiteY2" fmla="*/ 3153747 h 3153747"/>
              <a:gd name="connsiteX3" fmla="*/ 0 w 9629192"/>
              <a:gd name="connsiteY3" fmla="*/ 2090057 h 3153747"/>
              <a:gd name="connsiteX4" fmla="*/ 0 w 9629192"/>
              <a:gd name="connsiteY4" fmla="*/ 0 h 3153747"/>
              <a:gd name="connsiteX0" fmla="*/ 0 w 9629192"/>
              <a:gd name="connsiteY0" fmla="*/ 0 h 3508310"/>
              <a:gd name="connsiteX1" fmla="*/ 2743200 w 9629192"/>
              <a:gd name="connsiteY1" fmla="*/ 0 h 3508310"/>
              <a:gd name="connsiteX2" fmla="*/ 9629192 w 9629192"/>
              <a:gd name="connsiteY2" fmla="*/ 3153747 h 3508310"/>
              <a:gd name="connsiteX3" fmla="*/ 9106678 w 9629192"/>
              <a:gd name="connsiteY3" fmla="*/ 3508310 h 3508310"/>
              <a:gd name="connsiteX4" fmla="*/ 0 w 9629192"/>
              <a:gd name="connsiteY4" fmla="*/ 0 h 3508310"/>
              <a:gd name="connsiteX0" fmla="*/ 0 w 9554547"/>
              <a:gd name="connsiteY0" fmla="*/ 0 h 3508310"/>
              <a:gd name="connsiteX1" fmla="*/ 2743200 w 9554547"/>
              <a:gd name="connsiteY1" fmla="*/ 0 h 3508310"/>
              <a:gd name="connsiteX2" fmla="*/ 9554547 w 9554547"/>
              <a:gd name="connsiteY2" fmla="*/ 3116425 h 3508310"/>
              <a:gd name="connsiteX3" fmla="*/ 9106678 w 9554547"/>
              <a:gd name="connsiteY3" fmla="*/ 3508310 h 3508310"/>
              <a:gd name="connsiteX4" fmla="*/ 0 w 9554547"/>
              <a:gd name="connsiteY4" fmla="*/ 0 h 3508310"/>
              <a:gd name="connsiteX0" fmla="*/ 0 w 9573209"/>
              <a:gd name="connsiteY0" fmla="*/ 765111 h 4273421"/>
              <a:gd name="connsiteX1" fmla="*/ 9573209 w 9573209"/>
              <a:gd name="connsiteY1" fmla="*/ 0 h 4273421"/>
              <a:gd name="connsiteX2" fmla="*/ 9554547 w 9573209"/>
              <a:gd name="connsiteY2" fmla="*/ 3881536 h 4273421"/>
              <a:gd name="connsiteX3" fmla="*/ 9106678 w 9573209"/>
              <a:gd name="connsiteY3" fmla="*/ 4273421 h 4273421"/>
              <a:gd name="connsiteX4" fmla="*/ 0 w 9573209"/>
              <a:gd name="connsiteY4" fmla="*/ 765111 h 4273421"/>
              <a:gd name="connsiteX0" fmla="*/ 0 w 12372393"/>
              <a:gd name="connsiteY0" fmla="*/ 0 h 4292082"/>
              <a:gd name="connsiteX1" fmla="*/ 12372393 w 12372393"/>
              <a:gd name="connsiteY1" fmla="*/ 18661 h 4292082"/>
              <a:gd name="connsiteX2" fmla="*/ 12353731 w 12372393"/>
              <a:gd name="connsiteY2" fmla="*/ 3900197 h 4292082"/>
              <a:gd name="connsiteX3" fmla="*/ 11905862 w 12372393"/>
              <a:gd name="connsiteY3" fmla="*/ 4292082 h 4292082"/>
              <a:gd name="connsiteX4" fmla="*/ 0 w 12372393"/>
              <a:gd name="connsiteY4" fmla="*/ 0 h 4292082"/>
              <a:gd name="connsiteX0" fmla="*/ 0 w 12372393"/>
              <a:gd name="connsiteY0" fmla="*/ 0 h 4702629"/>
              <a:gd name="connsiteX1" fmla="*/ 12372393 w 12372393"/>
              <a:gd name="connsiteY1" fmla="*/ 18661 h 4702629"/>
              <a:gd name="connsiteX2" fmla="*/ 12353731 w 12372393"/>
              <a:gd name="connsiteY2" fmla="*/ 3900197 h 4702629"/>
              <a:gd name="connsiteX3" fmla="*/ 11495315 w 12372393"/>
              <a:gd name="connsiteY3" fmla="*/ 4702629 h 4702629"/>
              <a:gd name="connsiteX4" fmla="*/ 0 w 12372393"/>
              <a:gd name="connsiteY4" fmla="*/ 0 h 4702629"/>
              <a:gd name="connsiteX0" fmla="*/ 0 w 12372393"/>
              <a:gd name="connsiteY0" fmla="*/ 0 h 7035282"/>
              <a:gd name="connsiteX1" fmla="*/ 12372393 w 12372393"/>
              <a:gd name="connsiteY1" fmla="*/ 18661 h 7035282"/>
              <a:gd name="connsiteX2" fmla="*/ 12353731 w 12372393"/>
              <a:gd name="connsiteY2" fmla="*/ 3900197 h 7035282"/>
              <a:gd name="connsiteX3" fmla="*/ 11569960 w 12372393"/>
              <a:gd name="connsiteY3" fmla="*/ 7035282 h 7035282"/>
              <a:gd name="connsiteX4" fmla="*/ 0 w 12372393"/>
              <a:gd name="connsiteY4" fmla="*/ 0 h 7035282"/>
              <a:gd name="connsiteX0" fmla="*/ 0 w 12372393"/>
              <a:gd name="connsiteY0" fmla="*/ 0 h 7053944"/>
              <a:gd name="connsiteX1" fmla="*/ 12372393 w 12372393"/>
              <a:gd name="connsiteY1" fmla="*/ 18661 h 7053944"/>
              <a:gd name="connsiteX2" fmla="*/ 12316409 w 12372393"/>
              <a:gd name="connsiteY2" fmla="*/ 7053944 h 7053944"/>
              <a:gd name="connsiteX3" fmla="*/ 11569960 w 12372393"/>
              <a:gd name="connsiteY3" fmla="*/ 7035282 h 7053944"/>
              <a:gd name="connsiteX4" fmla="*/ 0 w 12372393"/>
              <a:gd name="connsiteY4" fmla="*/ 0 h 7053944"/>
              <a:gd name="connsiteX0" fmla="*/ 0 w 9405259"/>
              <a:gd name="connsiteY0" fmla="*/ 0 h 7035283"/>
              <a:gd name="connsiteX1" fmla="*/ 9405259 w 9405259"/>
              <a:gd name="connsiteY1" fmla="*/ 0 h 7035283"/>
              <a:gd name="connsiteX2" fmla="*/ 9349275 w 9405259"/>
              <a:gd name="connsiteY2" fmla="*/ 7035283 h 7035283"/>
              <a:gd name="connsiteX3" fmla="*/ 8602826 w 9405259"/>
              <a:gd name="connsiteY3" fmla="*/ 7016621 h 7035283"/>
              <a:gd name="connsiteX4" fmla="*/ 0 w 9405259"/>
              <a:gd name="connsiteY4" fmla="*/ 0 h 7035283"/>
              <a:gd name="connsiteX0" fmla="*/ 0 w 9349275"/>
              <a:gd name="connsiteY0" fmla="*/ 0 h 7035283"/>
              <a:gd name="connsiteX1" fmla="*/ 9349275 w 9349275"/>
              <a:gd name="connsiteY1" fmla="*/ 0 h 7035283"/>
              <a:gd name="connsiteX2" fmla="*/ 9293291 w 9349275"/>
              <a:gd name="connsiteY2" fmla="*/ 7035283 h 7035283"/>
              <a:gd name="connsiteX3" fmla="*/ 8546842 w 9349275"/>
              <a:gd name="connsiteY3" fmla="*/ 7016621 h 7035283"/>
              <a:gd name="connsiteX4" fmla="*/ 0 w 9349275"/>
              <a:gd name="connsiteY4" fmla="*/ 0 h 7035283"/>
              <a:gd name="connsiteX0" fmla="*/ 0 w 9380272"/>
              <a:gd name="connsiteY0" fmla="*/ 15499 h 7035283"/>
              <a:gd name="connsiteX1" fmla="*/ 9380272 w 9380272"/>
              <a:gd name="connsiteY1" fmla="*/ 0 h 7035283"/>
              <a:gd name="connsiteX2" fmla="*/ 9324288 w 9380272"/>
              <a:gd name="connsiteY2" fmla="*/ 7035283 h 7035283"/>
              <a:gd name="connsiteX3" fmla="*/ 8577839 w 9380272"/>
              <a:gd name="connsiteY3" fmla="*/ 7016621 h 7035283"/>
              <a:gd name="connsiteX4" fmla="*/ 0 w 9380272"/>
              <a:gd name="connsiteY4" fmla="*/ 15499 h 7035283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62295 w 9380272"/>
              <a:gd name="connsiteY2" fmla="*/ 6539337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7016621"/>
              <a:gd name="connsiteX1" fmla="*/ 9380272 w 9380272"/>
              <a:gd name="connsiteY1" fmla="*/ 0 h 7016621"/>
              <a:gd name="connsiteX2" fmla="*/ 9215800 w 9380272"/>
              <a:gd name="connsiteY2" fmla="*/ 6942293 h 7016621"/>
              <a:gd name="connsiteX3" fmla="*/ 8577839 w 9380272"/>
              <a:gd name="connsiteY3" fmla="*/ 7016621 h 7016621"/>
              <a:gd name="connsiteX4" fmla="*/ 0 w 9380272"/>
              <a:gd name="connsiteY4" fmla="*/ 15499 h 7016621"/>
              <a:gd name="connsiteX0" fmla="*/ 0 w 9380272"/>
              <a:gd name="connsiteY0" fmla="*/ 15499 h 6942293"/>
              <a:gd name="connsiteX1" fmla="*/ 9380272 w 9380272"/>
              <a:gd name="connsiteY1" fmla="*/ 0 h 6942293"/>
              <a:gd name="connsiteX2" fmla="*/ 9215800 w 9380272"/>
              <a:gd name="connsiteY2" fmla="*/ 6942293 h 6942293"/>
              <a:gd name="connsiteX3" fmla="*/ 8469351 w 9380272"/>
              <a:gd name="connsiteY3" fmla="*/ 6923631 h 6942293"/>
              <a:gd name="connsiteX4" fmla="*/ 0 w 9380272"/>
              <a:gd name="connsiteY4" fmla="*/ 15499 h 6942293"/>
              <a:gd name="connsiteX0" fmla="*/ 0 w 9380272"/>
              <a:gd name="connsiteY0" fmla="*/ 15499 h 6954628"/>
              <a:gd name="connsiteX1" fmla="*/ 9380272 w 9380272"/>
              <a:gd name="connsiteY1" fmla="*/ 0 h 6954628"/>
              <a:gd name="connsiteX2" fmla="*/ 9215800 w 9380272"/>
              <a:gd name="connsiteY2" fmla="*/ 6942293 h 6954628"/>
              <a:gd name="connsiteX3" fmla="*/ 8515846 w 9380272"/>
              <a:gd name="connsiteY3" fmla="*/ 6954628 h 6954628"/>
              <a:gd name="connsiteX4" fmla="*/ 0 w 9380272"/>
              <a:gd name="connsiteY4" fmla="*/ 15499 h 6954628"/>
              <a:gd name="connsiteX0" fmla="*/ 0 w 9216342"/>
              <a:gd name="connsiteY0" fmla="*/ 0 h 6939129"/>
              <a:gd name="connsiteX1" fmla="*/ 9178794 w 9216342"/>
              <a:gd name="connsiteY1" fmla="*/ 77491 h 6939129"/>
              <a:gd name="connsiteX2" fmla="*/ 9215800 w 9216342"/>
              <a:gd name="connsiteY2" fmla="*/ 6926794 h 6939129"/>
              <a:gd name="connsiteX3" fmla="*/ 8515846 w 9216342"/>
              <a:gd name="connsiteY3" fmla="*/ 6939129 h 6939129"/>
              <a:gd name="connsiteX4" fmla="*/ 0 w 9216342"/>
              <a:gd name="connsiteY4" fmla="*/ 0 h 6939129"/>
              <a:gd name="connsiteX0" fmla="*/ 0 w 9225289"/>
              <a:gd name="connsiteY0" fmla="*/ 0 h 6939129"/>
              <a:gd name="connsiteX1" fmla="*/ 9225289 w 9225289"/>
              <a:gd name="connsiteY1" fmla="*/ 15498 h 6939129"/>
              <a:gd name="connsiteX2" fmla="*/ 9215800 w 9225289"/>
              <a:gd name="connsiteY2" fmla="*/ 6926794 h 6939129"/>
              <a:gd name="connsiteX3" fmla="*/ 8515846 w 9225289"/>
              <a:gd name="connsiteY3" fmla="*/ 6939129 h 6939129"/>
              <a:gd name="connsiteX4" fmla="*/ 0 w 9225289"/>
              <a:gd name="connsiteY4" fmla="*/ 0 h 6939129"/>
              <a:gd name="connsiteX0" fmla="*/ 0 w 9247562"/>
              <a:gd name="connsiteY0" fmla="*/ 0 h 6939129"/>
              <a:gd name="connsiteX1" fmla="*/ 9225289 w 9247562"/>
              <a:gd name="connsiteY1" fmla="*/ 15498 h 6939129"/>
              <a:gd name="connsiteX2" fmla="*/ 9246797 w 9247562"/>
              <a:gd name="connsiteY2" fmla="*/ 6895797 h 6939129"/>
              <a:gd name="connsiteX3" fmla="*/ 8515846 w 9247562"/>
              <a:gd name="connsiteY3" fmla="*/ 6939129 h 6939129"/>
              <a:gd name="connsiteX4" fmla="*/ 0 w 9247562"/>
              <a:gd name="connsiteY4" fmla="*/ 0 h 6939129"/>
              <a:gd name="connsiteX0" fmla="*/ 0 w 9232598"/>
              <a:gd name="connsiteY0" fmla="*/ 0 h 6942292"/>
              <a:gd name="connsiteX1" fmla="*/ 9225289 w 9232598"/>
              <a:gd name="connsiteY1" fmla="*/ 15498 h 6942292"/>
              <a:gd name="connsiteX2" fmla="*/ 9231298 w 9232598"/>
              <a:gd name="connsiteY2" fmla="*/ 6942292 h 6942292"/>
              <a:gd name="connsiteX3" fmla="*/ 8515846 w 9232598"/>
              <a:gd name="connsiteY3" fmla="*/ 6939129 h 6942292"/>
              <a:gd name="connsiteX4" fmla="*/ 0 w 9232598"/>
              <a:gd name="connsiteY4" fmla="*/ 0 h 69422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32598" h="6942292">
                <a:moveTo>
                  <a:pt x="0" y="0"/>
                </a:moveTo>
                <a:lnTo>
                  <a:pt x="9225289" y="15498"/>
                </a:lnTo>
                <a:cubicBezTo>
                  <a:pt x="9219068" y="1309343"/>
                  <a:pt x="9237519" y="5648447"/>
                  <a:pt x="9231298" y="6942292"/>
                </a:cubicBezTo>
                <a:lnTo>
                  <a:pt x="8515846" y="6939129"/>
                </a:lnTo>
                <a:lnTo>
                  <a:pt x="0" y="0"/>
                </a:lnTo>
                <a:close/>
              </a:path>
            </a:pathLst>
          </a:custGeom>
          <a:solidFill>
            <a:srgbClr val="01B0F0"/>
          </a:solidFill>
          <a:ln>
            <a:noFill/>
          </a:ln>
          <a:effectLst>
            <a:outerShdw blurRad="114300" dist="50800" dir="6540000" sx="116000" sy="116000" algn="ctr" rotWithShape="0">
              <a:srgbClr val="000000">
                <a:alpha val="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81493B2-9723-6F41-8AFF-2A0131B3A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B152091F-2D67-DC48-A824-B6EFBC289684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Placeholder 9" descr="A close up of a computer&#10;&#10;Description automatically generated">
            <a:extLst>
              <a:ext uri="{FF2B5EF4-FFF2-40B4-BE49-F238E27FC236}">
                <a16:creationId xmlns:a16="http://schemas.microsoft.com/office/drawing/2014/main" id="{E8B1ED9F-1D3C-F044-ABA5-A15DEEFE776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40824" y="4286419"/>
            <a:ext cx="2068849" cy="2067379"/>
          </a:xfrm>
          <a:prstGeom prst="rect">
            <a:avLst/>
          </a:prstGeom>
        </p:spPr>
      </p:pic>
      <p:pic>
        <p:nvPicPr>
          <p:cNvPr id="27" name="Picture Placeholder 11" descr="A picture containing person, wall, indoor, cellphone&#10;&#10;Description automatically generated">
            <a:extLst>
              <a:ext uri="{FF2B5EF4-FFF2-40B4-BE49-F238E27FC236}">
                <a16:creationId xmlns:a16="http://schemas.microsoft.com/office/drawing/2014/main" id="{787499CA-6838-134B-81E1-1213B201A9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52621" y="4286419"/>
            <a:ext cx="2068849" cy="2067379"/>
          </a:xfrm>
          <a:prstGeom prst="rect">
            <a:avLst/>
          </a:prstGeom>
        </p:spPr>
      </p:pic>
      <p:pic>
        <p:nvPicPr>
          <p:cNvPr id="28" name="Picture Placeholder 13" descr="A person sitting at a table with a computer&#10;&#10;Description automatically generated">
            <a:extLst>
              <a:ext uri="{FF2B5EF4-FFF2-40B4-BE49-F238E27FC236}">
                <a16:creationId xmlns:a16="http://schemas.microsoft.com/office/drawing/2014/main" id="{A99ED6F5-9FA0-714C-ACCE-FD9A8983E64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4420" y="4286419"/>
            <a:ext cx="2068849" cy="2067379"/>
          </a:xfrm>
          <a:prstGeom prst="rect">
            <a:avLst/>
          </a:prstGeom>
        </p:spPr>
      </p:pic>
      <p:pic>
        <p:nvPicPr>
          <p:cNvPr id="29" name="Picture Placeholder 15" descr="A group of people sitting at a table using a computer&#10;&#10;Description automatically generated">
            <a:extLst>
              <a:ext uri="{FF2B5EF4-FFF2-40B4-BE49-F238E27FC236}">
                <a16:creationId xmlns:a16="http://schemas.microsoft.com/office/drawing/2014/main" id="{452DC964-C0D9-8D48-9F44-1036AEF1BC0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476219" y="4286419"/>
            <a:ext cx="2068849" cy="2067379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209A5793-BBFE-CA4D-B84B-06DD026864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806574"/>
            <a:ext cx="5061857" cy="17503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F719110D-99B4-E147-A31E-11999304D10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10643" y="2529274"/>
            <a:ext cx="3163714" cy="175039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lang="en-US" sz="1800" b="0" i="0" smtClean="0">
                <a:solidFill>
                  <a:schemeClr val="bg1"/>
                </a:solidFill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22AE09-E1A6-924D-8354-67401B05B219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biLevel thresh="25000"/>
          </a:blip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7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-77492" y="123414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11B790-3DBA-0347-8535-B6B80E4A69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93678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2E67405-28C9-A844-849B-0235276E5714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022412" y="-40783"/>
            <a:ext cx="4095610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5BB7D63-C2E0-0547-8D1E-0B8F8A430CEF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8139932" y="-40783"/>
            <a:ext cx="4052068" cy="346978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9366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21137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1242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E8AE57F2-775A-124A-9A06-DBDB69A41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60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5E68A70-EF09-AB49-AD3F-6CCF1C537851}"/>
              </a:ext>
            </a:extLst>
          </p:cNvPr>
          <p:cNvSpPr/>
          <p:nvPr userDrawn="1"/>
        </p:nvSpPr>
        <p:spPr>
          <a:xfrm>
            <a:off x="0" y="-52756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A5193943-DA36-324C-8334-9343715AFBC4}"/>
              </a:ext>
            </a:extLst>
          </p:cNvPr>
          <p:cNvSpPr>
            <a:spLocks noGrp="1"/>
          </p:cNvSpPr>
          <p:nvPr>
            <p:ph sz="half" idx="21" hasCustomPrompt="1"/>
          </p:nvPr>
        </p:nvSpPr>
        <p:spPr>
          <a:xfrm>
            <a:off x="0" y="-40783"/>
            <a:ext cx="4095610" cy="3469783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A53C9177-916A-5A44-AC42-56103D8C9AF5}"/>
              </a:ext>
            </a:extLst>
          </p:cNvPr>
          <p:cNvSpPr>
            <a:spLocks noGrp="1"/>
          </p:cNvSpPr>
          <p:nvPr>
            <p:ph sz="half" idx="22"/>
          </p:nvPr>
        </p:nvSpPr>
        <p:spPr>
          <a:xfrm>
            <a:off x="4116090" y="-40783"/>
            <a:ext cx="4095610" cy="3469783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20" name="Content Placeholder 3">
            <a:extLst>
              <a:ext uri="{FF2B5EF4-FFF2-40B4-BE49-F238E27FC236}">
                <a16:creationId xmlns:a16="http://schemas.microsoft.com/office/drawing/2014/main" id="{C64D0F95-C625-A54A-B593-AC8F035DB554}"/>
              </a:ext>
            </a:extLst>
          </p:cNvPr>
          <p:cNvSpPr>
            <a:spLocks noGrp="1"/>
          </p:cNvSpPr>
          <p:nvPr>
            <p:ph sz="half" idx="23"/>
          </p:nvPr>
        </p:nvSpPr>
        <p:spPr>
          <a:xfrm>
            <a:off x="8233610" y="-40783"/>
            <a:ext cx="4052068" cy="3469783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0610D47-8E5F-4A49-A69A-B0696B007A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3770448A-3689-1946-B481-BA5EEC50F1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85148" y="4353638"/>
            <a:ext cx="6821704" cy="63202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1800" b="0" i="0" smtClean="0">
                <a:effectLst/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Lorem ipsum dolor sit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amet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,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consectetuer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adipiscing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elit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commodo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ligula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eget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dolor.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Aenean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 </a:t>
            </a:r>
            <a:r>
              <a:rPr lang="en-US" b="0" i="0" dirty="0" err="1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massa</a:t>
            </a:r>
            <a:r>
              <a:rPr lang="en-US" b="0" i="0" dirty="0">
                <a:solidFill>
                  <a:srgbClr val="666666"/>
                </a:solidFill>
                <a:effectLst/>
                <a:latin typeface="Verdana" panose="020B0604030504040204" pitchFamily="34" charset="0"/>
              </a:rPr>
              <a:t>. </a:t>
            </a: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B42C57B-D0E6-3E40-AF91-7D62CD9F9A9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BDD124E-6E6E-8C4C-BDAB-809B51D090A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114800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AC3FC4C-4C07-B244-B056-FA2DDEB0FD5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206083" y="2329543"/>
            <a:ext cx="4095751" cy="10994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194691"/>
                </a:solidFill>
                <a:latin typeface="AvantGarde Bk BT Book" panose="020B0402020202020204" pitchFamily="34" charset="0"/>
              </a:defRPr>
            </a:lvl1pPr>
          </a:lstStyle>
          <a:p>
            <a:pPr lvl="0"/>
            <a:r>
              <a:rPr lang="en-US" dirty="0"/>
              <a:t>Description of image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D311B649-AE37-9146-A546-3DBE62B8470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8128" y="3516547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7BA4923-EB44-B346-9430-8DB75FF5551F}"/>
              </a:ext>
            </a:extLst>
          </p:cNvPr>
          <p:cNvCxnSpPr/>
          <p:nvPr userDrawn="1"/>
        </p:nvCxnSpPr>
        <p:spPr>
          <a:xfrm>
            <a:off x="3868023" y="3529361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20">
            <a:extLst>
              <a:ext uri="{FF2B5EF4-FFF2-40B4-BE49-F238E27FC236}">
                <a16:creationId xmlns:a16="http://schemas.microsoft.com/office/drawing/2014/main" id="{2BAA798F-2BD5-144C-A889-616504712CA6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01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7DC96-1736-E84A-A114-DB3573B617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72440" y="1583105"/>
            <a:ext cx="3514329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200123"/>
            <a:ext cx="3514329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B0C2F6-4A45-F84E-9B51-955CC61F02EF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30515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8E9C6150-436C-6640-8873-BB6BDD10DF6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155173" y="1583105"/>
            <a:ext cx="3531636" cy="617018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latin typeface="AvantGarde Bk BT Book" panose="020B04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THIS IS A SUBHEADER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200123"/>
            <a:ext cx="3531636" cy="2759343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945877A6-D7BA-3F42-9F45-98FC5B10DD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964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Fill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0E12AAF-4ADA-2E4D-A022-AEFB2464D4F4}"/>
              </a:ext>
            </a:extLst>
          </p:cNvPr>
          <p:cNvSpPr/>
          <p:nvPr userDrawn="1"/>
        </p:nvSpPr>
        <p:spPr>
          <a:xfrm>
            <a:off x="-77492" y="-40783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F9D3D53-658A-BE41-9292-4F3CEB4AEEB4}"/>
              </a:ext>
            </a:extLst>
          </p:cNvPr>
          <p:cNvSpPr/>
          <p:nvPr userDrawn="1"/>
        </p:nvSpPr>
        <p:spPr>
          <a:xfrm>
            <a:off x="472440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DC83B5C-174F-EE4D-9B6F-14C73FDB3D02}"/>
              </a:ext>
            </a:extLst>
          </p:cNvPr>
          <p:cNvSpPr/>
          <p:nvPr userDrawn="1"/>
        </p:nvSpPr>
        <p:spPr>
          <a:xfrm>
            <a:off x="4309655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44A2483-CCA7-2649-9D60-FBEC69CE6ADE}"/>
              </a:ext>
            </a:extLst>
          </p:cNvPr>
          <p:cNvSpPr/>
          <p:nvPr userDrawn="1"/>
        </p:nvSpPr>
        <p:spPr>
          <a:xfrm>
            <a:off x="8163198" y="2185172"/>
            <a:ext cx="3531636" cy="23567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48486FA-6B4C-3847-A969-9A65B0758ADB}"/>
              </a:ext>
            </a:extLst>
          </p:cNvPr>
          <p:cNvSpPr/>
          <p:nvPr userDrawn="1"/>
        </p:nvSpPr>
        <p:spPr>
          <a:xfrm>
            <a:off x="472440" y="1581015"/>
            <a:ext cx="3531636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68687A2-92A9-1746-BF25-4FD6D5A23833}"/>
              </a:ext>
            </a:extLst>
          </p:cNvPr>
          <p:cNvSpPr/>
          <p:nvPr userDrawn="1"/>
        </p:nvSpPr>
        <p:spPr>
          <a:xfrm>
            <a:off x="4313806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99458BC-59B9-6145-90CF-66039DA04BB1}"/>
              </a:ext>
            </a:extLst>
          </p:cNvPr>
          <p:cNvSpPr/>
          <p:nvPr userDrawn="1"/>
        </p:nvSpPr>
        <p:spPr>
          <a:xfrm>
            <a:off x="8167349" y="1581015"/>
            <a:ext cx="3514329" cy="964152"/>
          </a:xfrm>
          <a:prstGeom prst="rect">
            <a:avLst/>
          </a:prstGeom>
          <a:solidFill>
            <a:srgbClr val="01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2A1DA76-E728-7E4E-9E74-82D1D24670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5498" y="1749717"/>
            <a:ext cx="848211" cy="61688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438C2E-EA6D-2C40-B102-18112D8614E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1441" y="1636621"/>
            <a:ext cx="959058" cy="84339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30E47F7-EA6B-A14E-A670-E5064AC8DEE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16162" y="1653328"/>
            <a:ext cx="809657" cy="80965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9EF12D3-9E37-D747-A17C-1FD55FF75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294" t="4" r="7278" b="67998"/>
          <a:stretch/>
        </p:blipFill>
        <p:spPr>
          <a:xfrm>
            <a:off x="-146817" y="4441185"/>
            <a:ext cx="8667750" cy="3852333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6205CF-3CB6-F747-B68F-DECC503AB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2440" y="2545167"/>
            <a:ext cx="3514329" cy="1996767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50A338-179E-2B40-A33E-45ECB269E3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305153" y="2533529"/>
            <a:ext cx="3531636" cy="2008405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5">
            <a:extLst>
              <a:ext uri="{FF2B5EF4-FFF2-40B4-BE49-F238E27FC236}">
                <a16:creationId xmlns:a16="http://schemas.microsoft.com/office/drawing/2014/main" id="{4342DCCA-8430-424B-B082-E5B1BDCED42C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155173" y="2533208"/>
            <a:ext cx="3531636" cy="2008726"/>
          </a:xfrm>
          <a:prstGeom prst="rect">
            <a:avLst/>
          </a:prstGeom>
        </p:spPr>
        <p:txBody>
          <a:bodyPr/>
          <a:lstStyle>
            <a:lvl1pPr>
              <a:defRPr>
                <a:latin typeface="AvantGarde Bk BT Book" panose="020B0402020202020204" pitchFamily="34" charset="0"/>
              </a:defRPr>
            </a:lvl1pPr>
            <a:lvl2pPr>
              <a:defRPr>
                <a:latin typeface="AvantGarde Bk BT Book" panose="020B0402020202020204" pitchFamily="34" charset="0"/>
              </a:defRPr>
            </a:lvl2pPr>
            <a:lvl3pPr>
              <a:defRPr>
                <a:latin typeface="AvantGarde Bk BT Book" panose="020B0402020202020204" pitchFamily="34" charset="0"/>
              </a:defRPr>
            </a:lvl3pPr>
            <a:lvl4pPr>
              <a:defRPr>
                <a:latin typeface="AvantGarde Bk BT Book" panose="020B0402020202020204" pitchFamily="34" charset="0"/>
              </a:defRPr>
            </a:lvl4pPr>
            <a:lvl5pPr>
              <a:defRPr>
                <a:latin typeface="AvantGarde Bk BT Book" panose="020B04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D7007917-4F05-7341-BDCA-34A2289CBD2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8200" y="628386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This is a Header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D2D6FD-E679-CB48-915E-A7FDB558582E}"/>
              </a:ext>
            </a:extLst>
          </p:cNvPr>
          <p:cNvCxnSpPr/>
          <p:nvPr userDrawn="1"/>
        </p:nvCxnSpPr>
        <p:spPr>
          <a:xfrm>
            <a:off x="838200" y="628386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27">
            <a:extLst>
              <a:ext uri="{FF2B5EF4-FFF2-40B4-BE49-F238E27FC236}">
                <a16:creationId xmlns:a16="http://schemas.microsoft.com/office/drawing/2014/main" id="{B0A57DDC-4C57-BD41-BDEB-664192CB7064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1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vmlDrawing" Target="../drawings/vmlDrawing1.vml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1.wmf"/><Relationship Id="rId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7F77D54-163F-6043-A2F4-27C442EE964A}"/>
              </a:ext>
            </a:extLst>
          </p:cNvPr>
          <p:cNvSpPr/>
          <p:nvPr userDrawn="1"/>
        </p:nvSpPr>
        <p:spPr>
          <a:xfrm>
            <a:off x="-61993" y="23497"/>
            <a:ext cx="12269492" cy="6898783"/>
          </a:xfrm>
          <a:prstGeom prst="rect">
            <a:avLst/>
          </a:prstGeom>
          <a:gradFill>
            <a:gsLst>
              <a:gs pos="0">
                <a:schemeClr val="bg1">
                  <a:tint val="93000"/>
                  <a:satMod val="150000"/>
                  <a:shade val="98000"/>
                  <a:lumMod val="102000"/>
                </a:schemeClr>
              </a:gs>
              <a:gs pos="50000">
                <a:schemeClr val="bg1">
                  <a:tint val="98000"/>
                  <a:satMod val="130000"/>
                  <a:shade val="90000"/>
                  <a:lumMod val="103000"/>
                </a:schemeClr>
              </a:gs>
              <a:gs pos="99000">
                <a:schemeClr val="bg1">
                  <a:lumMod val="9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D36CF5B4-F63F-8744-A63E-31C56719876D}"/>
              </a:ext>
            </a:extLst>
          </p:cNvPr>
          <p:cNvSpPr txBox="1">
            <a:spLocks/>
          </p:cNvSpPr>
          <p:nvPr userDrawn="1"/>
        </p:nvSpPr>
        <p:spPr>
          <a:xfrm>
            <a:off x="838200" y="3054345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This is a Header</a:t>
            </a:r>
            <a:endParaRPr lang="en-US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9F73694-56A6-C648-BFC6-121A4A3F6553}"/>
              </a:ext>
            </a:extLst>
          </p:cNvPr>
          <p:cNvSpPr txBox="1">
            <a:spLocks/>
          </p:cNvSpPr>
          <p:nvPr userDrawn="1"/>
        </p:nvSpPr>
        <p:spPr>
          <a:xfrm>
            <a:off x="838200" y="4035103"/>
            <a:ext cx="4632960" cy="406082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THIS IS A SUBTITLE</a:t>
            </a:r>
            <a:endParaRPr lang="en-US" dirty="0"/>
          </a:p>
        </p:txBody>
      </p:sp>
      <p:pic>
        <p:nvPicPr>
          <p:cNvPr id="11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46E682E2-C3F4-1A4E-9901-C4C8D31512CB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0"/>
            <a:ext cx="12269492" cy="4250332"/>
          </a:xfrm>
          <a:custGeom>
            <a:avLst/>
            <a:gdLst>
              <a:gd name="connsiteX0" fmla="*/ 0 w 5138300"/>
              <a:gd name="connsiteY0" fmla="*/ 0 h 1455137"/>
              <a:gd name="connsiteX1" fmla="*/ 5138300 w 5138300"/>
              <a:gd name="connsiteY1" fmla="*/ 0 h 1455137"/>
              <a:gd name="connsiteX2" fmla="*/ 5138300 w 5138300"/>
              <a:gd name="connsiteY2" fmla="*/ 1455137 h 1455137"/>
              <a:gd name="connsiteX3" fmla="*/ 0 w 5138300"/>
              <a:gd name="connsiteY3" fmla="*/ 1455137 h 1455137"/>
              <a:gd name="connsiteX4" fmla="*/ 0 w 5138300"/>
              <a:gd name="connsiteY4" fmla="*/ 0 h 1455137"/>
              <a:gd name="connsiteX0" fmla="*/ 0 w 11602162"/>
              <a:gd name="connsiteY0" fmla="*/ 1150883 h 2606020"/>
              <a:gd name="connsiteX1" fmla="*/ 11602162 w 11602162"/>
              <a:gd name="connsiteY1" fmla="*/ 0 h 2606020"/>
              <a:gd name="connsiteX2" fmla="*/ 5138300 w 11602162"/>
              <a:gd name="connsiteY2" fmla="*/ 2606020 h 2606020"/>
              <a:gd name="connsiteX3" fmla="*/ 0 w 11602162"/>
              <a:gd name="connsiteY3" fmla="*/ 2606020 h 2606020"/>
              <a:gd name="connsiteX4" fmla="*/ 0 w 11602162"/>
              <a:gd name="connsiteY4" fmla="*/ 1150883 h 2606020"/>
              <a:gd name="connsiteX0" fmla="*/ 0 w 11602162"/>
              <a:gd name="connsiteY0" fmla="*/ 1150883 h 3914558"/>
              <a:gd name="connsiteX1" fmla="*/ 11602162 w 11602162"/>
              <a:gd name="connsiteY1" fmla="*/ 0 h 3914558"/>
              <a:gd name="connsiteX2" fmla="*/ 11539100 w 11602162"/>
              <a:gd name="connsiteY2" fmla="*/ 3914558 h 3914558"/>
              <a:gd name="connsiteX3" fmla="*/ 0 w 11602162"/>
              <a:gd name="connsiteY3" fmla="*/ 2606020 h 3914558"/>
              <a:gd name="connsiteX4" fmla="*/ 0 w 11602162"/>
              <a:gd name="connsiteY4" fmla="*/ 1150883 h 3914558"/>
              <a:gd name="connsiteX0" fmla="*/ 0 w 11602162"/>
              <a:gd name="connsiteY0" fmla="*/ 1150883 h 4765896"/>
              <a:gd name="connsiteX1" fmla="*/ 11602162 w 11602162"/>
              <a:gd name="connsiteY1" fmla="*/ 0 h 4765896"/>
              <a:gd name="connsiteX2" fmla="*/ 11539100 w 11602162"/>
              <a:gd name="connsiteY2" fmla="*/ 3914558 h 4765896"/>
              <a:gd name="connsiteX3" fmla="*/ 10578662 w 11602162"/>
              <a:gd name="connsiteY3" fmla="*/ 4765896 h 4765896"/>
              <a:gd name="connsiteX4" fmla="*/ 0 w 11602162"/>
              <a:gd name="connsiteY4" fmla="*/ 1150883 h 4765896"/>
              <a:gd name="connsiteX0" fmla="*/ 0 w 12311611"/>
              <a:gd name="connsiteY0" fmla="*/ 0 h 4781662"/>
              <a:gd name="connsiteX1" fmla="*/ 12311611 w 12311611"/>
              <a:gd name="connsiteY1" fmla="*/ 15766 h 4781662"/>
              <a:gd name="connsiteX2" fmla="*/ 12248549 w 12311611"/>
              <a:gd name="connsiteY2" fmla="*/ 3930324 h 4781662"/>
              <a:gd name="connsiteX3" fmla="*/ 11288111 w 12311611"/>
              <a:gd name="connsiteY3" fmla="*/ 4781662 h 4781662"/>
              <a:gd name="connsiteX4" fmla="*/ 0 w 12311611"/>
              <a:gd name="connsiteY4" fmla="*/ 0 h 4781662"/>
              <a:gd name="connsiteX0" fmla="*/ 0 w 12311611"/>
              <a:gd name="connsiteY0" fmla="*/ 0 h 4815529"/>
              <a:gd name="connsiteX1" fmla="*/ 12311611 w 12311611"/>
              <a:gd name="connsiteY1" fmla="*/ 15766 h 4815529"/>
              <a:gd name="connsiteX2" fmla="*/ 12248549 w 12311611"/>
              <a:gd name="connsiteY2" fmla="*/ 3930324 h 4815529"/>
              <a:gd name="connsiteX3" fmla="*/ 11344555 w 12311611"/>
              <a:gd name="connsiteY3" fmla="*/ 4815529 h 4815529"/>
              <a:gd name="connsiteX4" fmla="*/ 0 w 1231161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28724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27571"/>
              <a:gd name="connsiteY0" fmla="*/ 0 h 4815529"/>
              <a:gd name="connsiteX1" fmla="*/ 12311611 w 12327571"/>
              <a:gd name="connsiteY1" fmla="*/ 15766 h 4815529"/>
              <a:gd name="connsiteX2" fmla="*/ 12327571 w 12327571"/>
              <a:gd name="connsiteY2" fmla="*/ 3885168 h 4815529"/>
              <a:gd name="connsiteX3" fmla="*/ 11344555 w 12327571"/>
              <a:gd name="connsiteY3" fmla="*/ 4815529 h 4815529"/>
              <a:gd name="connsiteX4" fmla="*/ 0 w 12327571"/>
              <a:gd name="connsiteY4" fmla="*/ 0 h 4815529"/>
              <a:gd name="connsiteX0" fmla="*/ 0 w 12342952"/>
              <a:gd name="connsiteY0" fmla="*/ 15539 h 4831068"/>
              <a:gd name="connsiteX1" fmla="*/ 12342952 w 12342952"/>
              <a:gd name="connsiteY1" fmla="*/ 0 h 4831068"/>
              <a:gd name="connsiteX2" fmla="*/ 12327571 w 12342952"/>
              <a:gd name="connsiteY2" fmla="*/ 3900707 h 4831068"/>
              <a:gd name="connsiteX3" fmla="*/ 11344555 w 12342952"/>
              <a:gd name="connsiteY3" fmla="*/ 4831068 h 4831068"/>
              <a:gd name="connsiteX4" fmla="*/ 0 w 12342952"/>
              <a:gd name="connsiteY4" fmla="*/ 15539 h 4831068"/>
              <a:gd name="connsiteX0" fmla="*/ 0 w 12343242"/>
              <a:gd name="connsiteY0" fmla="*/ 15539 h 4831068"/>
              <a:gd name="connsiteX1" fmla="*/ 12342952 w 12343242"/>
              <a:gd name="connsiteY1" fmla="*/ 0 h 4831068"/>
              <a:gd name="connsiteX2" fmla="*/ 12343242 w 12343242"/>
              <a:gd name="connsiteY2" fmla="*/ 3885055 h 4831068"/>
              <a:gd name="connsiteX3" fmla="*/ 11344555 w 12343242"/>
              <a:gd name="connsiteY3" fmla="*/ 4831068 h 4831068"/>
              <a:gd name="connsiteX4" fmla="*/ 0 w 12343242"/>
              <a:gd name="connsiteY4" fmla="*/ 15539 h 4831068"/>
              <a:gd name="connsiteX0" fmla="*/ 0 w 12405924"/>
              <a:gd name="connsiteY0" fmla="*/ 0 h 4831182"/>
              <a:gd name="connsiteX1" fmla="*/ 12405634 w 12405924"/>
              <a:gd name="connsiteY1" fmla="*/ 114 h 4831182"/>
              <a:gd name="connsiteX2" fmla="*/ 12405924 w 12405924"/>
              <a:gd name="connsiteY2" fmla="*/ 3885169 h 4831182"/>
              <a:gd name="connsiteX3" fmla="*/ 11407237 w 12405924"/>
              <a:gd name="connsiteY3" fmla="*/ 4831182 h 4831182"/>
              <a:gd name="connsiteX4" fmla="*/ 0 w 12405924"/>
              <a:gd name="connsiteY4" fmla="*/ 0 h 4831182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65830 w 12405924"/>
              <a:gd name="connsiteY3" fmla="*/ 4292491 h 4292491"/>
              <a:gd name="connsiteX4" fmla="*/ 0 w 12405924"/>
              <a:gd name="connsiteY4" fmla="*/ 0 h 4292491"/>
              <a:gd name="connsiteX0" fmla="*/ 0 w 12405924"/>
              <a:gd name="connsiteY0" fmla="*/ 0 h 4292491"/>
              <a:gd name="connsiteX1" fmla="*/ 12405634 w 12405924"/>
              <a:gd name="connsiteY1" fmla="*/ 114 h 4292491"/>
              <a:gd name="connsiteX2" fmla="*/ 12405924 w 12405924"/>
              <a:gd name="connsiteY2" fmla="*/ 3885169 h 4292491"/>
              <a:gd name="connsiteX3" fmla="*/ 11999089 w 12405924"/>
              <a:gd name="connsiteY3" fmla="*/ 4292491 h 4292491"/>
              <a:gd name="connsiteX4" fmla="*/ 0 w 12405924"/>
              <a:gd name="connsiteY4" fmla="*/ 0 h 42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05924" h="4292491">
                <a:moveTo>
                  <a:pt x="0" y="0"/>
                </a:moveTo>
                <a:lnTo>
                  <a:pt x="12405634" y="114"/>
                </a:lnTo>
                <a:cubicBezTo>
                  <a:pt x="12405731" y="1295132"/>
                  <a:pt x="12405827" y="2590151"/>
                  <a:pt x="12405924" y="3885169"/>
                </a:cubicBezTo>
                <a:lnTo>
                  <a:pt x="11999089" y="4292491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2" name="Triangle 10">
            <a:extLst>
              <a:ext uri="{FF2B5EF4-FFF2-40B4-BE49-F238E27FC236}">
                <a16:creationId xmlns:a16="http://schemas.microsoft.com/office/drawing/2014/main" id="{4DD7C716-3FFC-7340-ACD1-E6F64107C244}"/>
              </a:ext>
            </a:extLst>
          </p:cNvPr>
          <p:cNvSpPr/>
          <p:nvPr userDrawn="1"/>
        </p:nvSpPr>
        <p:spPr>
          <a:xfrm>
            <a:off x="-95847" y="-40783"/>
            <a:ext cx="11906845" cy="4816766"/>
          </a:xfrm>
          <a:custGeom>
            <a:avLst/>
            <a:gdLst>
              <a:gd name="connsiteX0" fmla="*/ 0 w 1060704"/>
              <a:gd name="connsiteY0" fmla="*/ 914400 h 914400"/>
              <a:gd name="connsiteX1" fmla="*/ 0 w 1060704"/>
              <a:gd name="connsiteY1" fmla="*/ 0 h 914400"/>
              <a:gd name="connsiteX2" fmla="*/ 1060704 w 1060704"/>
              <a:gd name="connsiteY2" fmla="*/ 914400 h 914400"/>
              <a:gd name="connsiteX3" fmla="*/ 0 w 1060704"/>
              <a:gd name="connsiteY3" fmla="*/ 914400 h 914400"/>
              <a:gd name="connsiteX0" fmla="*/ 5092262 w 6152966"/>
              <a:gd name="connsiteY0" fmla="*/ 1623848 h 1623848"/>
              <a:gd name="connsiteX1" fmla="*/ 0 w 6152966"/>
              <a:gd name="connsiteY1" fmla="*/ 0 h 1623848"/>
              <a:gd name="connsiteX2" fmla="*/ 6152966 w 6152966"/>
              <a:gd name="connsiteY2" fmla="*/ 1623848 h 1623848"/>
              <a:gd name="connsiteX3" fmla="*/ 5092262 w 6152966"/>
              <a:gd name="connsiteY3" fmla="*/ 1623848 h 1623848"/>
              <a:gd name="connsiteX0" fmla="*/ 11256580 w 11256580"/>
              <a:gd name="connsiteY0" fmla="*/ 4824248 h 4824248"/>
              <a:gd name="connsiteX1" fmla="*/ 0 w 11256580"/>
              <a:gd name="connsiteY1" fmla="*/ 0 h 4824248"/>
              <a:gd name="connsiteX2" fmla="*/ 6152966 w 11256580"/>
              <a:gd name="connsiteY2" fmla="*/ 1623848 h 4824248"/>
              <a:gd name="connsiteX3" fmla="*/ 11256580 w 11256580"/>
              <a:gd name="connsiteY3" fmla="*/ 4824248 h 4824248"/>
              <a:gd name="connsiteX0" fmla="*/ 11256580 w 11875848"/>
              <a:gd name="connsiteY0" fmla="*/ 4824248 h 4824248"/>
              <a:gd name="connsiteX1" fmla="*/ 0 w 11875848"/>
              <a:gd name="connsiteY1" fmla="*/ 0 h 4824248"/>
              <a:gd name="connsiteX2" fmla="*/ 11875848 w 11875848"/>
              <a:gd name="connsiteY2" fmla="*/ 4303986 h 4824248"/>
              <a:gd name="connsiteX3" fmla="*/ 11256580 w 11875848"/>
              <a:gd name="connsiteY3" fmla="*/ 4824248 h 4824248"/>
              <a:gd name="connsiteX0" fmla="*/ 11303876 w 11875848"/>
              <a:gd name="connsiteY0" fmla="*/ 4840014 h 4840014"/>
              <a:gd name="connsiteX1" fmla="*/ 0 w 11875848"/>
              <a:gd name="connsiteY1" fmla="*/ 0 h 4840014"/>
              <a:gd name="connsiteX2" fmla="*/ 11875848 w 11875848"/>
              <a:gd name="connsiteY2" fmla="*/ 4303986 h 4840014"/>
              <a:gd name="connsiteX3" fmla="*/ 11303876 w 11875848"/>
              <a:gd name="connsiteY3" fmla="*/ 4840014 h 4840014"/>
              <a:gd name="connsiteX0" fmla="*/ 11334873 w 11906845"/>
              <a:gd name="connsiteY0" fmla="*/ 4809017 h 4809017"/>
              <a:gd name="connsiteX1" fmla="*/ 0 w 11906845"/>
              <a:gd name="connsiteY1" fmla="*/ 0 h 4809017"/>
              <a:gd name="connsiteX2" fmla="*/ 11906845 w 11906845"/>
              <a:gd name="connsiteY2" fmla="*/ 4272989 h 4809017"/>
              <a:gd name="connsiteX3" fmla="*/ 11334873 w 11906845"/>
              <a:gd name="connsiteY3" fmla="*/ 4809017 h 4809017"/>
              <a:gd name="connsiteX0" fmla="*/ 11311626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11626 w 11906845"/>
              <a:gd name="connsiteY3" fmla="*/ 4816766 h 4816766"/>
              <a:gd name="connsiteX0" fmla="*/ 11327124 w 11906845"/>
              <a:gd name="connsiteY0" fmla="*/ 4816766 h 4816766"/>
              <a:gd name="connsiteX1" fmla="*/ 0 w 11906845"/>
              <a:gd name="connsiteY1" fmla="*/ 0 h 4816766"/>
              <a:gd name="connsiteX2" fmla="*/ 11906845 w 11906845"/>
              <a:gd name="connsiteY2" fmla="*/ 4272989 h 4816766"/>
              <a:gd name="connsiteX3" fmla="*/ 11327124 w 11906845"/>
              <a:gd name="connsiteY3" fmla="*/ 4816766 h 48167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06845" h="4816766">
                <a:moveTo>
                  <a:pt x="11327124" y="4816766"/>
                </a:moveTo>
                <a:lnTo>
                  <a:pt x="0" y="0"/>
                </a:lnTo>
                <a:lnTo>
                  <a:pt x="11906845" y="4272989"/>
                </a:lnTo>
                <a:lnTo>
                  <a:pt x="11327124" y="4816766"/>
                </a:ln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1416654-A950-7942-AF6B-73FB7C9BB525}"/>
              </a:ext>
            </a:extLst>
          </p:cNvPr>
          <p:cNvCxnSpPr/>
          <p:nvPr userDrawn="1"/>
        </p:nvCxnSpPr>
        <p:spPr>
          <a:xfrm>
            <a:off x="838200" y="3035684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3BDBF31D-3C62-2445-8550-5572C820169B}"/>
              </a:ext>
            </a:extLst>
          </p:cNvPr>
          <p:cNvPicPr>
            <a:picLocks noChangeAspect="1"/>
          </p:cNvPicPr>
          <p:nvPr userDrawn="1"/>
        </p:nvPicPr>
        <p:blipFill>
          <a:blip r:embed="rId21"/>
          <a:stretch>
            <a:fillRect/>
          </a:stretch>
        </p:blipFill>
        <p:spPr>
          <a:xfrm>
            <a:off x="9703836" y="5708260"/>
            <a:ext cx="2141017" cy="715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117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81" r:id="rId3"/>
    <p:sldLayoutId id="2147483651" r:id="rId4"/>
    <p:sldLayoutId id="2147483659" r:id="rId5"/>
    <p:sldLayoutId id="2147483652" r:id="rId6"/>
    <p:sldLayoutId id="2147483660" r:id="rId7"/>
    <p:sldLayoutId id="2147483653" r:id="rId8"/>
    <p:sldLayoutId id="2147483661" r:id="rId9"/>
    <p:sldLayoutId id="2147483654" r:id="rId10"/>
    <p:sldLayoutId id="2147483663" r:id="rId11"/>
    <p:sldLayoutId id="2147483655" r:id="rId12"/>
    <p:sldLayoutId id="2147483656" r:id="rId13"/>
    <p:sldLayoutId id="2147483664" r:id="rId14"/>
    <p:sldLayoutId id="2147483657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2082" y="381374"/>
            <a:ext cx="11429516" cy="761979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116" y="1523761"/>
            <a:ext cx="11429516" cy="495286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680060" y="1220303"/>
            <a:ext cx="195499" cy="4670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 userDrawn="1"/>
        </p:nvGraphicFramePr>
        <p:xfrm>
          <a:off x="11338079" y="6286515"/>
          <a:ext cx="663141" cy="38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Image" r:id="rId4" imgW="2279520" imgH="1310400" progId="Photoshop.Image.18">
                  <p:embed/>
                </p:oleObj>
              </mc:Choice>
              <mc:Fallback>
                <p:oleObj name="Image" r:id="rId4" imgW="2279520" imgH="1310400" progId="Photoshop.Image.18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338079" y="6286515"/>
                        <a:ext cx="663141" cy="38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7766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xStyles>
    <p:titleStyle>
      <a:lvl1pPr algn="l" defTabSz="576026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576026" rtl="0" eaLnBrk="1" latinLnBrk="0" hangingPunct="1">
        <a:spcBef>
          <a:spcPct val="20000"/>
        </a:spcBef>
        <a:buFont typeface="Wingdings" charset="2"/>
        <a:buNone/>
        <a:defRPr sz="3600" kern="1200">
          <a:solidFill>
            <a:schemeClr val="tx2"/>
          </a:solidFill>
          <a:latin typeface="+mn-lt"/>
          <a:ea typeface="+mn-ea"/>
          <a:cs typeface="+mn-cs"/>
        </a:defRPr>
      </a:lvl1pPr>
      <a:lvl2pPr marL="576027" indent="0" algn="l" defTabSz="576026" rtl="0" eaLnBrk="1" latinLnBrk="0" hangingPunct="1">
        <a:spcBef>
          <a:spcPct val="20000"/>
        </a:spcBef>
        <a:buFont typeface="Wingdings" charset="2"/>
        <a:buNone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152053" indent="0" algn="l" defTabSz="576026" rtl="0" eaLnBrk="1" latinLnBrk="0" hangingPunct="1">
        <a:spcBef>
          <a:spcPct val="20000"/>
        </a:spcBef>
        <a:buFont typeface="Wingdings" charset="2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728079" indent="0" algn="l" defTabSz="576026" rtl="0" eaLnBrk="1" latinLnBrk="0" hangingPunct="1">
        <a:spcBef>
          <a:spcPct val="20000"/>
        </a:spcBef>
        <a:buFont typeface="Wingdings" charset="2"/>
        <a:buNone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2304105" indent="0" algn="l" defTabSz="576026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168145" indent="-288013" algn="l" defTabSz="576026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6pPr>
      <a:lvl7pPr marL="3744171" indent="-288013" algn="l" defTabSz="576026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7pPr>
      <a:lvl8pPr marL="4320197" indent="-288013" algn="l" defTabSz="576026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8pPr>
      <a:lvl9pPr marL="4896223" indent="-288013" algn="l" defTabSz="576026" rtl="0" eaLnBrk="1" latinLnBrk="0" hangingPunct="1">
        <a:spcBef>
          <a:spcPct val="20000"/>
        </a:spcBef>
        <a:buFont typeface="Arial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1pPr>
      <a:lvl2pPr marL="576026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152053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3pPr>
      <a:lvl4pPr marL="1728079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4pPr>
      <a:lvl5pPr marL="2304105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5pPr>
      <a:lvl6pPr marL="2880131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6pPr>
      <a:lvl7pPr marL="3456158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7pPr>
      <a:lvl8pPr marL="4032184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8pPr>
      <a:lvl9pPr marL="4608210" algn="l" defTabSz="576026" rtl="0" eaLnBrk="1" latinLnBrk="0" hangingPunct="1">
        <a:defRPr sz="226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520" userDrawn="1">
          <p15:clr>
            <a:srgbClr val="F26B43"/>
          </p15:clr>
        </p15:guide>
        <p15:guide id="2" pos="3841" userDrawn="1">
          <p15:clr>
            <a:srgbClr val="F26B43"/>
          </p15:clr>
        </p15:guide>
        <p15:guide id="3" pos="7440" userDrawn="1">
          <p15:clr>
            <a:srgbClr val="F26B43"/>
          </p15:clr>
        </p15:guide>
        <p15:guide id="4" pos="240" userDrawn="1">
          <p15:clr>
            <a:srgbClr val="F26B43"/>
          </p15:clr>
        </p15:guide>
        <p15:guide id="5" orient="horz" pos="240" userDrawn="1">
          <p15:clr>
            <a:srgbClr val="F26B43"/>
          </p15:clr>
        </p15:guide>
        <p15:guide id="7" orient="horz" pos="720" userDrawn="1">
          <p15:clr>
            <a:srgbClr val="F26B43"/>
          </p15:clr>
        </p15:guide>
        <p15:guide id="8" orient="horz" pos="960" userDrawn="1">
          <p15:clr>
            <a:srgbClr val="F26B43"/>
          </p15:clr>
        </p15:guide>
        <p15:guide id="9" orient="horz" pos="4080" userDrawn="1">
          <p15:clr>
            <a:srgbClr val="F26B43"/>
          </p15:clr>
        </p15:guide>
        <p15:guide id="10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docs.microsoft.com/en-us/azure/data-factory/wrangling-data-flow-tutorial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26.jpg"/><Relationship Id="rId5" Type="http://schemas.openxmlformats.org/officeDocument/2006/relationships/image" Target="../media/image25.png"/><Relationship Id="rId4" Type="http://schemas.openxmlformats.org/officeDocument/2006/relationships/image" Target="../media/image2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microsoft.com/en-us/azure/data-factory/wrangling-data-flow-overview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github.com/gauravmalhot/wranglingdataflow" TargetMode="External"/><Relationship Id="rId5" Type="http://schemas.openxmlformats.org/officeDocument/2006/relationships/hyperlink" Target="https://docs.microsoft.com/en-us/azure/data-factory/wrangling-data-flow-functions" TargetMode="External"/><Relationship Id="rId4" Type="http://schemas.openxmlformats.org/officeDocument/2006/relationships/hyperlink" Target="https://docs.microsoft.com/en-us/azure/data-factory/wrangling-data-flow-tutoria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SQLPlayer/CheatSheets/blob/master/ADFDF-Cheat-Sheet-sqlplayer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microsoft.com/en-us/azure/data-factory/data-flow-transformation-overview" TargetMode="External"/><Relationship Id="rId5" Type="http://schemas.openxmlformats.org/officeDocument/2006/relationships/hyperlink" Target="https://kromerbigdata.com/" TargetMode="External"/><Relationship Id="rId4" Type="http://schemas.openxmlformats.org/officeDocument/2006/relationships/hyperlink" Target="https://github.com/kromerm/adfdataflowdocs/blob/master/patterns/adfdataflowlinks.md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BADDDD-366B-C14D-825C-7768D10C8A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224" y="2906486"/>
            <a:ext cx="8025882" cy="1581539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Intro to Azure Data Factory </a:t>
            </a:r>
            <a:br>
              <a:rPr lang="en-US" dirty="0"/>
            </a:br>
            <a:r>
              <a:rPr lang="en-US" dirty="0"/>
              <a:t>Data Flows</a:t>
            </a:r>
          </a:p>
        </p:txBody>
      </p:sp>
      <p:pic>
        <p:nvPicPr>
          <p:cNvPr id="6" name="Picture Placeholder 5" descr="A group of clouds in the sky&#10;&#10;Description automatically generated">
            <a:extLst>
              <a:ext uri="{FF2B5EF4-FFF2-40B4-BE49-F238E27FC236}">
                <a16:creationId xmlns:a16="http://schemas.microsoft.com/office/drawing/2014/main" id="{7605778D-7759-7D4D-A865-EB86D989D98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 cstate="screen">
            <a:alphaModFix amt="5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61993" y="-15499"/>
            <a:ext cx="12269492" cy="4250332"/>
          </a:xfrm>
        </p:spPr>
      </p:pic>
      <p:pic>
        <p:nvPicPr>
          <p:cNvPr id="5" name="Picture 4" descr="Error - Failed to Start the Integration Runtime - AndyLeonard.blog()">
            <a:extLst>
              <a:ext uri="{FF2B5EF4-FFF2-40B4-BE49-F238E27FC236}">
                <a16:creationId xmlns:a16="http://schemas.microsoft.com/office/drawing/2014/main" id="{32791EDF-2789-4E22-9746-2A7B4BE73B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1634"/>
            <a:ext cx="2096066" cy="1936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66089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41F5FE4-DCAC-E549-9A11-DBCE3F7F7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" y="628386"/>
            <a:ext cx="11209238" cy="837089"/>
          </a:xfrm>
        </p:spPr>
        <p:txBody>
          <a:bodyPr>
            <a:normAutofit/>
          </a:bodyPr>
          <a:lstStyle/>
          <a:p>
            <a:r>
              <a:rPr lang="en-US" dirty="0"/>
              <a:t>Mapping Data Flow Transformations</a:t>
            </a: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0D5F17EB-AC84-4B9A-A568-34E2007F5F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1435" y="1439863"/>
            <a:ext cx="7537618" cy="467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359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EB87-4E1F-334E-A979-2F6D3902B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26830" y="797001"/>
            <a:ext cx="5565169" cy="672203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Wrangling Data Flows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32C405-0C3E-4679-9497-41065B0022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3085"/>
          <a:stretch/>
        </p:blipFill>
        <p:spPr>
          <a:xfrm>
            <a:off x="-61514" y="0"/>
            <a:ext cx="6434321" cy="6870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36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41F5FE4-DCAC-E549-9A11-DBCE3F7F7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" y="628386"/>
            <a:ext cx="11209238" cy="837089"/>
          </a:xfrm>
        </p:spPr>
        <p:txBody>
          <a:bodyPr>
            <a:normAutofit/>
          </a:bodyPr>
          <a:lstStyle/>
          <a:p>
            <a:r>
              <a:rPr lang="en-US" dirty="0"/>
              <a:t>What is a Wrangling Data Flow?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69D286-44F9-4BEA-BBDB-46B7FC0D72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98" y="1370777"/>
            <a:ext cx="10126894" cy="517091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14D623-D5E7-452C-8291-895355297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7661" y="2335164"/>
            <a:ext cx="7621064" cy="249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59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41F5FE4-DCAC-E549-9A11-DBCE3F7F7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" y="628386"/>
            <a:ext cx="11209238" cy="837089"/>
          </a:xfrm>
        </p:spPr>
        <p:txBody>
          <a:bodyPr>
            <a:normAutofit/>
          </a:bodyPr>
          <a:lstStyle/>
          <a:p>
            <a:r>
              <a:rPr lang="en-US" dirty="0"/>
              <a:t>What is a Wrangling Data Flow?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2C621A-C792-4BF1-845F-69A4293E84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998" y="1392133"/>
            <a:ext cx="9035595" cy="538367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6C752D-8505-49F0-A8F4-C976D87B5840}"/>
              </a:ext>
            </a:extLst>
          </p:cNvPr>
          <p:cNvSpPr/>
          <p:nvPr/>
        </p:nvSpPr>
        <p:spPr>
          <a:xfrm>
            <a:off x="9283814" y="6765667"/>
            <a:ext cx="300065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" dirty="0"/>
              <a:t>From: </a:t>
            </a:r>
            <a:r>
              <a:rPr lang="en-US" sz="600" dirty="0">
                <a:hlinkClick r:id="rId4"/>
              </a:rPr>
              <a:t>https://docs.microsoft.com/en-us/azure/data-factory/wrangling-data-flow-tutorial</a:t>
            </a:r>
            <a:r>
              <a:rPr lang="en-US" sz="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75622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41F5FE4-DCAC-E549-9A11-DBCE3F7F7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" y="628386"/>
            <a:ext cx="11209238" cy="837089"/>
          </a:xfrm>
        </p:spPr>
        <p:txBody>
          <a:bodyPr>
            <a:normAutofit/>
          </a:bodyPr>
          <a:lstStyle/>
          <a:p>
            <a:r>
              <a:rPr lang="en-US" dirty="0"/>
              <a:t>Wrangling Data Flow Sources and Sinks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E26A052-BCC8-4018-A239-1CC1B9BD2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5716821"/>
              </p:ext>
            </p:extLst>
          </p:nvPr>
        </p:nvGraphicFramePr>
        <p:xfrm>
          <a:off x="357797" y="1959111"/>
          <a:ext cx="11476405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48140">
                  <a:extLst>
                    <a:ext uri="{9D8B030D-6E8A-4147-A177-3AD203B41FA5}">
                      <a16:colId xmlns:a16="http://schemas.microsoft.com/office/drawing/2014/main" val="358384269"/>
                    </a:ext>
                  </a:extLst>
                </a:gridCol>
                <a:gridCol w="2171796">
                  <a:extLst>
                    <a:ext uri="{9D8B030D-6E8A-4147-A177-3AD203B41FA5}">
                      <a16:colId xmlns:a16="http://schemas.microsoft.com/office/drawing/2014/main" val="3856766277"/>
                    </a:ext>
                  </a:extLst>
                </a:gridCol>
                <a:gridCol w="4556469">
                  <a:extLst>
                    <a:ext uri="{9D8B030D-6E8A-4147-A177-3AD203B41FA5}">
                      <a16:colId xmlns:a16="http://schemas.microsoft.com/office/drawing/2014/main" val="64295961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Restrictions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Authentication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05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Azure Blob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CSV, Parquet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Account Key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4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Azure Data Lake Storage Gen1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CSV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Service Principal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70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Azure Data Lake Storage Gen2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CSV, Parquet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Account Key, Service Principal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4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Azure SQL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SQL Authentication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85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Azure </a:t>
                      </a:r>
                      <a:r>
                        <a:rPr lang="en-US" sz="2800" dirty="0" err="1"/>
                        <a:t>CosmosDB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SQL Authentication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476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51283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B36E9D9-4BE3-46CF-BD95-DFDF4CAF3F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40301"/>
            <a:ext cx="10515600" cy="3918857"/>
          </a:xfrm>
        </p:spPr>
        <p:txBody>
          <a:bodyPr/>
          <a:lstStyle/>
          <a:p>
            <a:r>
              <a:rPr lang="en-US" dirty="0"/>
              <a:t>Availability limited to Data Factories in 14 regions</a:t>
            </a:r>
          </a:p>
          <a:p>
            <a:r>
              <a:rPr lang="en-US" dirty="0"/>
              <a:t>Perform all transformations on the </a:t>
            </a:r>
            <a:r>
              <a:rPr lang="en-US" dirty="0" err="1"/>
              <a:t>UserQuery</a:t>
            </a:r>
            <a:endParaRPr lang="en-US" dirty="0"/>
          </a:p>
          <a:p>
            <a:r>
              <a:rPr lang="en-US" dirty="0"/>
              <a:t>Renaming, adding, and deleting queries is not supported</a:t>
            </a:r>
          </a:p>
          <a:p>
            <a:r>
              <a:rPr lang="en-US" dirty="0"/>
              <a:t>Can only write to ONE sink</a:t>
            </a:r>
          </a:p>
          <a:p>
            <a:r>
              <a:rPr lang="en-US" dirty="0"/>
              <a:t>Not all M Query functions are supported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0E1FAF-3A8A-4979-99CE-BA670B7C7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515600" cy="837089"/>
          </a:xfrm>
        </p:spPr>
        <p:txBody>
          <a:bodyPr/>
          <a:lstStyle/>
          <a:p>
            <a:r>
              <a:rPr lang="en-US" dirty="0"/>
              <a:t>Wrangling Data Flow Restrictions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91E343-833D-49ED-BD53-11E2777025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645" y="4253095"/>
            <a:ext cx="9187227" cy="6168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D0C2E7-6997-4039-9C2A-2B90CC3E13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7645" y="4918753"/>
            <a:ext cx="9239695" cy="52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497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392052" cy="837089"/>
          </a:xfrm>
        </p:spPr>
        <p:txBody>
          <a:bodyPr/>
          <a:lstStyle/>
          <a:p>
            <a:r>
              <a:rPr lang="en-US" dirty="0"/>
              <a:t>DEMO TIME!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BA8BDE0-3AA3-4E54-BF5D-5B26F5F4CF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506" y="1719262"/>
            <a:ext cx="3429000" cy="3419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FC3B8-1A0B-4B6C-9A4C-B0BB6FAFF6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945" y="1671637"/>
            <a:ext cx="3362325" cy="3467100"/>
          </a:xfrm>
          <a:prstGeom prst="rect">
            <a:avLst/>
          </a:prstGeom>
        </p:spPr>
      </p:pic>
      <p:pic>
        <p:nvPicPr>
          <p:cNvPr id="4" name="Picture 3" descr="A close up of a fruit&#10;&#10;Description automatically generated">
            <a:extLst>
              <a:ext uri="{FF2B5EF4-FFF2-40B4-BE49-F238E27FC236}">
                <a16:creationId xmlns:a16="http://schemas.microsoft.com/office/drawing/2014/main" id="{BD4A2742-FFF5-413D-98C1-709B739D61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270" y="2338384"/>
            <a:ext cx="4173911" cy="4519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110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392052" cy="837089"/>
          </a:xfrm>
        </p:spPr>
        <p:txBody>
          <a:bodyPr/>
          <a:lstStyle/>
          <a:p>
            <a:r>
              <a:rPr lang="en-US" dirty="0"/>
              <a:t>Wrangling or Mapping?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D9E6D6C-4D52-42F7-823E-94375A4E2E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2809" y="3641757"/>
            <a:ext cx="2006382" cy="287101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A8BDE0-3AA3-4E54-BF5D-5B26F5F4C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3837" y="1719262"/>
            <a:ext cx="3429000" cy="34194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9FC3B8-1A0B-4B6C-9A4C-B0BB6FAFF6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5840" y="1610162"/>
            <a:ext cx="3362325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126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Wrangling or Mapping?</a:t>
            </a:r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E7D2FF4E-31B1-4CCA-9EBE-C75B5F89B125}"/>
              </a:ext>
            </a:extLst>
          </p:cNvPr>
          <p:cNvSpPr txBox="1">
            <a:spLocks/>
          </p:cNvSpPr>
          <p:nvPr/>
        </p:nvSpPr>
        <p:spPr>
          <a:xfrm>
            <a:off x="671005" y="3428998"/>
            <a:ext cx="4976674" cy="223060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</a:rPr>
              <a:t>Wrangling Data Flows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  </a:t>
            </a:r>
          </a:p>
          <a:p>
            <a:r>
              <a:rPr lang="en-US" dirty="0"/>
              <a:t>Prepare and Explore Data</a:t>
            </a:r>
          </a:p>
          <a:p>
            <a:r>
              <a:rPr lang="en-US" dirty="0"/>
              <a:t>Focused on the Data</a:t>
            </a:r>
          </a:p>
          <a:p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CA31C-427A-4897-A132-28C93C9A9290}"/>
              </a:ext>
            </a:extLst>
          </p:cNvPr>
          <p:cNvSpPr txBox="1">
            <a:spLocks/>
          </p:cNvSpPr>
          <p:nvPr/>
        </p:nvSpPr>
        <p:spPr>
          <a:xfrm>
            <a:off x="6789199" y="3428999"/>
            <a:ext cx="4976674" cy="223060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dirty="0">
                <a:solidFill>
                  <a:schemeClr val="accent1"/>
                </a:solidFill>
              </a:rPr>
              <a:t>Mapping Data Flows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1"/>
                </a:solidFill>
              </a:rPr>
              <a:t>  </a:t>
            </a:r>
          </a:p>
          <a:p>
            <a:r>
              <a:rPr lang="en-US" dirty="0"/>
              <a:t>Transform Data</a:t>
            </a:r>
          </a:p>
          <a:p>
            <a:r>
              <a:rPr lang="en-US" dirty="0"/>
              <a:t>Focused on Data Flow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268460-CFE2-4872-AD52-4F178E3EB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878" y="1702879"/>
            <a:ext cx="1730927" cy="1726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71CC00-44C8-498F-8BD7-B7192FF009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0558" y="1584178"/>
            <a:ext cx="1673956" cy="1726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9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Wrangling or Mapping?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F8BCA31C-427A-4897-A132-28C93C9A9290}"/>
              </a:ext>
            </a:extLst>
          </p:cNvPr>
          <p:cNvSpPr txBox="1">
            <a:spLocks/>
          </p:cNvSpPr>
          <p:nvPr/>
        </p:nvSpPr>
        <p:spPr>
          <a:xfrm>
            <a:off x="3607662" y="1910993"/>
            <a:ext cx="7937857" cy="466645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vantGarde Bk BT Book" panose="020B04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Both have</a:t>
            </a:r>
          </a:p>
          <a:p>
            <a:pPr lvl="1"/>
            <a:r>
              <a:rPr lang="en-US" dirty="0"/>
              <a:t>Similar sets of Sources &amp; Sinks</a:t>
            </a:r>
          </a:p>
          <a:p>
            <a:pPr lvl="1"/>
            <a:r>
              <a:rPr lang="en-US" dirty="0"/>
              <a:t>Similar sets of transformations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Combine for best of both worlds</a:t>
            </a:r>
          </a:p>
          <a:p>
            <a:pPr lvl="1"/>
            <a:r>
              <a:rPr lang="en-US" dirty="0"/>
              <a:t>Clean &amp; Prepare – Wrangling DF</a:t>
            </a:r>
          </a:p>
          <a:p>
            <a:pPr lvl="1"/>
            <a:r>
              <a:rPr lang="en-US" dirty="0"/>
              <a:t>Load into Dimensional Model – Mapping DF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2268460-CFE2-4872-AD52-4F178E3EB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63" y="1465475"/>
            <a:ext cx="2376443" cy="23698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C71CC00-44C8-498F-8BD7-B7192FF009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480" y="4207604"/>
            <a:ext cx="2298226" cy="236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434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B2265E-D918-41E1-ABD7-09B20B51C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3119" y="814813"/>
            <a:ext cx="11429516" cy="5743724"/>
          </a:xfrm>
          <a:solidFill>
            <a:schemeClr val="bg1"/>
          </a:solidFill>
        </p:spPr>
        <p:txBody>
          <a:bodyPr>
            <a:normAutofit/>
          </a:bodyPr>
          <a:lstStyle>
            <a:defPPr>
              <a:defRPr lang="en-US"/>
            </a:defPPr>
            <a:lvl1pPr marL="0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963" dirty="0">
                <a:solidFill>
                  <a:srgbClr val="0070C0"/>
                </a:solidFill>
              </a:rPr>
              <a:t>Senior BI Consultant with Pragmatic Works</a:t>
            </a:r>
          </a:p>
          <a:p>
            <a:endParaRPr lang="en-US" sz="2963" dirty="0"/>
          </a:p>
          <a:p>
            <a:r>
              <a:rPr lang="en-US" sz="2963" dirty="0">
                <a:solidFill>
                  <a:srgbClr val="0070C0"/>
                </a:solidFill>
              </a:rPr>
              <a:t>Email</a:t>
            </a:r>
            <a:r>
              <a:rPr lang="en-US" sz="2963" dirty="0"/>
              <a:t>: ALetourneau@PragmaticWorks.com</a:t>
            </a:r>
          </a:p>
          <a:p>
            <a:r>
              <a:rPr lang="en-US" sz="2963" dirty="0">
                <a:solidFill>
                  <a:srgbClr val="0070C0"/>
                </a:solidFill>
              </a:rPr>
              <a:t>Twitter</a:t>
            </a:r>
            <a:r>
              <a:rPr lang="en-US" sz="2963" dirty="0"/>
              <a:t>: @</a:t>
            </a:r>
            <a:r>
              <a:rPr lang="en-US" sz="2963" dirty="0" err="1"/>
              <a:t>LadyRuna</a:t>
            </a:r>
            <a:endParaRPr lang="en-US" sz="2963" dirty="0"/>
          </a:p>
          <a:p>
            <a:r>
              <a:rPr lang="en-US" sz="1800" dirty="0"/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63" dirty="0"/>
              <a:t>20+ years focused on MSSQL Server as Developer/DBA</a:t>
            </a:r>
          </a:p>
          <a:p>
            <a:r>
              <a:rPr lang="en-US" sz="2963" dirty="0"/>
              <a:t>for financial and accounting software industries.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963" dirty="0"/>
              <a:t>Microsoft Certified Azure Administrator Associate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30D883-7191-4460-ADC7-6AA6A7E4B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084" y="245819"/>
            <a:ext cx="3293624" cy="568994"/>
          </a:xfrm>
          <a:solidFill>
            <a:schemeClr val="bg1"/>
          </a:solidFill>
        </p:spPr>
        <p:txBody>
          <a:bodyPr/>
          <a:lstStyle>
            <a:defPPr>
              <a:defRPr lang="en-US"/>
            </a:defPPr>
            <a:lvl1pPr marL="0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83809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67618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51427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35236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19045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02854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386663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70472" algn="l" defTabSz="483809" rtl="0" eaLnBrk="1" latinLnBrk="0" hangingPunct="1">
              <a:defRPr sz="19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About Me</a:t>
            </a:r>
          </a:p>
        </p:txBody>
      </p:sp>
      <p:pic>
        <p:nvPicPr>
          <p:cNvPr id="7" name="Picture 6" descr="A close up of a computer&#10;&#10;Description generated with high confidence">
            <a:extLst>
              <a:ext uri="{FF2B5EF4-FFF2-40B4-BE49-F238E27FC236}">
                <a16:creationId xmlns:a16="http://schemas.microsoft.com/office/drawing/2014/main" id="{A5D0053F-F16C-477C-818F-B3A1D63302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6"/>
          <a:stretch/>
        </p:blipFill>
        <p:spPr>
          <a:xfrm>
            <a:off x="8229600" y="64"/>
            <a:ext cx="3962310" cy="3034728"/>
          </a:xfrm>
          <a:custGeom>
            <a:avLst/>
            <a:gdLst>
              <a:gd name="connsiteX0" fmla="*/ 205627 w 4502173"/>
              <a:gd name="connsiteY0" fmla="*/ 0 h 3448219"/>
              <a:gd name="connsiteX1" fmla="*/ 4502173 w 4502173"/>
              <a:gd name="connsiteY1" fmla="*/ 0 h 3448219"/>
              <a:gd name="connsiteX2" fmla="*/ 4502173 w 4502173"/>
              <a:gd name="connsiteY2" fmla="*/ 2368934 h 3448219"/>
              <a:gd name="connsiteX3" fmla="*/ 4365663 w 4502173"/>
              <a:gd name="connsiteY3" fmla="*/ 2551486 h 3448219"/>
              <a:gd name="connsiteX4" fmla="*/ 2464181 w 4502173"/>
              <a:gd name="connsiteY4" fmla="*/ 3448219 h 3448219"/>
              <a:gd name="connsiteX5" fmla="*/ 0 w 4502173"/>
              <a:gd name="connsiteY5" fmla="*/ 984038 h 3448219"/>
              <a:gd name="connsiteX6" fmla="*/ 193648 w 4502173"/>
              <a:gd name="connsiteY6" fmla="*/ 24867 h 3448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02173" h="3448219">
                <a:moveTo>
                  <a:pt x="205627" y="0"/>
                </a:moveTo>
                <a:lnTo>
                  <a:pt x="4502173" y="0"/>
                </a:lnTo>
                <a:lnTo>
                  <a:pt x="4502173" y="2368934"/>
                </a:lnTo>
                <a:lnTo>
                  <a:pt x="4365663" y="2551486"/>
                </a:lnTo>
                <a:cubicBezTo>
                  <a:pt x="3913696" y="3099144"/>
                  <a:pt x="3229704" y="3448219"/>
                  <a:pt x="2464181" y="3448219"/>
                </a:cubicBezTo>
                <a:cubicBezTo>
                  <a:pt x="1103251" y="3448219"/>
                  <a:pt x="0" y="2344968"/>
                  <a:pt x="0" y="984038"/>
                </a:cubicBezTo>
                <a:cubicBezTo>
                  <a:pt x="0" y="643806"/>
                  <a:pt x="68954" y="319678"/>
                  <a:pt x="193648" y="24867"/>
                </a:cubicBezTo>
                <a:close/>
              </a:path>
            </a:pathLst>
          </a:custGeom>
        </p:spPr>
      </p:pic>
      <p:pic>
        <p:nvPicPr>
          <p:cNvPr id="18" name="Picture 17" descr="A close up of a device&#10;&#10;Description generated with high confidence">
            <a:extLst>
              <a:ext uri="{FF2B5EF4-FFF2-40B4-BE49-F238E27FC236}">
                <a16:creationId xmlns:a16="http://schemas.microsoft.com/office/drawing/2014/main" id="{BEC938D3-EC8B-4CF1-8831-81CEE94790D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7" t="23206" r="-720" b="15979"/>
          <a:stretch/>
        </p:blipFill>
        <p:spPr>
          <a:xfrm>
            <a:off x="9498714" y="4705003"/>
            <a:ext cx="2752916" cy="2200609"/>
          </a:xfrm>
          <a:custGeom>
            <a:avLst/>
            <a:gdLst>
              <a:gd name="connsiteX0" fmla="*/ 1906524 w 3423175"/>
              <a:gd name="connsiteY0" fmla="*/ 0 h 2775859"/>
              <a:gd name="connsiteX1" fmla="*/ 3377691 w 3423175"/>
              <a:gd name="connsiteY1" fmla="*/ 693798 h 2775859"/>
              <a:gd name="connsiteX2" fmla="*/ 3423175 w 3423175"/>
              <a:gd name="connsiteY2" fmla="*/ 754624 h 2775859"/>
              <a:gd name="connsiteX3" fmla="*/ 3423175 w 3423175"/>
              <a:gd name="connsiteY3" fmla="*/ 2775859 h 2775859"/>
              <a:gd name="connsiteX4" fmla="*/ 211114 w 3423175"/>
              <a:gd name="connsiteY4" fmla="*/ 2775859 h 2775859"/>
              <a:gd name="connsiteX5" fmla="*/ 149824 w 3423175"/>
              <a:gd name="connsiteY5" fmla="*/ 2648629 h 2775859"/>
              <a:gd name="connsiteX6" fmla="*/ 0 w 3423175"/>
              <a:gd name="connsiteY6" fmla="*/ 1906524 h 2775859"/>
              <a:gd name="connsiteX7" fmla="*/ 1906524 w 3423175"/>
              <a:gd name="connsiteY7" fmla="*/ 0 h 2775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3175" h="2775859">
                <a:moveTo>
                  <a:pt x="1906524" y="0"/>
                </a:moveTo>
                <a:cubicBezTo>
                  <a:pt x="2498805" y="0"/>
                  <a:pt x="3028006" y="270078"/>
                  <a:pt x="3377691" y="693798"/>
                </a:cubicBezTo>
                <a:lnTo>
                  <a:pt x="3423175" y="754624"/>
                </a:lnTo>
                <a:lnTo>
                  <a:pt x="3423175" y="2775859"/>
                </a:lnTo>
                <a:lnTo>
                  <a:pt x="211114" y="2775859"/>
                </a:lnTo>
                <a:lnTo>
                  <a:pt x="149824" y="2648629"/>
                </a:lnTo>
                <a:cubicBezTo>
                  <a:pt x="53349" y="2420536"/>
                  <a:pt x="0" y="2169760"/>
                  <a:pt x="0" y="1906524"/>
                </a:cubicBezTo>
                <a:cubicBezTo>
                  <a:pt x="0" y="853580"/>
                  <a:pt x="853580" y="0"/>
                  <a:pt x="1906524" y="0"/>
                </a:cubicBezTo>
                <a:close/>
              </a:path>
            </a:pathLst>
          </a:cu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AC3191-9B47-4A88-BEC2-DFB20168F2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9997" y="4996469"/>
            <a:ext cx="1616355" cy="1672904"/>
          </a:xfrm>
          <a:prstGeom prst="rect">
            <a:avLst/>
          </a:prstGeom>
        </p:spPr>
      </p:pic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0D2FCBF2-EF14-4D36-B46B-4553CA6167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19" y="4930716"/>
            <a:ext cx="1825990" cy="1747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68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https://docs.microsoft.com/en-us/azure/data-factory/wrangling-data-flow-overview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https://docs.microsoft.com/en-us/azure/data-factory/wrangling-data-flow-tutorial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https://docs.microsoft.com/en-us/azure/data-factory/wrangling-data-flow-functions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https://github.com/gauravmalhot/wranglingdataflow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205621" cy="837089"/>
          </a:xfrm>
        </p:spPr>
        <p:txBody>
          <a:bodyPr>
            <a:normAutofit/>
          </a:bodyPr>
          <a:lstStyle/>
          <a:p>
            <a:r>
              <a:rPr lang="en-US" dirty="0"/>
              <a:t>Wrangling Data Flow - Resources</a:t>
            </a:r>
          </a:p>
        </p:txBody>
      </p:sp>
    </p:spTree>
    <p:extLst>
      <p:ext uri="{BB962C8B-B14F-4D97-AF65-F5344CB8AC3E}">
        <p14:creationId xmlns:p14="http://schemas.microsoft.com/office/powerpoint/2010/main" val="33007826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https://github.com/SQLPlayer/CheatSheets/blob/master/ADFDF-Cheat-Sheet-sqlplayer.pdf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4"/>
              </a:rPr>
              <a:t>https://github.com/kromerm/adfdataflowdocs/blob/master/patterns/adfdataflowlinks.md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5"/>
              </a:rPr>
              <a:t>https://kromerbigdata.com/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hlinkClick r:id="rId6"/>
              </a:rPr>
              <a:t>https://docs.microsoft.com/en-us/azure/data-factory/data-flow-transformation-overview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628386"/>
            <a:ext cx="10205621" cy="837089"/>
          </a:xfrm>
        </p:spPr>
        <p:txBody>
          <a:bodyPr>
            <a:normAutofit/>
          </a:bodyPr>
          <a:lstStyle/>
          <a:p>
            <a:r>
              <a:rPr lang="en-US" dirty="0"/>
              <a:t>Mapping Data Flow - Resources</a:t>
            </a:r>
          </a:p>
        </p:txBody>
      </p:sp>
    </p:spTree>
    <p:extLst>
      <p:ext uri="{BB962C8B-B14F-4D97-AF65-F5344CB8AC3E}">
        <p14:creationId xmlns:p14="http://schemas.microsoft.com/office/powerpoint/2010/main" val="1882970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79DB7A-44D6-2B4D-B571-BE539AF77D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042306" y="3368018"/>
            <a:ext cx="6270172" cy="2967468"/>
          </a:xfrm>
        </p:spPr>
        <p:txBody>
          <a:bodyPr/>
          <a:lstStyle/>
          <a:p>
            <a:r>
              <a:rPr lang="en-US" b="1" dirty="0"/>
              <a:t>Remember</a:t>
            </a:r>
            <a:r>
              <a:rPr lang="en-US" dirty="0"/>
              <a:t>: </a:t>
            </a:r>
          </a:p>
          <a:p>
            <a:r>
              <a:rPr lang="en-US" dirty="0"/>
              <a:t>Data Flow Debug is an active Spark cluster which incurs costs for use. </a:t>
            </a:r>
          </a:p>
          <a:p>
            <a:r>
              <a:rPr lang="en-US" dirty="0"/>
              <a:t>The debug session has a default minimum of 60 minutes of billing time, unless it is manually switched off. </a:t>
            </a:r>
          </a:p>
          <a:p>
            <a:r>
              <a:rPr lang="en-US" dirty="0"/>
              <a:t>Save money by always manually shutting down the Data Flow Debug when finished working.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05F932-FDEB-394E-B195-197E8CB1B9E3}"/>
              </a:ext>
            </a:extLst>
          </p:cNvPr>
          <p:cNvSpPr txBox="1"/>
          <p:nvPr/>
        </p:nvSpPr>
        <p:spPr>
          <a:xfrm>
            <a:off x="6215270" y="98066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833AE24-6467-5241-AA16-4A732FECA97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42306" y="522514"/>
            <a:ext cx="6545537" cy="1923506"/>
          </a:xfrm>
        </p:spPr>
        <p:txBody>
          <a:bodyPr anchor="b">
            <a:normAutofit fontScale="90000"/>
          </a:bodyPr>
          <a:lstStyle>
            <a:lvl1pPr algn="l">
              <a:defRPr sz="4800" b="1" i="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</a:defRPr>
            </a:lvl1pPr>
          </a:lstStyle>
          <a:p>
            <a:r>
              <a:rPr lang="en-US" dirty="0"/>
              <a:t>HEY! </a:t>
            </a:r>
            <a:br>
              <a:rPr lang="en-US" dirty="0"/>
            </a:br>
            <a:r>
              <a:rPr lang="en-US" dirty="0"/>
              <a:t>Did you turn off Data Flow Debug?!??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F0CF4C-5909-4B87-B6A2-205F00B1CF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0"/>
            <a:ext cx="5042307" cy="6858000"/>
          </a:xfrm>
          <a:prstGeom prst="rect">
            <a:avLst/>
          </a:prstGeom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EBD8B1A4-533E-4FDC-9241-B3025ACB0EED}"/>
              </a:ext>
            </a:extLst>
          </p:cNvPr>
          <p:cNvSpPr/>
          <p:nvPr/>
        </p:nvSpPr>
        <p:spPr>
          <a:xfrm>
            <a:off x="4508626" y="522513"/>
            <a:ext cx="7079217" cy="2003403"/>
          </a:xfrm>
          <a:prstGeom prst="wedgeRoundRectCallout">
            <a:avLst>
              <a:gd name="adj1" fmla="val -49479"/>
              <a:gd name="adj2" fmla="val 63299"/>
              <a:gd name="adj3" fmla="val 16667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2550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52EE0-8398-E147-8DC9-26560634F12E}"/>
              </a:ext>
            </a:extLst>
          </p:cNvPr>
          <p:cNvSpPr txBox="1">
            <a:spLocks/>
          </p:cNvSpPr>
          <p:nvPr/>
        </p:nvSpPr>
        <p:spPr>
          <a:xfrm>
            <a:off x="2988128" y="1706408"/>
            <a:ext cx="6215743" cy="837089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tx1">
                    <a:lumMod val="85000"/>
                    <a:lumOff val="15000"/>
                  </a:schemeClr>
                </a:solidFill>
                <a:latin typeface="AvantGarde Bk BT Demi" panose="020B0402020202020204" pitchFamily="34" charset="0"/>
                <a:ea typeface="+mj-ea"/>
                <a:cs typeface="+mj-cs"/>
              </a:defRPr>
            </a:lvl1pPr>
          </a:lstStyle>
          <a:p>
            <a:r>
              <a:rPr lang="en-US" dirty="0"/>
              <a:t>Questions?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3922C91-BCD2-1A4B-84C2-A2DACF99DBBB}"/>
              </a:ext>
            </a:extLst>
          </p:cNvPr>
          <p:cNvCxnSpPr/>
          <p:nvPr/>
        </p:nvCxnSpPr>
        <p:spPr>
          <a:xfrm>
            <a:off x="3140235" y="1708797"/>
            <a:ext cx="841310" cy="0"/>
          </a:xfrm>
          <a:prstGeom prst="line">
            <a:avLst/>
          </a:prstGeom>
          <a:ln w="47625">
            <a:solidFill>
              <a:srgbClr val="01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7B5A518-A581-6744-80CD-42E678ED2450}"/>
              </a:ext>
            </a:extLst>
          </p:cNvPr>
          <p:cNvSpPr txBox="1">
            <a:spLocks/>
          </p:cNvSpPr>
          <p:nvPr/>
        </p:nvSpPr>
        <p:spPr>
          <a:xfrm>
            <a:off x="1774891" y="2644836"/>
            <a:ext cx="8642215" cy="63202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Hope you enjoyed the Webinar!</a:t>
            </a:r>
            <a:endParaRPr lang="en-US" dirty="0">
              <a:latin typeface="AvantGarde Bk BT Book" panose="020B0402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13643C9-394B-BF49-9DD9-BF2893736854}"/>
              </a:ext>
            </a:extLst>
          </p:cNvPr>
          <p:cNvGrpSpPr/>
          <p:nvPr/>
        </p:nvGrpSpPr>
        <p:grpSpPr>
          <a:xfrm>
            <a:off x="4420081" y="3767757"/>
            <a:ext cx="3351834" cy="914400"/>
            <a:chOff x="4336109" y="3786418"/>
            <a:chExt cx="3351834" cy="914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098D174-9C0F-B14A-A31B-F21007C06B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73543" y="3786418"/>
              <a:ext cx="914400" cy="9144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201D4E58-98B1-8147-83E0-27AE0681F5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54826" y="3786418"/>
              <a:ext cx="914400" cy="9144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542024-A9DD-B64B-A592-D00537EA125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109" y="3786418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3595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Data Flows vs Pipeline in ADF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What are Wrangling Data Flows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What are Mapping Data Flows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DEMO: Creating Data Flows</a:t>
            </a:r>
          </a:p>
          <a:p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Which One Should I Use?</a:t>
            </a: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3009042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45942"/>
            <a:ext cx="5706438" cy="1366462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Pipeline is a container for the Data Flow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Data Flow vs Pipeline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58CFF-A3A8-4C12-9827-FE96FA9F84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5266" y="1660849"/>
            <a:ext cx="5087060" cy="337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137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7FB8916-0D7E-E944-8E60-9DBBDDA4AF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788" y="1581457"/>
            <a:ext cx="5969285" cy="3536878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Click on + next to Factory Resources and choose “Add Data Flow”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vantGarde Bk BT Book" panose="020B0402020202020204" pitchFamily="34" charset="0"/>
              </a:rPr>
              <a:t>OR </a:t>
            </a:r>
          </a:p>
          <a:p>
            <a:pPr marL="0" indent="0">
              <a:buNone/>
            </a:pPr>
            <a:endParaRPr lang="en-US" sz="320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Add Data Flow Activity to Pipeline </a:t>
            </a:r>
          </a:p>
          <a:p>
            <a:pPr marL="0" indent="0">
              <a:buNone/>
            </a:pP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AvantGarde Bk BT Book" panose="020B0402020202020204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12DD200-4E01-5742-B700-6A3F4A29F4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Creating Data Flow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3AAE85-32C1-4706-860A-CC8C24FA0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1313" y="1672561"/>
            <a:ext cx="5403541" cy="30843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1AA5174-DAF4-4202-AA50-98CE1E821E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4638" y="1514354"/>
            <a:ext cx="5450216" cy="367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4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5EB87-4E1F-334E-A979-2F6D3902B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35056" y="797001"/>
            <a:ext cx="5034337" cy="774945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r>
              <a:rPr lang="en-US" dirty="0"/>
              <a:t>Mapping Data Flows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48A979D-FCB2-4FE9-A5A5-DF53294821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7655" y="0"/>
            <a:ext cx="6960094" cy="686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679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41F5FE4-DCAC-E549-9A11-DBCE3F7F7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" y="628386"/>
            <a:ext cx="11209238" cy="837089"/>
          </a:xfrm>
        </p:spPr>
        <p:txBody>
          <a:bodyPr>
            <a:normAutofit/>
          </a:bodyPr>
          <a:lstStyle/>
          <a:p>
            <a:r>
              <a:rPr lang="en-US" dirty="0"/>
              <a:t>What is a Mapping Data Flow?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AC6DD94-61D0-4C0F-97B7-8A42850E7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3978" y="1514277"/>
            <a:ext cx="8421275" cy="479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04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41F5FE4-DCAC-E549-9A11-DBCE3F7F7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2440" y="628386"/>
            <a:ext cx="11209238" cy="837089"/>
          </a:xfrm>
        </p:spPr>
        <p:txBody>
          <a:bodyPr>
            <a:normAutofit/>
          </a:bodyPr>
          <a:lstStyle/>
          <a:p>
            <a:r>
              <a:rPr lang="en-US" dirty="0"/>
              <a:t>Mapping Data Flow Sources and Sinks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0E26A052-BCC8-4018-A239-1CC1B9BD2F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5365283"/>
              </p:ext>
            </p:extLst>
          </p:nvPr>
        </p:nvGraphicFramePr>
        <p:xfrm>
          <a:off x="965771" y="1911469"/>
          <a:ext cx="9308386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4193">
                  <a:extLst>
                    <a:ext uri="{9D8B030D-6E8A-4147-A177-3AD203B41FA5}">
                      <a16:colId xmlns:a16="http://schemas.microsoft.com/office/drawing/2014/main" val="358384269"/>
                    </a:ext>
                  </a:extLst>
                </a:gridCol>
                <a:gridCol w="4654193">
                  <a:extLst>
                    <a:ext uri="{9D8B030D-6E8A-4147-A177-3AD203B41FA5}">
                      <a16:colId xmlns:a16="http://schemas.microsoft.com/office/drawing/2014/main" val="38567662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Restrictions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005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Azure Blob Storage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JSON, Avro, Text, Parquet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345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Azure Data Lake Storage Gen1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JSON, Avro, Text, Parquet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8703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Azure Data Lake Storage Gen2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dirty="0"/>
                        <a:t>JSON, Avro, Text, Parquet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24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Azure Synapse Analytics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011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Azure SQL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88575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/>
                        <a:t>Azure </a:t>
                      </a:r>
                      <a:r>
                        <a:rPr lang="en-US" sz="2800" dirty="0" err="1"/>
                        <a:t>CosmosDB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6476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8385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:a16="http://schemas.microsoft.com/office/drawing/2014/main" id="{641F5FE4-DCAC-E549-9A11-DBCE3F7F7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322" y="492319"/>
            <a:ext cx="11209238" cy="837089"/>
          </a:xfrm>
        </p:spPr>
        <p:txBody>
          <a:bodyPr>
            <a:normAutofit/>
          </a:bodyPr>
          <a:lstStyle/>
          <a:p>
            <a:r>
              <a:rPr lang="en-US" sz="4400" dirty="0"/>
              <a:t>Mapping Data Flow – Feels like SSIS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D24F1E3-45D0-462A-891D-AE8FE22A0A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322" y="1329408"/>
            <a:ext cx="10367963" cy="5528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49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agmatic Work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QLSatOslo 2016">
  <a:themeElements>
    <a:clrScheme name="PASS SQLSaturday">
      <a:dk1>
        <a:srgbClr val="101820"/>
      </a:dk1>
      <a:lt1>
        <a:srgbClr val="FFFFFF"/>
      </a:lt1>
      <a:dk2>
        <a:srgbClr val="414A54"/>
      </a:dk2>
      <a:lt2>
        <a:srgbClr val="F2F2F2"/>
      </a:lt2>
      <a:accent1>
        <a:srgbClr val="007A3E"/>
      </a:accent1>
      <a:accent2>
        <a:srgbClr val="00BF6F"/>
      </a:accent2>
      <a:accent3>
        <a:srgbClr val="2DCCD3"/>
      </a:accent3>
      <a:accent4>
        <a:srgbClr val="007377"/>
      </a:accent4>
      <a:accent5>
        <a:srgbClr val="6558B1"/>
      </a:accent5>
      <a:accent6>
        <a:srgbClr val="AF272F"/>
      </a:accent6>
      <a:hlink>
        <a:srgbClr val="00BF6F"/>
      </a:hlink>
      <a:folHlink>
        <a:srgbClr val="2DCCD3"/>
      </a:folHlink>
    </a:clrScheme>
    <a:fontScheme name="PASS SQLSaturday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lIns="0" tIns="0" rIns="0" bIns="0" anchor="ctr">
        <a:spAutoFit/>
      </a:bodyPr>
      <a:lstStyle>
        <a:defPPr algn="l">
          <a:defRPr sz="2400" dirty="0" smtClean="0">
            <a:solidFill>
              <a:schemeClr val="accent1"/>
            </a:solidFill>
          </a:defRPr>
        </a:defPPr>
      </a:lst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pw_presentation_template_full_ver</Template>
  <TotalTime>226</TotalTime>
  <Words>635</Words>
  <Application>Microsoft Office PowerPoint</Application>
  <PresentationFormat>Widescreen</PresentationFormat>
  <Paragraphs>130</Paragraphs>
  <Slides>23</Slides>
  <Notes>16</Notes>
  <HiddenSlides>4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AvantGarde Bk BT Book</vt:lpstr>
      <vt:lpstr>AvantGarde Bk BT Demi</vt:lpstr>
      <vt:lpstr>Calibri</vt:lpstr>
      <vt:lpstr>Segoe UI</vt:lpstr>
      <vt:lpstr>Verdana</vt:lpstr>
      <vt:lpstr>Wingdings</vt:lpstr>
      <vt:lpstr>Pragmatic Works</vt:lpstr>
      <vt:lpstr>SQLSatOslo 2016</vt:lpstr>
      <vt:lpstr>Image</vt:lpstr>
      <vt:lpstr> Intro to Azure Data Factory  Data Flows</vt:lpstr>
      <vt:lpstr>About Me</vt:lpstr>
      <vt:lpstr>Agenda</vt:lpstr>
      <vt:lpstr>Data Flow vs Pipeline</vt:lpstr>
      <vt:lpstr>Creating Data Flow</vt:lpstr>
      <vt:lpstr> Mapping Data Flows</vt:lpstr>
      <vt:lpstr>What is a Mapping Data Flow?</vt:lpstr>
      <vt:lpstr>Mapping Data Flow Sources and Sinks</vt:lpstr>
      <vt:lpstr>Mapping Data Flow – Feels like SSIS</vt:lpstr>
      <vt:lpstr>Mapping Data Flow Transformations</vt:lpstr>
      <vt:lpstr> Wrangling Data Flows</vt:lpstr>
      <vt:lpstr>What is a Wrangling Data Flow?</vt:lpstr>
      <vt:lpstr>What is a Wrangling Data Flow?</vt:lpstr>
      <vt:lpstr>Wrangling Data Flow Sources and Sinks</vt:lpstr>
      <vt:lpstr>Wrangling Data Flow Restrictions</vt:lpstr>
      <vt:lpstr>DEMO TIME!</vt:lpstr>
      <vt:lpstr>Wrangling or Mapping?</vt:lpstr>
      <vt:lpstr>Wrangling or Mapping?</vt:lpstr>
      <vt:lpstr>Wrangling or Mapping?</vt:lpstr>
      <vt:lpstr>Wrangling Data Flow - Resources</vt:lpstr>
      <vt:lpstr>Mapping Data Flow - Resources</vt:lpstr>
      <vt:lpstr>HEY!  Did you turn off Data Flow Debug?!??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Andie Letourneau</dc:creator>
  <cp:lastModifiedBy>Karen Robito</cp:lastModifiedBy>
  <cp:revision>36</cp:revision>
  <dcterms:created xsi:type="dcterms:W3CDTF">2020-05-27T21:31:26Z</dcterms:created>
  <dcterms:modified xsi:type="dcterms:W3CDTF">2020-06-12T14:49:32Z</dcterms:modified>
</cp:coreProperties>
</file>