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0"/>
  </p:handoutMasterIdLst>
  <p:sldIdLst>
    <p:sldId id="259" r:id="rId5"/>
    <p:sldId id="273" r:id="rId6"/>
    <p:sldId id="278" r:id="rId7"/>
    <p:sldId id="279" r:id="rId8"/>
    <p:sldId id="284" r:id="rId9"/>
    <p:sldId id="280" r:id="rId10"/>
    <p:sldId id="281" r:id="rId11"/>
    <p:sldId id="285" r:id="rId12"/>
    <p:sldId id="282" r:id="rId13"/>
    <p:sldId id="283" r:id="rId14"/>
    <p:sldId id="261" r:id="rId15"/>
    <p:sldId id="287" r:id="rId16"/>
    <p:sldId id="271" r:id="rId17"/>
    <p:sldId id="270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89345-F4ED-41A1-B505-6DA8A101E9CA}" v="60" dt="2019-05-09T14:27:53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624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EBC74-E816-2E47-B9DF-B848ABBE48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FA0CE-3697-9D48-9827-FCC2A6669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FA0CE-3697-9D48-9827-FCC2A6669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FCFF2D-474A-4544-802A-BF6127FF97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BEA9E-B058-A649-93FA-FB8C892D5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BEA9E-B058-A649-93FA-FB8C892D5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94097B-F833-1E4A-A191-93DB12803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449FF-857D-834F-AD64-10C0E34BA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6EBC74-E816-2E47-B9DF-B848ABBE48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C8EFD3-CA86-0448-B5F6-EC125CBF4C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443723-4FF7-B445-9BE9-9254AB76E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443723-4FF7-B445-9BE9-9254AB76E0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03837" y="6039158"/>
            <a:ext cx="2107160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BD230-FB21-C04C-9742-6F3405422D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BD230-FB21-C04C-9742-6F3405422D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BFCC0-3980-1A4C-96AA-69259838F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0BFCC0-3980-1A4C-96AA-69259838FF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1CC2A-9326-9140-9189-92147EEF55E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Jqh14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.microsoft.com/en-us/updates/automation-runbooks-available-in-action-groups/" TargetMode="External"/><Relationship Id="rId3" Type="http://schemas.openxmlformats.org/officeDocument/2006/relationships/hyperlink" Target="https://docs.microsoft.com/en-us/azure/cost-management/tutorial-acm-create-budgets" TargetMode="External"/><Relationship Id="rId7" Type="http://schemas.openxmlformats.org/officeDocument/2006/relationships/hyperlink" Target="https://docs.microsoft.com/en-us/azure/azure-monitor/platform/action-groups-logic-app" TargetMode="External"/><Relationship Id="rId2" Type="http://schemas.openxmlformats.org/officeDocument/2006/relationships/hyperlink" Target="https://docs.microsoft.com/en-us/azure/cost-management/cost-mgt-best-practic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ackify.com/lower-azure-pricing-optimize-costs/" TargetMode="External"/><Relationship Id="rId5" Type="http://schemas.openxmlformats.org/officeDocument/2006/relationships/hyperlink" Target="https://docs.microsoft.com/en-us/azure/advisor/advisor-overview" TargetMode="External"/><Relationship Id="rId4" Type="http://schemas.openxmlformats.org/officeDocument/2006/relationships/hyperlink" Target="https://docs.microsoft.com/en-us/azure/billing/billing-cost-management-budget-scenari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Wsgbbr" TargetMode="External"/><Relationship Id="rId2" Type="http://schemas.openxmlformats.org/officeDocument/2006/relationships/hyperlink" Target="https://www.msd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2V7L6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DToer4" TargetMode="External"/><Relationship Id="rId2" Type="http://schemas.openxmlformats.org/officeDocument/2006/relationships/hyperlink" Target="https://bit.ly/2LwbiN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2HanEXe" TargetMode="External"/><Relationship Id="rId5" Type="http://schemas.openxmlformats.org/officeDocument/2006/relationships/hyperlink" Target="https://aka.ms/AppMigrate" TargetMode="External"/><Relationship Id="rId4" Type="http://schemas.openxmlformats.org/officeDocument/2006/relationships/hyperlink" Target="https://bit.ly/2Hae2M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4345"/>
            <a:ext cx="6215743" cy="83708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How to Control Costs and Charge Backs in Azure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35103"/>
            <a:ext cx="4632960" cy="406082"/>
          </a:xfrm>
        </p:spPr>
        <p:txBody>
          <a:bodyPr/>
          <a:lstStyle/>
          <a:p>
            <a:r>
              <a:rPr lang="en-US" dirty="0"/>
              <a:t>Chris Seferlis – Practice Manager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-15499"/>
            <a:ext cx="12269492" cy="4250332"/>
          </a:xfrm>
        </p:spPr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Optimization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Monitor Compute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Configure “Auto-Turnoff” Options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Develop Scaling Plans for peak times with Azure Automation </a:t>
            </a:r>
            <a:r>
              <a:rPr lang="en-US" sz="2800" dirty="0">
                <a:latin typeface="+mn-lt"/>
                <a:hlinkClick r:id="rId2"/>
              </a:rPr>
              <a:t>https://bit.ly/2Jqh14G</a:t>
            </a:r>
            <a:r>
              <a:rPr lang="en-US" sz="2800" dirty="0">
                <a:latin typeface="+mn-lt"/>
              </a:rPr>
              <a:t> 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Create Policies and Governance plans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Consider HUBs and RIs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Compare to AWS (if familiar)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Consider Alternate Regions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Enable Dev/Test Solutions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Use PaaS over IaaS</a:t>
            </a:r>
          </a:p>
          <a:p>
            <a:pPr marL="742950" lvl="1" indent="-514350">
              <a:buFont typeface="+mj-lt"/>
              <a:buAutoNum type="arabicPeriod"/>
            </a:pPr>
            <a:endParaRPr lang="en-US" sz="3200" dirty="0">
              <a:latin typeface="+mn-lt"/>
            </a:endParaRPr>
          </a:p>
          <a:p>
            <a:pPr marL="742950" lvl="1" indent="-514350">
              <a:buFont typeface="+mj-lt"/>
              <a:buAutoNum type="arabicPeriod"/>
            </a:pPr>
            <a:endParaRPr lang="en-U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0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Plan for and drive accountability</a:t>
            </a:r>
          </a:p>
          <a:p>
            <a:r>
              <a:rPr lang="en-US" sz="3200" dirty="0"/>
              <a:t>Send notifications when budget limits are hit</a:t>
            </a:r>
          </a:p>
          <a:p>
            <a:pPr lvl="1"/>
            <a:r>
              <a:rPr lang="en-US" sz="2800" dirty="0"/>
              <a:t>Updated every 4 hours</a:t>
            </a:r>
          </a:p>
          <a:p>
            <a:r>
              <a:rPr lang="en-US" sz="3200" dirty="0"/>
              <a:t>Trigger Action Groups</a:t>
            </a:r>
          </a:p>
          <a:p>
            <a:pPr lvl="1"/>
            <a:r>
              <a:rPr lang="en-US" sz="2800" dirty="0"/>
              <a:t>(ITSM, Logic Apps, Runbooks,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r>
              <a:rPr lang="en-US" sz="3200" dirty="0"/>
              <a:t>Track spending over time</a:t>
            </a:r>
          </a:p>
          <a:p>
            <a:r>
              <a:rPr lang="en-US" sz="3200" dirty="0"/>
              <a:t>Reset each new period</a:t>
            </a:r>
          </a:p>
          <a:p>
            <a:endParaRPr lang="en-US" sz="3200" dirty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FA78-FE0D-4B98-B841-9AD4A02FA7A1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2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proactive, actionable, and personalized best practices recommendations</a:t>
            </a:r>
          </a:p>
          <a:p>
            <a:r>
              <a:rPr lang="en-US" dirty="0"/>
              <a:t>Improve the performance, security, and high availability of your resources</a:t>
            </a:r>
          </a:p>
          <a:p>
            <a:r>
              <a:rPr lang="en-US" dirty="0"/>
              <a:t>Get recommendations with proposed actions inline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Advisor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9D586-B942-49DD-A340-310284EC6146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5D546F-9E9D-EE42-9D3B-C8ADE349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5F932-FDEB-394E-B195-197E8CB1B9E3}"/>
              </a:ext>
            </a:extLst>
          </p:cNvPr>
          <p:cNvSpPr txBox="1"/>
          <p:nvPr/>
        </p:nvSpPr>
        <p:spPr>
          <a:xfrm>
            <a:off x="6215270" y="980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33AE24-6467-5241-AA16-4A732FECA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8088" y="3010455"/>
            <a:ext cx="6215743" cy="837089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Demo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613F8-D161-4AFD-B1EA-01C8DE6FDC25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2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E0-8398-E147-8DC9-26560634F12E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22C91-BCD2-1A4B-84C2-A2DACF99DBBB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B5A518-A581-6744-80CD-42E678ED2450}"/>
              </a:ext>
            </a:extLst>
          </p:cNvPr>
          <p:cNvSpPr txBox="1">
            <a:spLocks/>
          </p:cNvSpPr>
          <p:nvPr/>
        </p:nvSpPr>
        <p:spPr>
          <a:xfrm>
            <a:off x="1774891" y="2644836"/>
            <a:ext cx="8642215" cy="632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Thank you for your time!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643C9-394B-BF49-9DD9-BF2893736854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98D174-9C0F-B14A-A31B-F21007C0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D4E58-98B1-8147-83E0-27AE0681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42024-A9DD-B64B-A592-D00537EA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39BFAA-1F4D-467F-A8A4-112A51ECCAC9}"/>
              </a:ext>
            </a:extLst>
          </p:cNvPr>
          <p:cNvSpPr txBox="1"/>
          <p:nvPr/>
        </p:nvSpPr>
        <p:spPr>
          <a:xfrm>
            <a:off x="2802194" y="5262510"/>
            <a:ext cx="61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@</a:t>
            </a:r>
            <a:r>
              <a:rPr lang="en-US" dirty="0" err="1"/>
              <a:t>pragmaticworks</a:t>
            </a:r>
            <a:r>
              <a:rPr lang="en-US" dirty="0"/>
              <a:t>		     @</a:t>
            </a:r>
            <a:r>
              <a:rPr lang="en-US" dirty="0" err="1"/>
              <a:t>bizdataviz</a:t>
            </a:r>
            <a:endParaRPr lang="en-US" dirty="0"/>
          </a:p>
          <a:p>
            <a:r>
              <a:rPr lang="en-US" dirty="0"/>
              <a:t>    blog.pragmaticworks.com	                blog.bizdataviz.com</a:t>
            </a:r>
          </a:p>
          <a:p>
            <a:r>
              <a:rPr lang="en-US" dirty="0"/>
              <a:t>youtube.com/</a:t>
            </a:r>
            <a:r>
              <a:rPr lang="en-US" dirty="0" err="1"/>
              <a:t>pragmaticworks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72420-3AC3-41DB-B060-9ED467F5F25D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https://docs.microsoft.com/en-us/azure/cost-management/cost-mgt-best-practices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https://docs.microsoft.com/en-us/azure/cost-management/tutorial-acm-create-budgets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https://docs.microsoft.com/en-us/azure/billing/billing-cost-management-budget-scenario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5"/>
              </a:rPr>
              <a:t>https://docs.microsoft.com/en-us/azure/advisor/advisor-overview</a:t>
            </a:r>
            <a:endParaRPr lang="en-US" sz="2400" dirty="0"/>
          </a:p>
          <a:p>
            <a:r>
              <a:rPr lang="en-US" sz="2400" dirty="0">
                <a:hlinkClick r:id="rId6"/>
              </a:rPr>
              <a:t>https://stackify.com/lower-azure-pricing-optimize-costs/</a:t>
            </a:r>
            <a:endParaRPr lang="en-US" sz="2400" dirty="0"/>
          </a:p>
          <a:p>
            <a:r>
              <a:rPr lang="en-US" sz="2400" dirty="0">
                <a:hlinkClick r:id="rId7"/>
              </a:rPr>
              <a:t>https://docs.microsoft.com/en-us/azure/azure-monitor/platform/action-groups-logic-app</a:t>
            </a:r>
            <a:endParaRPr lang="en-US" sz="2400" dirty="0"/>
          </a:p>
          <a:p>
            <a:r>
              <a:rPr lang="en-US" sz="2400" dirty="0">
                <a:hlinkClick r:id="rId8"/>
              </a:rPr>
              <a:t>https://azure.microsoft.com/en-us/updates/automation-runbooks-available-in-action-groups/</a:t>
            </a:r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B468F-4F63-4326-B57C-E3C4C71C8330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1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  <a:latin typeface="+mj-lt"/>
              </a:rPr>
              <a:t>About me: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B0039-90A7-4906-99E7-A5DD72DCE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1" b="1626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latin typeface="+mn-lt"/>
              </a:rPr>
              <a:t>Former CIO – 20+ years in IT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Worked with Microsoft Data Platform for about 10 years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Speak, blog, tweet @bizdataviz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US Army Veteran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LinkedIn: cseferlis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blog.pragmaticworks.com </a:t>
            </a:r>
          </a:p>
          <a:p>
            <a:r>
              <a:rPr lang="en-US" sz="2000">
                <a:solidFill>
                  <a:srgbClr val="000000"/>
                </a:solidFill>
                <a:latin typeface="+mn-lt"/>
              </a:rPr>
              <a:t>blog.bizdataviz.com</a:t>
            </a:r>
          </a:p>
          <a:p>
            <a:pPr marL="0"/>
            <a:endParaRPr lang="en-US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5605D-3F24-4022-AE69-7E6CF3759F76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Azure Cost Management… Historically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3200" dirty="0">
                <a:latin typeface="+mn-lt"/>
              </a:rPr>
              <a:t>Cost overrun horror stories</a:t>
            </a:r>
          </a:p>
          <a:p>
            <a:pPr marL="457200" lvl="1"/>
            <a:r>
              <a:rPr lang="en-US" sz="2800" dirty="0">
                <a:latin typeface="+mn-lt"/>
              </a:rPr>
              <a:t>Datacenters</a:t>
            </a:r>
          </a:p>
          <a:p>
            <a:pPr marL="457200" lvl="1"/>
            <a:r>
              <a:rPr lang="en-US" sz="2800" dirty="0">
                <a:latin typeface="+mn-lt"/>
              </a:rPr>
              <a:t>Egress charges</a:t>
            </a:r>
          </a:p>
          <a:p>
            <a:pPr marL="457200" lvl="1"/>
            <a:r>
              <a:rPr lang="en-US" sz="2800" dirty="0">
                <a:latin typeface="+mn-lt"/>
              </a:rPr>
              <a:t>Bandwidth overages</a:t>
            </a:r>
          </a:p>
          <a:p>
            <a:pPr marL="0"/>
            <a:r>
              <a:rPr lang="en-US" sz="3200" dirty="0" err="1">
                <a:latin typeface="+mn-lt"/>
              </a:rPr>
              <a:t>Cloudyn</a:t>
            </a:r>
            <a:r>
              <a:rPr lang="en-US" sz="3200" dirty="0">
                <a:latin typeface="+mn-lt"/>
              </a:rPr>
              <a:t> developed then acquired</a:t>
            </a:r>
          </a:p>
          <a:p>
            <a:pPr marL="0"/>
            <a:r>
              <a:rPr lang="en-US" sz="3200" dirty="0">
                <a:latin typeface="+mn-lt"/>
              </a:rPr>
              <a:t>Azure Cost Management created and expanded</a:t>
            </a:r>
          </a:p>
          <a:p>
            <a:pPr marL="0"/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F3992-BB5F-40EF-91EE-033BC3EA5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467" y="2118013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Planning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3200" dirty="0">
                <a:latin typeface="+mn-lt"/>
              </a:rPr>
              <a:t>Key Groups:</a:t>
            </a:r>
          </a:p>
          <a:p>
            <a:pPr marL="457200" lvl="1"/>
            <a:r>
              <a:rPr lang="en-US" sz="2800" dirty="0">
                <a:latin typeface="+mn-lt"/>
              </a:rPr>
              <a:t>Finance</a:t>
            </a:r>
          </a:p>
          <a:p>
            <a:pPr marL="457200" lvl="1"/>
            <a:r>
              <a:rPr lang="en-US" sz="2800" dirty="0">
                <a:latin typeface="+mn-lt"/>
              </a:rPr>
              <a:t>Management</a:t>
            </a:r>
          </a:p>
          <a:p>
            <a:pPr marL="457200" lvl="1"/>
            <a:r>
              <a:rPr lang="en-US" sz="2800" dirty="0">
                <a:latin typeface="+mn-lt"/>
              </a:rPr>
              <a:t>Dev Team(s)</a:t>
            </a:r>
          </a:p>
          <a:p>
            <a:pPr marL="0"/>
            <a:r>
              <a:rPr lang="en-US" sz="3200" dirty="0">
                <a:latin typeface="+mn-lt"/>
              </a:rPr>
              <a:t>What workloads are being developed/deployed?</a:t>
            </a:r>
          </a:p>
          <a:p>
            <a:pPr marL="0"/>
            <a:r>
              <a:rPr lang="en-US" sz="3200" dirty="0">
                <a:latin typeface="+mn-lt"/>
              </a:rPr>
              <a:t>Who is ultimately responsible?</a:t>
            </a:r>
          </a:p>
          <a:p>
            <a:pPr marL="0"/>
            <a:endParaRPr lang="en-US" sz="3200" dirty="0">
              <a:latin typeface="+mn-lt"/>
            </a:endParaRPr>
          </a:p>
          <a:p>
            <a:pPr marL="0" indent="0">
              <a:buNone/>
            </a:pPr>
            <a:r>
              <a:rPr lang="en-US" sz="3200" i="1" dirty="0">
                <a:latin typeface="+mn-lt"/>
              </a:rPr>
              <a:t>If you fail to plan, you plan to fail – Benjamin Franklin</a:t>
            </a:r>
          </a:p>
          <a:p>
            <a:pPr marL="0"/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Plans and Licensing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3200" dirty="0">
                <a:latin typeface="+mn-lt"/>
              </a:rPr>
              <a:t>Enterprise Agreements (EAs)</a:t>
            </a:r>
          </a:p>
          <a:p>
            <a:pPr marL="457200" lvl="1"/>
            <a:r>
              <a:rPr lang="en-US" sz="2800" dirty="0">
                <a:latin typeface="+mn-lt"/>
              </a:rPr>
              <a:t>Prepay</a:t>
            </a:r>
          </a:p>
          <a:p>
            <a:pPr marL="0"/>
            <a:r>
              <a:rPr lang="en-US" sz="3200" dirty="0">
                <a:latin typeface="+mn-lt"/>
              </a:rPr>
              <a:t>Pay as you go plans (PAYG)</a:t>
            </a:r>
          </a:p>
          <a:p>
            <a:pPr marL="0"/>
            <a:r>
              <a:rPr lang="en-US" sz="3200" dirty="0">
                <a:latin typeface="+mn-lt"/>
              </a:rPr>
              <a:t>MSDN Dev Accounts - </a:t>
            </a:r>
            <a:r>
              <a:rPr lang="en-US" sz="3200" dirty="0">
                <a:latin typeface="+mn-lt"/>
                <a:hlinkClick r:id="rId2"/>
              </a:rPr>
              <a:t>https://www.msdn.com</a:t>
            </a:r>
            <a:r>
              <a:rPr lang="en-US" sz="3200" dirty="0">
                <a:latin typeface="+mn-lt"/>
              </a:rPr>
              <a:t> </a:t>
            </a:r>
          </a:p>
          <a:p>
            <a:pPr marL="457200" lvl="1"/>
            <a:r>
              <a:rPr lang="en-US" sz="2800" dirty="0">
                <a:latin typeface="+mn-lt"/>
              </a:rPr>
              <a:t>Monthly Azure Credits</a:t>
            </a:r>
          </a:p>
          <a:p>
            <a:pPr marL="0"/>
            <a:r>
              <a:rPr lang="en-US" sz="3200" dirty="0">
                <a:latin typeface="+mn-lt"/>
              </a:rPr>
              <a:t>Reserved Instances - </a:t>
            </a:r>
            <a:r>
              <a:rPr lang="en-US" sz="3200" dirty="0">
                <a:latin typeface="+mn-lt"/>
                <a:hlinkClick r:id="rId3"/>
              </a:rPr>
              <a:t>https://bit.ly/2Wsgbbr</a:t>
            </a:r>
            <a:r>
              <a:rPr lang="en-US" sz="3200" dirty="0">
                <a:latin typeface="+mn-lt"/>
              </a:rPr>
              <a:t> </a:t>
            </a:r>
          </a:p>
          <a:p>
            <a:pPr marL="457200" lvl="1"/>
            <a:r>
              <a:rPr lang="en-US" sz="2800" dirty="0">
                <a:latin typeface="+mn-lt"/>
              </a:rPr>
              <a:t>1-3 year plans for VMs and SQL DBs</a:t>
            </a:r>
          </a:p>
          <a:p>
            <a:pPr marL="0"/>
            <a:r>
              <a:rPr lang="en-US" sz="3200" dirty="0">
                <a:latin typeface="+mn-lt"/>
              </a:rPr>
              <a:t>Hybrid Use Benefit (HUB) - </a:t>
            </a:r>
            <a:r>
              <a:rPr lang="en-US" sz="3200" dirty="0">
                <a:latin typeface="+mn-lt"/>
                <a:hlinkClick r:id="rId4"/>
              </a:rPr>
              <a:t>https://bit.ly/2V7L6IE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Planning Tools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1" indent="-514350"/>
            <a:r>
              <a:rPr lang="en-US" sz="3200" dirty="0">
                <a:latin typeface="+mn-lt"/>
              </a:rPr>
              <a:t>Azure Pricing Calculator - </a:t>
            </a:r>
            <a:r>
              <a:rPr lang="en-US" sz="3200" dirty="0">
                <a:latin typeface="+mn-lt"/>
                <a:hlinkClick r:id="rId2"/>
              </a:rPr>
              <a:t>https://bit.ly/2LwbiNr</a:t>
            </a:r>
            <a:r>
              <a:rPr lang="en-US" sz="3200" dirty="0">
                <a:latin typeface="+mn-lt"/>
              </a:rPr>
              <a:t> </a:t>
            </a:r>
          </a:p>
          <a:p>
            <a:pPr marL="742950" lvl="1" indent="-514350"/>
            <a:r>
              <a:rPr lang="en-US" sz="3200" dirty="0">
                <a:latin typeface="+mn-lt"/>
              </a:rPr>
              <a:t>Azure Migrate - </a:t>
            </a:r>
            <a:r>
              <a:rPr lang="en-US" sz="3200" dirty="0">
                <a:latin typeface="+mn-lt"/>
                <a:hlinkClick r:id="rId3"/>
              </a:rPr>
              <a:t>https://bit.ly/2DToer4</a:t>
            </a:r>
            <a:r>
              <a:rPr lang="en-US" sz="3200" dirty="0">
                <a:latin typeface="+mn-lt"/>
              </a:rPr>
              <a:t> </a:t>
            </a:r>
          </a:p>
          <a:p>
            <a:pPr marL="742950" lvl="1" indent="-514350"/>
            <a:r>
              <a:rPr lang="en-US" sz="3200" dirty="0">
                <a:latin typeface="+mn-lt"/>
              </a:rPr>
              <a:t>Azure Database Migration Service - </a:t>
            </a:r>
            <a:r>
              <a:rPr lang="en-US" sz="3200" dirty="0">
                <a:latin typeface="+mn-lt"/>
                <a:hlinkClick r:id="rId4"/>
              </a:rPr>
              <a:t>https://bit.ly/2Hae2Mb</a:t>
            </a:r>
            <a:r>
              <a:rPr lang="en-US" sz="3200" dirty="0">
                <a:latin typeface="+mn-lt"/>
              </a:rPr>
              <a:t> </a:t>
            </a:r>
          </a:p>
          <a:p>
            <a:pPr marL="742950" lvl="1" indent="-514350"/>
            <a:r>
              <a:rPr lang="en-US" sz="3200" dirty="0">
                <a:latin typeface="+mn-lt"/>
              </a:rPr>
              <a:t>Azure App Service Migration Assessment - </a:t>
            </a:r>
            <a:r>
              <a:rPr lang="en-US" sz="3200" dirty="0">
                <a:latin typeface="+mn-lt"/>
                <a:hlinkClick r:id="rId5"/>
              </a:rPr>
              <a:t>https://aka.ms/AppMigrate</a:t>
            </a:r>
            <a:r>
              <a:rPr lang="en-US" sz="3200" dirty="0">
                <a:latin typeface="+mn-lt"/>
              </a:rPr>
              <a:t> </a:t>
            </a:r>
          </a:p>
          <a:p>
            <a:pPr marL="742950" lvl="1" indent="-514350"/>
            <a:r>
              <a:rPr lang="en-US" sz="3200" dirty="0">
                <a:latin typeface="+mn-lt"/>
              </a:rPr>
              <a:t>Azure Migration Center - </a:t>
            </a:r>
            <a:r>
              <a:rPr lang="en-US" sz="3200" dirty="0">
                <a:latin typeface="+mn-lt"/>
                <a:hlinkClick r:id="rId6"/>
              </a:rPr>
              <a:t>https://bit.ly/2HanEXe</a:t>
            </a:r>
            <a:r>
              <a:rPr lang="en-US" sz="3200" dirty="0">
                <a:latin typeface="+mn-lt"/>
              </a:rPr>
              <a:t> </a:t>
            </a:r>
          </a:p>
          <a:p>
            <a:pPr marL="742950" lvl="1" indent="-514350"/>
            <a:r>
              <a:rPr lang="en-US" sz="3200" dirty="0">
                <a:latin typeface="+mn-lt"/>
              </a:rPr>
              <a:t>Cloud Economics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Keys to successful cost management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ECD72A-B965-44BE-952B-FC3DFF34E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183" y="2026316"/>
            <a:ext cx="5605617" cy="3179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F0CC11-5D36-43C0-AE6A-83AC31CB40BD}"/>
              </a:ext>
            </a:extLst>
          </p:cNvPr>
          <p:cNvSpPr txBox="1"/>
          <p:nvPr/>
        </p:nvSpPr>
        <p:spPr>
          <a:xfrm>
            <a:off x="838200" y="2026316"/>
            <a:ext cx="29104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Visibility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Accountability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Optimization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Rinse/Repeat</a:t>
            </a:r>
          </a:p>
        </p:txBody>
      </p:sp>
    </p:spTree>
    <p:extLst>
      <p:ext uri="{BB962C8B-B14F-4D97-AF65-F5344CB8AC3E}">
        <p14:creationId xmlns:p14="http://schemas.microsoft.com/office/powerpoint/2010/main" val="378767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Visibility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Make teams aware of their spend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800" dirty="0">
                <a:latin typeface="+mn-lt"/>
              </a:rPr>
              <a:t>Tagging of resources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Set up Budgets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Alerts/Notifications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Eliminate unnecessary expenditure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Accountability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Segment expenses by subscriptions and resource groups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Review monthly invoice within groups and compare against budgets – investigate anomalies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3200" dirty="0">
                <a:latin typeface="+mn-lt"/>
              </a:rPr>
              <a:t>Use cost analysis for future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2D73C-9EE3-41BC-9348-0EF07452AE17}"/>
              </a:ext>
            </a:extLst>
          </p:cNvPr>
          <p:cNvSpPr txBox="1"/>
          <p:nvPr/>
        </p:nvSpPr>
        <p:spPr>
          <a:xfrm>
            <a:off x="10605977" y="29497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t: @</a:t>
            </a:r>
            <a:r>
              <a:rPr lang="en-US" dirty="0" err="1"/>
              <a:t>bizdataviz</a:t>
            </a:r>
            <a:endParaRPr lang="en-US" dirty="0"/>
          </a:p>
          <a:p>
            <a:pPr algn="r"/>
            <a:r>
              <a:rPr lang="en-US" dirty="0"/>
              <a:t>in: </a:t>
            </a:r>
            <a:r>
              <a:rPr lang="en-US" dirty="0" err="1"/>
              <a:t>cseferlis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A628D-C6FA-44BB-A1C2-B8FF63022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762" y="3688484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27950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247606362E441ADA82642F26A3272" ma:contentTypeVersion="5" ma:contentTypeDescription="Create a new document." ma:contentTypeScope="" ma:versionID="04606336499e43dc7050d3509d7d8a60">
  <xsd:schema xmlns:xsd="http://www.w3.org/2001/XMLSchema" xmlns:xs="http://www.w3.org/2001/XMLSchema" xmlns:p="http://schemas.microsoft.com/office/2006/metadata/properties" xmlns:ns2="ac2cf9c6-a5cc-43ca-99ef-a3ab066b4ae5" targetNamespace="http://schemas.microsoft.com/office/2006/metadata/properties" ma:root="true" ma:fieldsID="55e057b51c47ff47e3f549235503c6c9" ns2:_="">
    <xsd:import namespace="ac2cf9c6-a5cc-43ca-99ef-a3ab066b4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f9c6-a5cc-43ca-99ef-a3ab066b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DEC3E2-89AF-4A9D-8453-6C0FA25EB7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B9030-4686-4F68-AF4F-11857C8A9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cf9c6-a5cc-43ca-99ef-a3ab066b4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ECD48E-2936-4E27-86B9-0A7ACFD4B6F7}">
  <ds:schemaRefs>
    <ds:schemaRef ds:uri="http://purl.org/dc/elements/1.1/"/>
    <ds:schemaRef ds:uri="http://schemas.microsoft.com/office/infopath/2007/PartnerControls"/>
    <ds:schemaRef ds:uri="ac2cf9c6-a5cc-43ca-99ef-a3ab066b4ae5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635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AvantGarde Bk BT Book</vt:lpstr>
      <vt:lpstr>AvantGarde Bk BT Demi</vt:lpstr>
      <vt:lpstr>Calibri</vt:lpstr>
      <vt:lpstr>Calibri Light</vt:lpstr>
      <vt:lpstr>Verdana</vt:lpstr>
      <vt:lpstr>Pragmatic Works</vt:lpstr>
      <vt:lpstr>How to Control Costs and Charge Backs in Azure</vt:lpstr>
      <vt:lpstr>About me:</vt:lpstr>
      <vt:lpstr>Azure Cost Management… Historically</vt:lpstr>
      <vt:lpstr>Planning</vt:lpstr>
      <vt:lpstr>Plans and Licensing</vt:lpstr>
      <vt:lpstr>Planning Tools</vt:lpstr>
      <vt:lpstr>Keys to successful cost management</vt:lpstr>
      <vt:lpstr>Visibility</vt:lpstr>
      <vt:lpstr>Accountability</vt:lpstr>
      <vt:lpstr>Optimization</vt:lpstr>
      <vt:lpstr>Budgets</vt:lpstr>
      <vt:lpstr>Azure Advisor</vt:lpstr>
      <vt:lpstr>Demo Time!</vt:lpstr>
      <vt:lpstr>PowerPoint Presentation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Mincey</dc:creator>
  <cp:lastModifiedBy>Karen Robito</cp:lastModifiedBy>
  <cp:revision>39</cp:revision>
  <cp:lastPrinted>2019-01-11T19:40:18Z</cp:lastPrinted>
  <dcterms:created xsi:type="dcterms:W3CDTF">2019-01-10T16:41:43Z</dcterms:created>
  <dcterms:modified xsi:type="dcterms:W3CDTF">2019-05-14T17:50:05Z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0x010100254247606362E441ADA82642F26A3272</vt:lpwstr>
  </property>
</Properties>
</file>