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sldIdLst>
    <p:sldId id="993" r:id="rId2"/>
    <p:sldId id="583" r:id="rId3"/>
    <p:sldId id="898" r:id="rId4"/>
    <p:sldId id="986" r:id="rId5"/>
    <p:sldId id="984" r:id="rId6"/>
    <p:sldId id="985" r:id="rId7"/>
    <p:sldId id="970" r:id="rId8"/>
    <p:sldId id="1008" r:id="rId9"/>
    <p:sldId id="1006" r:id="rId10"/>
    <p:sldId id="1007" r:id="rId11"/>
    <p:sldId id="992" r:id="rId12"/>
    <p:sldId id="991" r:id="rId13"/>
    <p:sldId id="1005" r:id="rId14"/>
    <p:sldId id="1009" r:id="rId15"/>
    <p:sldId id="571" r:id="rId16"/>
    <p:sldId id="987" r:id="rId17"/>
    <p:sldId id="965" r:id="rId18"/>
    <p:sldId id="1000" r:id="rId19"/>
    <p:sldId id="1001" r:id="rId20"/>
    <p:sldId id="1002" r:id="rId21"/>
    <p:sldId id="5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EFD59-2064-4010-BB38-3621BAB9691C}" v="74" dt="2019-06-11T14:59:20.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55FFD-8BD3-412F-B33A-A082E5353B32}"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488AEC8B-48C2-4406-9E62-CD58FAF69899}">
      <dgm:prSet phldrT="[Text]"/>
      <dgm:spPr>
        <a:ln>
          <a:solidFill>
            <a:schemeClr val="accent4"/>
          </a:solidFill>
        </a:ln>
      </dgm:spPr>
      <dgm:t>
        <a:bodyPr/>
        <a:lstStyle/>
        <a:p>
          <a:r>
            <a:rPr lang="en-US" dirty="0"/>
            <a:t>Reports &amp; Dashboards – Vis.</a:t>
          </a:r>
        </a:p>
      </dgm:t>
    </dgm:pt>
    <dgm:pt modelId="{3982E901-5BEA-4C84-A0A2-63C0685193BF}" type="parTrans" cxnId="{D651D5FA-AF23-49BF-A3FF-EDF245962200}">
      <dgm:prSet/>
      <dgm:spPr/>
      <dgm:t>
        <a:bodyPr/>
        <a:lstStyle/>
        <a:p>
          <a:endParaRPr lang="en-US"/>
        </a:p>
      </dgm:t>
    </dgm:pt>
    <dgm:pt modelId="{0CACA2D1-55A4-45DC-85F1-660A0E820DBD}" type="sibTrans" cxnId="{D651D5FA-AF23-49BF-A3FF-EDF245962200}">
      <dgm:prSet/>
      <dgm:spPr/>
      <dgm:t>
        <a:bodyPr/>
        <a:lstStyle/>
        <a:p>
          <a:endParaRPr lang="en-US"/>
        </a:p>
      </dgm:t>
    </dgm:pt>
    <dgm:pt modelId="{F926B0A4-6D1C-4162-A575-0E8363649337}">
      <dgm:prSet phldrT="[Text]"/>
      <dgm:spPr>
        <a:ln>
          <a:solidFill>
            <a:schemeClr val="accent4"/>
          </a:solidFill>
        </a:ln>
      </dgm:spPr>
      <dgm:t>
        <a:bodyPr/>
        <a:lstStyle/>
        <a:p>
          <a:r>
            <a:rPr lang="en-US" dirty="0"/>
            <a:t>Datasets – Data models</a:t>
          </a:r>
        </a:p>
      </dgm:t>
    </dgm:pt>
    <dgm:pt modelId="{4553B402-438A-4A9A-BF62-7F6A8D6124C1}" type="parTrans" cxnId="{FD21DBA3-A8CB-4B65-832C-35A9B0F6F73C}">
      <dgm:prSet/>
      <dgm:spPr/>
      <dgm:t>
        <a:bodyPr/>
        <a:lstStyle/>
        <a:p>
          <a:endParaRPr lang="en-US"/>
        </a:p>
      </dgm:t>
    </dgm:pt>
    <dgm:pt modelId="{39D19946-8927-40D7-92D0-3E4D46ECA737}" type="sibTrans" cxnId="{FD21DBA3-A8CB-4B65-832C-35A9B0F6F73C}">
      <dgm:prSet/>
      <dgm:spPr/>
      <dgm:t>
        <a:bodyPr/>
        <a:lstStyle/>
        <a:p>
          <a:endParaRPr lang="en-US"/>
        </a:p>
      </dgm:t>
    </dgm:pt>
    <dgm:pt modelId="{044A6871-B19B-4D3F-B349-D832F0B87825}">
      <dgm:prSet phldrT="[Text]"/>
      <dgm:spPr>
        <a:solidFill>
          <a:srgbClr val="C7DDF1"/>
        </a:solidFill>
        <a:ln>
          <a:solidFill>
            <a:schemeClr val="accent4"/>
          </a:solidFill>
        </a:ln>
        <a:effectLst>
          <a:innerShdw blurRad="114300">
            <a:prstClr val="black"/>
          </a:innerShdw>
        </a:effectLst>
      </dgm:spPr>
      <dgm:t>
        <a:bodyPr/>
        <a:lstStyle/>
        <a:p>
          <a:r>
            <a:rPr lang="en-US" dirty="0"/>
            <a:t>Dataflows – Self-service ETL</a:t>
          </a:r>
        </a:p>
      </dgm:t>
    </dgm:pt>
    <dgm:pt modelId="{6A13A353-53CC-4DB7-B802-E4A4ACE56103}" type="parTrans" cxnId="{83DF68C6-4F68-40A3-AEA4-F65C64742EF8}">
      <dgm:prSet/>
      <dgm:spPr/>
      <dgm:t>
        <a:bodyPr/>
        <a:lstStyle/>
        <a:p>
          <a:endParaRPr lang="en-US"/>
        </a:p>
      </dgm:t>
    </dgm:pt>
    <dgm:pt modelId="{1FDFE3EE-E17F-428D-951E-55B1FDEFA60A}" type="sibTrans" cxnId="{83DF68C6-4F68-40A3-AEA4-F65C64742EF8}">
      <dgm:prSet/>
      <dgm:spPr/>
      <dgm:t>
        <a:bodyPr/>
        <a:lstStyle/>
        <a:p>
          <a:endParaRPr lang="en-US"/>
        </a:p>
      </dgm:t>
    </dgm:pt>
    <dgm:pt modelId="{CB77E520-147F-4038-A03B-BBA72E95E10E}">
      <dgm:prSet phldrT="[Text]"/>
      <dgm:spPr>
        <a:ln>
          <a:solidFill>
            <a:schemeClr val="accent4"/>
          </a:solidFill>
        </a:ln>
      </dgm:spPr>
      <dgm:t>
        <a:bodyPr/>
        <a:lstStyle/>
        <a:p>
          <a:r>
            <a:rPr lang="en-US" dirty="0"/>
            <a:t>Storage – Data (ADLSv2)</a:t>
          </a:r>
        </a:p>
      </dgm:t>
    </dgm:pt>
    <dgm:pt modelId="{FBA96FE8-B517-4763-8001-EE18A9F3D869}" type="parTrans" cxnId="{AFAC6A88-28FF-4161-8F64-5DC329C8D7AB}">
      <dgm:prSet/>
      <dgm:spPr/>
      <dgm:t>
        <a:bodyPr/>
        <a:lstStyle/>
        <a:p>
          <a:endParaRPr lang="en-US"/>
        </a:p>
      </dgm:t>
    </dgm:pt>
    <dgm:pt modelId="{CE0A56B4-D404-44A2-843A-D971DEFD20EB}" type="sibTrans" cxnId="{AFAC6A88-28FF-4161-8F64-5DC329C8D7AB}">
      <dgm:prSet/>
      <dgm:spPr/>
      <dgm:t>
        <a:bodyPr/>
        <a:lstStyle/>
        <a:p>
          <a:endParaRPr lang="en-US"/>
        </a:p>
      </dgm:t>
    </dgm:pt>
    <dgm:pt modelId="{B0509B64-C930-460A-8BAF-1254CC945976}">
      <dgm:prSet phldrT="[Text]"/>
      <dgm:spPr>
        <a:ln>
          <a:solidFill>
            <a:schemeClr val="accent4"/>
          </a:solidFill>
        </a:ln>
      </dgm:spPr>
      <dgm:t>
        <a:bodyPr/>
        <a:lstStyle/>
        <a:p>
          <a:r>
            <a:rPr lang="en-US" dirty="0"/>
            <a:t>Gateways and connectors</a:t>
          </a:r>
        </a:p>
      </dgm:t>
    </dgm:pt>
    <dgm:pt modelId="{53C7A462-E185-4B10-958A-C37755E5D9BD}" type="parTrans" cxnId="{E3D30917-DBFB-4139-88EA-B887DEF5D612}">
      <dgm:prSet/>
      <dgm:spPr/>
      <dgm:t>
        <a:bodyPr/>
        <a:lstStyle/>
        <a:p>
          <a:endParaRPr lang="en-US"/>
        </a:p>
      </dgm:t>
    </dgm:pt>
    <dgm:pt modelId="{EDBC712A-3561-4AEF-8E14-973BBE28E406}" type="sibTrans" cxnId="{E3D30917-DBFB-4139-88EA-B887DEF5D612}">
      <dgm:prSet/>
      <dgm:spPr/>
      <dgm:t>
        <a:bodyPr/>
        <a:lstStyle/>
        <a:p>
          <a:endParaRPr lang="en-US"/>
        </a:p>
      </dgm:t>
    </dgm:pt>
    <dgm:pt modelId="{548F7288-9C8F-411D-B819-8EB704A3FE08}" type="pres">
      <dgm:prSet presAssocID="{5A155FFD-8BD3-412F-B33A-A082E5353B32}" presName="compositeShape" presStyleCnt="0">
        <dgm:presLayoutVars>
          <dgm:dir/>
          <dgm:resizeHandles/>
        </dgm:presLayoutVars>
      </dgm:prSet>
      <dgm:spPr/>
    </dgm:pt>
    <dgm:pt modelId="{2A915EFA-23F7-466C-AD81-42034B16E804}" type="pres">
      <dgm:prSet presAssocID="{5A155FFD-8BD3-412F-B33A-A082E5353B32}" presName="pyramid" presStyleLbl="node1" presStyleIdx="0" presStyleCnt="1"/>
      <dgm:spPr>
        <a:solidFill>
          <a:schemeClr val="accent4">
            <a:lumMod val="60000"/>
            <a:lumOff val="40000"/>
          </a:schemeClr>
        </a:solidFill>
      </dgm:spPr>
    </dgm:pt>
    <dgm:pt modelId="{FA354F99-8BCA-4541-A6BA-66BACC74137F}" type="pres">
      <dgm:prSet presAssocID="{5A155FFD-8BD3-412F-B33A-A082E5353B32}" presName="theList" presStyleCnt="0"/>
      <dgm:spPr/>
    </dgm:pt>
    <dgm:pt modelId="{5326CF43-779A-408A-A65D-7AB91B730470}" type="pres">
      <dgm:prSet presAssocID="{488AEC8B-48C2-4406-9E62-CD58FAF69899}" presName="aNode" presStyleLbl="fgAcc1" presStyleIdx="0" presStyleCnt="5">
        <dgm:presLayoutVars>
          <dgm:bulletEnabled val="1"/>
        </dgm:presLayoutVars>
      </dgm:prSet>
      <dgm:spPr/>
    </dgm:pt>
    <dgm:pt modelId="{F3ECDBB8-4DCD-4E6A-AE99-950201531ADC}" type="pres">
      <dgm:prSet presAssocID="{488AEC8B-48C2-4406-9E62-CD58FAF69899}" presName="aSpace" presStyleCnt="0"/>
      <dgm:spPr/>
    </dgm:pt>
    <dgm:pt modelId="{F9D99E2C-5895-4CD7-85FC-149FD7DC6AD6}" type="pres">
      <dgm:prSet presAssocID="{F926B0A4-6D1C-4162-A575-0E8363649337}" presName="aNode" presStyleLbl="fgAcc1" presStyleIdx="1" presStyleCnt="5">
        <dgm:presLayoutVars>
          <dgm:bulletEnabled val="1"/>
        </dgm:presLayoutVars>
      </dgm:prSet>
      <dgm:spPr/>
    </dgm:pt>
    <dgm:pt modelId="{F13F7995-6039-4E21-8485-D312AE3ACBC1}" type="pres">
      <dgm:prSet presAssocID="{F926B0A4-6D1C-4162-A575-0E8363649337}" presName="aSpace" presStyleCnt="0"/>
      <dgm:spPr/>
    </dgm:pt>
    <dgm:pt modelId="{A43BB209-F400-4418-B8BB-948773E74216}" type="pres">
      <dgm:prSet presAssocID="{044A6871-B19B-4D3F-B349-D832F0B87825}" presName="aNode" presStyleLbl="fgAcc1" presStyleIdx="2" presStyleCnt="5">
        <dgm:presLayoutVars>
          <dgm:bulletEnabled val="1"/>
        </dgm:presLayoutVars>
      </dgm:prSet>
      <dgm:spPr/>
    </dgm:pt>
    <dgm:pt modelId="{8DC9299A-5270-4DB1-A322-2C79A948AE92}" type="pres">
      <dgm:prSet presAssocID="{044A6871-B19B-4D3F-B349-D832F0B87825}" presName="aSpace" presStyleCnt="0"/>
      <dgm:spPr/>
    </dgm:pt>
    <dgm:pt modelId="{CFB1DBC5-0AB8-4232-9DAC-A9D686524E0D}" type="pres">
      <dgm:prSet presAssocID="{CB77E520-147F-4038-A03B-BBA72E95E10E}" presName="aNode" presStyleLbl="fgAcc1" presStyleIdx="3" presStyleCnt="5">
        <dgm:presLayoutVars>
          <dgm:bulletEnabled val="1"/>
        </dgm:presLayoutVars>
      </dgm:prSet>
      <dgm:spPr/>
    </dgm:pt>
    <dgm:pt modelId="{DFB263C1-665E-417A-B601-23678F1F401C}" type="pres">
      <dgm:prSet presAssocID="{CB77E520-147F-4038-A03B-BBA72E95E10E}" presName="aSpace" presStyleCnt="0"/>
      <dgm:spPr/>
    </dgm:pt>
    <dgm:pt modelId="{5B27F2F0-4FB0-4F1C-9BBA-87B524C979A5}" type="pres">
      <dgm:prSet presAssocID="{B0509B64-C930-460A-8BAF-1254CC945976}" presName="aNode" presStyleLbl="fgAcc1" presStyleIdx="4" presStyleCnt="5">
        <dgm:presLayoutVars>
          <dgm:bulletEnabled val="1"/>
        </dgm:presLayoutVars>
      </dgm:prSet>
      <dgm:spPr/>
    </dgm:pt>
    <dgm:pt modelId="{E4DA320D-239E-4E9E-98E3-CBEE999A2ED1}" type="pres">
      <dgm:prSet presAssocID="{B0509B64-C930-460A-8BAF-1254CC945976}" presName="aSpace" presStyleCnt="0"/>
      <dgm:spPr/>
    </dgm:pt>
  </dgm:ptLst>
  <dgm:cxnLst>
    <dgm:cxn modelId="{E3D30917-DBFB-4139-88EA-B887DEF5D612}" srcId="{5A155FFD-8BD3-412F-B33A-A082E5353B32}" destId="{B0509B64-C930-460A-8BAF-1254CC945976}" srcOrd="4" destOrd="0" parTransId="{53C7A462-E185-4B10-958A-C37755E5D9BD}" sibTransId="{EDBC712A-3561-4AEF-8E14-973BBE28E406}"/>
    <dgm:cxn modelId="{25D58417-874C-42CA-A4D6-1875B24C1D66}" type="presOf" srcId="{CB77E520-147F-4038-A03B-BBA72E95E10E}" destId="{CFB1DBC5-0AB8-4232-9DAC-A9D686524E0D}" srcOrd="0" destOrd="0" presId="urn:microsoft.com/office/officeart/2005/8/layout/pyramid2"/>
    <dgm:cxn modelId="{340C6D44-D29E-41B9-BCC1-883C1B9480BA}" type="presOf" srcId="{5A155FFD-8BD3-412F-B33A-A082E5353B32}" destId="{548F7288-9C8F-411D-B819-8EB704A3FE08}" srcOrd="0" destOrd="0" presId="urn:microsoft.com/office/officeart/2005/8/layout/pyramid2"/>
    <dgm:cxn modelId="{0237D36E-122B-4154-999E-3319B1B5194D}" type="presOf" srcId="{044A6871-B19B-4D3F-B349-D832F0B87825}" destId="{A43BB209-F400-4418-B8BB-948773E74216}" srcOrd="0" destOrd="0" presId="urn:microsoft.com/office/officeart/2005/8/layout/pyramid2"/>
    <dgm:cxn modelId="{B965AF7A-B63E-4682-BDAB-DA4338E2D034}" type="presOf" srcId="{488AEC8B-48C2-4406-9E62-CD58FAF69899}" destId="{5326CF43-779A-408A-A65D-7AB91B730470}" srcOrd="0" destOrd="0" presId="urn:microsoft.com/office/officeart/2005/8/layout/pyramid2"/>
    <dgm:cxn modelId="{BB108282-028B-4942-B599-B9AA3CC92F77}" type="presOf" srcId="{F926B0A4-6D1C-4162-A575-0E8363649337}" destId="{F9D99E2C-5895-4CD7-85FC-149FD7DC6AD6}" srcOrd="0" destOrd="0" presId="urn:microsoft.com/office/officeart/2005/8/layout/pyramid2"/>
    <dgm:cxn modelId="{AFAC6A88-28FF-4161-8F64-5DC329C8D7AB}" srcId="{5A155FFD-8BD3-412F-B33A-A082E5353B32}" destId="{CB77E520-147F-4038-A03B-BBA72E95E10E}" srcOrd="3" destOrd="0" parTransId="{FBA96FE8-B517-4763-8001-EE18A9F3D869}" sibTransId="{CE0A56B4-D404-44A2-843A-D971DEFD20EB}"/>
    <dgm:cxn modelId="{FD21DBA3-A8CB-4B65-832C-35A9B0F6F73C}" srcId="{5A155FFD-8BD3-412F-B33A-A082E5353B32}" destId="{F926B0A4-6D1C-4162-A575-0E8363649337}" srcOrd="1" destOrd="0" parTransId="{4553B402-438A-4A9A-BF62-7F6A8D6124C1}" sibTransId="{39D19946-8927-40D7-92D0-3E4D46ECA737}"/>
    <dgm:cxn modelId="{2E8846B6-049B-4945-B78C-2582C106DEE9}" type="presOf" srcId="{B0509B64-C930-460A-8BAF-1254CC945976}" destId="{5B27F2F0-4FB0-4F1C-9BBA-87B524C979A5}" srcOrd="0" destOrd="0" presId="urn:microsoft.com/office/officeart/2005/8/layout/pyramid2"/>
    <dgm:cxn modelId="{83DF68C6-4F68-40A3-AEA4-F65C64742EF8}" srcId="{5A155FFD-8BD3-412F-B33A-A082E5353B32}" destId="{044A6871-B19B-4D3F-B349-D832F0B87825}" srcOrd="2" destOrd="0" parTransId="{6A13A353-53CC-4DB7-B802-E4A4ACE56103}" sibTransId="{1FDFE3EE-E17F-428D-951E-55B1FDEFA60A}"/>
    <dgm:cxn modelId="{D651D5FA-AF23-49BF-A3FF-EDF245962200}" srcId="{5A155FFD-8BD3-412F-B33A-A082E5353B32}" destId="{488AEC8B-48C2-4406-9E62-CD58FAF69899}" srcOrd="0" destOrd="0" parTransId="{3982E901-5BEA-4C84-A0A2-63C0685193BF}" sibTransId="{0CACA2D1-55A4-45DC-85F1-660A0E820DBD}"/>
    <dgm:cxn modelId="{869435EB-4F98-40D8-A739-57045E26ED8B}" type="presParOf" srcId="{548F7288-9C8F-411D-B819-8EB704A3FE08}" destId="{2A915EFA-23F7-466C-AD81-42034B16E804}" srcOrd="0" destOrd="0" presId="urn:microsoft.com/office/officeart/2005/8/layout/pyramid2"/>
    <dgm:cxn modelId="{111E26AD-3ADF-4BE9-B609-1131C9816BB6}" type="presParOf" srcId="{548F7288-9C8F-411D-B819-8EB704A3FE08}" destId="{FA354F99-8BCA-4541-A6BA-66BACC74137F}" srcOrd="1" destOrd="0" presId="urn:microsoft.com/office/officeart/2005/8/layout/pyramid2"/>
    <dgm:cxn modelId="{DA21200D-B88D-4913-838E-2DDA0F214775}" type="presParOf" srcId="{FA354F99-8BCA-4541-A6BA-66BACC74137F}" destId="{5326CF43-779A-408A-A65D-7AB91B730470}" srcOrd="0" destOrd="0" presId="urn:microsoft.com/office/officeart/2005/8/layout/pyramid2"/>
    <dgm:cxn modelId="{1535911B-FB4E-4B7F-B9C4-14C5CA1964B3}" type="presParOf" srcId="{FA354F99-8BCA-4541-A6BA-66BACC74137F}" destId="{F3ECDBB8-4DCD-4E6A-AE99-950201531ADC}" srcOrd="1" destOrd="0" presId="urn:microsoft.com/office/officeart/2005/8/layout/pyramid2"/>
    <dgm:cxn modelId="{E79344E9-B017-4D75-A90B-D96C8760546D}" type="presParOf" srcId="{FA354F99-8BCA-4541-A6BA-66BACC74137F}" destId="{F9D99E2C-5895-4CD7-85FC-149FD7DC6AD6}" srcOrd="2" destOrd="0" presId="urn:microsoft.com/office/officeart/2005/8/layout/pyramid2"/>
    <dgm:cxn modelId="{12C57B37-BF44-42F6-A68C-3F4EA95B67F2}" type="presParOf" srcId="{FA354F99-8BCA-4541-A6BA-66BACC74137F}" destId="{F13F7995-6039-4E21-8485-D312AE3ACBC1}" srcOrd="3" destOrd="0" presId="urn:microsoft.com/office/officeart/2005/8/layout/pyramid2"/>
    <dgm:cxn modelId="{A48ED086-65BE-418E-85E7-5F7BD1C7064C}" type="presParOf" srcId="{FA354F99-8BCA-4541-A6BA-66BACC74137F}" destId="{A43BB209-F400-4418-B8BB-948773E74216}" srcOrd="4" destOrd="0" presId="urn:microsoft.com/office/officeart/2005/8/layout/pyramid2"/>
    <dgm:cxn modelId="{D462DBB3-3216-4A71-9EF5-3F2886786FEB}" type="presParOf" srcId="{FA354F99-8BCA-4541-A6BA-66BACC74137F}" destId="{8DC9299A-5270-4DB1-A322-2C79A948AE92}" srcOrd="5" destOrd="0" presId="urn:microsoft.com/office/officeart/2005/8/layout/pyramid2"/>
    <dgm:cxn modelId="{38430152-262C-428D-A4F3-7E060B11AD05}" type="presParOf" srcId="{FA354F99-8BCA-4541-A6BA-66BACC74137F}" destId="{CFB1DBC5-0AB8-4232-9DAC-A9D686524E0D}" srcOrd="6" destOrd="0" presId="urn:microsoft.com/office/officeart/2005/8/layout/pyramid2"/>
    <dgm:cxn modelId="{5CEEA91C-7401-4CAB-9B40-C1F46B18FE22}" type="presParOf" srcId="{FA354F99-8BCA-4541-A6BA-66BACC74137F}" destId="{DFB263C1-665E-417A-B601-23678F1F401C}" srcOrd="7" destOrd="0" presId="urn:microsoft.com/office/officeart/2005/8/layout/pyramid2"/>
    <dgm:cxn modelId="{91BF7F07-8EC5-42C0-83AC-218F055D6BA0}" type="presParOf" srcId="{FA354F99-8BCA-4541-A6BA-66BACC74137F}" destId="{5B27F2F0-4FB0-4F1C-9BBA-87B524C979A5}" srcOrd="8" destOrd="0" presId="urn:microsoft.com/office/officeart/2005/8/layout/pyramid2"/>
    <dgm:cxn modelId="{FADDD566-2B5B-430D-AF4A-8A47875FC394}" type="presParOf" srcId="{FA354F99-8BCA-4541-A6BA-66BACC74137F}" destId="{E4DA320D-239E-4E9E-98E3-CBEE999A2ED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5EFA-23F7-466C-AD81-42034B16E804}">
      <dsp:nvSpPr>
        <dsp:cNvPr id="0" name=""/>
        <dsp:cNvSpPr/>
      </dsp:nvSpPr>
      <dsp:spPr>
        <a:xfrm>
          <a:off x="711357" y="0"/>
          <a:ext cx="4842933" cy="4842933"/>
        </a:xfrm>
        <a:prstGeom prst="triangl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6CF43-779A-408A-A65D-7AB91B730470}">
      <dsp:nvSpPr>
        <dsp:cNvPr id="0" name=""/>
        <dsp:cNvSpPr/>
      </dsp:nvSpPr>
      <dsp:spPr>
        <a:xfrm>
          <a:off x="3132823" y="484766"/>
          <a:ext cx="3147906" cy="688604"/>
        </a:xfrm>
        <a:prstGeom prst="round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Reports &amp; Dashboards – Vis.</a:t>
          </a:r>
        </a:p>
      </dsp:txBody>
      <dsp:txXfrm>
        <a:off x="3166438" y="518381"/>
        <a:ext cx="3080676" cy="621374"/>
      </dsp:txXfrm>
    </dsp:sp>
    <dsp:sp modelId="{F9D99E2C-5895-4CD7-85FC-149FD7DC6AD6}">
      <dsp:nvSpPr>
        <dsp:cNvPr id="0" name=""/>
        <dsp:cNvSpPr/>
      </dsp:nvSpPr>
      <dsp:spPr>
        <a:xfrm>
          <a:off x="3132823" y="1259446"/>
          <a:ext cx="3147906" cy="688604"/>
        </a:xfrm>
        <a:prstGeom prst="round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Datasets – Data models</a:t>
          </a:r>
        </a:p>
      </dsp:txBody>
      <dsp:txXfrm>
        <a:off x="3166438" y="1293061"/>
        <a:ext cx="3080676" cy="621374"/>
      </dsp:txXfrm>
    </dsp:sp>
    <dsp:sp modelId="{A43BB209-F400-4418-B8BB-948773E74216}">
      <dsp:nvSpPr>
        <dsp:cNvPr id="0" name=""/>
        <dsp:cNvSpPr/>
      </dsp:nvSpPr>
      <dsp:spPr>
        <a:xfrm>
          <a:off x="3132823" y="2034126"/>
          <a:ext cx="3147906" cy="688604"/>
        </a:xfrm>
        <a:prstGeom prst="roundRect">
          <a:avLst/>
        </a:prstGeom>
        <a:solidFill>
          <a:srgbClr val="C7DDF1"/>
        </a:solidFill>
        <a:ln w="12700" cap="flat" cmpd="sng" algn="ctr">
          <a:solidFill>
            <a:schemeClr val="accent4"/>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Dataflows – Self-service ETL</a:t>
          </a:r>
        </a:p>
      </dsp:txBody>
      <dsp:txXfrm>
        <a:off x="3166438" y="2067741"/>
        <a:ext cx="3080676" cy="621374"/>
      </dsp:txXfrm>
    </dsp:sp>
    <dsp:sp modelId="{CFB1DBC5-0AB8-4232-9DAC-A9D686524E0D}">
      <dsp:nvSpPr>
        <dsp:cNvPr id="0" name=""/>
        <dsp:cNvSpPr/>
      </dsp:nvSpPr>
      <dsp:spPr>
        <a:xfrm>
          <a:off x="3132823" y="2808806"/>
          <a:ext cx="3147906" cy="688604"/>
        </a:xfrm>
        <a:prstGeom prst="round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Storage – Data (ADLSv2)</a:t>
          </a:r>
        </a:p>
      </dsp:txBody>
      <dsp:txXfrm>
        <a:off x="3166438" y="2842421"/>
        <a:ext cx="3080676" cy="621374"/>
      </dsp:txXfrm>
    </dsp:sp>
    <dsp:sp modelId="{5B27F2F0-4FB0-4F1C-9BBA-87B524C979A5}">
      <dsp:nvSpPr>
        <dsp:cNvPr id="0" name=""/>
        <dsp:cNvSpPr/>
      </dsp:nvSpPr>
      <dsp:spPr>
        <a:xfrm>
          <a:off x="3132823" y="3583486"/>
          <a:ext cx="3147906" cy="688604"/>
        </a:xfrm>
        <a:prstGeom prst="round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Gateways and connectors</a:t>
          </a:r>
        </a:p>
      </dsp:txBody>
      <dsp:txXfrm>
        <a:off x="3166438" y="3617101"/>
        <a:ext cx="3080676" cy="6213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22CED-5908-48B3-BBE6-9040A2748A26}"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9B4A2-14AB-4932-BC97-997696364E22}" type="slidenum">
              <a:rPr lang="en-US" smtClean="0"/>
              <a:t>‹#›</a:t>
            </a:fld>
            <a:endParaRPr lang="en-US"/>
          </a:p>
        </p:txBody>
      </p:sp>
    </p:spTree>
    <p:extLst>
      <p:ext uri="{BB962C8B-B14F-4D97-AF65-F5344CB8AC3E}">
        <p14:creationId xmlns:p14="http://schemas.microsoft.com/office/powerpoint/2010/main" val="69951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we’re going to go over what a power bi dataflow is, who uses dataflows, and why you would use dataflows to begin with.</a:t>
            </a:r>
          </a:p>
          <a:p>
            <a:endParaRPr lang="en-US" dirty="0"/>
          </a:p>
          <a:p>
            <a:r>
              <a:rPr lang="en-US" dirty="0"/>
              <a:t>We’re going to cover creating and using dataflows as well as the extensibility of Azure products in combination with Dataflows.</a:t>
            </a:r>
          </a:p>
          <a:p>
            <a:br>
              <a:rPr lang="en-US" dirty="0"/>
            </a:br>
            <a:r>
              <a:rPr lang="en-US" dirty="0"/>
              <a:t>We’ll also be going over some best practices, tips, and tricks when it comes to using Dataflows.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02C325AE-6004-4B7D-9BDD-D621424A8D11}" type="slidenum">
              <a:rPr lang="en-US" smtClean="0"/>
              <a:t>3</a:t>
            </a:fld>
            <a:endParaRPr lang="en-US"/>
          </a:p>
        </p:txBody>
      </p:sp>
    </p:spTree>
    <p:extLst>
      <p:ext uri="{BB962C8B-B14F-4D97-AF65-F5344CB8AC3E}">
        <p14:creationId xmlns:p14="http://schemas.microsoft.com/office/powerpoint/2010/main" val="33966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Licensing</a:t>
            </a:r>
          </a:p>
          <a:p>
            <a:r>
              <a:rPr lang="en-US" dirty="0"/>
              <a:t>1. Need a license </a:t>
            </a:r>
            <a:r>
              <a:rPr lang="en-US" dirty="0" err="1"/>
              <a:t>bc</a:t>
            </a:r>
            <a:r>
              <a:rPr lang="en-US" dirty="0"/>
              <a:t> it uses existing capacities, not for free/</a:t>
            </a:r>
            <a:r>
              <a:rPr lang="en-US" dirty="0" err="1"/>
              <a:t>tral</a:t>
            </a:r>
            <a:r>
              <a:rPr lang="en-US" dirty="0"/>
              <a:t> users</a:t>
            </a:r>
          </a:p>
          <a:p>
            <a:r>
              <a:rPr lang="en-US" dirty="0"/>
              <a:t>2. Licensing disparities </a:t>
            </a:r>
            <a:r>
              <a:rPr lang="en-US" dirty="0" err="1"/>
              <a:t>bt</a:t>
            </a:r>
            <a:r>
              <a:rPr lang="en-US" dirty="0"/>
              <a:t> Premium and Pro: Storage, Linked &amp; Computed Entities, Incremental Refresh, Parallel Executions</a:t>
            </a:r>
          </a:p>
          <a:p>
            <a:r>
              <a:rPr lang="en-US" dirty="0"/>
              <a:t>**Note: we will be doing all Demos using a Premium license.**</a:t>
            </a:r>
          </a:p>
          <a:p>
            <a:r>
              <a:rPr lang="en-US" dirty="0"/>
              <a:t>3. Available for Pro </a:t>
            </a:r>
            <a:r>
              <a:rPr lang="en-US" dirty="0">
                <a:sym typeface="Wingdings" panose="05000000000000000000" pitchFamily="2" charset="2"/>
              </a:rPr>
              <a:t> Explain Use Cases although limited may be valuable</a:t>
            </a:r>
            <a:r>
              <a:rPr lang="en-US" dirty="0"/>
              <a:t> </a:t>
            </a:r>
          </a:p>
          <a:p>
            <a:endParaRPr lang="en-US" dirty="0"/>
          </a:p>
          <a:p>
            <a:r>
              <a:rPr lang="en-US" dirty="0"/>
              <a:t>Citizen Developers = Same target persona</a:t>
            </a:r>
          </a:p>
          <a:p>
            <a:endParaRPr lang="en-US" dirty="0"/>
          </a:p>
          <a:p>
            <a:r>
              <a:rPr lang="en-US" dirty="0"/>
              <a:t>Roles: Creation vs. Consumption</a:t>
            </a:r>
          </a:p>
          <a:p>
            <a:r>
              <a:rPr lang="en-US" dirty="0"/>
              <a:t>	</a:t>
            </a:r>
            <a:r>
              <a:rPr lang="en-US" sz="1100" dirty="0"/>
              <a:t>Data Wrangler vs. Analyst</a:t>
            </a:r>
          </a:p>
          <a:p>
            <a:r>
              <a:rPr lang="en-US" sz="1100" dirty="0"/>
              <a:t>	IT/Developers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14</a:t>
            </a:fld>
            <a:endParaRPr lang="en-US"/>
          </a:p>
        </p:txBody>
      </p:sp>
    </p:spTree>
    <p:extLst>
      <p:ext uri="{BB962C8B-B14F-4D97-AF65-F5344CB8AC3E}">
        <p14:creationId xmlns:p14="http://schemas.microsoft.com/office/powerpoint/2010/main" val="147610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Facilitates data interoperability</a:t>
            </a:r>
          </a:p>
          <a:p>
            <a:r>
              <a:rPr lang="en-US" dirty="0"/>
              <a:t>Part of bigger picture Open Data Initiative w/ Adobe, SAP and Microsoft</a:t>
            </a:r>
          </a:p>
          <a:p>
            <a:r>
              <a:rPr lang="en-US" dirty="0"/>
              <a:t>Part of greater ecosystem</a:t>
            </a:r>
          </a:p>
          <a:p>
            <a:r>
              <a:rPr lang="en-US" dirty="0"/>
              <a:t>Effort to create unified semantic meaning and understanding across data, apps, services, etc. </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16</a:t>
            </a:fld>
            <a:endParaRPr lang="en-US"/>
          </a:p>
        </p:txBody>
      </p:sp>
    </p:spTree>
    <p:extLst>
      <p:ext uri="{BB962C8B-B14F-4D97-AF65-F5344CB8AC3E}">
        <p14:creationId xmlns:p14="http://schemas.microsoft.com/office/powerpoint/2010/main" val="409894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ingestion from variety of sources stored in CDM-compliant folders</a:t>
            </a:r>
          </a:p>
          <a:p>
            <a:r>
              <a:rPr lang="en-US" dirty="0"/>
              <a:t>CDM folder = folder w data and metadata files</a:t>
            </a:r>
          </a:p>
          <a:p>
            <a:r>
              <a:rPr lang="en-US" dirty="0"/>
              <a:t>Metadata = </a:t>
            </a:r>
            <a:r>
              <a:rPr lang="en-US" dirty="0" err="1"/>
              <a:t>model.json</a:t>
            </a:r>
            <a:endParaRPr lang="en-US" dirty="0"/>
          </a:p>
          <a:p>
            <a:r>
              <a:rPr lang="en-US" dirty="0"/>
              <a:t>Data files = .csv</a:t>
            </a:r>
          </a:p>
          <a:p>
            <a:endParaRPr lang="en-US" dirty="0"/>
          </a:p>
          <a:p>
            <a:r>
              <a:rPr lang="en-US" b="1" dirty="0"/>
              <a:t>Azure Data Lake Storage Gen2 </a:t>
            </a:r>
          </a:p>
          <a:p>
            <a:r>
              <a:rPr lang="en-US" b="1" dirty="0"/>
              <a:t>Object storage + File System</a:t>
            </a:r>
          </a:p>
          <a:p>
            <a:r>
              <a:rPr lang="en-US" sz="1200" b="0" i="0" u="none" strike="noStrike" kern="1200" dirty="0">
                <a:solidFill>
                  <a:schemeClr val="tx1"/>
                </a:solidFill>
                <a:effectLst/>
                <a:latin typeface="+mn-lt"/>
                <a:ea typeface="+mn-ea"/>
                <a:cs typeface="+mn-cs"/>
              </a:rPr>
              <a:t>Think of file storage as a warehouse. When you first put a box of files in there, it seems like you have plenty of space. But as your data needs grow, you’ll fill up the warehouse to capacity before you know it. Object storage, on the other hand, is like the warehouse, except with no roof. You can keep adding data infinitely – the sky’s the limit.</a:t>
            </a:r>
          </a:p>
          <a:p>
            <a:endParaRPr lang="en-US" b="1" dirty="0"/>
          </a:p>
          <a:p>
            <a:r>
              <a:rPr lang="en-US" dirty="0"/>
              <a:t>helps speed your transition from proof of concept to production by combining the power of a file system an integrated hierarchical namespace, and the massive scale and economy of Azure Blob Storage.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485AF-620E-44CD-8CE9-7868ABDB5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76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18</a:t>
            </a:fld>
            <a:endParaRPr lang="en-US"/>
          </a:p>
        </p:txBody>
      </p:sp>
    </p:spTree>
    <p:extLst>
      <p:ext uri="{BB962C8B-B14F-4D97-AF65-F5344CB8AC3E}">
        <p14:creationId xmlns:p14="http://schemas.microsoft.com/office/powerpoint/2010/main" val="140237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19</a:t>
            </a:fld>
            <a:endParaRPr lang="en-US"/>
          </a:p>
        </p:txBody>
      </p:sp>
    </p:spTree>
    <p:extLst>
      <p:ext uri="{BB962C8B-B14F-4D97-AF65-F5344CB8AC3E}">
        <p14:creationId xmlns:p14="http://schemas.microsoft.com/office/powerpoint/2010/main" val="312879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20</a:t>
            </a:fld>
            <a:endParaRPr lang="en-US"/>
          </a:p>
        </p:txBody>
      </p:sp>
    </p:spTree>
    <p:extLst>
      <p:ext uri="{BB962C8B-B14F-4D97-AF65-F5344CB8AC3E}">
        <p14:creationId xmlns:p14="http://schemas.microsoft.com/office/powerpoint/2010/main" val="312758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you’re in the Online Power Query Editor, you can apply business rules and transforms just like if you were in Power BI Desktop’s Power Query Editor. </a:t>
            </a:r>
            <a:br>
              <a:rPr lang="en-US" dirty="0"/>
            </a:br>
            <a:br>
              <a:rPr lang="en-US" dirty="0"/>
            </a:br>
            <a:r>
              <a:rPr lang="en-US" dirty="0"/>
              <a:t>The primary difference, here, is that you have access to a fewer amount of transformations. Otherwise, the query editor here is fully functional.</a:t>
            </a:r>
          </a:p>
          <a:p>
            <a:endParaRPr lang="en-US" dirty="0"/>
          </a:p>
          <a:p>
            <a:r>
              <a:rPr lang="en-US" dirty="0"/>
              <a:t>There are a few new options in the Online Power Query Editor, but mainly there is a button labeled “Map to Standard”. This button allows matching columns to a CDM datatype. Sometimes it does implicit matching, sometimes it needs to be manual. We’ll cover more about what this implies in a later module.</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21</a:t>
            </a:fld>
            <a:endParaRPr lang="en-US"/>
          </a:p>
        </p:txBody>
      </p:sp>
    </p:spTree>
    <p:extLst>
      <p:ext uri="{BB962C8B-B14F-4D97-AF65-F5344CB8AC3E}">
        <p14:creationId xmlns:p14="http://schemas.microsoft.com/office/powerpoint/2010/main" val="82217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Licensing</a:t>
            </a:r>
          </a:p>
          <a:p>
            <a:r>
              <a:rPr lang="en-US" dirty="0"/>
              <a:t>1. Need a license </a:t>
            </a:r>
            <a:r>
              <a:rPr lang="en-US" dirty="0" err="1"/>
              <a:t>bc</a:t>
            </a:r>
            <a:r>
              <a:rPr lang="en-US" dirty="0"/>
              <a:t> it uses existing capacities, not for free/</a:t>
            </a:r>
            <a:r>
              <a:rPr lang="en-US" dirty="0" err="1"/>
              <a:t>tral</a:t>
            </a:r>
            <a:r>
              <a:rPr lang="en-US" dirty="0"/>
              <a:t> users</a:t>
            </a:r>
          </a:p>
          <a:p>
            <a:r>
              <a:rPr lang="en-US" dirty="0"/>
              <a:t>2. Licensing disparities </a:t>
            </a:r>
            <a:r>
              <a:rPr lang="en-US" dirty="0" err="1"/>
              <a:t>bt</a:t>
            </a:r>
            <a:r>
              <a:rPr lang="en-US" dirty="0"/>
              <a:t> Premium and Pro: Storage, Linked &amp; Computed Entities, Incremental Refresh, Parallel Executions</a:t>
            </a:r>
          </a:p>
          <a:p>
            <a:r>
              <a:rPr lang="en-US" dirty="0"/>
              <a:t>**Note: we will be doing all Demos using a Premium license.**</a:t>
            </a:r>
          </a:p>
          <a:p>
            <a:r>
              <a:rPr lang="en-US" dirty="0"/>
              <a:t>3. Available for Pro </a:t>
            </a:r>
            <a:r>
              <a:rPr lang="en-US" dirty="0">
                <a:sym typeface="Wingdings" panose="05000000000000000000" pitchFamily="2" charset="2"/>
              </a:rPr>
              <a:t> Explain Use Cases although limited may be valuable</a:t>
            </a:r>
            <a:r>
              <a:rPr lang="en-US" dirty="0"/>
              <a:t> </a:t>
            </a:r>
          </a:p>
          <a:p>
            <a:endParaRPr lang="en-US" dirty="0"/>
          </a:p>
          <a:p>
            <a:r>
              <a:rPr lang="en-US" dirty="0"/>
              <a:t>Citizen Developers = Same target persona</a:t>
            </a:r>
          </a:p>
          <a:p>
            <a:endParaRPr lang="en-US" dirty="0"/>
          </a:p>
          <a:p>
            <a:r>
              <a:rPr lang="en-US" dirty="0"/>
              <a:t>Roles: Creation vs. Consumption</a:t>
            </a:r>
          </a:p>
          <a:p>
            <a:r>
              <a:rPr lang="en-US" dirty="0"/>
              <a:t>	</a:t>
            </a:r>
            <a:r>
              <a:rPr lang="en-US" sz="1100" dirty="0"/>
              <a:t>Data Wrangler vs. Analyst</a:t>
            </a:r>
          </a:p>
          <a:p>
            <a:r>
              <a:rPr lang="en-US" sz="1100" dirty="0"/>
              <a:t>	IT/Developers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4</a:t>
            </a:fld>
            <a:endParaRPr lang="en-US"/>
          </a:p>
        </p:txBody>
      </p:sp>
    </p:spTree>
    <p:extLst>
      <p:ext uri="{BB962C8B-B14F-4D97-AF65-F5344CB8AC3E}">
        <p14:creationId xmlns:p14="http://schemas.microsoft.com/office/powerpoint/2010/main" val="25400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Gaps in data preparation process</a:t>
            </a:r>
          </a:p>
          <a:p>
            <a:endParaRPr lang="en-US" dirty="0"/>
          </a:p>
          <a:p>
            <a:r>
              <a:rPr lang="en-US" dirty="0"/>
              <a:t>Need for standardized ETL</a:t>
            </a:r>
          </a:p>
          <a:p>
            <a:endParaRPr lang="en-US" dirty="0"/>
          </a:p>
          <a:p>
            <a:r>
              <a:rPr lang="en-US" dirty="0"/>
              <a:t>Need for Re-usable data</a:t>
            </a:r>
          </a:p>
          <a:p>
            <a:endParaRPr lang="en-US" dirty="0"/>
          </a:p>
          <a:p>
            <a:r>
              <a:rPr lang="en-US" dirty="0"/>
              <a:t>Need for greater extension of data capabilities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5</a:t>
            </a:fld>
            <a:endParaRPr lang="en-US"/>
          </a:p>
        </p:txBody>
      </p:sp>
    </p:spTree>
    <p:extLst>
      <p:ext uri="{BB962C8B-B14F-4D97-AF65-F5344CB8AC3E}">
        <p14:creationId xmlns:p14="http://schemas.microsoft.com/office/powerpoint/2010/main" val="341696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Dataflows bridge the data prep gap</a:t>
            </a:r>
          </a:p>
          <a:p>
            <a:r>
              <a:rPr lang="en-US" sz="1200" dirty="0"/>
              <a:t>Standardized ETL</a:t>
            </a:r>
          </a:p>
          <a:p>
            <a:r>
              <a:rPr lang="en-US" sz="1200" dirty="0"/>
              <a:t>Re-usable &amp; Extensible</a:t>
            </a:r>
          </a:p>
          <a:p>
            <a:r>
              <a:rPr lang="en-US" sz="1200" dirty="0"/>
              <a:t>	</a:t>
            </a:r>
          </a:p>
          <a:p>
            <a:r>
              <a:rPr lang="en-US" sz="1200" dirty="0"/>
              <a:t>Power Query for the web</a:t>
            </a:r>
          </a:p>
          <a:p>
            <a:r>
              <a:rPr lang="en-US" sz="1200" dirty="0"/>
              <a:t>“Self-service data warehousing”</a:t>
            </a:r>
          </a:p>
          <a:p>
            <a:endParaRPr lang="en-US" sz="1200" b="1" dirty="0"/>
          </a:p>
          <a:p>
            <a:r>
              <a:rPr lang="en-US" sz="1200" b="0" dirty="0"/>
              <a:t>Leverages the cloud</a:t>
            </a:r>
          </a:p>
          <a:p>
            <a:r>
              <a:rPr lang="en-US" sz="1200" b="0" dirty="0"/>
              <a:t>Leverages ADLSv2 &amp; CDM</a:t>
            </a:r>
          </a:p>
          <a:p>
            <a:endParaRPr lang="en-US" sz="1200" b="0" dirty="0"/>
          </a:p>
          <a:p>
            <a:endParaRPr lang="en-US" sz="1200" b="1" dirty="0"/>
          </a:p>
          <a:p>
            <a:endParaRPr lang="en-US" sz="1200" b="1" dirty="0"/>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6</a:t>
            </a:fld>
            <a:endParaRPr lang="en-US"/>
          </a:p>
        </p:txBody>
      </p:sp>
    </p:spTree>
    <p:extLst>
      <p:ext uri="{BB962C8B-B14F-4D97-AF65-F5344CB8AC3E}">
        <p14:creationId xmlns:p14="http://schemas.microsoft.com/office/powerpoint/2010/main" val="360645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CDM and dataflows work together</a:t>
            </a:r>
          </a:p>
          <a:p>
            <a:r>
              <a:rPr lang="en-US" dirty="0"/>
              <a:t>Go over model  left to right </a:t>
            </a:r>
            <a:r>
              <a:rPr lang="en-US" dirty="0">
                <a:sym typeface="Wingdings" panose="05000000000000000000" pitchFamily="2" charset="2"/>
              </a:rPr>
              <a:t> process</a:t>
            </a:r>
            <a:endParaRPr lang="en-US" dirty="0"/>
          </a:p>
          <a:p>
            <a:endParaRPr lang="en-US" dirty="0"/>
          </a:p>
          <a:p>
            <a:r>
              <a:rPr lang="en-US" dirty="0"/>
              <a:t>Then explain “bi-direction access to curated data”</a:t>
            </a:r>
          </a:p>
          <a:p>
            <a:endParaRPr lang="en-US" dirty="0"/>
          </a:p>
          <a:p>
            <a:r>
              <a:rPr lang="en-US" dirty="0"/>
              <a:t>Third scenario: add your CDM-folders as a dataflow</a:t>
            </a:r>
          </a:p>
          <a:p>
            <a:r>
              <a:rPr lang="en-US" dirty="0"/>
              <a:t>Premium feature only </a:t>
            </a:r>
          </a:p>
          <a:p>
            <a:r>
              <a:rPr lang="en-US" dirty="0"/>
              <a:t>Add your own data lake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A485AF-620E-44CD-8CE9-7868ABDB5B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30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Licensing</a:t>
            </a:r>
          </a:p>
          <a:p>
            <a:r>
              <a:rPr lang="en-US" dirty="0"/>
              <a:t>1. Need a license </a:t>
            </a:r>
            <a:r>
              <a:rPr lang="en-US" dirty="0" err="1"/>
              <a:t>bc</a:t>
            </a:r>
            <a:r>
              <a:rPr lang="en-US" dirty="0"/>
              <a:t> it uses existing capacities, not for free/</a:t>
            </a:r>
            <a:r>
              <a:rPr lang="en-US" dirty="0" err="1"/>
              <a:t>tral</a:t>
            </a:r>
            <a:r>
              <a:rPr lang="en-US" dirty="0"/>
              <a:t> users</a:t>
            </a:r>
          </a:p>
          <a:p>
            <a:r>
              <a:rPr lang="en-US" dirty="0"/>
              <a:t>2. Licensing disparities </a:t>
            </a:r>
            <a:r>
              <a:rPr lang="en-US" dirty="0" err="1"/>
              <a:t>bt</a:t>
            </a:r>
            <a:r>
              <a:rPr lang="en-US" dirty="0"/>
              <a:t> Premium and Pro: Storage, Linked &amp; Computed Entities, Incremental Refresh, Parallel Executions</a:t>
            </a:r>
          </a:p>
          <a:p>
            <a:r>
              <a:rPr lang="en-US" dirty="0"/>
              <a:t>**Note: we will be doing all Demos using a Premium license.**</a:t>
            </a:r>
          </a:p>
          <a:p>
            <a:r>
              <a:rPr lang="en-US" dirty="0"/>
              <a:t>3. Available for Pro </a:t>
            </a:r>
            <a:r>
              <a:rPr lang="en-US" dirty="0">
                <a:sym typeface="Wingdings" panose="05000000000000000000" pitchFamily="2" charset="2"/>
              </a:rPr>
              <a:t> Explain Use Cases although limited may be valuable</a:t>
            </a:r>
            <a:r>
              <a:rPr lang="en-US" dirty="0"/>
              <a:t> </a:t>
            </a:r>
          </a:p>
          <a:p>
            <a:endParaRPr lang="en-US" dirty="0"/>
          </a:p>
          <a:p>
            <a:r>
              <a:rPr lang="en-US" dirty="0"/>
              <a:t>Citizen Developers = Same target persona</a:t>
            </a:r>
          </a:p>
          <a:p>
            <a:endParaRPr lang="en-US" dirty="0"/>
          </a:p>
          <a:p>
            <a:r>
              <a:rPr lang="en-US" dirty="0"/>
              <a:t>Roles: Creation vs. Consumption</a:t>
            </a:r>
          </a:p>
          <a:p>
            <a:r>
              <a:rPr lang="en-US" dirty="0"/>
              <a:t>	</a:t>
            </a:r>
            <a:r>
              <a:rPr lang="en-US" sz="1100" dirty="0"/>
              <a:t>Data Wrangler vs. Analyst</a:t>
            </a:r>
          </a:p>
          <a:p>
            <a:r>
              <a:rPr lang="en-US" sz="1100" dirty="0"/>
              <a:t>	IT/Developers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8</a:t>
            </a:fld>
            <a:endParaRPr lang="en-US"/>
          </a:p>
        </p:txBody>
      </p:sp>
    </p:spTree>
    <p:extLst>
      <p:ext uri="{BB962C8B-B14F-4D97-AF65-F5344CB8AC3E}">
        <p14:creationId xmlns:p14="http://schemas.microsoft.com/office/powerpoint/2010/main" val="387490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Dataflows are cloud service only – currently not available for report server users.</a:t>
            </a:r>
          </a:p>
          <a:p>
            <a:endParaRPr lang="en-US" dirty="0"/>
          </a:p>
          <a:p>
            <a:r>
              <a:rPr lang="en-US" dirty="0"/>
              <a:t>You can create a dataflow inside of any workspace you have Edit access to within your organization, EXCEPT “My Workspace”.</a:t>
            </a:r>
          </a:p>
          <a:p>
            <a:endParaRPr lang="en-US" dirty="0"/>
          </a:p>
          <a:p>
            <a:r>
              <a:rPr lang="en-US" dirty="0"/>
              <a:t>To create a Dataflow, we utilize the “Get Data” button that is located within the workspace.</a:t>
            </a:r>
          </a:p>
          <a:p>
            <a:r>
              <a:rPr lang="en-US" dirty="0"/>
              <a:t>If you’re used to working within Power BI, Get Data has a very different functionality here.</a:t>
            </a:r>
          </a:p>
          <a:p>
            <a:endParaRPr lang="en-US" dirty="0"/>
          </a:p>
          <a:p>
            <a:r>
              <a:rPr lang="en-US" dirty="0"/>
              <a:t>In Get Data, you can discover and utilize apps published by other people in your organization, upload previously built Power BI Reports, load spreadsheets as workbooks, connect to certain databases like Azure SQL DB, but what we are focused on here is creating a Dataflow. Again, if you’re not seeing the Dataflow section, you must be in a Workspace other than “My Workspace”.</a:t>
            </a:r>
          </a:p>
          <a:p>
            <a:endParaRPr lang="en-US" dirty="0"/>
          </a:p>
        </p:txBody>
      </p:sp>
      <p:sp>
        <p:nvSpPr>
          <p:cNvPr id="4" name="Slide Number Placeholder 3"/>
          <p:cNvSpPr>
            <a:spLocks noGrp="1"/>
          </p:cNvSpPr>
          <p:nvPr>
            <p:ph type="sldNum" sz="quarter" idx="10"/>
          </p:nvPr>
        </p:nvSpPr>
        <p:spPr/>
        <p:txBody>
          <a:bodyPr/>
          <a:lstStyle/>
          <a:p>
            <a:pPr>
              <a:defRPr/>
            </a:pPr>
            <a:fld id="{504728D5-99D5-4B27-8F03-9C83ED48E170}" type="slidenum">
              <a:rPr lang="en-US" smtClean="0"/>
              <a:pPr>
                <a:defRPr/>
              </a:pPr>
              <a:t>9</a:t>
            </a:fld>
            <a:endParaRPr lang="en-US"/>
          </a:p>
        </p:txBody>
      </p:sp>
    </p:spTree>
    <p:extLst>
      <p:ext uri="{BB962C8B-B14F-4D97-AF65-F5344CB8AC3E}">
        <p14:creationId xmlns:p14="http://schemas.microsoft.com/office/powerpoint/2010/main" val="16348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PBI Desktop vs. PBI Service </a:t>
            </a:r>
          </a:p>
          <a:p>
            <a:r>
              <a:rPr lang="en-US" dirty="0"/>
              <a:t>Entities are tables, essentially. </a:t>
            </a:r>
          </a:p>
          <a:p>
            <a:r>
              <a:rPr lang="en-US" dirty="0"/>
              <a:t>Desktop = all entities called the same even if Lists, Records, Tables, etc. </a:t>
            </a:r>
          </a:p>
          <a:p>
            <a:r>
              <a:rPr lang="en-US" dirty="0"/>
              <a:t>Service w dataflows, diff types of entities distinguished</a:t>
            </a:r>
          </a:p>
          <a:p>
            <a:r>
              <a:rPr lang="en-US" b="1" dirty="0"/>
              <a:t>Computed </a:t>
            </a:r>
          </a:p>
          <a:p>
            <a:r>
              <a:rPr lang="en-US" dirty="0"/>
              <a:t>Similar to a Reference table in PBI Desktop, except diff functionality loading data from sources</a:t>
            </a:r>
          </a:p>
          <a:p>
            <a:r>
              <a:rPr lang="en-US" sz="1200" b="0" i="0" kern="1200" dirty="0">
                <a:solidFill>
                  <a:schemeClr val="tx1"/>
                </a:solidFill>
                <a:effectLst/>
                <a:latin typeface="+mn-lt"/>
                <a:ea typeface="+mn-ea"/>
                <a:cs typeface="+mn-cs"/>
              </a:rPr>
              <a:t>Computed entities are good for creating another branch of data transformation through another entity.</a:t>
            </a:r>
            <a:endParaRPr lang="en-US" dirty="0"/>
          </a:p>
          <a:p>
            <a:r>
              <a:rPr lang="en-US" dirty="0"/>
              <a:t>Used for aggregation like grouping </a:t>
            </a:r>
            <a:r>
              <a:rPr lang="en-US" dirty="0">
                <a:sym typeface="Wingdings" panose="05000000000000000000" pitchFamily="2" charset="2"/>
              </a:rPr>
              <a:t> subset of data</a:t>
            </a:r>
          </a:p>
          <a:p>
            <a:pPr marL="228600" indent="-228600">
              <a:buAutoNum type="alphaUcParenR"/>
            </a:pPr>
            <a:r>
              <a:rPr lang="en-US" sz="1200" b="0" i="0" kern="1200" dirty="0">
                <a:solidFill>
                  <a:schemeClr val="tx1"/>
                </a:solidFill>
                <a:effectLst/>
                <a:latin typeface="+mn-lt"/>
                <a:ea typeface="+mn-ea"/>
                <a:cs typeface="+mn-cs"/>
              </a:rPr>
              <a:t>The original query extracts data from the data source – applies data transformations, loads into ADLSv2. </a:t>
            </a:r>
            <a:r>
              <a:rPr lang="en-US" sz="1200" b="1" i="0" kern="1200" dirty="0">
                <a:solidFill>
                  <a:schemeClr val="tx1"/>
                </a:solidFill>
                <a:effectLst/>
                <a:latin typeface="+mn-lt"/>
                <a:ea typeface="+mn-ea"/>
                <a:cs typeface="+mn-cs"/>
              </a:rPr>
              <a:t>The second query –</a:t>
            </a:r>
            <a:r>
              <a:rPr lang="ko-KR" alt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computed entity – will NOT extract data from the data source.</a:t>
            </a:r>
            <a:r>
              <a:rPr lang="en-US" sz="1200" b="0" i="0" kern="1200" dirty="0">
                <a:solidFill>
                  <a:schemeClr val="tx1"/>
                </a:solidFill>
                <a:effectLst/>
                <a:latin typeface="+mn-lt"/>
                <a:ea typeface="+mn-ea"/>
                <a:cs typeface="+mn-cs"/>
              </a:rPr>
              <a:t> The computed entity will extract data from the result of the original table in the Azure data lake, and then apply transformations on it. ** </a:t>
            </a:r>
            <a:r>
              <a:rPr lang="en-US" sz="1200" b="0" i="1" kern="1200" dirty="0">
                <a:solidFill>
                  <a:schemeClr val="tx1"/>
                </a:solidFill>
                <a:effectLst/>
                <a:latin typeface="+mn-lt"/>
                <a:ea typeface="+mn-ea"/>
                <a:cs typeface="+mn-cs"/>
              </a:rPr>
              <a:t>The transformations of Computed Entity will apply on the data that seats in the dataflow section of azure data lake storage, not on the data source.**</a:t>
            </a:r>
          </a:p>
          <a:p>
            <a:pPr marL="0" indent="0">
              <a:buNone/>
            </a:pPr>
            <a:r>
              <a:rPr lang="en-US" sz="1200" b="0" i="0" kern="1200" dirty="0">
                <a:solidFill>
                  <a:schemeClr val="tx1"/>
                </a:solidFill>
                <a:effectLst/>
                <a:latin typeface="+mn-lt"/>
                <a:ea typeface="+mn-ea"/>
                <a:cs typeface="+mn-cs"/>
                <a:sym typeface="Wingdings" panose="05000000000000000000" pitchFamily="2" charset="2"/>
              </a:rPr>
              <a:t>B) The original source query MUST be set as </a:t>
            </a:r>
            <a:r>
              <a:rPr lang="en-US" sz="1200" b="1" i="0" kern="1200" dirty="0">
                <a:solidFill>
                  <a:schemeClr val="tx1"/>
                </a:solidFill>
                <a:effectLst/>
                <a:latin typeface="+mn-lt"/>
                <a:ea typeface="+mn-ea"/>
                <a:cs typeface="+mn-cs"/>
                <a:sym typeface="Wingdings" panose="05000000000000000000" pitchFamily="2" charset="2"/>
              </a:rPr>
              <a:t>Enable load</a:t>
            </a:r>
            <a:r>
              <a:rPr lang="en-US" sz="1200" b="0" i="0" kern="1200" dirty="0">
                <a:solidFill>
                  <a:schemeClr val="tx1"/>
                </a:solidFill>
                <a:effectLst/>
                <a:latin typeface="+mn-lt"/>
                <a:ea typeface="+mn-ea"/>
                <a:cs typeface="+mn-cs"/>
                <a:sym typeface="Wingdings" panose="05000000000000000000" pitchFamily="2" charset="2"/>
              </a:rPr>
              <a:t> or it’s not considered a computed entity (</a:t>
            </a:r>
            <a:r>
              <a:rPr lang="en-US" sz="1200" b="0" i="0" kern="1200" dirty="0" err="1">
                <a:solidFill>
                  <a:schemeClr val="tx1"/>
                </a:solidFill>
                <a:effectLst/>
                <a:latin typeface="+mn-lt"/>
                <a:ea typeface="+mn-ea"/>
                <a:cs typeface="+mn-cs"/>
                <a:sym typeface="Wingdings" panose="05000000000000000000" pitchFamily="2" charset="2"/>
              </a:rPr>
              <a:t>bc</a:t>
            </a:r>
            <a:r>
              <a:rPr lang="en-US" sz="1200" b="0" i="0" kern="1200" dirty="0">
                <a:solidFill>
                  <a:schemeClr val="tx1"/>
                </a:solidFill>
                <a:effectLst/>
                <a:latin typeface="+mn-lt"/>
                <a:ea typeface="+mn-ea"/>
                <a:cs typeface="+mn-cs"/>
                <a:sym typeface="Wingdings" panose="05000000000000000000" pitchFamily="2" charset="2"/>
              </a:rPr>
              <a:t> of how output is structure in ADLSv2)</a:t>
            </a:r>
          </a:p>
          <a:p>
            <a:pPr marL="0" indent="0">
              <a:buNone/>
            </a:pPr>
            <a:r>
              <a:rPr lang="en-US" sz="1200" b="0" i="0" kern="1200" dirty="0">
                <a:solidFill>
                  <a:schemeClr val="tx1"/>
                </a:solidFill>
                <a:effectLst/>
                <a:latin typeface="+mn-lt"/>
                <a:ea typeface="+mn-ea"/>
                <a:cs typeface="+mn-cs"/>
                <a:sym typeface="Wingdings" panose="05000000000000000000" pitchFamily="2" charset="2"/>
              </a:rPr>
              <a:t>C) </a:t>
            </a:r>
            <a:r>
              <a:rPr lang="en-US" sz="1200" b="1" i="0" kern="1200" dirty="0">
                <a:solidFill>
                  <a:schemeClr val="tx1"/>
                </a:solidFill>
                <a:effectLst/>
                <a:latin typeface="+mn-lt"/>
                <a:ea typeface="+mn-ea"/>
                <a:cs typeface="+mn-cs"/>
                <a:sym typeface="Wingdings" panose="05000000000000000000" pitchFamily="2" charset="2"/>
              </a:rPr>
              <a:t>Premium-only</a:t>
            </a:r>
            <a:r>
              <a:rPr lang="en-US" sz="1200" b="0" i="0" kern="1200" dirty="0">
                <a:solidFill>
                  <a:schemeClr val="tx1"/>
                </a:solidFill>
                <a:effectLst/>
                <a:latin typeface="+mn-lt"/>
                <a:ea typeface="+mn-ea"/>
                <a:cs typeface="+mn-cs"/>
                <a:sym typeface="Wingdings" panose="05000000000000000000" pitchFamily="2" charset="2"/>
              </a:rPr>
              <a:t> feature</a:t>
            </a:r>
            <a:endParaRPr lang="en-US" dirty="0"/>
          </a:p>
          <a:p>
            <a:endParaRPr lang="en-US" dirty="0"/>
          </a:p>
          <a:p>
            <a:r>
              <a:rPr lang="en-US" b="1" dirty="0"/>
              <a:t>Linked</a:t>
            </a:r>
          </a:p>
          <a:p>
            <a:r>
              <a:rPr lang="en-US" sz="1200" b="0" i="0" kern="1200" dirty="0">
                <a:solidFill>
                  <a:schemeClr val="tx1"/>
                </a:solidFill>
                <a:effectLst/>
                <a:latin typeface="+mn-lt"/>
                <a:ea typeface="+mn-ea"/>
                <a:cs typeface="+mn-cs"/>
              </a:rPr>
              <a:t>Let’s say you do not want to do another set of transformations. </a:t>
            </a:r>
          </a:p>
          <a:p>
            <a:r>
              <a:rPr lang="en-US" sz="1200" b="0" i="0" kern="1200" dirty="0">
                <a:solidFill>
                  <a:schemeClr val="tx1"/>
                </a:solidFill>
                <a:effectLst/>
                <a:latin typeface="+mn-lt"/>
                <a:ea typeface="+mn-ea"/>
                <a:cs typeface="+mn-cs"/>
              </a:rPr>
              <a:t>You want to just get a copy of the same entity that you have in another dataflow, in this dataflow as part of this data mart. </a:t>
            </a:r>
          </a:p>
          <a:p>
            <a:r>
              <a:rPr lang="en-US" sz="1200" b="1" i="0" kern="1200" dirty="0">
                <a:solidFill>
                  <a:schemeClr val="tx1"/>
                </a:solidFill>
                <a:effectLst/>
                <a:latin typeface="+mn-lt"/>
                <a:ea typeface="+mn-ea"/>
                <a:cs typeface="+mn-cs"/>
              </a:rPr>
              <a:t>You may not want to make any data transformation at all, just a mere copy, or let’s say just a link. </a:t>
            </a:r>
            <a:r>
              <a:rPr lang="en-US" sz="1200" b="0" i="0" kern="1200" dirty="0">
                <a:solidFill>
                  <a:schemeClr val="tx1"/>
                </a:solidFill>
                <a:effectLst/>
                <a:latin typeface="+mn-lt"/>
                <a:ea typeface="+mn-ea"/>
                <a:cs typeface="+mn-cs"/>
              </a:rPr>
              <a:t>This type of entity is called a Linked Entity.</a:t>
            </a:r>
            <a:endParaRPr lang="en-US" b="1" dirty="0"/>
          </a:p>
          <a:p>
            <a:pPr marL="228600" indent="-228600">
              <a:buAutoNum type="alphaUcParenR"/>
            </a:pPr>
            <a:r>
              <a:rPr lang="en-US" sz="1200" b="0" i="0" kern="1200" dirty="0">
                <a:solidFill>
                  <a:schemeClr val="tx1"/>
                </a:solidFill>
                <a:effectLst/>
                <a:latin typeface="+mn-lt"/>
                <a:ea typeface="+mn-ea"/>
                <a:cs typeface="+mn-cs"/>
              </a:rPr>
              <a:t>You cannot apply any data transformation on a Linked Entity. </a:t>
            </a:r>
            <a:r>
              <a:rPr lang="en-US" sz="1200" b="1" i="0" kern="1200" dirty="0">
                <a:solidFill>
                  <a:schemeClr val="tx1"/>
                </a:solidFill>
                <a:effectLst/>
                <a:latin typeface="+mn-lt"/>
                <a:ea typeface="+mn-ea"/>
                <a:cs typeface="+mn-cs"/>
              </a:rPr>
              <a:t>A Linked entity is just a link to the original entity, which is an entity in another dataflow</a:t>
            </a:r>
            <a:r>
              <a:rPr lang="en-US" sz="1200" b="0" i="0" kern="1200" dirty="0">
                <a:solidFill>
                  <a:schemeClr val="tx1"/>
                </a:solidFill>
                <a:effectLst/>
                <a:latin typeface="+mn-lt"/>
                <a:ea typeface="+mn-ea"/>
                <a:cs typeface="+mn-cs"/>
              </a:rPr>
              <a:t>. If you </a:t>
            </a:r>
            <a:r>
              <a:rPr lang="en-US" sz="1200" b="1" i="0" kern="1200" dirty="0">
                <a:solidFill>
                  <a:schemeClr val="tx1"/>
                </a:solidFill>
                <a:effectLst/>
                <a:latin typeface="+mn-lt"/>
                <a:ea typeface="+mn-ea"/>
                <a:cs typeface="+mn-cs"/>
              </a:rPr>
              <a:t>want to change the transformation, you have to go to the original query </a:t>
            </a:r>
            <a:r>
              <a:rPr lang="en-US" sz="1200" b="0" i="0" kern="1200" dirty="0">
                <a:solidFill>
                  <a:schemeClr val="tx1"/>
                </a:solidFill>
                <a:effectLst/>
                <a:latin typeface="+mn-lt"/>
                <a:ea typeface="+mn-ea"/>
                <a:cs typeface="+mn-cs"/>
              </a:rPr>
              <a:t>and change it.</a:t>
            </a:r>
          </a:p>
          <a:p>
            <a:pPr marL="228600" indent="-228600">
              <a:buAutoNum type="alphaUcParenR"/>
            </a:pPr>
            <a:r>
              <a:rPr lang="en-US" sz="1200" b="0" i="0" kern="1200" dirty="0">
                <a:solidFill>
                  <a:schemeClr val="tx1"/>
                </a:solidFill>
                <a:effectLst/>
                <a:latin typeface="+mn-lt"/>
                <a:ea typeface="+mn-ea"/>
                <a:cs typeface="+mn-cs"/>
              </a:rPr>
              <a:t>Premium-only feature</a:t>
            </a:r>
          </a:p>
          <a:p>
            <a:pPr marL="228600" indent="-228600">
              <a:buAutoNum type="alphaUcParen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Custom vs. Standard</a:t>
            </a:r>
          </a:p>
          <a:p>
            <a:r>
              <a:rPr lang="en-US" dirty="0"/>
              <a:t>Mapped to CDM = Standard</a:t>
            </a:r>
          </a:p>
          <a:p>
            <a:r>
              <a:rPr lang="en-US" dirty="0"/>
              <a:t>Non-mapped to CDM = Custom</a:t>
            </a:r>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11</a:t>
            </a:fld>
            <a:endParaRPr lang="en-US"/>
          </a:p>
        </p:txBody>
      </p:sp>
    </p:spTree>
    <p:extLst>
      <p:ext uri="{BB962C8B-B14F-4D97-AF65-F5344CB8AC3E}">
        <p14:creationId xmlns:p14="http://schemas.microsoft.com/office/powerpoint/2010/main" val="93338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Licensing</a:t>
            </a:r>
          </a:p>
          <a:p>
            <a:r>
              <a:rPr lang="en-US" dirty="0"/>
              <a:t>1. Need a license </a:t>
            </a:r>
            <a:r>
              <a:rPr lang="en-US" dirty="0" err="1"/>
              <a:t>bc</a:t>
            </a:r>
            <a:r>
              <a:rPr lang="en-US" dirty="0"/>
              <a:t> it uses existing capacities, not for free/</a:t>
            </a:r>
            <a:r>
              <a:rPr lang="en-US" dirty="0" err="1"/>
              <a:t>tral</a:t>
            </a:r>
            <a:r>
              <a:rPr lang="en-US" dirty="0"/>
              <a:t> users</a:t>
            </a:r>
          </a:p>
          <a:p>
            <a:r>
              <a:rPr lang="en-US" dirty="0"/>
              <a:t>2. Licensing disparities </a:t>
            </a:r>
            <a:r>
              <a:rPr lang="en-US" dirty="0" err="1"/>
              <a:t>bt</a:t>
            </a:r>
            <a:r>
              <a:rPr lang="en-US" dirty="0"/>
              <a:t> Premium and Pro: Storage, Linked &amp; Computed Entities, Incremental Refresh, Parallel Executions</a:t>
            </a:r>
          </a:p>
          <a:p>
            <a:r>
              <a:rPr lang="en-US" dirty="0"/>
              <a:t>**Note: we will be doing all Demos using a Premium license.**</a:t>
            </a:r>
          </a:p>
          <a:p>
            <a:r>
              <a:rPr lang="en-US" dirty="0"/>
              <a:t>3. Available for Pro </a:t>
            </a:r>
            <a:r>
              <a:rPr lang="en-US" dirty="0">
                <a:sym typeface="Wingdings" panose="05000000000000000000" pitchFamily="2" charset="2"/>
              </a:rPr>
              <a:t> Explain Use Cases although limited may be valuable</a:t>
            </a:r>
            <a:r>
              <a:rPr lang="en-US" dirty="0"/>
              <a:t> </a:t>
            </a:r>
          </a:p>
          <a:p>
            <a:endParaRPr lang="en-US" dirty="0"/>
          </a:p>
          <a:p>
            <a:r>
              <a:rPr lang="en-US" dirty="0"/>
              <a:t>Citizen Developers = Same target persona</a:t>
            </a:r>
          </a:p>
          <a:p>
            <a:endParaRPr lang="en-US" dirty="0"/>
          </a:p>
          <a:p>
            <a:r>
              <a:rPr lang="en-US" dirty="0"/>
              <a:t>Roles: Creation vs. Consumption</a:t>
            </a:r>
          </a:p>
          <a:p>
            <a:r>
              <a:rPr lang="en-US" dirty="0"/>
              <a:t>	</a:t>
            </a:r>
            <a:r>
              <a:rPr lang="en-US" sz="1100" dirty="0"/>
              <a:t>Data Wrangler vs. Analyst</a:t>
            </a:r>
          </a:p>
          <a:p>
            <a:r>
              <a:rPr lang="en-US" sz="1100" dirty="0"/>
              <a:t>	IT/Developers</a:t>
            </a:r>
          </a:p>
          <a:p>
            <a:endParaRPr lang="en-US" dirty="0"/>
          </a:p>
        </p:txBody>
      </p:sp>
      <p:sp>
        <p:nvSpPr>
          <p:cNvPr id="4" name="Slide Number Placeholder 3"/>
          <p:cNvSpPr>
            <a:spLocks noGrp="1"/>
          </p:cNvSpPr>
          <p:nvPr>
            <p:ph type="sldNum" sz="quarter" idx="5"/>
          </p:nvPr>
        </p:nvSpPr>
        <p:spPr/>
        <p:txBody>
          <a:bodyPr/>
          <a:lstStyle/>
          <a:p>
            <a:pPr>
              <a:defRPr/>
            </a:pPr>
            <a:fld id="{504728D5-99D5-4B27-8F03-9C83ED48E170}" type="slidenum">
              <a:rPr lang="en-US" smtClean="0"/>
              <a:pPr>
                <a:defRPr/>
              </a:pPr>
              <a:t>13</a:t>
            </a:fld>
            <a:endParaRPr lang="en-US"/>
          </a:p>
        </p:txBody>
      </p:sp>
    </p:spTree>
    <p:extLst>
      <p:ext uri="{BB962C8B-B14F-4D97-AF65-F5344CB8AC3E}">
        <p14:creationId xmlns:p14="http://schemas.microsoft.com/office/powerpoint/2010/main" val="11619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B2F276-ABFD-461F-B14C-B7D6C8956CB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97415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2F276-ABFD-461F-B14C-B7D6C8956CB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421212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2F276-ABFD-461F-B14C-B7D6C8956CB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03937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a:t>Edit Master text styles</a:t>
            </a:r>
          </a:p>
          <a:p>
            <a:pPr marL="0" lvl="1" indent="0" algn="l" defTabSz="914400" rtl="0" eaLnBrk="1" latinLnBrk="0" hangingPunct="1">
              <a:lnSpc>
                <a:spcPct val="90000"/>
              </a:lnSpc>
              <a:spcBef>
                <a:spcPts val="0"/>
              </a:spcBef>
              <a:spcAft>
                <a:spcPts val="900"/>
              </a:spcAft>
              <a:buFontTx/>
              <a:buNone/>
            </a:pPr>
            <a:r>
              <a:rPr lang="en-US"/>
              <a:t>Second level</a:t>
            </a:r>
          </a:p>
          <a:p>
            <a:pPr marL="0" lvl="2" indent="0" algn="l" defTabSz="914400" rtl="0" eaLnBrk="1" latinLnBrk="0" hangingPunct="1">
              <a:lnSpc>
                <a:spcPct val="90000"/>
              </a:lnSpc>
              <a:spcBef>
                <a:spcPts val="0"/>
              </a:spcBef>
              <a:spcAft>
                <a:spcPts val="900"/>
              </a:spcAft>
              <a:buFontTx/>
              <a:buNone/>
            </a:pPr>
            <a:r>
              <a:rPr lang="en-US"/>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15166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6" y="1825625"/>
            <a:ext cx="11103428"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6ADF286-71A8-45E9-A5F7-4995209A4D57}" type="slidenum">
              <a:rPr lang="en-US" smtClean="0"/>
              <a:pPr>
                <a:defRPr/>
              </a:pPr>
              <a:t>‹#›</a:t>
            </a:fld>
            <a:endParaRPr lang="en-US" sz="1600">
              <a:solidFill>
                <a:schemeClr val="tx2"/>
              </a:solidFill>
            </a:endParaRPr>
          </a:p>
        </p:txBody>
      </p:sp>
      <p:sp>
        <p:nvSpPr>
          <p:cNvPr id="9" name="Title 1"/>
          <p:cNvSpPr>
            <a:spLocks noGrp="1"/>
          </p:cNvSpPr>
          <p:nvPr>
            <p:ph type="title"/>
          </p:nvPr>
        </p:nvSpPr>
        <p:spPr>
          <a:xfrm>
            <a:off x="704850" y="103868"/>
            <a:ext cx="10515600" cy="1063625"/>
          </a:xfrm>
        </p:spPr>
        <p:txBody>
          <a:bodyPr>
            <a:normAutofit/>
          </a:bodyPr>
          <a:lstStyle>
            <a:lvl1pPr>
              <a:defRPr lang="en-US" sz="5400" kern="1200" dirty="0">
                <a:solidFill>
                  <a:schemeClr val="bg1"/>
                </a:solidFill>
                <a:latin typeface="Segoe UI Light" panose="020B0502040204020203" pitchFamily="34" charset="0"/>
                <a:ea typeface="+mj-ea"/>
                <a:cs typeface="Segoe UI Ligh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27177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449036" y="1825625"/>
            <a:ext cx="5570764" cy="4351338"/>
          </a:xfrm>
        </p:spPr>
        <p:txBody>
          <a:bodyPr/>
          <a:lstStyle>
            <a:lvl1pPr marL="0" indent="0" algn="l" defTabSz="914400" rtl="0" eaLnBrk="1" latinLnBrk="0" hangingPunct="1">
              <a:lnSpc>
                <a:spcPct val="90000"/>
              </a:lnSpc>
              <a:spcBef>
                <a:spcPts val="0"/>
              </a:spcBef>
              <a:spcAft>
                <a:spcPts val="900"/>
              </a:spcAft>
              <a:buFontTx/>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lvl="0"/>
            <a:r>
              <a:rPr lang="en-US" dirty="0"/>
              <a:t>List the 3 or 4 big topics you will discuss</a:t>
            </a:r>
          </a:p>
        </p:txBody>
      </p:sp>
      <p:sp>
        <p:nvSpPr>
          <p:cNvPr id="13" name="Content Placeholder 3"/>
          <p:cNvSpPr>
            <a:spLocks noGrp="1"/>
          </p:cNvSpPr>
          <p:nvPr>
            <p:ph sz="half" idx="2" hasCustomPrompt="1"/>
          </p:nvPr>
        </p:nvSpPr>
        <p:spPr>
          <a:xfrm>
            <a:off x="6172200" y="1825625"/>
            <a:ext cx="5380264" cy="4351338"/>
          </a:xfrm>
        </p:spPr>
        <p:txBody>
          <a:bodyPr/>
          <a:lstStyle>
            <a:lvl1pPr marL="0" indent="0">
              <a:buNone/>
              <a:defRPr lang="en-US" sz="3600" kern="1200" baseline="0" dirty="0" smtClean="0">
                <a:solidFill>
                  <a:srgbClr val="032D84"/>
                </a:solidFill>
                <a:latin typeface="Segoe UI Light" panose="020B0502040204020203" pitchFamily="34" charset="0"/>
                <a:ea typeface="+mn-ea"/>
                <a:cs typeface="Segoe UI Light" panose="020B0502040204020203" pitchFamily="34" charset="0"/>
              </a:defRPr>
            </a:lvl1pPr>
            <a:lvl2pPr marL="457200" indent="0">
              <a:buNone/>
              <a:defRPr lang="en-US" sz="2400" kern="1200" baseline="0" dirty="0" smtClean="0">
                <a:solidFill>
                  <a:schemeClr val="tx1"/>
                </a:solidFill>
                <a:latin typeface="Segoe UI" panose="020B0502040204020203" pitchFamily="34" charset="0"/>
                <a:ea typeface="+mn-ea"/>
                <a:cs typeface="Segoe UI" panose="020B0502040204020203" pitchFamily="34" charset="0"/>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0"/>
              </a:spcBef>
              <a:spcAft>
                <a:spcPts val="900"/>
              </a:spcAft>
              <a:buFontTx/>
              <a:buNone/>
            </a:pPr>
            <a:r>
              <a:rPr lang="en-US" dirty="0"/>
              <a:t>Optional Image</a:t>
            </a:r>
          </a:p>
        </p:txBody>
      </p:sp>
      <p:sp>
        <p:nvSpPr>
          <p:cNvPr id="2" name="Slide Number Placeholder 1"/>
          <p:cNvSpPr>
            <a:spLocks noGrp="1"/>
          </p:cNvSpPr>
          <p:nvPr>
            <p:ph type="sldNum" sz="quarter" idx="10"/>
          </p:nvPr>
        </p:nvSpPr>
        <p:spPr/>
        <p:txBody>
          <a:bodyPr/>
          <a:lstStyle/>
          <a:p>
            <a:pPr>
              <a:defRPr/>
            </a:pPr>
            <a:fld id="{66ADF286-71A8-45E9-A5F7-4995209A4D57}" type="slidenum">
              <a:rPr lang="en-US" smtClean="0"/>
              <a:pPr>
                <a:defRPr/>
              </a:pPr>
              <a:t>‹#›</a:t>
            </a:fld>
            <a:endParaRPr lang="en-US" sz="1600">
              <a:solidFill>
                <a:schemeClr val="tx2"/>
              </a:solidFill>
            </a:endParaRPr>
          </a:p>
        </p:txBody>
      </p:sp>
      <p:sp>
        <p:nvSpPr>
          <p:cNvPr id="6" name="TextBox 5"/>
          <p:cNvSpPr txBox="1"/>
          <p:nvPr/>
        </p:nvSpPr>
        <p:spPr bwMode="auto">
          <a:xfrm>
            <a:off x="653144" y="187780"/>
            <a:ext cx="10531929"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indent="0" algn="l" defTabSz="914400" rtl="0" eaLnBrk="1" latinLnBrk="0" hangingPunct="1">
              <a:lnSpc>
                <a:spcPct val="90000"/>
              </a:lnSpc>
              <a:spcBef>
                <a:spcPct val="0"/>
              </a:spcBef>
              <a:buFont typeface="Arial" panose="020B0604020202020204" pitchFamily="34" charset="0"/>
              <a:buNone/>
            </a:pPr>
            <a:r>
              <a:rPr lang="en-US" sz="5400" kern="1200" dirty="0">
                <a:solidFill>
                  <a:schemeClr val="bg1"/>
                </a:solidFill>
                <a:latin typeface="Segoe UI Light" panose="020B0502040204020203" pitchFamily="34" charset="0"/>
                <a:ea typeface="+mj-ea"/>
                <a:cs typeface="Segoe UI Light" panose="020B0502040204020203" pitchFamily="34" charset="0"/>
              </a:rPr>
              <a:t>Agenda</a:t>
            </a:r>
          </a:p>
        </p:txBody>
      </p:sp>
    </p:spTree>
    <p:extLst>
      <p:ext uri="{BB962C8B-B14F-4D97-AF65-F5344CB8AC3E}">
        <p14:creationId xmlns:p14="http://schemas.microsoft.com/office/powerpoint/2010/main" val="272919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emo">
    <p:spTree>
      <p:nvGrpSpPr>
        <p:cNvPr id="1" name=""/>
        <p:cNvGrpSpPr/>
        <p:nvPr/>
      </p:nvGrpSpPr>
      <p:grpSpPr>
        <a:xfrm>
          <a:off x="0" y="0"/>
          <a:ext cx="0" cy="0"/>
          <a:chOff x="0" y="0"/>
          <a:chExt cx="0" cy="0"/>
        </a:xfrm>
      </p:grpSpPr>
      <p:sp>
        <p:nvSpPr>
          <p:cNvPr id="9" name="Rectangle 8"/>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
        <p:nvSpPr>
          <p:cNvPr id="10" name="Text Placeholder 2"/>
          <p:cNvSpPr>
            <a:spLocks noGrp="1"/>
          </p:cNvSpPr>
          <p:nvPr>
            <p:ph type="body" idx="1" hasCustomPrompt="1"/>
          </p:nvPr>
        </p:nvSpPr>
        <p:spPr>
          <a:xfrm>
            <a:off x="1533751" y="2898320"/>
            <a:ext cx="9234941" cy="1551215"/>
          </a:xfrm>
        </p:spPr>
        <p:txBody>
          <a:bodyPr anchor="t">
            <a:noAutofit/>
          </a:bodyPr>
          <a:lstStyle>
            <a:lvl1pPr marL="0" indent="0">
              <a:buNone/>
              <a:defRPr lang="en-US" sz="3200" kern="1200" dirty="0" smtClean="0">
                <a:solidFill>
                  <a:schemeClr val="bg1"/>
                </a:solidFill>
                <a:latin typeface="Century Gothic" panose="020B0502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Demo Description]</a:t>
            </a:r>
          </a:p>
        </p:txBody>
      </p:sp>
      <p:sp>
        <p:nvSpPr>
          <p:cNvPr id="8" name="Rectangle 7"/>
          <p:cNvSpPr/>
          <p:nvPr/>
        </p:nvSpPr>
        <p:spPr>
          <a:xfrm>
            <a:off x="0" y="0"/>
            <a:ext cx="12191999" cy="6139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143000"/>
            <a:ext cx="12192000" cy="4188279"/>
          </a:xfrm>
          <a:prstGeom prst="rect">
            <a:avLst/>
          </a:prstGeom>
          <a:solidFill>
            <a:srgbClr val="032D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
          <p:cNvSpPr txBox="1">
            <a:spLocks/>
          </p:cNvSpPr>
          <p:nvPr/>
        </p:nvSpPr>
        <p:spPr>
          <a:xfrm>
            <a:off x="1436460" y="2449966"/>
            <a:ext cx="6729413" cy="346075"/>
          </a:xfrm>
          <a:prstGeom prst="rect">
            <a:avLst/>
          </a:prstGeom>
        </p:spPr>
        <p:txBody>
          <a:bodyPr/>
          <a:lstStyle>
            <a:lvl1pPr algn="l" defTabSz="457200" rtl="0" eaLnBrk="0" fontAlgn="base" hangingPunct="0">
              <a:spcBef>
                <a:spcPct val="0"/>
              </a:spcBef>
              <a:spcAft>
                <a:spcPct val="0"/>
              </a:spcAft>
              <a:defRPr sz="1400" b="1" kern="1200" cap="all">
                <a:solidFill>
                  <a:schemeClr val="bg1"/>
                </a:solidFill>
                <a:latin typeface="Century Gothic"/>
                <a:ea typeface="ＭＳ Ｐゴシック" charset="0"/>
                <a:cs typeface="Century Gothic"/>
              </a:defRPr>
            </a:lvl1pPr>
            <a:lvl2pPr algn="l" defTabSz="457200" rtl="0" eaLnBrk="0" fontAlgn="base" hangingPunct="0">
              <a:spcBef>
                <a:spcPct val="0"/>
              </a:spcBef>
              <a:spcAft>
                <a:spcPct val="0"/>
              </a:spcAft>
              <a:defRPr sz="1400" b="1">
                <a:solidFill>
                  <a:schemeClr val="bg1"/>
                </a:solidFill>
                <a:latin typeface="Century Gothic" charset="0"/>
                <a:ea typeface="ＭＳ Ｐゴシック" charset="0"/>
              </a:defRPr>
            </a:lvl2pPr>
            <a:lvl3pPr algn="l" defTabSz="457200" rtl="0" eaLnBrk="0" fontAlgn="base" hangingPunct="0">
              <a:spcBef>
                <a:spcPct val="0"/>
              </a:spcBef>
              <a:spcAft>
                <a:spcPct val="0"/>
              </a:spcAft>
              <a:defRPr sz="1400" b="1">
                <a:solidFill>
                  <a:schemeClr val="bg1"/>
                </a:solidFill>
                <a:latin typeface="Century Gothic" charset="0"/>
                <a:ea typeface="ＭＳ Ｐゴシック" charset="0"/>
              </a:defRPr>
            </a:lvl3pPr>
            <a:lvl4pPr algn="l" defTabSz="457200" rtl="0" eaLnBrk="0" fontAlgn="base" hangingPunct="0">
              <a:spcBef>
                <a:spcPct val="0"/>
              </a:spcBef>
              <a:spcAft>
                <a:spcPct val="0"/>
              </a:spcAft>
              <a:defRPr sz="1400" b="1">
                <a:solidFill>
                  <a:schemeClr val="bg1"/>
                </a:solidFill>
                <a:latin typeface="Century Gothic" charset="0"/>
                <a:ea typeface="ＭＳ Ｐゴシック" charset="0"/>
              </a:defRPr>
            </a:lvl4pPr>
            <a:lvl5pPr algn="l" defTabSz="457200" rtl="0" eaLnBrk="0" fontAlgn="base" hangingPunct="0">
              <a:spcBef>
                <a:spcPct val="0"/>
              </a:spcBef>
              <a:spcAft>
                <a:spcPct val="0"/>
              </a:spcAft>
              <a:defRPr sz="1400" b="1">
                <a:solidFill>
                  <a:schemeClr val="bg1"/>
                </a:solidFill>
                <a:latin typeface="Century Gothic" charset="0"/>
                <a:ea typeface="ＭＳ Ｐゴシック" charset="0"/>
              </a:defRPr>
            </a:lvl5pPr>
            <a:lvl6pPr marL="457200" algn="l" defTabSz="457200" rtl="0" fontAlgn="base">
              <a:spcBef>
                <a:spcPct val="0"/>
              </a:spcBef>
              <a:spcAft>
                <a:spcPct val="0"/>
              </a:spcAft>
              <a:defRPr sz="1400" b="1">
                <a:solidFill>
                  <a:schemeClr val="bg1"/>
                </a:solidFill>
                <a:latin typeface="Century Gothic" charset="0"/>
                <a:ea typeface="ＭＳ Ｐゴシック" charset="0"/>
              </a:defRPr>
            </a:lvl6pPr>
            <a:lvl7pPr marL="914400" algn="l" defTabSz="457200" rtl="0" fontAlgn="base">
              <a:spcBef>
                <a:spcPct val="0"/>
              </a:spcBef>
              <a:spcAft>
                <a:spcPct val="0"/>
              </a:spcAft>
              <a:defRPr sz="1400" b="1">
                <a:solidFill>
                  <a:schemeClr val="bg1"/>
                </a:solidFill>
                <a:latin typeface="Century Gothic" charset="0"/>
                <a:ea typeface="ＭＳ Ｐゴシック" charset="0"/>
              </a:defRPr>
            </a:lvl7pPr>
            <a:lvl8pPr marL="1371600" algn="l" defTabSz="457200" rtl="0" fontAlgn="base">
              <a:spcBef>
                <a:spcPct val="0"/>
              </a:spcBef>
              <a:spcAft>
                <a:spcPct val="0"/>
              </a:spcAft>
              <a:defRPr sz="1400" b="1">
                <a:solidFill>
                  <a:schemeClr val="bg1"/>
                </a:solidFill>
                <a:latin typeface="Century Gothic" charset="0"/>
                <a:ea typeface="ＭＳ Ｐゴシック" charset="0"/>
              </a:defRPr>
            </a:lvl8pPr>
            <a:lvl9pPr marL="1828800" algn="l" defTabSz="457200" rtl="0" fontAlgn="base">
              <a:spcBef>
                <a:spcPct val="0"/>
              </a:spcBef>
              <a:spcAft>
                <a:spcPct val="0"/>
              </a:spcAft>
              <a:defRPr sz="1400" b="1">
                <a:solidFill>
                  <a:schemeClr val="bg1"/>
                </a:solidFill>
                <a:latin typeface="Century Gothic" charset="0"/>
                <a:ea typeface="ＭＳ Ｐゴシック" charset="0"/>
              </a:defRPr>
            </a:lvl9pPr>
          </a:lstStyle>
          <a:p>
            <a:pPr eaLnBrk="1" fontAlgn="auto" hangingPunct="1">
              <a:spcAft>
                <a:spcPts val="0"/>
              </a:spcAft>
              <a:defRPr/>
            </a:pPr>
            <a:r>
              <a:rPr lang="en-US" sz="1800" dirty="0">
                <a:ea typeface="+mj-ea"/>
              </a:rPr>
              <a:t>Demo</a:t>
            </a:r>
          </a:p>
        </p:txBody>
      </p:sp>
    </p:spTree>
    <p:extLst>
      <p:ext uri="{BB962C8B-B14F-4D97-AF65-F5344CB8AC3E}">
        <p14:creationId xmlns:p14="http://schemas.microsoft.com/office/powerpoint/2010/main" val="354658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2F276-ABFD-461F-B14C-B7D6C8956CB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73193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B2F276-ABFD-461F-B14C-B7D6C8956CB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198359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B2F276-ABFD-461F-B14C-B7D6C8956CB3}"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44293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B2F276-ABFD-461F-B14C-B7D6C8956CB3}"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74952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2F276-ABFD-461F-B14C-B7D6C8956CB3}"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306369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2F276-ABFD-461F-B14C-B7D6C8956CB3}"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215309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2F276-ABFD-461F-B14C-B7D6C8956CB3}"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93698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2F276-ABFD-461F-B14C-B7D6C8956CB3}"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6F7C3-F558-462D-8FCE-8FEADE0A058C}" type="slidenum">
              <a:rPr lang="en-US" smtClean="0"/>
              <a:t>‹#›</a:t>
            </a:fld>
            <a:endParaRPr lang="en-US"/>
          </a:p>
        </p:txBody>
      </p:sp>
    </p:spTree>
    <p:extLst>
      <p:ext uri="{BB962C8B-B14F-4D97-AF65-F5344CB8AC3E}">
        <p14:creationId xmlns:p14="http://schemas.microsoft.com/office/powerpoint/2010/main" val="21195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2F276-ABFD-461F-B14C-B7D6C8956CB3}"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6F7C3-F558-462D-8FCE-8FEADE0A058C}" type="slidenum">
              <a:rPr lang="en-US" smtClean="0"/>
              <a:t>‹#›</a:t>
            </a:fld>
            <a:endParaRPr lang="en-US"/>
          </a:p>
        </p:txBody>
      </p:sp>
    </p:spTree>
    <p:extLst>
      <p:ext uri="{BB962C8B-B14F-4D97-AF65-F5344CB8AC3E}">
        <p14:creationId xmlns:p14="http://schemas.microsoft.com/office/powerpoint/2010/main" val="29239919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3D0C-6F38-436C-B171-AA20330C7A57}"/>
              </a:ext>
            </a:extLst>
          </p:cNvPr>
          <p:cNvSpPr>
            <a:spLocks noGrp="1"/>
          </p:cNvSpPr>
          <p:nvPr>
            <p:ph type="ctrTitle"/>
          </p:nvPr>
        </p:nvSpPr>
        <p:spPr>
          <a:xfrm>
            <a:off x="375920" y="3291840"/>
            <a:ext cx="7112000" cy="969962"/>
          </a:xfrm>
        </p:spPr>
        <p:txBody>
          <a:bodyPr/>
          <a:lstStyle/>
          <a:p>
            <a:pPr algn="l"/>
            <a:r>
              <a:rPr lang="en-US" dirty="0"/>
              <a:t>Power BI dataflows</a:t>
            </a:r>
          </a:p>
        </p:txBody>
      </p:sp>
      <p:sp>
        <p:nvSpPr>
          <p:cNvPr id="3" name="Subtitle 2">
            <a:extLst>
              <a:ext uri="{FF2B5EF4-FFF2-40B4-BE49-F238E27FC236}">
                <a16:creationId xmlns:a16="http://schemas.microsoft.com/office/drawing/2014/main" id="{66BAA003-90C8-448C-A79C-336F7ECDEA34}"/>
              </a:ext>
            </a:extLst>
          </p:cNvPr>
          <p:cNvSpPr>
            <a:spLocks noGrp="1"/>
          </p:cNvSpPr>
          <p:nvPr>
            <p:ph type="subTitle" idx="1"/>
          </p:nvPr>
        </p:nvSpPr>
        <p:spPr>
          <a:xfrm>
            <a:off x="487680" y="4378960"/>
            <a:ext cx="7711440" cy="1595120"/>
          </a:xfrm>
        </p:spPr>
        <p:txBody>
          <a:bodyPr/>
          <a:lstStyle/>
          <a:p>
            <a:pPr algn="l"/>
            <a:r>
              <a:rPr lang="en-US" dirty="0"/>
              <a:t>Beginners Guide to dataflows in Power BI</a:t>
            </a:r>
          </a:p>
          <a:p>
            <a:pPr algn="l"/>
            <a:endParaRPr lang="en-US" dirty="0"/>
          </a:p>
          <a:p>
            <a:endParaRPr lang="en-US" dirty="0"/>
          </a:p>
        </p:txBody>
      </p:sp>
    </p:spTree>
    <p:extLst>
      <p:ext uri="{BB962C8B-B14F-4D97-AF65-F5344CB8AC3E}">
        <p14:creationId xmlns:p14="http://schemas.microsoft.com/office/powerpoint/2010/main" val="360534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a:t>Introducing Dataflows </a:t>
            </a:r>
            <a:r>
              <a:rPr lang="en-US" dirty="0"/>
              <a:t>in the Power BI Service</a:t>
            </a:r>
          </a:p>
        </p:txBody>
      </p:sp>
      <p:sp>
        <p:nvSpPr>
          <p:cNvPr id="3" name="TextBox 2"/>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spTree>
    <p:extLst>
      <p:ext uri="{BB962C8B-B14F-4D97-AF65-F5344CB8AC3E}">
        <p14:creationId xmlns:p14="http://schemas.microsoft.com/office/powerpoint/2010/main" val="187932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229128"/>
            <a:ext cx="5570764" cy="5194546"/>
          </a:xfrm>
        </p:spPr>
        <p:txBody>
          <a:bodyPr>
            <a:normAutofit fontScale="92500" lnSpcReduction="10000"/>
          </a:bodyPr>
          <a:lstStyle/>
          <a:p>
            <a:r>
              <a:rPr lang="en-US" dirty="0"/>
              <a:t>PBI Desktop vs. PBI Service </a:t>
            </a:r>
          </a:p>
          <a:p>
            <a:endParaRPr lang="en-US" dirty="0"/>
          </a:p>
          <a:p>
            <a:r>
              <a:rPr lang="en-US" dirty="0"/>
              <a:t>Computed </a:t>
            </a:r>
            <a:r>
              <a:rPr lang="en-US" sz="2000" dirty="0"/>
              <a:t>Reference &amp; Enable Load to perform transforms on data residing in dataflow storage…. Think about branches of transformations, e.g. Data Call Center </a:t>
            </a:r>
            <a:r>
              <a:rPr lang="en-US" sz="2000" dirty="0">
                <a:sym typeface="Wingdings" panose="05000000000000000000" pitchFamily="2" charset="2"/>
              </a:rPr>
              <a:t> Service Calls, Complaints, Leads, etc.</a:t>
            </a:r>
            <a:endParaRPr lang="en-US" sz="2000" dirty="0"/>
          </a:p>
          <a:p>
            <a:endParaRPr lang="en-US" sz="2200" dirty="0"/>
          </a:p>
          <a:p>
            <a:r>
              <a:rPr lang="en-US" dirty="0"/>
              <a:t>Linked – </a:t>
            </a:r>
            <a:r>
              <a:rPr lang="en-US" sz="2000" dirty="0"/>
              <a:t>Reuse other entities without data maintenance (not a copy or duplicate); READ-ONLY; Auto refresh if in same workspace, but not different </a:t>
            </a:r>
          </a:p>
          <a:p>
            <a:endParaRPr lang="en-US" dirty="0"/>
          </a:p>
          <a:p>
            <a:r>
              <a:rPr lang="en-US" dirty="0"/>
              <a:t>Custom vs. Standard</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What are entities? </a:t>
            </a:r>
          </a:p>
        </p:txBody>
      </p:sp>
      <p:pic>
        <p:nvPicPr>
          <p:cNvPr id="10" name="Picture 9" descr="A picture containing sky&#10;&#10;Description automatically generated">
            <a:extLst>
              <a:ext uri="{FF2B5EF4-FFF2-40B4-BE49-F238E27FC236}">
                <a16:creationId xmlns:a16="http://schemas.microsoft.com/office/drawing/2014/main" id="{0E87A71F-4FD7-4A05-9852-875BC02DF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5934576" cy="3823116"/>
          </a:xfrm>
          <a:prstGeom prst="rect">
            <a:avLst/>
          </a:prstGeom>
        </p:spPr>
      </p:pic>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67651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8CE608-A047-4013-8DAF-15F1A353DEB8}"/>
              </a:ext>
            </a:extLst>
          </p:cNvPr>
          <p:cNvPicPr>
            <a:picLocks noChangeAspect="1"/>
          </p:cNvPicPr>
          <p:nvPr/>
        </p:nvPicPr>
        <p:blipFill>
          <a:blip r:embed="rId2"/>
          <a:stretch>
            <a:fillRect/>
          </a:stretch>
        </p:blipFill>
        <p:spPr>
          <a:xfrm>
            <a:off x="9703836" y="5708260"/>
            <a:ext cx="2141017" cy="715414"/>
          </a:xfrm>
          <a:prstGeom prst="rect">
            <a:avLst/>
          </a:prstGeom>
        </p:spPr>
      </p:pic>
      <p:sp>
        <p:nvSpPr>
          <p:cNvPr id="2" name="TextBox 1">
            <a:extLst>
              <a:ext uri="{FF2B5EF4-FFF2-40B4-BE49-F238E27FC236}">
                <a16:creationId xmlns:a16="http://schemas.microsoft.com/office/drawing/2014/main" id="{4F363111-3FC6-414C-907F-AC8CC6CD6983}"/>
              </a:ext>
            </a:extLst>
          </p:cNvPr>
          <p:cNvSpPr txBox="1"/>
          <p:nvPr/>
        </p:nvSpPr>
        <p:spPr>
          <a:xfrm>
            <a:off x="7562850" y="314325"/>
            <a:ext cx="4282003" cy="646331"/>
          </a:xfrm>
          <a:prstGeom prst="rect">
            <a:avLst/>
          </a:prstGeom>
          <a:noFill/>
        </p:spPr>
        <p:txBody>
          <a:bodyPr wrap="square" rtlCol="0">
            <a:spAutoFit/>
          </a:bodyPr>
          <a:lstStyle/>
          <a:p>
            <a:r>
              <a:rPr lang="en-US" dirty="0"/>
              <a:t>Important Considerations</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52047BC-BA4E-4E04-A61D-65BB3AD6C46B}"/>
              </a:ext>
            </a:extLst>
          </p:cNvPr>
          <p:cNvPicPr>
            <a:picLocks noChangeAspect="1"/>
          </p:cNvPicPr>
          <p:nvPr/>
        </p:nvPicPr>
        <p:blipFill>
          <a:blip r:embed="rId3"/>
          <a:stretch>
            <a:fillRect/>
          </a:stretch>
        </p:blipFill>
        <p:spPr>
          <a:xfrm>
            <a:off x="168345" y="85054"/>
            <a:ext cx="7181710" cy="6687892"/>
          </a:xfrm>
          <a:prstGeom prst="rect">
            <a:avLst/>
          </a:prstGeom>
        </p:spPr>
      </p:pic>
    </p:spTree>
    <p:extLst>
      <p:ext uri="{BB962C8B-B14F-4D97-AF65-F5344CB8AC3E}">
        <p14:creationId xmlns:p14="http://schemas.microsoft.com/office/powerpoint/2010/main" val="301045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6CA39-8037-4586-BB92-16848B1A2251}"/>
              </a:ext>
            </a:extLst>
          </p:cNvPr>
          <p:cNvSpPr>
            <a:spLocks noGrp="1"/>
          </p:cNvSpPr>
          <p:nvPr>
            <p:ph sz="half" idx="1"/>
          </p:nvPr>
        </p:nvSpPr>
        <p:spPr>
          <a:xfrm>
            <a:off x="449036" y="1447800"/>
            <a:ext cx="5646964" cy="4729163"/>
          </a:xfrm>
        </p:spPr>
        <p:txBody>
          <a:bodyPr>
            <a:normAutofit/>
          </a:bodyPr>
          <a:lstStyle/>
          <a:p>
            <a:r>
              <a:rPr lang="en-US" b="1" dirty="0"/>
              <a:t>ETL flexibility: </a:t>
            </a:r>
            <a:r>
              <a:rPr lang="en-US" dirty="0"/>
              <a:t>Decoupling the Power Query Editor (ETL) work from reporting  </a:t>
            </a:r>
          </a:p>
          <a:p>
            <a:r>
              <a:rPr lang="en-US" sz="2400" dirty="0"/>
              <a:t>	E.g. Experienced analyst needs to make numerous specific transformations on </a:t>
            </a:r>
            <a:r>
              <a:rPr lang="en-US" sz="2400" b="1" dirty="0"/>
              <a:t>independent schedule </a:t>
            </a:r>
            <a:r>
              <a:rPr lang="en-US" sz="2400" dirty="0"/>
              <a:t>from consultant</a:t>
            </a:r>
          </a:p>
          <a:p>
            <a:endParaRPr lang="en-US" sz="2400" dirty="0"/>
          </a:p>
          <a:p>
            <a:r>
              <a:rPr lang="en-US" b="1" dirty="0"/>
              <a:t>Benefit: </a:t>
            </a:r>
            <a:r>
              <a:rPr lang="en-US" dirty="0"/>
              <a:t>Flexibility across teams; Interdependence</a:t>
            </a:r>
            <a:endParaRPr lang="en-US" sz="2400" dirty="0"/>
          </a:p>
        </p:txBody>
      </p:sp>
      <p:sp>
        <p:nvSpPr>
          <p:cNvPr id="3" name="Title 2">
            <a:extLst>
              <a:ext uri="{FF2B5EF4-FFF2-40B4-BE49-F238E27FC236}">
                <a16:creationId xmlns:a16="http://schemas.microsoft.com/office/drawing/2014/main" id="{56DF33D2-3643-4435-BCAE-B9838D99A993}"/>
              </a:ext>
            </a:extLst>
          </p:cNvPr>
          <p:cNvSpPr>
            <a:spLocks noGrp="1"/>
          </p:cNvSpPr>
          <p:nvPr>
            <p:ph type="title"/>
          </p:nvPr>
        </p:nvSpPr>
        <p:spPr>
          <a:xfrm>
            <a:off x="449035" y="149224"/>
            <a:ext cx="11395817" cy="1063625"/>
          </a:xfrm>
        </p:spPr>
        <p:txBody>
          <a:bodyPr/>
          <a:lstStyle/>
          <a:p>
            <a:r>
              <a:rPr lang="en-US" dirty="0">
                <a:solidFill>
                  <a:srgbClr val="032D84"/>
                </a:solidFill>
              </a:rPr>
              <a:t>Dataflows Use Cases for the Analyst</a:t>
            </a:r>
          </a:p>
        </p:txBody>
      </p:sp>
      <p:pic>
        <p:nvPicPr>
          <p:cNvPr id="5" name="Picture 4" descr="A close up of a logo&#10;&#10;Description automatically generated">
            <a:extLst>
              <a:ext uri="{FF2B5EF4-FFF2-40B4-BE49-F238E27FC236}">
                <a16:creationId xmlns:a16="http://schemas.microsoft.com/office/drawing/2014/main" id="{02F41C98-5E67-432F-AAE3-B63DE877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65" y="1143000"/>
            <a:ext cx="4512736" cy="3886200"/>
          </a:xfrm>
          <a:prstGeom prst="rect">
            <a:avLst/>
          </a:prstGeom>
        </p:spPr>
      </p:pic>
      <p:pic>
        <p:nvPicPr>
          <p:cNvPr id="6" name="Picture 5">
            <a:extLst>
              <a:ext uri="{FF2B5EF4-FFF2-40B4-BE49-F238E27FC236}">
                <a16:creationId xmlns:a16="http://schemas.microsoft.com/office/drawing/2014/main" id="{FCCEFD6E-7E60-4037-8DE1-33E6D75FA20C}"/>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6181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6CA39-8037-4586-BB92-16848B1A2251}"/>
              </a:ext>
            </a:extLst>
          </p:cNvPr>
          <p:cNvSpPr>
            <a:spLocks noGrp="1"/>
          </p:cNvSpPr>
          <p:nvPr>
            <p:ph sz="half" idx="1"/>
          </p:nvPr>
        </p:nvSpPr>
        <p:spPr>
          <a:xfrm>
            <a:off x="449036" y="1447800"/>
            <a:ext cx="5646964" cy="4729163"/>
          </a:xfrm>
        </p:spPr>
        <p:txBody>
          <a:bodyPr>
            <a:normAutofit/>
          </a:bodyPr>
          <a:lstStyle/>
          <a:p>
            <a:r>
              <a:rPr lang="en-US" b="1" dirty="0"/>
              <a:t>AI/ML in PBI: </a:t>
            </a:r>
            <a:r>
              <a:rPr lang="en-US" dirty="0"/>
              <a:t>Leverage custom and out-of-the box ML/AI opportunities</a:t>
            </a:r>
          </a:p>
          <a:p>
            <a:r>
              <a:rPr lang="en-US" sz="2400" dirty="0"/>
              <a:t>	E.g. Marketing wants to run self-service Sentiment Analysis on social media posts</a:t>
            </a:r>
          </a:p>
          <a:p>
            <a:endParaRPr lang="en-US" sz="2400" dirty="0"/>
          </a:p>
          <a:p>
            <a:r>
              <a:rPr lang="en-US" b="1" dirty="0"/>
              <a:t>Benefit: </a:t>
            </a:r>
            <a:r>
              <a:rPr lang="en-US" dirty="0"/>
              <a:t>Self-Service AI; Team Interdependence sharing ML models</a:t>
            </a:r>
            <a:endParaRPr lang="en-US" sz="2400" dirty="0"/>
          </a:p>
        </p:txBody>
      </p:sp>
      <p:sp>
        <p:nvSpPr>
          <p:cNvPr id="3" name="Title 2">
            <a:extLst>
              <a:ext uri="{FF2B5EF4-FFF2-40B4-BE49-F238E27FC236}">
                <a16:creationId xmlns:a16="http://schemas.microsoft.com/office/drawing/2014/main" id="{56DF33D2-3643-4435-BCAE-B9838D99A993}"/>
              </a:ext>
            </a:extLst>
          </p:cNvPr>
          <p:cNvSpPr>
            <a:spLocks noGrp="1"/>
          </p:cNvSpPr>
          <p:nvPr>
            <p:ph type="title"/>
          </p:nvPr>
        </p:nvSpPr>
        <p:spPr>
          <a:xfrm>
            <a:off x="449035" y="149224"/>
            <a:ext cx="11395817" cy="1063625"/>
          </a:xfrm>
        </p:spPr>
        <p:txBody>
          <a:bodyPr/>
          <a:lstStyle/>
          <a:p>
            <a:r>
              <a:rPr lang="en-US" dirty="0">
                <a:solidFill>
                  <a:srgbClr val="032D84"/>
                </a:solidFill>
              </a:rPr>
              <a:t>Dataflows Use Cases for the Analyst</a:t>
            </a:r>
          </a:p>
        </p:txBody>
      </p:sp>
      <p:pic>
        <p:nvPicPr>
          <p:cNvPr id="5" name="Picture 4" descr="A close up of a logo&#10;&#10;Description automatically generated">
            <a:extLst>
              <a:ext uri="{FF2B5EF4-FFF2-40B4-BE49-F238E27FC236}">
                <a16:creationId xmlns:a16="http://schemas.microsoft.com/office/drawing/2014/main" id="{02F41C98-5E67-432F-AAE3-B63DE877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65" y="1143000"/>
            <a:ext cx="4512736" cy="3886200"/>
          </a:xfrm>
          <a:prstGeom prst="rect">
            <a:avLst/>
          </a:prstGeom>
        </p:spPr>
      </p:pic>
      <p:pic>
        <p:nvPicPr>
          <p:cNvPr id="6" name="Picture 5">
            <a:extLst>
              <a:ext uri="{FF2B5EF4-FFF2-40B4-BE49-F238E27FC236}">
                <a16:creationId xmlns:a16="http://schemas.microsoft.com/office/drawing/2014/main" id="{FCCEFD6E-7E60-4037-8DE1-33E6D75FA20C}"/>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67220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Sentiment Analysis on Survey Data using Dataflows in the Power BI Service</a:t>
            </a:r>
          </a:p>
        </p:txBody>
      </p:sp>
      <p:sp>
        <p:nvSpPr>
          <p:cNvPr id="3" name="TextBox 2"/>
          <p:cNvSpPr txBox="1"/>
          <p:nvPr/>
        </p:nvSpPr>
        <p:spPr>
          <a:xfrm>
            <a:off x="11277600" y="1"/>
            <a:ext cx="914400" cy="246221"/>
          </a:xfrm>
          <a:prstGeom prst="rect">
            <a:avLst/>
          </a:prstGeom>
          <a:noFill/>
        </p:spPr>
        <p:txBody>
          <a:bodyPr wrap="square" rtlCol="0">
            <a:spAutoFit/>
          </a:bodyPr>
          <a:lstStyle/>
          <a:p>
            <a:pPr algn="r"/>
            <a:r>
              <a:rPr lang="en-US" sz="1000" dirty="0">
                <a:solidFill>
                  <a:srgbClr val="0D2E82"/>
                </a:solidFill>
                <a:latin typeface="Segoe UI" panose="020B0502040204020203" pitchFamily="34" charset="0"/>
                <a:cs typeface="Segoe UI" panose="020B0502040204020203" pitchFamily="34" charset="0"/>
              </a:rPr>
              <a:t>Module 1</a:t>
            </a:r>
          </a:p>
        </p:txBody>
      </p:sp>
    </p:spTree>
    <p:extLst>
      <p:ext uri="{BB962C8B-B14F-4D97-AF65-F5344CB8AC3E}">
        <p14:creationId xmlns:p14="http://schemas.microsoft.com/office/powerpoint/2010/main" val="273155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53CBA-3BAC-4980-B1E9-2D5A71FA1FE5}"/>
              </a:ext>
            </a:extLst>
          </p:cNvPr>
          <p:cNvSpPr>
            <a:spLocks noGrp="1"/>
          </p:cNvSpPr>
          <p:nvPr>
            <p:ph sz="half" idx="1"/>
          </p:nvPr>
        </p:nvSpPr>
        <p:spPr>
          <a:xfrm>
            <a:off x="224589" y="1371600"/>
            <a:ext cx="5719011" cy="4800600"/>
          </a:xfrm>
        </p:spPr>
        <p:txBody>
          <a:bodyPr>
            <a:normAutofit fontScale="92500" lnSpcReduction="10000"/>
          </a:bodyPr>
          <a:lstStyle/>
          <a:p>
            <a:r>
              <a:rPr lang="en-US" dirty="0"/>
              <a:t>Standard schema definitions and metadata system</a:t>
            </a:r>
          </a:p>
          <a:p>
            <a:endParaRPr lang="en-US" dirty="0"/>
          </a:p>
          <a:p>
            <a:r>
              <a:rPr lang="en-US" dirty="0"/>
              <a:t>Facilitate data integration and interoperability</a:t>
            </a:r>
          </a:p>
          <a:p>
            <a:endParaRPr lang="en-US" dirty="0"/>
          </a:p>
          <a:p>
            <a:r>
              <a:rPr lang="en-US" dirty="0"/>
              <a:t>Supported in CDS, Dynamics 365, PowerApps, Power BI… and increasingly, Azure data services </a:t>
            </a:r>
          </a:p>
          <a:p>
            <a:endParaRPr lang="en-US" dirty="0"/>
          </a:p>
          <a:p>
            <a:endParaRPr lang="en-US" dirty="0"/>
          </a:p>
        </p:txBody>
      </p:sp>
      <p:sp>
        <p:nvSpPr>
          <p:cNvPr id="3" name="Title 2">
            <a:extLst>
              <a:ext uri="{FF2B5EF4-FFF2-40B4-BE49-F238E27FC236}">
                <a16:creationId xmlns:a16="http://schemas.microsoft.com/office/drawing/2014/main" id="{C7E06174-BC5B-4432-96DE-AF4855D0C8EF}"/>
              </a:ext>
            </a:extLst>
          </p:cNvPr>
          <p:cNvSpPr>
            <a:spLocks noGrp="1"/>
          </p:cNvSpPr>
          <p:nvPr>
            <p:ph type="title"/>
          </p:nvPr>
        </p:nvSpPr>
        <p:spPr>
          <a:xfrm>
            <a:off x="224589" y="0"/>
            <a:ext cx="10515600" cy="1063625"/>
          </a:xfrm>
        </p:spPr>
        <p:txBody>
          <a:bodyPr/>
          <a:lstStyle/>
          <a:p>
            <a:r>
              <a:rPr lang="en-US" dirty="0">
                <a:solidFill>
                  <a:srgbClr val="032D84"/>
                </a:solidFill>
              </a:rPr>
              <a:t>What is the Common Data Model? </a:t>
            </a:r>
          </a:p>
        </p:txBody>
      </p:sp>
      <p:pic>
        <p:nvPicPr>
          <p:cNvPr id="5" name="Picture 4" descr="A screenshot of a cell phone&#10;&#10;Description automatically generated">
            <a:extLst>
              <a:ext uri="{FF2B5EF4-FFF2-40B4-BE49-F238E27FC236}">
                <a16:creationId xmlns:a16="http://schemas.microsoft.com/office/drawing/2014/main" id="{3B00E8C1-4869-42E9-B1B2-C986D000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936" y="1219200"/>
            <a:ext cx="6553199" cy="3276600"/>
          </a:xfrm>
          <a:prstGeom prst="rect">
            <a:avLst/>
          </a:prstGeom>
        </p:spPr>
      </p:pic>
      <p:pic>
        <p:nvPicPr>
          <p:cNvPr id="6" name="Picture 5">
            <a:extLst>
              <a:ext uri="{FF2B5EF4-FFF2-40B4-BE49-F238E27FC236}">
                <a16:creationId xmlns:a16="http://schemas.microsoft.com/office/drawing/2014/main" id="{396D8C03-361D-4052-AAA3-ECF83727E77B}"/>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76880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90200-96F6-4809-94BF-6756265CD55C}"/>
              </a:ext>
            </a:extLst>
          </p:cNvPr>
          <p:cNvSpPr>
            <a:spLocks noGrp="1"/>
          </p:cNvSpPr>
          <p:nvPr>
            <p:ph sz="half" idx="1"/>
          </p:nvPr>
        </p:nvSpPr>
        <p:spPr>
          <a:xfrm>
            <a:off x="194552" y="1537990"/>
            <a:ext cx="11997447" cy="803677"/>
          </a:xfrm>
        </p:spPr>
        <p:txBody>
          <a:bodyPr>
            <a:normAutofit/>
          </a:bodyPr>
          <a:lstStyle/>
          <a:p>
            <a:r>
              <a:rPr lang="en-US" dirty="0"/>
              <a:t>Data + metadata stored in CDM-compliant folders in ADLSv2</a:t>
            </a:r>
          </a:p>
        </p:txBody>
      </p:sp>
      <p:sp>
        <p:nvSpPr>
          <p:cNvPr id="4" name="Title 3">
            <a:extLst>
              <a:ext uri="{FF2B5EF4-FFF2-40B4-BE49-F238E27FC236}">
                <a16:creationId xmlns:a16="http://schemas.microsoft.com/office/drawing/2014/main" id="{E5945E0F-0F86-4609-A0D3-F31B597230B3}"/>
              </a:ext>
            </a:extLst>
          </p:cNvPr>
          <p:cNvSpPr>
            <a:spLocks noGrp="1"/>
          </p:cNvSpPr>
          <p:nvPr>
            <p:ph type="title"/>
          </p:nvPr>
        </p:nvSpPr>
        <p:spPr>
          <a:xfrm>
            <a:off x="194552" y="126558"/>
            <a:ext cx="10515600" cy="1063625"/>
          </a:xfrm>
        </p:spPr>
        <p:txBody>
          <a:bodyPr/>
          <a:lstStyle/>
          <a:p>
            <a:r>
              <a:rPr lang="en-US" dirty="0">
                <a:solidFill>
                  <a:srgbClr val="032D84"/>
                </a:solidFill>
              </a:rPr>
              <a:t>What is a CDM-compliant folder? </a:t>
            </a:r>
          </a:p>
        </p:txBody>
      </p:sp>
      <p:pic>
        <p:nvPicPr>
          <p:cNvPr id="8" name="Picture 7" descr="A screenshot of a cell phone&#10;&#10;Description automatically generated">
            <a:extLst>
              <a:ext uri="{FF2B5EF4-FFF2-40B4-BE49-F238E27FC236}">
                <a16:creationId xmlns:a16="http://schemas.microsoft.com/office/drawing/2014/main" id="{E70402AC-4C90-407C-897B-DE1DB6EC9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2341667"/>
            <a:ext cx="8336927" cy="3507887"/>
          </a:xfrm>
          <a:prstGeom prst="rect">
            <a:avLst/>
          </a:prstGeom>
        </p:spPr>
      </p:pic>
      <p:pic>
        <p:nvPicPr>
          <p:cNvPr id="5" name="Picture 4">
            <a:extLst>
              <a:ext uri="{FF2B5EF4-FFF2-40B4-BE49-F238E27FC236}">
                <a16:creationId xmlns:a16="http://schemas.microsoft.com/office/drawing/2014/main" id="{E05BBB2C-3C86-47EC-AEB0-65109315E622}"/>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68944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523999"/>
            <a:ext cx="5570764" cy="4791075"/>
          </a:xfrm>
        </p:spPr>
        <p:txBody>
          <a:bodyPr>
            <a:normAutofit fontScale="77500" lnSpcReduction="20000"/>
          </a:bodyPr>
          <a:lstStyle/>
          <a:p>
            <a:r>
              <a:rPr lang="en-US" b="1" dirty="0"/>
              <a:t>Q: Do I still need a data warehouse if I use dataflows?</a:t>
            </a:r>
          </a:p>
          <a:p>
            <a:endParaRPr lang="en-US" dirty="0"/>
          </a:p>
          <a:p>
            <a:r>
              <a:rPr lang="en-US" b="1" dirty="0"/>
              <a:t>A:</a:t>
            </a:r>
            <a:r>
              <a:rPr lang="en-US" dirty="0"/>
              <a:t> If you needed a data warehouse before Power BI dataflows, you probably still need a data warehouse. Although dataflows serve a similar logical function as a data warehouse or data mart, modern data warehouse platforms provide capabilities that dataflows do not.</a:t>
            </a:r>
          </a:p>
          <a:p>
            <a:endParaRPr lang="en-US" dirty="0"/>
          </a:p>
          <a:p>
            <a:r>
              <a:rPr lang="en-US" sz="2300" dirty="0"/>
              <a:t>Source credit: Matthew Roche, Senior Program Manager</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6" name="Picture 5">
            <a:extLst>
              <a:ext uri="{FF2B5EF4-FFF2-40B4-BE49-F238E27FC236}">
                <a16:creationId xmlns:a16="http://schemas.microsoft.com/office/drawing/2014/main" id="{5D4F9672-F5CE-4C07-983F-93AC05051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31763" y="614778"/>
            <a:ext cx="3845812" cy="4807266"/>
          </a:xfrm>
          <a:prstGeom prst="rect">
            <a:avLst/>
          </a:prstGeom>
        </p:spPr>
      </p:pic>
    </p:spTree>
    <p:extLst>
      <p:ext uri="{BB962C8B-B14F-4D97-AF65-F5344CB8AC3E}">
        <p14:creationId xmlns:p14="http://schemas.microsoft.com/office/powerpoint/2010/main" val="308735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523999"/>
            <a:ext cx="5570764" cy="4791075"/>
          </a:xfrm>
        </p:spPr>
        <p:txBody>
          <a:bodyPr>
            <a:normAutofit fontScale="62500" lnSpcReduction="20000"/>
          </a:bodyPr>
          <a:lstStyle/>
          <a:p>
            <a:r>
              <a:rPr lang="en-US" b="1" dirty="0"/>
              <a:t>Q: Do I need dataflows if I already have a data warehouse?</a:t>
            </a:r>
          </a:p>
          <a:p>
            <a:endParaRPr lang="en-US" dirty="0"/>
          </a:p>
          <a:p>
            <a:r>
              <a:rPr lang="en-US" b="1" dirty="0"/>
              <a:t>A:</a:t>
            </a:r>
            <a:r>
              <a:rPr lang="en-US" dirty="0"/>
              <a:t> Dataflows fill a gap in data warehousing and BI tools by allowing business users and analysts to prepare and share data without needing help from IT. With dataflows, users can build a “self service data mart” in Power BI that can be used in their solutions. Because each dataflow entity is defined by a Power Query “M” query, handing off the definitions to an IT team for operationalization/industrialization is more straightforward.</a:t>
            </a:r>
          </a:p>
          <a:p>
            <a:endParaRPr lang="en-US" dirty="0"/>
          </a:p>
          <a:p>
            <a:r>
              <a:rPr lang="en-US" sz="2300" dirty="0"/>
              <a:t>Source credit: Matthew Roche, Senior Program Manager</a:t>
            </a:r>
          </a:p>
          <a:p>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6" name="Picture 5">
            <a:extLst>
              <a:ext uri="{FF2B5EF4-FFF2-40B4-BE49-F238E27FC236}">
                <a16:creationId xmlns:a16="http://schemas.microsoft.com/office/drawing/2014/main" id="{F124DE0D-77E6-40CB-9C87-6D904D97C0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47053" y="614778"/>
            <a:ext cx="5372411" cy="4503738"/>
          </a:xfrm>
          <a:prstGeom prst="rect">
            <a:avLst/>
          </a:prstGeom>
        </p:spPr>
      </p:pic>
    </p:spTree>
    <p:extLst>
      <p:ext uri="{BB962C8B-B14F-4D97-AF65-F5344CB8AC3E}">
        <p14:creationId xmlns:p14="http://schemas.microsoft.com/office/powerpoint/2010/main" val="340433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AF9FC-42F5-4588-A1A0-C764EFAB1D00}"/>
              </a:ext>
            </a:extLst>
          </p:cNvPr>
          <p:cNvSpPr>
            <a:spLocks noGrp="1"/>
          </p:cNvSpPr>
          <p:nvPr>
            <p:ph sz="half" idx="1"/>
          </p:nvPr>
        </p:nvSpPr>
        <p:spPr>
          <a:xfrm>
            <a:off x="449036" y="1348412"/>
            <a:ext cx="5570764" cy="4828551"/>
          </a:xfrm>
        </p:spPr>
        <p:txBody>
          <a:bodyPr>
            <a:normAutofit/>
          </a:bodyPr>
          <a:lstStyle/>
          <a:p>
            <a:r>
              <a:rPr lang="en-US" b="1" dirty="0"/>
              <a:t>Erin Ostrowsky</a:t>
            </a:r>
          </a:p>
          <a:p>
            <a:r>
              <a:rPr lang="en-US" dirty="0"/>
              <a:t>BI Consultant &amp; Technical Trainer</a:t>
            </a:r>
          </a:p>
          <a:p>
            <a:r>
              <a:rPr lang="en-US" dirty="0"/>
              <a:t>Writer/Creator/Traveler</a:t>
            </a:r>
          </a:p>
          <a:p>
            <a:endParaRPr lang="en-US" dirty="0"/>
          </a:p>
          <a:p>
            <a:r>
              <a:rPr lang="en-US" sz="2600" b="1" dirty="0"/>
              <a:t>LinkedIn: Erin Ostrowsky</a:t>
            </a:r>
          </a:p>
          <a:p>
            <a:r>
              <a:rPr lang="en-US" sz="2600" b="1" dirty="0"/>
              <a:t>eostrowsky@pragmaticworks.com</a:t>
            </a:r>
          </a:p>
          <a:p>
            <a:r>
              <a:rPr lang="en-US" sz="2600" b="1" dirty="0"/>
              <a:t>Blog: Data-radiant.com</a:t>
            </a:r>
          </a:p>
          <a:p>
            <a:r>
              <a:rPr lang="en-US" sz="2600" b="1" dirty="0"/>
              <a:t>Twitter: @</a:t>
            </a:r>
            <a:r>
              <a:rPr lang="en-US" sz="2600" b="1" dirty="0" err="1"/>
              <a:t>RadiantData</a:t>
            </a:r>
            <a:endParaRPr lang="en-US" dirty="0"/>
          </a:p>
        </p:txBody>
      </p:sp>
      <p:pic>
        <p:nvPicPr>
          <p:cNvPr id="6" name="Content Placeholder 5" descr="A person wearing glasses and smiling at the camera&#10;&#10;Description automatically generated">
            <a:extLst>
              <a:ext uri="{FF2B5EF4-FFF2-40B4-BE49-F238E27FC236}">
                <a16:creationId xmlns:a16="http://schemas.microsoft.com/office/drawing/2014/main" id="{D04940B1-3E37-415C-9E25-C156CC76B5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2926" y="1635654"/>
            <a:ext cx="5380038" cy="3586692"/>
          </a:xfrm>
        </p:spPr>
      </p:pic>
      <p:sp>
        <p:nvSpPr>
          <p:cNvPr id="4" name="Title 3">
            <a:extLst>
              <a:ext uri="{FF2B5EF4-FFF2-40B4-BE49-F238E27FC236}">
                <a16:creationId xmlns:a16="http://schemas.microsoft.com/office/drawing/2014/main" id="{B675C10F-7627-40E8-8FE7-E907EFCF6F86}"/>
              </a:ext>
            </a:extLst>
          </p:cNvPr>
          <p:cNvSpPr>
            <a:spLocks noGrp="1"/>
          </p:cNvSpPr>
          <p:nvPr>
            <p:ph type="title"/>
          </p:nvPr>
        </p:nvSpPr>
        <p:spPr>
          <a:xfrm>
            <a:off x="449036" y="103868"/>
            <a:ext cx="10771414" cy="1063625"/>
          </a:xfrm>
        </p:spPr>
        <p:txBody>
          <a:bodyPr/>
          <a:lstStyle/>
          <a:p>
            <a:r>
              <a:rPr lang="en-US" dirty="0">
                <a:solidFill>
                  <a:srgbClr val="032D84"/>
                </a:solidFill>
              </a:rPr>
              <a:t>Hello, my name is… </a:t>
            </a:r>
          </a:p>
        </p:txBody>
      </p:sp>
    </p:spTree>
    <p:extLst>
      <p:ext uri="{BB962C8B-B14F-4D97-AF65-F5344CB8AC3E}">
        <p14:creationId xmlns:p14="http://schemas.microsoft.com/office/powerpoint/2010/main" val="302847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4332E-3CFC-43A4-85D8-5C869A5EEDBC}"/>
              </a:ext>
            </a:extLst>
          </p:cNvPr>
          <p:cNvSpPr>
            <a:spLocks noGrp="1"/>
          </p:cNvSpPr>
          <p:nvPr>
            <p:ph sz="half" idx="1"/>
          </p:nvPr>
        </p:nvSpPr>
        <p:spPr>
          <a:xfrm>
            <a:off x="367823" y="1362075"/>
            <a:ext cx="5570764" cy="5219700"/>
          </a:xfrm>
        </p:spPr>
        <p:txBody>
          <a:bodyPr>
            <a:normAutofit fontScale="70000" lnSpcReduction="20000"/>
          </a:bodyPr>
          <a:lstStyle/>
          <a:p>
            <a:r>
              <a:rPr lang="en-US" b="1" dirty="0"/>
              <a:t>Q: Do dataflows replace Azure Data Factory?</a:t>
            </a:r>
          </a:p>
          <a:p>
            <a:endParaRPr lang="en-US" dirty="0"/>
          </a:p>
          <a:p>
            <a:r>
              <a:rPr lang="en-US" b="1" dirty="0"/>
              <a:t>A:</a:t>
            </a:r>
            <a:r>
              <a:rPr lang="en-US" dirty="0"/>
              <a:t> </a:t>
            </a:r>
            <a:r>
              <a:rPr lang="en-US" i="1" dirty="0"/>
              <a:t>No.</a:t>
            </a:r>
            <a:r>
              <a:rPr lang="en-US" dirty="0"/>
              <a:t> Azure Data Factory (ADF) is a hybrid data integration platform designed to support enterprise-scale ETL and data integration needs. ADF is designed for use by professional data engineers. Power BI dataflows are designed for use by analysts and business users – people familiar with the Power Query experience from Power BI Desktop and Excel – to load data into ADLSg2.</a:t>
            </a:r>
          </a:p>
          <a:p>
            <a:endParaRPr lang="en-US" dirty="0"/>
          </a:p>
          <a:p>
            <a:r>
              <a:rPr lang="en-US" sz="2300" dirty="0"/>
              <a:t>Source credit: Matthew Roche, Senior Program Manager</a:t>
            </a:r>
            <a:endParaRPr lang="en-US" dirty="0"/>
          </a:p>
        </p:txBody>
      </p:sp>
      <p:sp>
        <p:nvSpPr>
          <p:cNvPr id="4" name="Title 3">
            <a:extLst>
              <a:ext uri="{FF2B5EF4-FFF2-40B4-BE49-F238E27FC236}">
                <a16:creationId xmlns:a16="http://schemas.microsoft.com/office/drawing/2014/main" id="{A9EC1FF5-C0B1-4190-BB64-18F35E38BF0C}"/>
              </a:ext>
            </a:extLst>
          </p:cNvPr>
          <p:cNvSpPr>
            <a:spLocks noGrp="1"/>
          </p:cNvSpPr>
          <p:nvPr>
            <p:ph type="title"/>
          </p:nvPr>
        </p:nvSpPr>
        <p:spPr>
          <a:xfrm>
            <a:off x="258744" y="165503"/>
            <a:ext cx="10515600" cy="1063625"/>
          </a:xfrm>
        </p:spPr>
        <p:txBody>
          <a:bodyPr/>
          <a:lstStyle/>
          <a:p>
            <a:r>
              <a:rPr lang="en-US" dirty="0">
                <a:solidFill>
                  <a:srgbClr val="032D84"/>
                </a:solidFill>
              </a:rPr>
              <a:t>FAQ Check</a:t>
            </a:r>
          </a:p>
        </p:txBody>
      </p:sp>
      <p:pic>
        <p:nvPicPr>
          <p:cNvPr id="5" name="Picture 4">
            <a:extLst>
              <a:ext uri="{FF2B5EF4-FFF2-40B4-BE49-F238E27FC236}">
                <a16:creationId xmlns:a16="http://schemas.microsoft.com/office/drawing/2014/main" id="{329019F9-024D-4EC8-A1D5-A9E0BCE38221}"/>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3" name="Picture 2">
            <a:extLst>
              <a:ext uri="{FF2B5EF4-FFF2-40B4-BE49-F238E27FC236}">
                <a16:creationId xmlns:a16="http://schemas.microsoft.com/office/drawing/2014/main" id="{3CCB9A78-3969-49B9-9C26-FEE97BD87DFF}"/>
              </a:ext>
            </a:extLst>
          </p:cNvPr>
          <p:cNvPicPr>
            <a:picLocks noChangeAspect="1"/>
          </p:cNvPicPr>
          <p:nvPr/>
        </p:nvPicPr>
        <p:blipFill>
          <a:blip r:embed="rId4"/>
          <a:stretch>
            <a:fillRect/>
          </a:stretch>
        </p:blipFill>
        <p:spPr>
          <a:xfrm>
            <a:off x="6311040" y="434326"/>
            <a:ext cx="5533813" cy="4150360"/>
          </a:xfrm>
          <a:prstGeom prst="rect">
            <a:avLst/>
          </a:prstGeom>
        </p:spPr>
      </p:pic>
    </p:spTree>
    <p:extLst>
      <p:ext uri="{BB962C8B-B14F-4D97-AF65-F5344CB8AC3E}">
        <p14:creationId xmlns:p14="http://schemas.microsoft.com/office/powerpoint/2010/main" val="274333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212529"/>
      </p:ext>
    </p:extLst>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9035" y="1402080"/>
            <a:ext cx="7009039" cy="4774883"/>
          </a:xfrm>
        </p:spPr>
        <p:txBody>
          <a:bodyPr>
            <a:normAutofit/>
          </a:bodyPr>
          <a:lstStyle/>
          <a:p>
            <a:r>
              <a:rPr lang="en-US" u="sng" dirty="0"/>
              <a:t>BIG PICTURE</a:t>
            </a:r>
            <a:r>
              <a:rPr lang="en-US" dirty="0"/>
              <a:t>: </a:t>
            </a:r>
          </a:p>
          <a:p>
            <a:r>
              <a:rPr lang="en-US" dirty="0"/>
              <a:t>What’s the problem in self-service BI? Why dataflows? </a:t>
            </a:r>
          </a:p>
          <a:p>
            <a:r>
              <a:rPr lang="en-US" dirty="0"/>
              <a:t>Who uses dataflows in Power BI?</a:t>
            </a:r>
          </a:p>
          <a:p>
            <a:endParaRPr lang="en-US" sz="2000" dirty="0"/>
          </a:p>
          <a:p>
            <a:r>
              <a:rPr lang="en-US" u="sng" dirty="0"/>
              <a:t>FOCUS</a:t>
            </a:r>
            <a:r>
              <a:rPr lang="en-US" dirty="0"/>
              <a:t>:</a:t>
            </a:r>
          </a:p>
          <a:p>
            <a:r>
              <a:rPr lang="en-US" dirty="0"/>
              <a:t>How can an analyst use dataflows?</a:t>
            </a:r>
          </a:p>
          <a:p>
            <a:r>
              <a:rPr lang="en-US" dirty="0"/>
              <a:t>How do I create a dataflow? </a:t>
            </a:r>
          </a:p>
          <a:p>
            <a:endParaRPr lang="en-US" dirty="0"/>
          </a:p>
          <a:p>
            <a:endParaRPr lang="en-US" dirty="0"/>
          </a:p>
        </p:txBody>
      </p:sp>
      <p:pic>
        <p:nvPicPr>
          <p:cNvPr id="6" name="Content Placeholder 5">
            <a:extLst>
              <a:ext uri="{FF2B5EF4-FFF2-40B4-BE49-F238E27FC236}">
                <a16:creationId xmlns:a16="http://schemas.microsoft.com/office/drawing/2014/main" id="{8705ED26-E8E9-4D92-8BBB-92FE8F0D9B53}"/>
              </a:ext>
            </a:extLst>
          </p:cNvPr>
          <p:cNvPicPr>
            <a:picLocks noGrp="1" noChangeAspect="1"/>
          </p:cNvPicPr>
          <p:nvPr>
            <p:ph sz="half" idx="2"/>
          </p:nvPr>
        </p:nvPicPr>
        <p:blipFill>
          <a:blip r:embed="rId3"/>
          <a:stretch>
            <a:fillRect/>
          </a:stretch>
        </p:blipFill>
        <p:spPr>
          <a:xfrm>
            <a:off x="8118604" y="635335"/>
            <a:ext cx="3170464" cy="3982587"/>
          </a:xfrm>
          <a:prstGeom prst="rect">
            <a:avLst/>
          </a:prstGeom>
        </p:spPr>
      </p:pic>
      <p:pic>
        <p:nvPicPr>
          <p:cNvPr id="4" name="Picture 3">
            <a:extLst>
              <a:ext uri="{FF2B5EF4-FFF2-40B4-BE49-F238E27FC236}">
                <a16:creationId xmlns:a16="http://schemas.microsoft.com/office/drawing/2014/main" id="{50F50EF2-C2A5-412B-A091-475928D12D68}"/>
              </a:ext>
            </a:extLst>
          </p:cNvPr>
          <p:cNvPicPr>
            <a:picLocks noChangeAspect="1"/>
          </p:cNvPicPr>
          <p:nvPr/>
        </p:nvPicPr>
        <p:blipFill>
          <a:blip r:embed="rId4"/>
          <a:stretch>
            <a:fillRect/>
          </a:stretch>
        </p:blipFill>
        <p:spPr>
          <a:xfrm>
            <a:off x="9703836" y="5708260"/>
            <a:ext cx="2141017" cy="715414"/>
          </a:xfrm>
          <a:prstGeom prst="rect">
            <a:avLst/>
          </a:prstGeom>
        </p:spPr>
      </p:pic>
      <p:sp>
        <p:nvSpPr>
          <p:cNvPr id="5" name="Title 3">
            <a:extLst>
              <a:ext uri="{FF2B5EF4-FFF2-40B4-BE49-F238E27FC236}">
                <a16:creationId xmlns:a16="http://schemas.microsoft.com/office/drawing/2014/main" id="{AACB7BE2-C0C0-4E24-BEB9-51F731F3D349}"/>
              </a:ext>
            </a:extLst>
          </p:cNvPr>
          <p:cNvSpPr txBox="1">
            <a:spLocks/>
          </p:cNvSpPr>
          <p:nvPr/>
        </p:nvSpPr>
        <p:spPr>
          <a:xfrm>
            <a:off x="449035" y="271737"/>
            <a:ext cx="10253133" cy="93025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32D84"/>
                </a:solidFill>
              </a:rPr>
              <a:t>AGENDA</a:t>
            </a:r>
          </a:p>
        </p:txBody>
      </p:sp>
    </p:spTree>
    <p:extLst>
      <p:ext uri="{BB962C8B-B14F-4D97-AF65-F5344CB8AC3E}">
        <p14:creationId xmlns:p14="http://schemas.microsoft.com/office/powerpoint/2010/main" val="223019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6CA39-8037-4586-BB92-16848B1A2251}"/>
              </a:ext>
            </a:extLst>
          </p:cNvPr>
          <p:cNvSpPr>
            <a:spLocks noGrp="1"/>
          </p:cNvSpPr>
          <p:nvPr>
            <p:ph sz="half" idx="1"/>
          </p:nvPr>
        </p:nvSpPr>
        <p:spPr>
          <a:xfrm>
            <a:off x="449036" y="1447800"/>
            <a:ext cx="5646964" cy="4729163"/>
          </a:xfrm>
        </p:spPr>
        <p:txBody>
          <a:bodyPr>
            <a:normAutofit/>
          </a:bodyPr>
          <a:lstStyle/>
          <a:p>
            <a:r>
              <a:rPr lang="en-US" b="1" dirty="0"/>
              <a:t>Citizen Developers</a:t>
            </a:r>
          </a:p>
          <a:p>
            <a:r>
              <a:rPr lang="en-US" dirty="0"/>
              <a:t>IT/Enterprise Developers</a:t>
            </a:r>
          </a:p>
          <a:p>
            <a:endParaRPr lang="en-US" dirty="0"/>
          </a:p>
          <a:p>
            <a:r>
              <a:rPr lang="en-US" dirty="0"/>
              <a:t>Creation vs. Consumption</a:t>
            </a:r>
          </a:p>
          <a:p>
            <a:r>
              <a:rPr lang="en-US" dirty="0"/>
              <a:t>	</a:t>
            </a:r>
            <a:r>
              <a:rPr lang="en-US" sz="3200" dirty="0"/>
              <a:t>	</a:t>
            </a:r>
          </a:p>
          <a:p>
            <a:r>
              <a:rPr lang="en-US" b="1" u="sng" dirty="0"/>
              <a:t>Licensing</a:t>
            </a:r>
            <a:r>
              <a:rPr lang="en-US" dirty="0"/>
              <a:t> &amp; Strategy</a:t>
            </a:r>
          </a:p>
          <a:p>
            <a:endParaRPr lang="en-US" dirty="0"/>
          </a:p>
          <a:p>
            <a:endParaRPr lang="en-US" dirty="0"/>
          </a:p>
        </p:txBody>
      </p:sp>
      <p:sp>
        <p:nvSpPr>
          <p:cNvPr id="3" name="Title 2">
            <a:extLst>
              <a:ext uri="{FF2B5EF4-FFF2-40B4-BE49-F238E27FC236}">
                <a16:creationId xmlns:a16="http://schemas.microsoft.com/office/drawing/2014/main" id="{56DF33D2-3643-4435-BCAE-B9838D99A993}"/>
              </a:ext>
            </a:extLst>
          </p:cNvPr>
          <p:cNvSpPr>
            <a:spLocks noGrp="1"/>
          </p:cNvSpPr>
          <p:nvPr>
            <p:ph type="title"/>
          </p:nvPr>
        </p:nvSpPr>
        <p:spPr>
          <a:xfrm>
            <a:off x="449036" y="149224"/>
            <a:ext cx="10515600" cy="1063625"/>
          </a:xfrm>
        </p:spPr>
        <p:txBody>
          <a:bodyPr/>
          <a:lstStyle/>
          <a:p>
            <a:r>
              <a:rPr lang="en-US" dirty="0">
                <a:solidFill>
                  <a:srgbClr val="032D84"/>
                </a:solidFill>
              </a:rPr>
              <a:t>Who uses dataflows?</a:t>
            </a:r>
          </a:p>
        </p:txBody>
      </p:sp>
      <p:pic>
        <p:nvPicPr>
          <p:cNvPr id="5" name="Picture 4" descr="A close up of a logo&#10;&#10;Description automatically generated">
            <a:extLst>
              <a:ext uri="{FF2B5EF4-FFF2-40B4-BE49-F238E27FC236}">
                <a16:creationId xmlns:a16="http://schemas.microsoft.com/office/drawing/2014/main" id="{02F41C98-5E67-432F-AAE3-B63DE877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65" y="1143000"/>
            <a:ext cx="4512736" cy="3886200"/>
          </a:xfrm>
          <a:prstGeom prst="rect">
            <a:avLst/>
          </a:prstGeom>
        </p:spPr>
      </p:pic>
      <p:pic>
        <p:nvPicPr>
          <p:cNvPr id="6" name="Picture 5">
            <a:extLst>
              <a:ext uri="{FF2B5EF4-FFF2-40B4-BE49-F238E27FC236}">
                <a16:creationId xmlns:a16="http://schemas.microsoft.com/office/drawing/2014/main" id="{FCCEFD6E-7E60-4037-8DE1-33E6D75FA20C}"/>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651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F410AD-B5E1-4F1E-9FE8-E8B1E481A14B}"/>
              </a:ext>
            </a:extLst>
          </p:cNvPr>
          <p:cNvSpPr>
            <a:spLocks noGrp="1"/>
          </p:cNvSpPr>
          <p:nvPr>
            <p:ph sz="half" idx="1"/>
          </p:nvPr>
        </p:nvSpPr>
        <p:spPr>
          <a:xfrm>
            <a:off x="186569" y="1524000"/>
            <a:ext cx="5570764" cy="4576763"/>
          </a:xfrm>
        </p:spPr>
        <p:txBody>
          <a:bodyPr>
            <a:normAutofit fontScale="92500" lnSpcReduction="20000"/>
          </a:bodyPr>
          <a:lstStyle/>
          <a:p>
            <a:r>
              <a:rPr lang="en-US" dirty="0"/>
              <a:t>Gaps in data preparation process</a:t>
            </a:r>
          </a:p>
          <a:p>
            <a:endParaRPr lang="en-US" dirty="0"/>
          </a:p>
          <a:p>
            <a:r>
              <a:rPr lang="en-US" dirty="0"/>
              <a:t>Need for standardized ETL in self-service BI process</a:t>
            </a:r>
          </a:p>
          <a:p>
            <a:endParaRPr lang="en-US" dirty="0"/>
          </a:p>
          <a:p>
            <a:r>
              <a:rPr lang="en-US" dirty="0"/>
              <a:t>Need for Re-usable data</a:t>
            </a:r>
          </a:p>
          <a:p>
            <a:endParaRPr lang="en-US" dirty="0"/>
          </a:p>
          <a:p>
            <a:r>
              <a:rPr lang="en-US" dirty="0"/>
              <a:t>Need for greater extension of data capabilities – ML, AI, etc.</a:t>
            </a:r>
          </a:p>
        </p:txBody>
      </p:sp>
      <p:pic>
        <p:nvPicPr>
          <p:cNvPr id="11" name="Content Placeholder 10">
            <a:extLst>
              <a:ext uri="{FF2B5EF4-FFF2-40B4-BE49-F238E27FC236}">
                <a16:creationId xmlns:a16="http://schemas.microsoft.com/office/drawing/2014/main" id="{6E4D9A48-6B44-406F-8D59-DC029B001E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1200" y="1295400"/>
            <a:ext cx="6166486" cy="2971800"/>
          </a:xfrm>
        </p:spPr>
      </p:pic>
      <p:sp>
        <p:nvSpPr>
          <p:cNvPr id="4" name="Title 3">
            <a:extLst>
              <a:ext uri="{FF2B5EF4-FFF2-40B4-BE49-F238E27FC236}">
                <a16:creationId xmlns:a16="http://schemas.microsoft.com/office/drawing/2014/main" id="{1FA3EA89-70B5-499C-9797-0AE58BA9394A}"/>
              </a:ext>
            </a:extLst>
          </p:cNvPr>
          <p:cNvSpPr>
            <a:spLocks noGrp="1"/>
          </p:cNvSpPr>
          <p:nvPr>
            <p:ph type="title"/>
          </p:nvPr>
        </p:nvSpPr>
        <p:spPr>
          <a:xfrm>
            <a:off x="186569" y="138363"/>
            <a:ext cx="10515600" cy="1063625"/>
          </a:xfrm>
        </p:spPr>
        <p:txBody>
          <a:bodyPr>
            <a:normAutofit fontScale="90000"/>
          </a:bodyPr>
          <a:lstStyle/>
          <a:p>
            <a:r>
              <a:rPr lang="en-US" dirty="0">
                <a:solidFill>
                  <a:srgbClr val="032D84"/>
                </a:solidFill>
              </a:rPr>
              <a:t>What’s the problem with self-service BI? </a:t>
            </a:r>
          </a:p>
        </p:txBody>
      </p:sp>
      <p:pic>
        <p:nvPicPr>
          <p:cNvPr id="5" name="Picture 4">
            <a:extLst>
              <a:ext uri="{FF2B5EF4-FFF2-40B4-BE49-F238E27FC236}">
                <a16:creationId xmlns:a16="http://schemas.microsoft.com/office/drawing/2014/main" id="{AD462CAE-A5A9-47E0-9E19-5308668FA6CD}"/>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8830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B3E13-2789-48AF-9416-44DBD895F2F9}"/>
              </a:ext>
            </a:extLst>
          </p:cNvPr>
          <p:cNvSpPr>
            <a:spLocks noGrp="1"/>
          </p:cNvSpPr>
          <p:nvPr>
            <p:ph sz="half" idx="1"/>
          </p:nvPr>
        </p:nvSpPr>
        <p:spPr>
          <a:xfrm>
            <a:off x="6325402" y="4091379"/>
            <a:ext cx="5943600" cy="615349"/>
          </a:xfrm>
        </p:spPr>
        <p:txBody>
          <a:bodyPr>
            <a:normAutofit lnSpcReduction="10000"/>
          </a:bodyPr>
          <a:lstStyle/>
          <a:p>
            <a:r>
              <a:rPr lang="en-US" sz="3000" dirty="0"/>
              <a:t>Dataflows bridge the data prep gap</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C699B878-0BFD-4975-9D07-D6354A9FC04B}"/>
              </a:ext>
            </a:extLst>
          </p:cNvPr>
          <p:cNvSpPr>
            <a:spLocks noGrp="1"/>
          </p:cNvSpPr>
          <p:nvPr>
            <p:ph type="title"/>
          </p:nvPr>
        </p:nvSpPr>
        <p:spPr>
          <a:xfrm>
            <a:off x="466726" y="317956"/>
            <a:ext cx="10953750" cy="1047895"/>
          </a:xfrm>
        </p:spPr>
        <p:txBody>
          <a:bodyPr>
            <a:noAutofit/>
          </a:bodyPr>
          <a:lstStyle/>
          <a:p>
            <a:r>
              <a:rPr lang="en-US" sz="4000" dirty="0">
                <a:solidFill>
                  <a:srgbClr val="032D84"/>
                </a:solidFill>
              </a:rPr>
              <a:t>What are dataflows – and how do they solve our problem?  Hint: Power Query for the Web</a:t>
            </a:r>
          </a:p>
        </p:txBody>
      </p:sp>
      <p:graphicFrame>
        <p:nvGraphicFramePr>
          <p:cNvPr id="5" name="Diagram 4">
            <a:extLst>
              <a:ext uri="{FF2B5EF4-FFF2-40B4-BE49-F238E27FC236}">
                <a16:creationId xmlns:a16="http://schemas.microsoft.com/office/drawing/2014/main" id="{081F81CE-B6A3-4A6D-B38B-5085DACD88E2}"/>
              </a:ext>
            </a:extLst>
          </p:cNvPr>
          <p:cNvGraphicFramePr/>
          <p:nvPr>
            <p:extLst>
              <p:ext uri="{D42A27DB-BD31-4B8C-83A1-F6EECF244321}">
                <p14:modId xmlns:p14="http://schemas.microsoft.com/office/powerpoint/2010/main" val="2915967997"/>
              </p:ext>
            </p:extLst>
          </p:nvPr>
        </p:nvGraphicFramePr>
        <p:xfrm>
          <a:off x="-1" y="1365851"/>
          <a:ext cx="6992087" cy="484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screenshot&#10;&#10;Description automatically generated">
            <a:extLst>
              <a:ext uri="{FF2B5EF4-FFF2-40B4-BE49-F238E27FC236}">
                <a16:creationId xmlns:a16="http://schemas.microsoft.com/office/drawing/2014/main" id="{024CEAA8-95A3-4A5D-8263-3D4984153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243" y="2123582"/>
            <a:ext cx="5153231" cy="1838818"/>
          </a:xfrm>
          <a:prstGeom prst="rect">
            <a:avLst/>
          </a:prstGeom>
        </p:spPr>
      </p:pic>
      <p:cxnSp>
        <p:nvCxnSpPr>
          <p:cNvPr id="11" name="Straight Connector 10">
            <a:extLst>
              <a:ext uri="{FF2B5EF4-FFF2-40B4-BE49-F238E27FC236}">
                <a16:creationId xmlns:a16="http://schemas.microsoft.com/office/drawing/2014/main" id="{0964DE97-E707-4EA2-A9EE-62703FE1E589}"/>
              </a:ext>
            </a:extLst>
          </p:cNvPr>
          <p:cNvCxnSpPr>
            <a:cxnSpLocks/>
            <a:endCxn id="9" idx="1"/>
          </p:cNvCxnSpPr>
          <p:nvPr/>
        </p:nvCxnSpPr>
        <p:spPr>
          <a:xfrm flipV="1">
            <a:off x="6248400" y="3042991"/>
            <a:ext cx="578843" cy="74432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7BB9B85-6237-4852-95E3-DB6A13191A44}"/>
              </a:ext>
            </a:extLst>
          </p:cNvPr>
          <p:cNvPicPr>
            <a:picLocks noChangeAspect="1"/>
          </p:cNvPicPr>
          <p:nvPr/>
        </p:nvPicPr>
        <p:blipFill>
          <a:blip r:embed="rId9"/>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82674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AA46B-02BA-4D8E-91D8-3B9D1563317F}"/>
              </a:ext>
            </a:extLst>
          </p:cNvPr>
          <p:cNvPicPr>
            <a:picLocks noChangeAspect="1"/>
          </p:cNvPicPr>
          <p:nvPr/>
        </p:nvPicPr>
        <p:blipFill>
          <a:blip r:embed="rId3"/>
          <a:stretch>
            <a:fillRect/>
          </a:stretch>
        </p:blipFill>
        <p:spPr>
          <a:xfrm>
            <a:off x="9703836" y="5708260"/>
            <a:ext cx="2141017" cy="715414"/>
          </a:xfrm>
          <a:prstGeom prst="rect">
            <a:avLst/>
          </a:prstGeom>
        </p:spPr>
      </p:pic>
      <p:pic>
        <p:nvPicPr>
          <p:cNvPr id="2" name="Picture 1">
            <a:extLst>
              <a:ext uri="{FF2B5EF4-FFF2-40B4-BE49-F238E27FC236}">
                <a16:creationId xmlns:a16="http://schemas.microsoft.com/office/drawing/2014/main" id="{CD6476C2-DB4F-4F6B-931B-588DEC5096F7}"/>
              </a:ext>
            </a:extLst>
          </p:cNvPr>
          <p:cNvPicPr>
            <a:picLocks noChangeAspect="1"/>
          </p:cNvPicPr>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354861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6CA39-8037-4586-BB92-16848B1A2251}"/>
              </a:ext>
            </a:extLst>
          </p:cNvPr>
          <p:cNvSpPr>
            <a:spLocks noGrp="1"/>
          </p:cNvSpPr>
          <p:nvPr>
            <p:ph sz="half" idx="1"/>
          </p:nvPr>
        </p:nvSpPr>
        <p:spPr>
          <a:xfrm>
            <a:off x="449036" y="1447800"/>
            <a:ext cx="5646964" cy="4729163"/>
          </a:xfrm>
        </p:spPr>
        <p:txBody>
          <a:bodyPr>
            <a:normAutofit/>
          </a:bodyPr>
          <a:lstStyle/>
          <a:p>
            <a:r>
              <a:rPr lang="en-US" b="1" dirty="0"/>
              <a:t>Re-use: </a:t>
            </a:r>
            <a:r>
              <a:rPr lang="en-US" dirty="0"/>
              <a:t>One Power Query table in multiple Power BI Reports</a:t>
            </a:r>
          </a:p>
          <a:p>
            <a:r>
              <a:rPr lang="en-US" sz="2400" dirty="0"/>
              <a:t>	E.g. Date table, Product table</a:t>
            </a:r>
          </a:p>
          <a:p>
            <a:endParaRPr lang="en-US" sz="2400" dirty="0"/>
          </a:p>
          <a:p>
            <a:r>
              <a:rPr lang="en-US" b="1" dirty="0"/>
              <a:t>Benefit: </a:t>
            </a:r>
            <a:r>
              <a:rPr lang="en-US" dirty="0"/>
              <a:t>Any additional transformations are consistent</a:t>
            </a:r>
            <a:r>
              <a:rPr lang="en-US" b="1" dirty="0"/>
              <a:t> </a:t>
            </a:r>
            <a:r>
              <a:rPr lang="en-US" dirty="0"/>
              <a:t>at the source, not made per .</a:t>
            </a:r>
            <a:r>
              <a:rPr lang="en-US" dirty="0" err="1"/>
              <a:t>pbix</a:t>
            </a:r>
            <a:r>
              <a:rPr lang="en-US" dirty="0"/>
              <a:t> file</a:t>
            </a:r>
            <a:endParaRPr lang="en-US" sz="2400" dirty="0"/>
          </a:p>
        </p:txBody>
      </p:sp>
      <p:sp>
        <p:nvSpPr>
          <p:cNvPr id="3" name="Title 2">
            <a:extLst>
              <a:ext uri="{FF2B5EF4-FFF2-40B4-BE49-F238E27FC236}">
                <a16:creationId xmlns:a16="http://schemas.microsoft.com/office/drawing/2014/main" id="{56DF33D2-3643-4435-BCAE-B9838D99A993}"/>
              </a:ext>
            </a:extLst>
          </p:cNvPr>
          <p:cNvSpPr>
            <a:spLocks noGrp="1"/>
          </p:cNvSpPr>
          <p:nvPr>
            <p:ph type="title"/>
          </p:nvPr>
        </p:nvSpPr>
        <p:spPr>
          <a:xfrm>
            <a:off x="449035" y="149224"/>
            <a:ext cx="11395817" cy="1063625"/>
          </a:xfrm>
        </p:spPr>
        <p:txBody>
          <a:bodyPr/>
          <a:lstStyle/>
          <a:p>
            <a:r>
              <a:rPr lang="en-US" dirty="0">
                <a:solidFill>
                  <a:srgbClr val="032D84"/>
                </a:solidFill>
              </a:rPr>
              <a:t>Dataflows Use Cases for the Analyst</a:t>
            </a:r>
          </a:p>
        </p:txBody>
      </p:sp>
      <p:pic>
        <p:nvPicPr>
          <p:cNvPr id="5" name="Picture 4" descr="A close up of a logo&#10;&#10;Description automatically generated">
            <a:extLst>
              <a:ext uri="{FF2B5EF4-FFF2-40B4-BE49-F238E27FC236}">
                <a16:creationId xmlns:a16="http://schemas.microsoft.com/office/drawing/2014/main" id="{02F41C98-5E67-432F-AAE3-B63DE877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865" y="1143000"/>
            <a:ext cx="4512736" cy="3886200"/>
          </a:xfrm>
          <a:prstGeom prst="rect">
            <a:avLst/>
          </a:prstGeom>
        </p:spPr>
      </p:pic>
      <p:pic>
        <p:nvPicPr>
          <p:cNvPr id="6" name="Picture 5">
            <a:extLst>
              <a:ext uri="{FF2B5EF4-FFF2-40B4-BE49-F238E27FC236}">
                <a16:creationId xmlns:a16="http://schemas.microsoft.com/office/drawing/2014/main" id="{FCCEFD6E-7E60-4037-8DE1-33E6D75FA20C}"/>
              </a:ext>
            </a:extLst>
          </p:cNvPr>
          <p:cNvPicPr>
            <a:picLocks noChangeAspect="1"/>
          </p:cNvPicPr>
          <p:nvPr/>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8716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half" idx="1"/>
          </p:nvPr>
        </p:nvSpPr>
        <p:spPr>
          <a:xfrm>
            <a:off x="347147" y="1233487"/>
            <a:ext cx="5199289" cy="4900613"/>
          </a:xfrm>
        </p:spPr>
        <p:txBody>
          <a:bodyPr>
            <a:noAutofit/>
          </a:bodyPr>
          <a:lstStyle/>
          <a:p>
            <a:pPr marL="0" indent="0" eaLnBrk="1" hangingPunct="1">
              <a:spcBef>
                <a:spcPts val="0"/>
              </a:spcBef>
              <a:spcAft>
                <a:spcPts val="900"/>
              </a:spcAft>
              <a:buNone/>
            </a:pPr>
            <a:r>
              <a:rPr lang="en-US" sz="2800" dirty="0">
                <a:latin typeface="Segoe UI Light" panose="020B0502040204020203" pitchFamily="34" charset="0"/>
                <a:cs typeface="Segoe UI Light" panose="020B0502040204020203" pitchFamily="34" charset="0"/>
              </a:rPr>
              <a:t>Power BI Service = Cloud only</a:t>
            </a:r>
          </a:p>
          <a:p>
            <a:pPr marL="0" indent="0" eaLnBrk="1" hangingPunct="1">
              <a:spcBef>
                <a:spcPts val="0"/>
              </a:spcBef>
              <a:spcAft>
                <a:spcPts val="900"/>
              </a:spcAft>
              <a:buNone/>
            </a:pPr>
            <a:endParaRPr lang="en-US" sz="2800" dirty="0"/>
          </a:p>
          <a:p>
            <a:pPr marL="0" indent="0" eaLnBrk="1" hangingPunct="1">
              <a:spcBef>
                <a:spcPts val="0"/>
              </a:spcBef>
              <a:spcAft>
                <a:spcPts val="900"/>
              </a:spcAft>
              <a:buNone/>
            </a:pPr>
            <a:r>
              <a:rPr lang="en-US" sz="2800" dirty="0">
                <a:latin typeface="Segoe UI Light" panose="020B0502040204020203" pitchFamily="34" charset="0"/>
                <a:cs typeface="Segoe UI Light" panose="020B0502040204020203" pitchFamily="34" charset="0"/>
              </a:rPr>
              <a:t>Workspace Dependent</a:t>
            </a:r>
            <a:endParaRPr lang="en-US" sz="2800" dirty="0"/>
          </a:p>
          <a:p>
            <a:pPr marL="457200" indent="-457200" eaLnBrk="1" hangingPunct="1">
              <a:spcBef>
                <a:spcPts val="0"/>
              </a:spcBef>
              <a:spcAft>
                <a:spcPts val="900"/>
              </a:spcAft>
              <a:buFont typeface="Arial" panose="020B0604020202020204" pitchFamily="34" charset="0"/>
              <a:buChar char="•"/>
            </a:pPr>
            <a:r>
              <a:rPr lang="en-US" sz="2800" strike="sngStrike" dirty="0"/>
              <a:t>My Workspace</a:t>
            </a:r>
          </a:p>
          <a:p>
            <a:pPr marL="457200" indent="-457200" eaLnBrk="1" hangingPunct="1">
              <a:spcBef>
                <a:spcPts val="0"/>
              </a:spcBef>
              <a:spcAft>
                <a:spcPts val="900"/>
              </a:spcAft>
              <a:buFont typeface="Arial" panose="020B0604020202020204" pitchFamily="34" charset="0"/>
              <a:buChar char="•"/>
            </a:pPr>
            <a:r>
              <a:rPr lang="en-US" sz="2800" dirty="0"/>
              <a:t>Admin enabled</a:t>
            </a:r>
          </a:p>
          <a:p>
            <a:pPr eaLnBrk="1" hangingPunct="1">
              <a:spcBef>
                <a:spcPts val="0"/>
              </a:spcBef>
              <a:spcAft>
                <a:spcPts val="900"/>
              </a:spcAft>
            </a:pPr>
            <a:endParaRPr lang="en-US" sz="2800" dirty="0"/>
          </a:p>
          <a:p>
            <a:r>
              <a:rPr lang="en-US" sz="2800" dirty="0"/>
              <a:t>Online Power Query</a:t>
            </a:r>
          </a:p>
          <a:p>
            <a:pPr marL="457200" indent="-457200">
              <a:buFont typeface="Arial" panose="020B0604020202020204" pitchFamily="34" charset="0"/>
              <a:buChar char="•"/>
            </a:pPr>
            <a:r>
              <a:rPr lang="en-US" sz="2800" dirty="0"/>
              <a:t>Not all transforms available in GUI</a:t>
            </a:r>
          </a:p>
          <a:p>
            <a:pPr marL="457200" indent="-457200">
              <a:buFont typeface="Arial" panose="020B0604020202020204" pitchFamily="34" charset="0"/>
              <a:buChar char="•"/>
            </a:pPr>
            <a:r>
              <a:rPr lang="en-US" sz="2800" dirty="0"/>
              <a:t>Copy/paste M Code option </a:t>
            </a:r>
          </a:p>
          <a:p>
            <a:endParaRPr lang="en-US" sz="2800" dirty="0"/>
          </a:p>
          <a:p>
            <a:pPr marL="457200" indent="-457200" eaLnBrk="1" hangingPunct="1">
              <a:spcBef>
                <a:spcPts val="0"/>
              </a:spcBef>
              <a:spcAft>
                <a:spcPts val="900"/>
              </a:spcAft>
              <a:buFont typeface="Arial" panose="020B0604020202020204" pitchFamily="34" charset="0"/>
              <a:buChar char="•"/>
            </a:pPr>
            <a:endParaRPr lang="en-US" sz="2800" dirty="0">
              <a:latin typeface="Segoe UI Light" panose="020B0502040204020203" pitchFamily="34" charset="0"/>
              <a:cs typeface="Segoe UI Light" panose="020B0502040204020203" pitchFamily="34" charset="0"/>
            </a:endParaRPr>
          </a:p>
          <a:p>
            <a:pPr marL="457200" indent="-457200" eaLnBrk="1" hangingPunct="1">
              <a:spcBef>
                <a:spcPts val="0"/>
              </a:spcBef>
              <a:spcAft>
                <a:spcPts val="900"/>
              </a:spcAft>
              <a:buFont typeface="Arial" panose="020B0604020202020204" pitchFamily="34" charset="0"/>
              <a:buChar char="•"/>
            </a:pPr>
            <a:endParaRPr lang="en-US" sz="2800" dirty="0">
              <a:latin typeface="Segoe UI Light" panose="020B0502040204020203" pitchFamily="34" charset="0"/>
              <a:cs typeface="Segoe UI Light" panose="020B0502040204020203" pitchFamily="34" charset="0"/>
            </a:endParaRPr>
          </a:p>
        </p:txBody>
      </p:sp>
      <p:sp>
        <p:nvSpPr>
          <p:cNvPr id="4" name="Title 3"/>
          <p:cNvSpPr>
            <a:spLocks noGrp="1"/>
          </p:cNvSpPr>
          <p:nvPr>
            <p:ph type="title"/>
          </p:nvPr>
        </p:nvSpPr>
        <p:spPr>
          <a:xfrm>
            <a:off x="347147" y="169862"/>
            <a:ext cx="8467725" cy="1063625"/>
          </a:xfrm>
        </p:spPr>
        <p:txBody>
          <a:bodyPr/>
          <a:lstStyle/>
          <a:p>
            <a:pPr algn="l" eaLnBrk="1" hangingPunct="1">
              <a:lnSpc>
                <a:spcPct val="90000"/>
              </a:lnSpc>
            </a:pPr>
            <a:r>
              <a:rPr lang="en-US" sz="5400" dirty="0">
                <a:solidFill>
                  <a:srgbClr val="032D84"/>
                </a:solidFill>
                <a:latin typeface="Segoe UI Light" panose="020B0502040204020203" pitchFamily="34" charset="0"/>
                <a:cs typeface="Segoe UI Light" panose="020B0502040204020203" pitchFamily="34" charset="0"/>
              </a:rPr>
              <a:t>How to Create a Dataflow</a:t>
            </a:r>
          </a:p>
        </p:txBody>
      </p:sp>
      <p:sp>
        <p:nvSpPr>
          <p:cNvPr id="8" name="TextBox 7"/>
          <p:cNvSpPr txBox="1"/>
          <p:nvPr/>
        </p:nvSpPr>
        <p:spPr>
          <a:xfrm>
            <a:off x="11277600" y="58579"/>
            <a:ext cx="914400" cy="246221"/>
          </a:xfrm>
          <a:prstGeom prst="rect">
            <a:avLst/>
          </a:prstGeom>
          <a:noFill/>
        </p:spPr>
        <p:txBody>
          <a:bodyPr wrap="square" rtlCol="0">
            <a:spAutoFit/>
          </a:bodyPr>
          <a:lstStyle/>
          <a:p>
            <a:pPr algn="r"/>
            <a:r>
              <a:rPr lang="en-US" sz="1000" dirty="0" err="1">
                <a:solidFill>
                  <a:schemeClr val="bg1"/>
                </a:solidFill>
                <a:latin typeface="Segoe UI" panose="020B0502040204020203" pitchFamily="34" charset="0"/>
                <a:cs typeface="Segoe UI" panose="020B0502040204020203" pitchFamily="34" charset="0"/>
              </a:rPr>
              <a:t>Modle</a:t>
            </a:r>
            <a:r>
              <a:rPr lang="en-US" sz="1000" dirty="0">
                <a:solidFill>
                  <a:schemeClr val="bg1"/>
                </a:solidFill>
                <a:latin typeface="Segoe UI" panose="020B0502040204020203" pitchFamily="34" charset="0"/>
                <a:cs typeface="Segoe UI" panose="020B0502040204020203" pitchFamily="34" charset="0"/>
              </a:rPr>
              <a:t> 1</a:t>
            </a:r>
          </a:p>
        </p:txBody>
      </p:sp>
      <p:pic>
        <p:nvPicPr>
          <p:cNvPr id="1028" name="Picture 4" descr="C:\Users\NICKLE~1\AppData\Local\Temp\SNAGHTML12c872d4.PNG">
            <a:extLst>
              <a:ext uri="{FF2B5EF4-FFF2-40B4-BE49-F238E27FC236}">
                <a16:creationId xmlns:a16="http://schemas.microsoft.com/office/drawing/2014/main" id="{E76A08A8-460B-4376-955B-2DC4E793C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781" y="181689"/>
            <a:ext cx="2305050" cy="4752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DAF69-3E26-4B9D-9E64-F948669DE06B}"/>
              </a:ext>
            </a:extLst>
          </p:cNvPr>
          <p:cNvPicPr>
            <a:picLocks noChangeAspect="1"/>
          </p:cNvPicPr>
          <p:nvPr/>
        </p:nvPicPr>
        <p:blipFill>
          <a:blip r:embed="rId4"/>
          <a:stretch>
            <a:fillRect/>
          </a:stretch>
        </p:blipFill>
        <p:spPr>
          <a:xfrm>
            <a:off x="4618048" y="1996581"/>
            <a:ext cx="5053702" cy="2108994"/>
          </a:xfrm>
          <a:prstGeom prst="rect">
            <a:avLst/>
          </a:prstGeom>
        </p:spPr>
      </p:pic>
      <p:pic>
        <p:nvPicPr>
          <p:cNvPr id="9" name="Picture 8">
            <a:extLst>
              <a:ext uri="{FF2B5EF4-FFF2-40B4-BE49-F238E27FC236}">
                <a16:creationId xmlns:a16="http://schemas.microsoft.com/office/drawing/2014/main" id="{385E4144-ABCE-4EDA-8AC3-BB04B165ACD5}"/>
              </a:ext>
            </a:extLst>
          </p:cNvPr>
          <p:cNvPicPr>
            <a:picLocks noChangeAspect="1"/>
          </p:cNvPicPr>
          <p:nvPr/>
        </p:nvPicPr>
        <p:blipFill>
          <a:blip r:embed="rId5"/>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467102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3149</Words>
  <Application>Microsoft Office PowerPoint</Application>
  <PresentationFormat>Widescreen</PresentationFormat>
  <Paragraphs>313</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Segoe UI</vt:lpstr>
      <vt:lpstr>Segoe UI Light</vt:lpstr>
      <vt:lpstr>Office Theme</vt:lpstr>
      <vt:lpstr>Power BI dataflows</vt:lpstr>
      <vt:lpstr>Hello, my name is… </vt:lpstr>
      <vt:lpstr>PowerPoint Presentation</vt:lpstr>
      <vt:lpstr>Who uses dataflows?</vt:lpstr>
      <vt:lpstr>What’s the problem with self-service BI? </vt:lpstr>
      <vt:lpstr>What are dataflows – and how do they solve our problem?  Hint: Power Query for the Web</vt:lpstr>
      <vt:lpstr>PowerPoint Presentation</vt:lpstr>
      <vt:lpstr>Dataflows Use Cases for the Analyst</vt:lpstr>
      <vt:lpstr>How to Create a Dataflow</vt:lpstr>
      <vt:lpstr>PowerPoint Presentation</vt:lpstr>
      <vt:lpstr>What are entities? </vt:lpstr>
      <vt:lpstr>PowerPoint Presentation</vt:lpstr>
      <vt:lpstr>Dataflows Use Cases for the Analyst</vt:lpstr>
      <vt:lpstr>Dataflows Use Cases for the Analyst</vt:lpstr>
      <vt:lpstr>PowerPoint Presentation</vt:lpstr>
      <vt:lpstr>What is the Common Data Model? </vt:lpstr>
      <vt:lpstr>What is a CDM-compliant folder? </vt:lpstr>
      <vt:lpstr>FAQ Check</vt:lpstr>
      <vt:lpstr>FAQ Check</vt:lpstr>
      <vt:lpstr>FAQ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Ostrowsky</dc:creator>
  <cp:lastModifiedBy>karobito@gmail.com</cp:lastModifiedBy>
  <cp:revision>28</cp:revision>
  <dcterms:created xsi:type="dcterms:W3CDTF">2019-06-11T11:20:08Z</dcterms:created>
  <dcterms:modified xsi:type="dcterms:W3CDTF">2019-11-06T18:00:42Z</dcterms:modified>
</cp:coreProperties>
</file>