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9" r:id="rId3"/>
    <p:sldId id="264" r:id="rId4"/>
    <p:sldId id="257" r:id="rId5"/>
    <p:sldId id="268" r:id="rId6"/>
    <p:sldId id="276" r:id="rId7"/>
    <p:sldId id="275" r:id="rId8"/>
    <p:sldId id="278" r:id="rId9"/>
    <p:sldId id="267" r:id="rId10"/>
    <p:sldId id="269" r:id="rId11"/>
    <p:sldId id="271" r:id="rId12"/>
    <p:sldId id="272" r:id="rId13"/>
    <p:sldId id="273" r:id="rId14"/>
    <p:sldId id="274" r:id="rId15"/>
    <p:sldId id="279" r:id="rId16"/>
    <p:sldId id="280" r:id="rId17"/>
    <p:sldId id="281" r:id="rId18"/>
    <p:sldId id="282" r:id="rId19"/>
    <p:sldId id="277" r:id="rId20"/>
    <p:sldId id="263" r:id="rId21"/>
    <p:sldId id="28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4112" autoAdjust="0"/>
  </p:normalViewPr>
  <p:slideViewPr>
    <p:cSldViewPr snapToGrid="0">
      <p:cViewPr varScale="1">
        <p:scale>
          <a:sx n="43" d="100"/>
          <a:sy n="43" d="100"/>
        </p:scale>
        <p:origin x="2148" y="60"/>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0E999D-5F1F-4739-A28C-B572F0A131F8}" type="datetimeFigureOut">
              <a:rPr lang="en-US" smtClean="0"/>
              <a:t>11/20/2018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4AD38-C66F-4793-B190-19DC6341A757}" type="slidenum">
              <a:rPr lang="en-US" smtClean="0"/>
              <a:t>‹#›</a:t>
            </a:fld>
            <a:endParaRPr lang="en-US"/>
          </a:p>
        </p:txBody>
      </p:sp>
    </p:spTree>
    <p:extLst>
      <p:ext uri="{BB962C8B-B14F-4D97-AF65-F5344CB8AC3E}">
        <p14:creationId xmlns:p14="http://schemas.microsoft.com/office/powerpoint/2010/main" val="196058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Origins: </a:t>
            </a:r>
          </a:p>
          <a:p>
            <a:pPr marL="171450" indent="-171450">
              <a:buFont typeface="Arial" panose="020B0604020202020204" pitchFamily="34" charset="0"/>
              <a:buChar char="•"/>
            </a:pPr>
            <a:r>
              <a:rPr lang="en-US" dirty="0"/>
              <a:t>Can’t take credit, was developed by respected colleague Steve Hughes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Architecture being implemented at some clients to meet organization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Not a brand new concept overall</a:t>
            </a:r>
          </a:p>
          <a:p>
            <a:endParaRPr lang="en-US" dirty="0"/>
          </a:p>
        </p:txBody>
      </p:sp>
      <p:sp>
        <p:nvSpPr>
          <p:cNvPr id="4" name="Slide Number Placeholder 3"/>
          <p:cNvSpPr>
            <a:spLocks noGrp="1"/>
          </p:cNvSpPr>
          <p:nvPr>
            <p:ph type="sldNum" sz="quarter" idx="10"/>
          </p:nvPr>
        </p:nvSpPr>
        <p:spPr/>
        <p:txBody>
          <a:bodyPr/>
          <a:lstStyle/>
          <a:p>
            <a:fld id="{1794AD38-C66F-4793-B190-19DC6341A757}" type="slidenum">
              <a:rPr lang="en-US" smtClean="0"/>
              <a:t>4</a:t>
            </a:fld>
            <a:endParaRPr lang="en-US"/>
          </a:p>
        </p:txBody>
      </p:sp>
    </p:spTree>
    <p:extLst>
      <p:ext uri="{BB962C8B-B14F-4D97-AF65-F5344CB8AC3E}">
        <p14:creationId xmlns:p14="http://schemas.microsoft.com/office/powerpoint/2010/main" val="1332833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t>Not build by users but put together by IT</a:t>
            </a:r>
          </a:p>
          <a:p>
            <a:pPr marL="285750" indent="-285750">
              <a:buFont typeface="Arial" panose="020B0604020202020204" pitchFamily="34" charset="0"/>
              <a:buChar char="•"/>
            </a:pPr>
            <a:r>
              <a:rPr lang="en-US" sz="1800" dirty="0"/>
              <a:t>Supports a large landscape of analytics</a:t>
            </a:r>
          </a:p>
          <a:p>
            <a:pPr marL="285750" indent="-285750">
              <a:buFont typeface="Arial" panose="020B0604020202020204" pitchFamily="34" charset="0"/>
              <a:buChar char="•"/>
            </a:pPr>
            <a:r>
              <a:rPr lang="en-US" sz="1800" dirty="0"/>
              <a:t>Because of this tends to require more support and longer development lifecycles as we know</a:t>
            </a:r>
          </a:p>
          <a:p>
            <a:pPr marL="285750" indent="-285750">
              <a:buFont typeface="Arial" panose="020B0604020202020204" pitchFamily="34" charset="0"/>
              <a:buChar char="•"/>
            </a:pPr>
            <a:r>
              <a:rPr lang="en-US" sz="1800" dirty="0"/>
              <a:t>IT has to be involved, but IT makes the data from these tools available for user consumption through discovery or visualization tools</a:t>
            </a:r>
          </a:p>
          <a:p>
            <a:pPr marL="285750" indent="-285750">
              <a:buFont typeface="Arial" panose="020B0604020202020204" pitchFamily="34" charset="0"/>
              <a:buChar char="•"/>
            </a:pPr>
            <a:r>
              <a:rPr lang="en-US" sz="1800" dirty="0"/>
              <a:t>These are IT projects that are built out with processes (unlike with mashup scenario) </a:t>
            </a:r>
          </a:p>
          <a:p>
            <a:pPr marL="285750" indent="-285750">
              <a:buFont typeface="Arial" panose="020B0604020202020204" pitchFamily="34" charset="0"/>
              <a:buChar char="•"/>
            </a:pPr>
            <a:r>
              <a:rPr lang="en-US" sz="1800" dirty="0"/>
              <a:t>Generally we have lived in this space, until modern tools like Power Pivot and Power BI came into existence </a:t>
            </a:r>
          </a:p>
          <a:p>
            <a:pPr marL="285750" indent="-285750">
              <a:buFont typeface="Arial" panose="020B0604020202020204" pitchFamily="34" charset="0"/>
              <a:buChar char="•"/>
            </a:pPr>
            <a:r>
              <a:rPr lang="en-US" sz="1800" dirty="0"/>
              <a:t>Definitely still have use cases for these tools (think large amounts of data that need an analytic model placed upon them)</a:t>
            </a:r>
          </a:p>
          <a:p>
            <a:pPr marL="285750" indent="-285750">
              <a:buFont typeface="Arial" panose="020B0604020202020204" pitchFamily="34" charset="0"/>
              <a:buChar char="•"/>
            </a:pPr>
            <a:endParaRPr lang="en-US" sz="1800" dirty="0"/>
          </a:p>
        </p:txBody>
      </p:sp>
      <p:sp>
        <p:nvSpPr>
          <p:cNvPr id="4" name="Slide Number Placeholder 3"/>
          <p:cNvSpPr>
            <a:spLocks noGrp="1"/>
          </p:cNvSpPr>
          <p:nvPr>
            <p:ph type="sldNum" sz="quarter" idx="10"/>
          </p:nvPr>
        </p:nvSpPr>
        <p:spPr/>
        <p:txBody>
          <a:bodyPr/>
          <a:lstStyle/>
          <a:p>
            <a:fld id="{1794AD38-C66F-4793-B190-19DC6341A757}" type="slidenum">
              <a:rPr lang="en-US" smtClean="0"/>
              <a:t>13</a:t>
            </a:fld>
            <a:endParaRPr lang="en-US"/>
          </a:p>
        </p:txBody>
      </p:sp>
    </p:spTree>
    <p:extLst>
      <p:ext uri="{BB962C8B-B14F-4D97-AF65-F5344CB8AC3E}">
        <p14:creationId xmlns:p14="http://schemas.microsoft.com/office/powerpoint/2010/main" val="2955450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While there are many tools available out there for data visualization, still many users fall back on Excel.</a:t>
            </a:r>
          </a:p>
          <a:p>
            <a:r>
              <a:rPr lang="en-US" sz="1800" dirty="0"/>
              <a:t>However, tools such as Power BI with the use of consumable data has encouraged users to build their own visualizations without relying heavily on IT</a:t>
            </a:r>
          </a:p>
          <a:p>
            <a:r>
              <a:rPr lang="en-US" sz="1800" dirty="0"/>
              <a:t>This is where enabling users to promote Self-Service comes in. </a:t>
            </a:r>
          </a:p>
          <a:p>
            <a:endParaRPr lang="en-US" sz="1800" dirty="0"/>
          </a:p>
          <a:p>
            <a:r>
              <a:rPr lang="en-US" sz="1800" dirty="0"/>
              <a:t>IT can help by training and prototyping with user data, not just Adventure Works!</a:t>
            </a:r>
          </a:p>
        </p:txBody>
      </p:sp>
      <p:sp>
        <p:nvSpPr>
          <p:cNvPr id="4" name="Slide Number Placeholder 3"/>
          <p:cNvSpPr>
            <a:spLocks noGrp="1"/>
          </p:cNvSpPr>
          <p:nvPr>
            <p:ph type="sldNum" sz="quarter" idx="10"/>
          </p:nvPr>
        </p:nvSpPr>
        <p:spPr/>
        <p:txBody>
          <a:bodyPr/>
          <a:lstStyle/>
          <a:p>
            <a:fld id="{1794AD38-C66F-4793-B190-19DC6341A757}" type="slidenum">
              <a:rPr lang="en-US" smtClean="0"/>
              <a:t>14</a:t>
            </a:fld>
            <a:endParaRPr lang="en-US"/>
          </a:p>
        </p:txBody>
      </p:sp>
    </p:spTree>
    <p:extLst>
      <p:ext uri="{BB962C8B-B14F-4D97-AF65-F5344CB8AC3E}">
        <p14:creationId xmlns:p14="http://schemas.microsoft.com/office/powerpoint/2010/main" val="3971025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In this scenario you would directly consume into your tabular model as is, with no ETL needed</a:t>
            </a:r>
          </a:p>
          <a:p>
            <a:endParaRPr lang="en-US" sz="1800" dirty="0"/>
          </a:p>
          <a:p>
            <a:r>
              <a:rPr lang="en-US" sz="1800" dirty="0"/>
              <a:t>You would use the source system ID or golden record ID as your Surrogate Key. Think Wide table</a:t>
            </a:r>
          </a:p>
          <a:p>
            <a:endParaRPr lang="en-US" sz="1800" dirty="0"/>
          </a:p>
          <a:p>
            <a:r>
              <a:rPr lang="en-US" sz="1800" dirty="0"/>
              <a:t>This would allow you to then consume the transactional data from the source system directly or a replication of the source system data.</a:t>
            </a:r>
          </a:p>
        </p:txBody>
      </p:sp>
      <p:sp>
        <p:nvSpPr>
          <p:cNvPr id="4" name="Slide Number Placeholder 3"/>
          <p:cNvSpPr>
            <a:spLocks noGrp="1"/>
          </p:cNvSpPr>
          <p:nvPr>
            <p:ph type="sldNum" sz="quarter" idx="10"/>
          </p:nvPr>
        </p:nvSpPr>
        <p:spPr/>
        <p:txBody>
          <a:bodyPr/>
          <a:lstStyle/>
          <a:p>
            <a:fld id="{1794AD38-C66F-4793-B190-19DC6341A757}" type="slidenum">
              <a:rPr lang="en-US" smtClean="0"/>
              <a:t>15</a:t>
            </a:fld>
            <a:endParaRPr lang="en-US"/>
          </a:p>
        </p:txBody>
      </p:sp>
    </p:spTree>
    <p:extLst>
      <p:ext uri="{BB962C8B-B14F-4D97-AF65-F5344CB8AC3E}">
        <p14:creationId xmlns:p14="http://schemas.microsoft.com/office/powerpoint/2010/main" val="3894887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In this scenario you would have data in format that would require transformation because it is not in a “consumable” format for tabular model</a:t>
            </a:r>
          </a:p>
          <a:p>
            <a:r>
              <a:rPr lang="en-US" sz="1800" dirty="0"/>
              <a:t>Your data would need to be consolidated and </a:t>
            </a:r>
            <a:r>
              <a:rPr lang="en-US" sz="1800" dirty="0" err="1"/>
              <a:t>denormalized</a:t>
            </a:r>
            <a:r>
              <a:rPr lang="en-US" sz="1800" dirty="0"/>
              <a:t>. </a:t>
            </a:r>
          </a:p>
          <a:p>
            <a:endParaRPr lang="en-US" sz="1800" dirty="0"/>
          </a:p>
          <a:p>
            <a:r>
              <a:rPr lang="en-US" sz="1800" dirty="0"/>
              <a:t>The idea here, again transform only when needed. The dimensions will often still need transformed with ETL (especially if they are not out of a master data tool) but in this case, because we have the natural keys in the dimensional data, we do not need to ETL the Fact table from </a:t>
            </a:r>
            <a:r>
              <a:rPr lang="en-US" sz="1800"/>
              <a:t>the replicated source</a:t>
            </a:r>
            <a:endParaRPr lang="en-US" sz="1800" dirty="0"/>
          </a:p>
        </p:txBody>
      </p:sp>
      <p:sp>
        <p:nvSpPr>
          <p:cNvPr id="4" name="Slide Number Placeholder 3"/>
          <p:cNvSpPr>
            <a:spLocks noGrp="1"/>
          </p:cNvSpPr>
          <p:nvPr>
            <p:ph type="sldNum" sz="quarter" idx="10"/>
          </p:nvPr>
        </p:nvSpPr>
        <p:spPr/>
        <p:txBody>
          <a:bodyPr/>
          <a:lstStyle/>
          <a:p>
            <a:fld id="{1794AD38-C66F-4793-B190-19DC6341A757}" type="slidenum">
              <a:rPr lang="en-US" smtClean="0"/>
              <a:t>16</a:t>
            </a:fld>
            <a:endParaRPr lang="en-US"/>
          </a:p>
        </p:txBody>
      </p:sp>
    </p:spTree>
    <p:extLst>
      <p:ext uri="{BB962C8B-B14F-4D97-AF65-F5344CB8AC3E}">
        <p14:creationId xmlns:p14="http://schemas.microsoft.com/office/powerpoint/2010/main" val="3216797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In this scenario you would have data in format that would require transformation because it is not in a “consumable” format for tabular model</a:t>
            </a:r>
          </a:p>
          <a:p>
            <a:r>
              <a:rPr lang="en-US" sz="1800" dirty="0"/>
              <a:t>Your data would need to be consolidated and </a:t>
            </a:r>
            <a:r>
              <a:rPr lang="en-US" sz="1800" dirty="0" err="1"/>
              <a:t>denormalized</a:t>
            </a:r>
            <a:r>
              <a:rPr lang="en-US" sz="1800" dirty="0"/>
              <a:t>. </a:t>
            </a:r>
          </a:p>
          <a:p>
            <a:endParaRPr lang="en-US" sz="1800" dirty="0"/>
          </a:p>
          <a:p>
            <a:r>
              <a:rPr lang="en-US" sz="1800" dirty="0"/>
              <a:t>The idea here, again transform only when needed. The dimensions will often still need transformed with ETL (especially if they are not out of a master data tool) but in this case, because we have the natural keys in the dimensional data, we do not need to ETL the Fact table from the replicated source</a:t>
            </a:r>
          </a:p>
        </p:txBody>
      </p:sp>
      <p:sp>
        <p:nvSpPr>
          <p:cNvPr id="4" name="Slide Number Placeholder 3"/>
          <p:cNvSpPr>
            <a:spLocks noGrp="1"/>
          </p:cNvSpPr>
          <p:nvPr>
            <p:ph type="sldNum" sz="quarter" idx="10"/>
          </p:nvPr>
        </p:nvSpPr>
        <p:spPr/>
        <p:txBody>
          <a:bodyPr/>
          <a:lstStyle/>
          <a:p>
            <a:fld id="{1794AD38-C66F-4793-B190-19DC6341A757}" type="slidenum">
              <a:rPr lang="en-US" smtClean="0"/>
              <a:t>17</a:t>
            </a:fld>
            <a:endParaRPr lang="en-US"/>
          </a:p>
        </p:txBody>
      </p:sp>
    </p:spTree>
    <p:extLst>
      <p:ext uri="{BB962C8B-B14F-4D97-AF65-F5344CB8AC3E}">
        <p14:creationId xmlns:p14="http://schemas.microsoft.com/office/powerpoint/2010/main" val="78589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In this scenario you would directly consume into your tabular model as is, with minimal ETL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This is NOT a Dimension, but staged data</a:t>
            </a:r>
          </a:p>
          <a:p>
            <a:endParaRPr lang="en-US" sz="1800" dirty="0"/>
          </a:p>
          <a:p>
            <a:r>
              <a:rPr lang="en-US" sz="1800" dirty="0"/>
              <a:t>You would still use the source system ID and then get the Customer Data from MDM with a custom view. Think Deep table.</a:t>
            </a:r>
          </a:p>
          <a:p>
            <a:endParaRPr lang="en-US" sz="1800" dirty="0"/>
          </a:p>
          <a:p>
            <a:r>
              <a:rPr lang="en-US" sz="1800" dirty="0"/>
              <a:t>This would allow you to then consume the transactional data from the source system directly or a replication of the source system data.</a:t>
            </a:r>
          </a:p>
          <a:p>
            <a:endParaRPr lang="en-US" sz="1800" dirty="0"/>
          </a:p>
          <a:p>
            <a:r>
              <a:rPr lang="en-US" sz="1800" dirty="0"/>
              <a:t>There is an added benefit of the using the hierarchical nature of the Golden Record in Visualizations</a:t>
            </a:r>
          </a:p>
        </p:txBody>
      </p:sp>
      <p:sp>
        <p:nvSpPr>
          <p:cNvPr id="4" name="Slide Number Placeholder 3"/>
          <p:cNvSpPr>
            <a:spLocks noGrp="1"/>
          </p:cNvSpPr>
          <p:nvPr>
            <p:ph type="sldNum" sz="quarter" idx="10"/>
          </p:nvPr>
        </p:nvSpPr>
        <p:spPr/>
        <p:txBody>
          <a:bodyPr/>
          <a:lstStyle/>
          <a:p>
            <a:fld id="{1794AD38-C66F-4793-B190-19DC6341A757}" type="slidenum">
              <a:rPr lang="en-US" smtClean="0"/>
              <a:t>18</a:t>
            </a:fld>
            <a:endParaRPr lang="en-US"/>
          </a:p>
        </p:txBody>
      </p:sp>
    </p:spTree>
    <p:extLst>
      <p:ext uri="{BB962C8B-B14F-4D97-AF65-F5344CB8AC3E}">
        <p14:creationId xmlns:p14="http://schemas.microsoft.com/office/powerpoint/2010/main" val="4116263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94AD38-C66F-4793-B190-19DC6341A757}" type="slidenum">
              <a:rPr lang="en-US" smtClean="0"/>
              <a:t>20</a:t>
            </a:fld>
            <a:endParaRPr lang="en-US"/>
          </a:p>
        </p:txBody>
      </p:sp>
    </p:spTree>
    <p:extLst>
      <p:ext uri="{BB962C8B-B14F-4D97-AF65-F5344CB8AC3E}">
        <p14:creationId xmlns:p14="http://schemas.microsoft.com/office/powerpoint/2010/main" val="397952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a replacement for architectures out there today like Kimball, </a:t>
            </a:r>
            <a:r>
              <a:rPr lang="en-US" dirty="0" err="1"/>
              <a:t>Inmon</a:t>
            </a:r>
            <a:r>
              <a:rPr lang="en-US" dirty="0"/>
              <a:t>, Federated, </a:t>
            </a:r>
            <a:r>
              <a:rPr lang="en-US" dirty="0" err="1"/>
              <a:t>etc</a:t>
            </a:r>
            <a:r>
              <a:rPr lang="en-US" dirty="0"/>
              <a:t>? </a:t>
            </a:r>
          </a:p>
          <a:p>
            <a:r>
              <a:rPr lang="en-US" dirty="0"/>
              <a:t>NO! It’s more about creating patterns and designs that focus on putting the data in the hands of the users by leveraging existing architectures.</a:t>
            </a:r>
          </a:p>
          <a:p>
            <a:endParaRPr lang="en-US" dirty="0"/>
          </a:p>
          <a:p>
            <a:r>
              <a:rPr lang="en-US" dirty="0"/>
              <a:t>All data assets, we really want to give our users a single source of the truth. We want them to go to one place to get all their data, that’s the common goal in enterprise data solutions. The problem is not all the data resides in one place, especially with big data, more tech savvy users, the vast amount of data resources available… you can really get data from anywhere. </a:t>
            </a:r>
          </a:p>
          <a:p>
            <a:endParaRPr lang="en-US" dirty="0"/>
          </a:p>
          <a:p>
            <a:r>
              <a:rPr lang="en-US" dirty="0"/>
              <a:t>Promotes self-service by </a:t>
            </a:r>
          </a:p>
          <a:p>
            <a:pPr marL="171450" indent="-171450">
              <a:buFont typeface="Arial" panose="020B0604020202020204" pitchFamily="34" charset="0"/>
              <a:buChar char="•"/>
            </a:pPr>
            <a:r>
              <a:rPr lang="en-US" dirty="0"/>
              <a:t>leveraging data assets you already have</a:t>
            </a:r>
          </a:p>
          <a:p>
            <a:pPr marL="171450" indent="-171450">
              <a:buFont typeface="Arial" panose="020B0604020202020204" pitchFamily="34" charset="0"/>
              <a:buChar char="•"/>
            </a:pPr>
            <a:r>
              <a:rPr lang="en-US" dirty="0"/>
              <a:t>increasing your business’ consumable data based on both need and data readiness. </a:t>
            </a:r>
          </a:p>
          <a:p>
            <a:endParaRPr lang="en-US" dirty="0"/>
          </a:p>
          <a:p>
            <a:r>
              <a:rPr lang="en-US" dirty="0"/>
              <a:t>This is not a data dump but more about getting good data to the right business people at the right time.</a:t>
            </a:r>
          </a:p>
        </p:txBody>
      </p:sp>
      <p:sp>
        <p:nvSpPr>
          <p:cNvPr id="4" name="Slide Number Placeholder 3"/>
          <p:cNvSpPr>
            <a:spLocks noGrp="1"/>
          </p:cNvSpPr>
          <p:nvPr>
            <p:ph type="sldNum" sz="quarter" idx="10"/>
          </p:nvPr>
        </p:nvSpPr>
        <p:spPr/>
        <p:txBody>
          <a:bodyPr/>
          <a:lstStyle/>
          <a:p>
            <a:fld id="{1794AD38-C66F-4793-B190-19DC6341A757}" type="slidenum">
              <a:rPr lang="en-US" smtClean="0"/>
              <a:t>5</a:t>
            </a:fld>
            <a:endParaRPr lang="en-US"/>
          </a:p>
        </p:txBody>
      </p:sp>
    </p:spTree>
    <p:extLst>
      <p:ext uri="{BB962C8B-B14F-4D97-AF65-F5344CB8AC3E}">
        <p14:creationId xmlns:p14="http://schemas.microsoft.com/office/powerpoint/2010/main" val="3617597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goal of this architecture is to move data as needed and transform it as little as possible (only when needed).</a:t>
            </a:r>
          </a:p>
          <a:p>
            <a:pPr marL="171450" indent="-171450">
              <a:buFont typeface="Arial" panose="020B0604020202020204" pitchFamily="34" charset="0"/>
              <a:buChar char="•"/>
            </a:pPr>
            <a:r>
              <a:rPr lang="en-US" dirty="0"/>
              <a:t>Idea is the source of truth is the original source</a:t>
            </a:r>
          </a:p>
          <a:p>
            <a:pPr marL="171450" indent="-171450">
              <a:buFont typeface="Arial" panose="020B0604020202020204" pitchFamily="34" charset="0"/>
              <a:buChar char="•"/>
            </a:pPr>
            <a:r>
              <a:rPr lang="en-US" dirty="0"/>
              <a:t>Users always verify their BI data against the system of record</a:t>
            </a:r>
          </a:p>
          <a:p>
            <a:pPr marL="171450" indent="-171450">
              <a:buFont typeface="Arial" panose="020B0604020202020204" pitchFamily="34" charset="0"/>
              <a:buChar char="•"/>
            </a:pPr>
            <a:r>
              <a:rPr lang="en-US" dirty="0"/>
              <a:t>Helps keep up with fast paced business</a:t>
            </a:r>
          </a:p>
          <a:p>
            <a:pPr marL="628650" lvl="1" indent="-171450">
              <a:buFont typeface="Arial" panose="020B0604020202020204" pitchFamily="34" charset="0"/>
              <a:buChar char="•"/>
            </a:pPr>
            <a:r>
              <a:rPr lang="en-US" dirty="0"/>
              <a:t>Less time to make changes to DW (implement, test, user acceptance, </a:t>
            </a:r>
            <a:r>
              <a:rPr lang="en-US" dirty="0" err="1"/>
              <a:t>etc</a:t>
            </a:r>
            <a:r>
              <a:rPr lang="en-US" dirty="0"/>
              <a:t>)</a:t>
            </a:r>
          </a:p>
          <a:p>
            <a:pPr marL="628650" lvl="1" indent="-171450">
              <a:buFont typeface="Arial" panose="020B0604020202020204" pitchFamily="34" charset="0"/>
              <a:buChar char="•"/>
            </a:pPr>
            <a:r>
              <a:rPr lang="en-US" dirty="0"/>
              <a:t>Today if a market changes and the user needs changes to their analytics to make a quick decision; they tend to pull the data and throw it into Excel, manipulating the data to get it to a point where its “good enough” to make a decision</a:t>
            </a:r>
          </a:p>
          <a:p>
            <a:pPr marL="628650" lvl="1" indent="-171450">
              <a:buFont typeface="Arial" panose="020B0604020202020204" pitchFamily="34" charset="0"/>
              <a:buChar char="•"/>
            </a:pPr>
            <a:r>
              <a:rPr lang="en-US" dirty="0"/>
              <a:t>This is not where we want to be, we need to try to provide good data, quickly to our users and not be a roadblock</a:t>
            </a:r>
          </a:p>
          <a:p>
            <a:pPr marL="628650" lvl="1" indent="-171450">
              <a:buFont typeface="Arial" panose="020B0604020202020204" pitchFamily="34" charset="0"/>
              <a:buChar char="•"/>
            </a:pPr>
            <a:r>
              <a:rPr lang="en-US" dirty="0"/>
              <a:t>Slowing down the pace could lead to missed business opportunities </a:t>
            </a:r>
          </a:p>
          <a:p>
            <a:pPr marL="628650" lvl="1" indent="-171450">
              <a:buFont typeface="Arial" panose="020B0604020202020204" pitchFamily="34" charset="0"/>
              <a:buChar char="•"/>
            </a:pPr>
            <a:r>
              <a:rPr lang="en-US" dirty="0"/>
              <a:t>Users need to be able to build a report and answer questions that may or may not have a life beyond that instance </a:t>
            </a:r>
          </a:p>
          <a:p>
            <a:endParaRPr lang="en-US" dirty="0"/>
          </a:p>
        </p:txBody>
      </p:sp>
      <p:sp>
        <p:nvSpPr>
          <p:cNvPr id="4" name="Slide Number Placeholder 3"/>
          <p:cNvSpPr>
            <a:spLocks noGrp="1"/>
          </p:cNvSpPr>
          <p:nvPr>
            <p:ph type="sldNum" sz="quarter" idx="10"/>
          </p:nvPr>
        </p:nvSpPr>
        <p:spPr/>
        <p:txBody>
          <a:bodyPr/>
          <a:lstStyle/>
          <a:p>
            <a:fld id="{1794AD38-C66F-4793-B190-19DC6341A757}" type="slidenum">
              <a:rPr lang="en-US" smtClean="0"/>
              <a:t>6</a:t>
            </a:fld>
            <a:endParaRPr lang="en-US"/>
          </a:p>
        </p:txBody>
      </p:sp>
    </p:spTree>
    <p:extLst>
      <p:ext uri="{BB962C8B-B14F-4D97-AF65-F5344CB8AC3E}">
        <p14:creationId xmlns:p14="http://schemas.microsoft.com/office/powerpoint/2010/main" val="432773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Database Views: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instance, you might have views already in place to provide data to Analysis Services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Consumption based architecture says to identify and leverage these data assets as part of your consumable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Analytic Models: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Think of Power BI and its ability to turn a folder of files into a table structure easily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1794AD38-C66F-4793-B190-19DC6341A757}" type="slidenum">
              <a:rPr lang="en-US" smtClean="0"/>
              <a:t>7</a:t>
            </a:fld>
            <a:endParaRPr lang="en-US"/>
          </a:p>
        </p:txBody>
      </p:sp>
    </p:spTree>
    <p:extLst>
      <p:ext uri="{BB962C8B-B14F-4D97-AF65-F5344CB8AC3E}">
        <p14:creationId xmlns:p14="http://schemas.microsoft.com/office/powerpoint/2010/main" val="2706976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a way, these tools are changing the role of a data warehouse and its purpose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Tabular models are not cube, more grown up </a:t>
            </a:r>
            <a:r>
              <a:rPr lang="en-US" sz="1200" kern="1200" dirty="0" err="1">
                <a:solidFill>
                  <a:schemeClr val="tx1"/>
                </a:solidFill>
                <a:effectLst/>
                <a:latin typeface="+mn-lt"/>
                <a:ea typeface="+mn-ea"/>
                <a:cs typeface="+mn-cs"/>
              </a:rPr>
              <a:t>PowerPivots</a:t>
            </a: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1794AD38-C66F-4793-B190-19DC6341A757}" type="slidenum">
              <a:rPr lang="en-US" smtClean="0"/>
              <a:t>8</a:t>
            </a:fld>
            <a:endParaRPr lang="en-US"/>
          </a:p>
        </p:txBody>
      </p:sp>
    </p:spTree>
    <p:extLst>
      <p:ext uri="{BB962C8B-B14F-4D97-AF65-F5344CB8AC3E}">
        <p14:creationId xmlns:p14="http://schemas.microsoft.com/office/powerpoint/2010/main" val="3023952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Analytic Tools &amp; Data Intelligences: IT Responsibility</a:t>
            </a:r>
          </a:p>
          <a:p>
            <a:r>
              <a:rPr lang="en-US" dirty="0"/>
              <a:t>Visualization &amp; Discovery Tools: In the hands of the users</a:t>
            </a:r>
          </a:p>
          <a:p>
            <a:endParaRPr lang="en-US" dirty="0"/>
          </a:p>
          <a:p>
            <a:r>
              <a:rPr lang="en-US" dirty="0"/>
              <a:t>Consumable area is where we expose data for access to the Users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Users = Non-IT staff, could be technical analysts. (tools don’t require IT intervention to design results)</a:t>
            </a:r>
          </a:p>
          <a:p>
            <a:endParaRPr lang="en-US" dirty="0"/>
          </a:p>
          <a:p>
            <a:endParaRPr lang="en-US" dirty="0"/>
          </a:p>
        </p:txBody>
      </p:sp>
      <p:sp>
        <p:nvSpPr>
          <p:cNvPr id="4" name="Slide Number Placeholder 3"/>
          <p:cNvSpPr>
            <a:spLocks noGrp="1"/>
          </p:cNvSpPr>
          <p:nvPr>
            <p:ph type="sldNum" sz="quarter" idx="10"/>
          </p:nvPr>
        </p:nvSpPr>
        <p:spPr/>
        <p:txBody>
          <a:bodyPr/>
          <a:lstStyle/>
          <a:p>
            <a:fld id="{1794AD38-C66F-4793-B190-19DC6341A757}" type="slidenum">
              <a:rPr lang="en-US" smtClean="0"/>
              <a:t>9</a:t>
            </a:fld>
            <a:endParaRPr lang="en-US"/>
          </a:p>
        </p:txBody>
      </p:sp>
    </p:spTree>
    <p:extLst>
      <p:ext uri="{BB962C8B-B14F-4D97-AF65-F5344CB8AC3E}">
        <p14:creationId xmlns:p14="http://schemas.microsoft.com/office/powerpoint/2010/main" val="1987337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We focus on making data available, not always in the same physical place For instance, you could use Power BI or Power Pivot to pull data from different locations, so the physical location of the data isn’t as important.</a:t>
            </a:r>
          </a:p>
          <a:p>
            <a:endParaRPr lang="en-US" sz="1800" dirty="0"/>
          </a:p>
          <a:p>
            <a:r>
              <a:rPr lang="en-US" sz="1800" dirty="0"/>
              <a:t>Examples of consumable data is part of:</a:t>
            </a:r>
          </a:p>
          <a:p>
            <a:r>
              <a:rPr lang="en-US" sz="1800" dirty="0"/>
              <a:t>Source Data – copies, replication (operational reporting relies on this data often)</a:t>
            </a:r>
          </a:p>
          <a:p>
            <a:endParaRPr lang="en-US" sz="1800" dirty="0"/>
          </a:p>
          <a:p>
            <a:r>
              <a:rPr lang="en-US" sz="1800" dirty="0"/>
              <a:t>Loaded Data – moved data, not exact replica of source, also includes file based sources such as mainframe reports. Think of data in a Hadoop cluster and make data available through hive, not really the source but is available for use.</a:t>
            </a:r>
          </a:p>
          <a:p>
            <a:endParaRPr lang="en-US" sz="1800" dirty="0"/>
          </a:p>
          <a:p>
            <a:r>
              <a:rPr lang="en-US" sz="1800" dirty="0"/>
              <a:t>Transformed Data – data is fundamentally transformed such as into a star schema, includes most EDWs and data marts. (problem is the timelines of build out and changes, data isn’t exactly how it was in the source; difficulty in testing, documenting and user acceptance.)</a:t>
            </a:r>
          </a:p>
          <a:p>
            <a:endParaRPr lang="en-US" sz="1800" dirty="0"/>
          </a:p>
          <a:p>
            <a:r>
              <a:rPr lang="en-US" sz="1800" dirty="0"/>
              <a:t>Master Data – data that can be used to bring all the data together, such as dimensions (anything that is regularly used can be mapped to your data sources, collect natural keys and core data – think date dimension, maybe customer, </a:t>
            </a:r>
            <a:r>
              <a:rPr lang="en-US" sz="1800" dirty="0" err="1"/>
              <a:t>etc</a:t>
            </a:r>
            <a:r>
              <a:rPr lang="en-US" sz="1800" dirty="0"/>
              <a:t> or even data purchased from azure marketplace)</a:t>
            </a:r>
          </a:p>
        </p:txBody>
      </p:sp>
      <p:sp>
        <p:nvSpPr>
          <p:cNvPr id="4" name="Slide Number Placeholder 3"/>
          <p:cNvSpPr>
            <a:spLocks noGrp="1"/>
          </p:cNvSpPr>
          <p:nvPr>
            <p:ph type="sldNum" sz="quarter" idx="10"/>
          </p:nvPr>
        </p:nvSpPr>
        <p:spPr/>
        <p:txBody>
          <a:bodyPr/>
          <a:lstStyle/>
          <a:p>
            <a:fld id="{1794AD38-C66F-4793-B190-19DC6341A757}" type="slidenum">
              <a:rPr lang="en-US" smtClean="0"/>
              <a:t>10</a:t>
            </a:fld>
            <a:endParaRPr lang="en-US"/>
          </a:p>
        </p:txBody>
      </p:sp>
    </p:spTree>
    <p:extLst>
      <p:ext uri="{BB962C8B-B14F-4D97-AF65-F5344CB8AC3E}">
        <p14:creationId xmlns:p14="http://schemas.microsoft.com/office/powerpoint/2010/main" val="2631276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While Consumable Data is the heart of the architecture, Data Intelligence provides the map; some where there HAS TO be a data dictionary</a:t>
            </a:r>
          </a:p>
          <a:p>
            <a:endParaRPr lang="en-US" sz="1800" dirty="0"/>
          </a:p>
          <a:p>
            <a:r>
              <a:rPr lang="en-US" sz="1800" dirty="0"/>
              <a:t>This is essential for this architecture, as we need to be able to document what the consumable data is and how to get to it. </a:t>
            </a:r>
          </a:p>
          <a:p>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As well map the relationships in the consumable data and any important metadata. (Think source to target maps)</a:t>
            </a:r>
          </a:p>
          <a:p>
            <a:endParaRPr lang="en-US" sz="1800" dirty="0"/>
          </a:p>
          <a:p>
            <a:r>
              <a:rPr lang="en-US" sz="1800" dirty="0"/>
              <a:t>This needs to be as detailed as needed to support the user. Has to be simple enough for everyone to understand but usable and maintainable. Don’t just make a data dictionary for the sake of making a data dictionary. Maybe wiki style? </a:t>
            </a:r>
          </a:p>
        </p:txBody>
      </p:sp>
      <p:sp>
        <p:nvSpPr>
          <p:cNvPr id="4" name="Slide Number Placeholder 3"/>
          <p:cNvSpPr>
            <a:spLocks noGrp="1"/>
          </p:cNvSpPr>
          <p:nvPr>
            <p:ph type="sldNum" sz="quarter" idx="10"/>
          </p:nvPr>
        </p:nvSpPr>
        <p:spPr/>
        <p:txBody>
          <a:bodyPr/>
          <a:lstStyle/>
          <a:p>
            <a:fld id="{1794AD38-C66F-4793-B190-19DC6341A757}" type="slidenum">
              <a:rPr lang="en-US" smtClean="0"/>
              <a:t>11</a:t>
            </a:fld>
            <a:endParaRPr lang="en-US"/>
          </a:p>
        </p:txBody>
      </p:sp>
    </p:spTree>
    <p:extLst>
      <p:ext uri="{BB962C8B-B14F-4D97-AF65-F5344CB8AC3E}">
        <p14:creationId xmlns:p14="http://schemas.microsoft.com/office/powerpoint/2010/main" val="2658227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Users are often discovering data and mashing up </a:t>
            </a:r>
            <a:r>
              <a:rPr lang="en-US" sz="1800" dirty="0" err="1"/>
              <a:t>thier</a:t>
            </a:r>
            <a:r>
              <a:rPr lang="en-US" sz="1800" dirty="0"/>
              <a:t> data to try and figure out the data on their own</a:t>
            </a:r>
          </a:p>
          <a:p>
            <a:endParaRPr lang="en-US" sz="1800" dirty="0"/>
          </a:p>
          <a:p>
            <a:pPr marL="285750" indent="-285750">
              <a:buFont typeface="Arial" panose="020B0604020202020204" pitchFamily="34" charset="0"/>
              <a:buChar char="•"/>
            </a:pPr>
            <a:r>
              <a:rPr lang="en-US" sz="1800" dirty="0"/>
              <a:t>This does not mean that IT users can not use the Discovery Tools</a:t>
            </a:r>
          </a:p>
          <a:p>
            <a:pPr marL="285750" indent="-285750">
              <a:buFont typeface="Arial" panose="020B0604020202020204" pitchFamily="34" charset="0"/>
              <a:buChar char="•"/>
            </a:pPr>
            <a:r>
              <a:rPr lang="en-US" sz="1800" dirty="0"/>
              <a:t>What this leads to is new additions to the consumable data is driven by the User as they have more demands</a:t>
            </a:r>
          </a:p>
          <a:p>
            <a:pPr marL="285750" indent="-285750">
              <a:buFont typeface="Arial" panose="020B0604020202020204" pitchFamily="34" charset="0"/>
              <a:buChar char="•"/>
            </a:pPr>
            <a:r>
              <a:rPr lang="en-US" sz="1800" dirty="0"/>
              <a:t>Provides a great sandbox or prototype environments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You are never going to get away from the users holding on to and using a bunch of spreadsheets</a:t>
            </a:r>
          </a:p>
          <a:p>
            <a:pPr marL="285750" indent="-285750">
              <a:buFont typeface="Arial" panose="020B0604020202020204" pitchFamily="34" charset="0"/>
              <a:buChar char="•"/>
            </a:pPr>
            <a:r>
              <a:rPr lang="en-US" sz="1800" dirty="0"/>
              <a:t>This architecture allows the users to own the data</a:t>
            </a:r>
          </a:p>
          <a:p>
            <a:pPr marL="285750" indent="-285750">
              <a:buFont typeface="Arial" panose="020B0604020202020204" pitchFamily="34" charset="0"/>
              <a:buChar char="•"/>
            </a:pPr>
            <a:r>
              <a:rPr lang="en-US" sz="1800" dirty="0"/>
              <a:t>Allowing them to change for different scenarios asked by the business</a:t>
            </a:r>
          </a:p>
          <a:p>
            <a:pPr marL="285750" indent="-285750">
              <a:buFont typeface="Arial" panose="020B0604020202020204" pitchFamily="34" charset="0"/>
              <a:buChar char="•"/>
            </a:pPr>
            <a:r>
              <a:rPr lang="en-US" sz="1800" dirty="0"/>
              <a:t>Users often times will understand the data better than we do and how the data applies to their business</a:t>
            </a:r>
          </a:p>
          <a:p>
            <a:pPr marL="0" indent="0">
              <a:buFont typeface="Arial" panose="020B0604020202020204" pitchFamily="34" charset="0"/>
              <a:buNone/>
            </a:pPr>
            <a:endParaRPr lang="en-US" sz="1800" dirty="0"/>
          </a:p>
        </p:txBody>
      </p:sp>
      <p:sp>
        <p:nvSpPr>
          <p:cNvPr id="4" name="Slide Number Placeholder 3"/>
          <p:cNvSpPr>
            <a:spLocks noGrp="1"/>
          </p:cNvSpPr>
          <p:nvPr>
            <p:ph type="sldNum" sz="quarter" idx="10"/>
          </p:nvPr>
        </p:nvSpPr>
        <p:spPr/>
        <p:txBody>
          <a:bodyPr/>
          <a:lstStyle/>
          <a:p>
            <a:fld id="{1794AD38-C66F-4793-B190-19DC6341A757}" type="slidenum">
              <a:rPr lang="en-US" smtClean="0"/>
              <a:t>12</a:t>
            </a:fld>
            <a:endParaRPr lang="en-US"/>
          </a:p>
        </p:txBody>
      </p:sp>
    </p:spTree>
    <p:extLst>
      <p:ext uri="{BB962C8B-B14F-4D97-AF65-F5344CB8AC3E}">
        <p14:creationId xmlns:p14="http://schemas.microsoft.com/office/powerpoint/2010/main" val="591164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AE6CE2-8A33-41D4-BAA7-82308EC4F7C7}"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6C034-5AE8-4AFD-89C9-906F7D10C7C6}" type="slidenum">
              <a:rPr lang="en-US" smtClean="0"/>
              <a:t>‹#›</a:t>
            </a:fld>
            <a:endParaRPr lang="en-US"/>
          </a:p>
        </p:txBody>
      </p:sp>
    </p:spTree>
    <p:extLst>
      <p:ext uri="{BB962C8B-B14F-4D97-AF65-F5344CB8AC3E}">
        <p14:creationId xmlns:p14="http://schemas.microsoft.com/office/powerpoint/2010/main" val="3719785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AE6CE2-8A33-41D4-BAA7-82308EC4F7C7}"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6C034-5AE8-4AFD-89C9-906F7D10C7C6}" type="slidenum">
              <a:rPr lang="en-US" smtClean="0"/>
              <a:t>‹#›</a:t>
            </a:fld>
            <a:endParaRPr lang="en-US"/>
          </a:p>
        </p:txBody>
      </p:sp>
    </p:spTree>
    <p:extLst>
      <p:ext uri="{BB962C8B-B14F-4D97-AF65-F5344CB8AC3E}">
        <p14:creationId xmlns:p14="http://schemas.microsoft.com/office/powerpoint/2010/main" val="214181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AE6CE2-8A33-41D4-BAA7-82308EC4F7C7}"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6C034-5AE8-4AFD-89C9-906F7D10C7C6}" type="slidenum">
              <a:rPr lang="en-US" smtClean="0"/>
              <a:t>‹#›</a:t>
            </a:fld>
            <a:endParaRPr lang="en-US"/>
          </a:p>
        </p:txBody>
      </p:sp>
    </p:spTree>
    <p:extLst>
      <p:ext uri="{BB962C8B-B14F-4D97-AF65-F5344CB8AC3E}">
        <p14:creationId xmlns:p14="http://schemas.microsoft.com/office/powerpoint/2010/main" val="3923725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AE6CE2-8A33-41D4-BAA7-82308EC4F7C7}"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6C034-5AE8-4AFD-89C9-906F7D10C7C6}" type="slidenum">
              <a:rPr lang="en-US" smtClean="0"/>
              <a:t>‹#›</a:t>
            </a:fld>
            <a:endParaRPr lang="en-US"/>
          </a:p>
        </p:txBody>
      </p:sp>
    </p:spTree>
    <p:extLst>
      <p:ext uri="{BB962C8B-B14F-4D97-AF65-F5344CB8AC3E}">
        <p14:creationId xmlns:p14="http://schemas.microsoft.com/office/powerpoint/2010/main" val="2409696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AE6CE2-8A33-41D4-BAA7-82308EC4F7C7}"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6C034-5AE8-4AFD-89C9-906F7D10C7C6}" type="slidenum">
              <a:rPr lang="en-US" smtClean="0"/>
              <a:t>‹#›</a:t>
            </a:fld>
            <a:endParaRPr lang="en-US"/>
          </a:p>
        </p:txBody>
      </p:sp>
    </p:spTree>
    <p:extLst>
      <p:ext uri="{BB962C8B-B14F-4D97-AF65-F5344CB8AC3E}">
        <p14:creationId xmlns:p14="http://schemas.microsoft.com/office/powerpoint/2010/main" val="2036550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AE6CE2-8A33-41D4-BAA7-82308EC4F7C7}"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16C034-5AE8-4AFD-89C9-906F7D10C7C6}" type="slidenum">
              <a:rPr lang="en-US" smtClean="0"/>
              <a:t>‹#›</a:t>
            </a:fld>
            <a:endParaRPr lang="en-US"/>
          </a:p>
        </p:txBody>
      </p:sp>
    </p:spTree>
    <p:extLst>
      <p:ext uri="{BB962C8B-B14F-4D97-AF65-F5344CB8AC3E}">
        <p14:creationId xmlns:p14="http://schemas.microsoft.com/office/powerpoint/2010/main" val="2290861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AE6CE2-8A33-41D4-BAA7-82308EC4F7C7}" type="datetimeFigureOut">
              <a:rPr lang="en-US" smtClean="0"/>
              <a:t>11/20/2018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16C034-5AE8-4AFD-89C9-906F7D10C7C6}" type="slidenum">
              <a:rPr lang="en-US" smtClean="0"/>
              <a:t>‹#›</a:t>
            </a:fld>
            <a:endParaRPr lang="en-US"/>
          </a:p>
        </p:txBody>
      </p:sp>
    </p:spTree>
    <p:extLst>
      <p:ext uri="{BB962C8B-B14F-4D97-AF65-F5344CB8AC3E}">
        <p14:creationId xmlns:p14="http://schemas.microsoft.com/office/powerpoint/2010/main" val="73853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AE6CE2-8A33-41D4-BAA7-82308EC4F7C7}" type="datetimeFigureOut">
              <a:rPr lang="en-US" smtClean="0"/>
              <a:t>11/20/2018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16C034-5AE8-4AFD-89C9-906F7D10C7C6}" type="slidenum">
              <a:rPr lang="en-US" smtClean="0"/>
              <a:t>‹#›</a:t>
            </a:fld>
            <a:endParaRPr lang="en-US"/>
          </a:p>
        </p:txBody>
      </p:sp>
    </p:spTree>
    <p:extLst>
      <p:ext uri="{BB962C8B-B14F-4D97-AF65-F5344CB8AC3E}">
        <p14:creationId xmlns:p14="http://schemas.microsoft.com/office/powerpoint/2010/main" val="947610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AE6CE2-8A33-41D4-BAA7-82308EC4F7C7}" type="datetimeFigureOut">
              <a:rPr lang="en-US" smtClean="0"/>
              <a:t>11/20/2018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16C034-5AE8-4AFD-89C9-906F7D10C7C6}" type="slidenum">
              <a:rPr lang="en-US" smtClean="0"/>
              <a:t>‹#›</a:t>
            </a:fld>
            <a:endParaRPr lang="en-US"/>
          </a:p>
        </p:txBody>
      </p:sp>
    </p:spTree>
    <p:extLst>
      <p:ext uri="{BB962C8B-B14F-4D97-AF65-F5344CB8AC3E}">
        <p14:creationId xmlns:p14="http://schemas.microsoft.com/office/powerpoint/2010/main" val="943190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AE6CE2-8A33-41D4-BAA7-82308EC4F7C7}"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16C034-5AE8-4AFD-89C9-906F7D10C7C6}" type="slidenum">
              <a:rPr lang="en-US" smtClean="0"/>
              <a:t>‹#›</a:t>
            </a:fld>
            <a:endParaRPr lang="en-US"/>
          </a:p>
        </p:txBody>
      </p:sp>
    </p:spTree>
    <p:extLst>
      <p:ext uri="{BB962C8B-B14F-4D97-AF65-F5344CB8AC3E}">
        <p14:creationId xmlns:p14="http://schemas.microsoft.com/office/powerpoint/2010/main" val="189060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AE6CE2-8A33-41D4-BAA7-82308EC4F7C7}"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16C034-5AE8-4AFD-89C9-906F7D10C7C6}" type="slidenum">
              <a:rPr lang="en-US" smtClean="0"/>
              <a:t>‹#›</a:t>
            </a:fld>
            <a:endParaRPr lang="en-US"/>
          </a:p>
        </p:txBody>
      </p:sp>
    </p:spTree>
    <p:extLst>
      <p:ext uri="{BB962C8B-B14F-4D97-AF65-F5344CB8AC3E}">
        <p14:creationId xmlns:p14="http://schemas.microsoft.com/office/powerpoint/2010/main" val="1368480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E6CE2-8A33-41D4-BAA7-82308EC4F7C7}" type="datetimeFigureOut">
              <a:rPr lang="en-US" smtClean="0"/>
              <a:t>11/20/2018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6C034-5AE8-4AFD-89C9-906F7D10C7C6}" type="slidenum">
              <a:rPr lang="en-US" smtClean="0"/>
              <a:t>‹#›</a:t>
            </a:fld>
            <a:endParaRPr lang="en-US"/>
          </a:p>
        </p:txBody>
      </p:sp>
    </p:spTree>
    <p:extLst>
      <p:ext uri="{BB962C8B-B14F-4D97-AF65-F5344CB8AC3E}">
        <p14:creationId xmlns:p14="http://schemas.microsoft.com/office/powerpoint/2010/main" val="4074996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hyperlink" Target="http://pragmaticworks.com/Training/Details/Webinar-1762" TargetMode="External"/><Relationship Id="rId4" Type="http://schemas.openxmlformats.org/officeDocument/2006/relationships/hyperlink" Target="https://dataonwheels.wordpres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3640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4033CC-219A-43D9-BDD8-CAFF666193AB}"/>
              </a:ext>
            </a:extLst>
          </p:cNvPr>
          <p:cNvPicPr>
            <a:picLocks noChangeAspect="1"/>
          </p:cNvPicPr>
          <p:nvPr/>
        </p:nvPicPr>
        <p:blipFill>
          <a:blip r:embed="rId3"/>
          <a:stretch>
            <a:fillRect/>
          </a:stretch>
        </p:blipFill>
        <p:spPr>
          <a:xfrm>
            <a:off x="0" y="5568032"/>
            <a:ext cx="9144000" cy="1284536"/>
          </a:xfrm>
          <a:prstGeom prst="rect">
            <a:avLst/>
          </a:prstGeom>
        </p:spPr>
      </p:pic>
      <p:pic>
        <p:nvPicPr>
          <p:cNvPr id="8" name="Picture 7">
            <a:extLst>
              <a:ext uri="{FF2B5EF4-FFF2-40B4-BE49-F238E27FC236}">
                <a16:creationId xmlns:a16="http://schemas.microsoft.com/office/drawing/2014/main" id="{3AC7D8EE-ADF9-4A95-8131-697889F97310}"/>
              </a:ext>
            </a:extLst>
          </p:cNvPr>
          <p:cNvPicPr>
            <a:picLocks noChangeAspect="1"/>
          </p:cNvPicPr>
          <p:nvPr/>
        </p:nvPicPr>
        <p:blipFill>
          <a:blip r:embed="rId4"/>
          <a:stretch>
            <a:fillRect/>
          </a:stretch>
        </p:blipFill>
        <p:spPr>
          <a:xfrm>
            <a:off x="0" y="11678"/>
            <a:ext cx="9144000" cy="541796"/>
          </a:xfrm>
          <a:prstGeom prst="rect">
            <a:avLst/>
          </a:prstGeom>
        </p:spPr>
      </p:pic>
      <p:sp>
        <p:nvSpPr>
          <p:cNvPr id="9" name="Content Placeholder 3">
            <a:extLst>
              <a:ext uri="{FF2B5EF4-FFF2-40B4-BE49-F238E27FC236}">
                <a16:creationId xmlns:a16="http://schemas.microsoft.com/office/drawing/2014/main" id="{6192847F-9C3F-4290-8FC7-5AF81EC98B48}"/>
              </a:ext>
            </a:extLst>
          </p:cNvPr>
          <p:cNvSpPr txBox="1">
            <a:spLocks/>
          </p:cNvSpPr>
          <p:nvPr/>
        </p:nvSpPr>
        <p:spPr bwMode="auto">
          <a:xfrm>
            <a:off x="415925" y="782638"/>
            <a:ext cx="8486775" cy="50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b="1" dirty="0">
                <a:latin typeface="Century Gothic" panose="020B0502020202020204" pitchFamily="34" charset="0"/>
                <a:cs typeface="Arial" panose="020B0604020202020204" pitchFamily="34" charset="0"/>
              </a:rPr>
              <a:t>Consumable Data</a:t>
            </a:r>
          </a:p>
        </p:txBody>
      </p:sp>
      <p:sp>
        <p:nvSpPr>
          <p:cNvPr id="10" name="Text Placeholder 2">
            <a:extLst>
              <a:ext uri="{FF2B5EF4-FFF2-40B4-BE49-F238E27FC236}">
                <a16:creationId xmlns:a16="http://schemas.microsoft.com/office/drawing/2014/main" id="{F54ACEB9-0E3B-4EE5-80F3-674DF5AA9139}"/>
              </a:ext>
            </a:extLst>
          </p:cNvPr>
          <p:cNvSpPr txBox="1">
            <a:spLocks/>
          </p:cNvSpPr>
          <p:nvPr/>
        </p:nvSpPr>
        <p:spPr>
          <a:xfrm>
            <a:off x="415925" y="1638300"/>
            <a:ext cx="6729413" cy="3849688"/>
          </a:xfrm>
          <a:prstGeom prst="rect">
            <a:avLst/>
          </a:prstGeom>
        </p:spPr>
        <p:txBody>
          <a:bodyPr vert="horz"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Not always a physical location</a:t>
            </a:r>
          </a:p>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Consists of:</a:t>
            </a:r>
          </a:p>
          <a:p>
            <a:pPr marL="457200" lvl="1" indent="0">
              <a:buFontTx/>
              <a:buChar char="•"/>
            </a:pPr>
            <a:r>
              <a:rPr lang="en-US" altLang="en-US" sz="2000" dirty="0">
                <a:solidFill>
                  <a:schemeClr val="bg2">
                    <a:lumMod val="25000"/>
                  </a:schemeClr>
                </a:solidFill>
                <a:latin typeface="Calibri" panose="020F0502020204030204" pitchFamily="34" charset="0"/>
                <a:cs typeface="Calibri" panose="020F0502020204030204" pitchFamily="34" charset="0"/>
              </a:rPr>
              <a:t>Source Data</a:t>
            </a:r>
          </a:p>
          <a:p>
            <a:pPr marL="457200" lvl="1" indent="0">
              <a:buFontTx/>
              <a:buChar char="•"/>
            </a:pPr>
            <a:r>
              <a:rPr lang="en-US" altLang="en-US" sz="2000" dirty="0">
                <a:solidFill>
                  <a:schemeClr val="bg2">
                    <a:lumMod val="25000"/>
                  </a:schemeClr>
                </a:solidFill>
                <a:latin typeface="Calibri" panose="020F0502020204030204" pitchFamily="34" charset="0"/>
                <a:cs typeface="Calibri" panose="020F0502020204030204" pitchFamily="34" charset="0"/>
              </a:rPr>
              <a:t>Loaded Data</a:t>
            </a:r>
          </a:p>
          <a:p>
            <a:pPr marL="457200" lvl="1" indent="0">
              <a:buFontTx/>
              <a:buChar char="•"/>
            </a:pPr>
            <a:r>
              <a:rPr lang="en-US" altLang="en-US" sz="2000" dirty="0">
                <a:solidFill>
                  <a:schemeClr val="bg2">
                    <a:lumMod val="25000"/>
                  </a:schemeClr>
                </a:solidFill>
                <a:latin typeface="Calibri" panose="020F0502020204030204" pitchFamily="34" charset="0"/>
                <a:cs typeface="Calibri" panose="020F0502020204030204" pitchFamily="34" charset="0"/>
              </a:rPr>
              <a:t>Transformed Data</a:t>
            </a:r>
          </a:p>
          <a:p>
            <a:pPr marL="457200" lvl="1" indent="0">
              <a:buFontTx/>
              <a:buChar char="•"/>
            </a:pPr>
            <a:r>
              <a:rPr lang="en-US" altLang="en-US" sz="2000" dirty="0">
                <a:solidFill>
                  <a:schemeClr val="bg2">
                    <a:lumMod val="25000"/>
                  </a:schemeClr>
                </a:solidFill>
                <a:latin typeface="Calibri" panose="020F0502020204030204" pitchFamily="34" charset="0"/>
                <a:cs typeface="Calibri" panose="020F0502020204030204" pitchFamily="34" charset="0"/>
              </a:rPr>
              <a:t>Mastered Data</a:t>
            </a:r>
          </a:p>
        </p:txBody>
      </p:sp>
      <p:pic>
        <p:nvPicPr>
          <p:cNvPr id="2" name="Picture 1">
            <a:extLst>
              <a:ext uri="{FF2B5EF4-FFF2-40B4-BE49-F238E27FC236}">
                <a16:creationId xmlns:a16="http://schemas.microsoft.com/office/drawing/2014/main" id="{C34CC746-28DD-49B5-A092-A0CD5E9EE2D2}"/>
              </a:ext>
            </a:extLst>
          </p:cNvPr>
          <p:cNvPicPr>
            <a:picLocks noChangeAspect="1"/>
          </p:cNvPicPr>
          <p:nvPr/>
        </p:nvPicPr>
        <p:blipFill>
          <a:blip r:embed="rId5"/>
          <a:stretch>
            <a:fillRect/>
          </a:stretch>
        </p:blipFill>
        <p:spPr>
          <a:xfrm>
            <a:off x="5859887" y="3660737"/>
            <a:ext cx="3189931" cy="1794337"/>
          </a:xfrm>
          <a:prstGeom prst="rect">
            <a:avLst/>
          </a:prstGeom>
        </p:spPr>
      </p:pic>
      <p:sp>
        <p:nvSpPr>
          <p:cNvPr id="3" name="TextBox 2">
            <a:extLst>
              <a:ext uri="{FF2B5EF4-FFF2-40B4-BE49-F238E27FC236}">
                <a16:creationId xmlns:a16="http://schemas.microsoft.com/office/drawing/2014/main" id="{7A361492-CBE9-448A-8605-FDB6E06DD187}"/>
              </a:ext>
            </a:extLst>
          </p:cNvPr>
          <p:cNvSpPr txBox="1"/>
          <p:nvPr/>
        </p:nvSpPr>
        <p:spPr>
          <a:xfrm>
            <a:off x="145070" y="4243698"/>
            <a:ext cx="1964028" cy="1077218"/>
          </a:xfrm>
          <a:prstGeom prst="rect">
            <a:avLst/>
          </a:prstGeom>
          <a:noFill/>
        </p:spPr>
        <p:txBody>
          <a:bodyPr wrap="square" rtlCol="0">
            <a:spAutoFit/>
          </a:bodyPr>
          <a:lstStyle/>
          <a:p>
            <a:r>
              <a:rPr lang="en-US" sz="1600" b="1" dirty="0"/>
              <a:t>SQL Server</a:t>
            </a:r>
          </a:p>
          <a:p>
            <a:r>
              <a:rPr lang="en-US" sz="1600" dirty="0"/>
              <a:t>Replication</a:t>
            </a:r>
          </a:p>
          <a:p>
            <a:r>
              <a:rPr lang="en-US" sz="1600" dirty="0"/>
              <a:t>Master Data Services</a:t>
            </a:r>
          </a:p>
          <a:p>
            <a:r>
              <a:rPr lang="en-US" sz="1600" dirty="0"/>
              <a:t>SSIS</a:t>
            </a:r>
          </a:p>
        </p:txBody>
      </p:sp>
      <p:sp>
        <p:nvSpPr>
          <p:cNvPr id="11" name="TextBox 10">
            <a:extLst>
              <a:ext uri="{FF2B5EF4-FFF2-40B4-BE49-F238E27FC236}">
                <a16:creationId xmlns:a16="http://schemas.microsoft.com/office/drawing/2014/main" id="{29610B63-BF44-4EB5-92FC-2A0A2364F6B6}"/>
              </a:ext>
            </a:extLst>
          </p:cNvPr>
          <p:cNvSpPr txBox="1"/>
          <p:nvPr/>
        </p:nvSpPr>
        <p:spPr>
          <a:xfrm>
            <a:off x="2272325" y="4243698"/>
            <a:ext cx="1635615" cy="1077218"/>
          </a:xfrm>
          <a:prstGeom prst="rect">
            <a:avLst/>
          </a:prstGeom>
          <a:noFill/>
        </p:spPr>
        <p:txBody>
          <a:bodyPr wrap="square" rtlCol="0">
            <a:spAutoFit/>
          </a:bodyPr>
          <a:lstStyle/>
          <a:p>
            <a:r>
              <a:rPr lang="en-US" sz="1600" b="1" dirty="0"/>
              <a:t>Hadoop &amp; Files</a:t>
            </a:r>
          </a:p>
          <a:p>
            <a:r>
              <a:rPr lang="en-US" sz="1600" dirty="0"/>
              <a:t>Azure Storage</a:t>
            </a:r>
          </a:p>
          <a:p>
            <a:r>
              <a:rPr lang="en-US" sz="1600" dirty="0"/>
              <a:t>Azure Data Lake</a:t>
            </a:r>
          </a:p>
          <a:p>
            <a:r>
              <a:rPr lang="en-US" sz="1600" dirty="0"/>
              <a:t>HDFS</a:t>
            </a:r>
          </a:p>
        </p:txBody>
      </p:sp>
      <p:sp>
        <p:nvSpPr>
          <p:cNvPr id="12" name="TextBox 11">
            <a:extLst>
              <a:ext uri="{FF2B5EF4-FFF2-40B4-BE49-F238E27FC236}">
                <a16:creationId xmlns:a16="http://schemas.microsoft.com/office/drawing/2014/main" id="{1F39748D-179D-460A-8931-70465DF54F95}"/>
              </a:ext>
            </a:extLst>
          </p:cNvPr>
          <p:cNvSpPr txBox="1"/>
          <p:nvPr/>
        </p:nvSpPr>
        <p:spPr>
          <a:xfrm>
            <a:off x="4067085" y="4243698"/>
            <a:ext cx="1635615" cy="1077218"/>
          </a:xfrm>
          <a:prstGeom prst="rect">
            <a:avLst/>
          </a:prstGeom>
          <a:noFill/>
        </p:spPr>
        <p:txBody>
          <a:bodyPr wrap="square" rtlCol="0">
            <a:spAutoFit/>
          </a:bodyPr>
          <a:lstStyle/>
          <a:p>
            <a:r>
              <a:rPr lang="en-US" sz="1600" b="1" dirty="0"/>
              <a:t>Azure</a:t>
            </a:r>
          </a:p>
          <a:p>
            <a:r>
              <a:rPr lang="en-US" sz="1600" dirty="0"/>
              <a:t>Document DB</a:t>
            </a:r>
          </a:p>
          <a:p>
            <a:r>
              <a:rPr lang="en-US" sz="1600" dirty="0"/>
              <a:t>Azure SQL DB</a:t>
            </a:r>
          </a:p>
          <a:p>
            <a:r>
              <a:rPr lang="en-US" sz="1600" dirty="0"/>
              <a:t>Azure SQL DW</a:t>
            </a:r>
          </a:p>
        </p:txBody>
      </p:sp>
    </p:spTree>
    <p:extLst>
      <p:ext uri="{BB962C8B-B14F-4D97-AF65-F5344CB8AC3E}">
        <p14:creationId xmlns:p14="http://schemas.microsoft.com/office/powerpoint/2010/main" val="699533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4033CC-219A-43D9-BDD8-CAFF666193AB}"/>
              </a:ext>
            </a:extLst>
          </p:cNvPr>
          <p:cNvPicPr>
            <a:picLocks noChangeAspect="1"/>
          </p:cNvPicPr>
          <p:nvPr/>
        </p:nvPicPr>
        <p:blipFill>
          <a:blip r:embed="rId3"/>
          <a:stretch>
            <a:fillRect/>
          </a:stretch>
        </p:blipFill>
        <p:spPr>
          <a:xfrm>
            <a:off x="0" y="5568032"/>
            <a:ext cx="9144000" cy="1284536"/>
          </a:xfrm>
          <a:prstGeom prst="rect">
            <a:avLst/>
          </a:prstGeom>
        </p:spPr>
      </p:pic>
      <p:pic>
        <p:nvPicPr>
          <p:cNvPr id="8" name="Picture 7">
            <a:extLst>
              <a:ext uri="{FF2B5EF4-FFF2-40B4-BE49-F238E27FC236}">
                <a16:creationId xmlns:a16="http://schemas.microsoft.com/office/drawing/2014/main" id="{3AC7D8EE-ADF9-4A95-8131-697889F97310}"/>
              </a:ext>
            </a:extLst>
          </p:cNvPr>
          <p:cNvPicPr>
            <a:picLocks noChangeAspect="1"/>
          </p:cNvPicPr>
          <p:nvPr/>
        </p:nvPicPr>
        <p:blipFill>
          <a:blip r:embed="rId4"/>
          <a:stretch>
            <a:fillRect/>
          </a:stretch>
        </p:blipFill>
        <p:spPr>
          <a:xfrm>
            <a:off x="0" y="11678"/>
            <a:ext cx="9144000" cy="541796"/>
          </a:xfrm>
          <a:prstGeom prst="rect">
            <a:avLst/>
          </a:prstGeom>
        </p:spPr>
      </p:pic>
      <p:sp>
        <p:nvSpPr>
          <p:cNvPr id="9" name="Content Placeholder 3">
            <a:extLst>
              <a:ext uri="{FF2B5EF4-FFF2-40B4-BE49-F238E27FC236}">
                <a16:creationId xmlns:a16="http://schemas.microsoft.com/office/drawing/2014/main" id="{6192847F-9C3F-4290-8FC7-5AF81EC98B48}"/>
              </a:ext>
            </a:extLst>
          </p:cNvPr>
          <p:cNvSpPr txBox="1">
            <a:spLocks/>
          </p:cNvSpPr>
          <p:nvPr/>
        </p:nvSpPr>
        <p:spPr bwMode="auto">
          <a:xfrm>
            <a:off x="415925" y="782638"/>
            <a:ext cx="8486775" cy="50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b="1" dirty="0">
                <a:latin typeface="Century Gothic" panose="020B0502020202020204" pitchFamily="34" charset="0"/>
                <a:cs typeface="Arial" panose="020B0604020202020204" pitchFamily="34" charset="0"/>
              </a:rPr>
              <a:t>Data Intelligence</a:t>
            </a:r>
          </a:p>
        </p:txBody>
      </p:sp>
      <p:sp>
        <p:nvSpPr>
          <p:cNvPr id="10" name="Text Placeholder 2">
            <a:extLst>
              <a:ext uri="{FF2B5EF4-FFF2-40B4-BE49-F238E27FC236}">
                <a16:creationId xmlns:a16="http://schemas.microsoft.com/office/drawing/2014/main" id="{F54ACEB9-0E3B-4EE5-80F3-674DF5AA9139}"/>
              </a:ext>
            </a:extLst>
          </p:cNvPr>
          <p:cNvSpPr txBox="1">
            <a:spLocks/>
          </p:cNvSpPr>
          <p:nvPr/>
        </p:nvSpPr>
        <p:spPr>
          <a:xfrm>
            <a:off x="415925" y="1638300"/>
            <a:ext cx="6729413" cy="3849688"/>
          </a:xfrm>
          <a:prstGeom prst="rect">
            <a:avLst/>
          </a:prstGeom>
        </p:spPr>
        <p:txBody>
          <a:bodyPr vert="horz"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Must have a data dictionary</a:t>
            </a:r>
          </a:p>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Maps relationships into consumable data</a:t>
            </a:r>
          </a:p>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Metadata documented</a:t>
            </a:r>
            <a:endParaRPr lang="en-US" altLang="en-US" sz="2000" dirty="0">
              <a:solidFill>
                <a:schemeClr val="bg2">
                  <a:lumMod val="25000"/>
                </a:schemeClr>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F597BCE-A148-4E5D-99F5-A12E4DFE37E9}"/>
              </a:ext>
            </a:extLst>
          </p:cNvPr>
          <p:cNvPicPr>
            <a:picLocks noChangeAspect="1"/>
          </p:cNvPicPr>
          <p:nvPr/>
        </p:nvPicPr>
        <p:blipFill>
          <a:blip r:embed="rId5"/>
          <a:stretch>
            <a:fillRect/>
          </a:stretch>
        </p:blipFill>
        <p:spPr>
          <a:xfrm>
            <a:off x="5808372" y="3689474"/>
            <a:ext cx="3197359" cy="1798514"/>
          </a:xfrm>
          <a:prstGeom prst="rect">
            <a:avLst/>
          </a:prstGeom>
        </p:spPr>
      </p:pic>
      <p:sp>
        <p:nvSpPr>
          <p:cNvPr id="7" name="TextBox 6">
            <a:extLst>
              <a:ext uri="{FF2B5EF4-FFF2-40B4-BE49-F238E27FC236}">
                <a16:creationId xmlns:a16="http://schemas.microsoft.com/office/drawing/2014/main" id="{F423C018-8349-4D8B-B8EB-62ED783C7350}"/>
              </a:ext>
            </a:extLst>
          </p:cNvPr>
          <p:cNvSpPr txBox="1"/>
          <p:nvPr/>
        </p:nvSpPr>
        <p:spPr>
          <a:xfrm>
            <a:off x="415925" y="4164549"/>
            <a:ext cx="2739798" cy="1323439"/>
          </a:xfrm>
          <a:prstGeom prst="rect">
            <a:avLst/>
          </a:prstGeom>
          <a:noFill/>
        </p:spPr>
        <p:txBody>
          <a:bodyPr wrap="square" rtlCol="0">
            <a:spAutoFit/>
          </a:bodyPr>
          <a:lstStyle/>
          <a:p>
            <a:r>
              <a:rPr lang="en-US" sz="1600" b="1" dirty="0"/>
              <a:t>Support Tools</a:t>
            </a:r>
          </a:p>
          <a:p>
            <a:r>
              <a:rPr lang="en-US" sz="1600" dirty="0"/>
              <a:t>SharePoint Wiki</a:t>
            </a:r>
          </a:p>
          <a:p>
            <a:r>
              <a:rPr lang="en-US" sz="1600" dirty="0" err="1"/>
              <a:t>DOCxPress</a:t>
            </a:r>
            <a:r>
              <a:rPr lang="en-US" sz="1600" dirty="0"/>
              <a:t> – </a:t>
            </a:r>
            <a:r>
              <a:rPr lang="en-US" sz="1600" dirty="0" err="1"/>
              <a:t>SentryOne</a:t>
            </a:r>
            <a:endParaRPr lang="en-US" sz="1600" dirty="0"/>
          </a:p>
          <a:p>
            <a:r>
              <a:rPr lang="en-US" sz="1600" dirty="0"/>
              <a:t>Azure Data Catalog</a:t>
            </a:r>
          </a:p>
          <a:p>
            <a:r>
              <a:rPr lang="en-US" sz="1600" dirty="0"/>
              <a:t>ER/Studio by </a:t>
            </a:r>
            <a:r>
              <a:rPr lang="en-US" sz="1600" dirty="0" err="1"/>
              <a:t>Idera</a:t>
            </a:r>
            <a:endParaRPr lang="en-US" sz="1600" dirty="0"/>
          </a:p>
        </p:txBody>
      </p:sp>
    </p:spTree>
    <p:extLst>
      <p:ext uri="{BB962C8B-B14F-4D97-AF65-F5344CB8AC3E}">
        <p14:creationId xmlns:p14="http://schemas.microsoft.com/office/powerpoint/2010/main" val="1320647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4033CC-219A-43D9-BDD8-CAFF666193AB}"/>
              </a:ext>
            </a:extLst>
          </p:cNvPr>
          <p:cNvPicPr>
            <a:picLocks noChangeAspect="1"/>
          </p:cNvPicPr>
          <p:nvPr/>
        </p:nvPicPr>
        <p:blipFill>
          <a:blip r:embed="rId3"/>
          <a:stretch>
            <a:fillRect/>
          </a:stretch>
        </p:blipFill>
        <p:spPr>
          <a:xfrm>
            <a:off x="0" y="5568032"/>
            <a:ext cx="9144000" cy="1284536"/>
          </a:xfrm>
          <a:prstGeom prst="rect">
            <a:avLst/>
          </a:prstGeom>
        </p:spPr>
      </p:pic>
      <p:pic>
        <p:nvPicPr>
          <p:cNvPr id="8" name="Picture 7">
            <a:extLst>
              <a:ext uri="{FF2B5EF4-FFF2-40B4-BE49-F238E27FC236}">
                <a16:creationId xmlns:a16="http://schemas.microsoft.com/office/drawing/2014/main" id="{3AC7D8EE-ADF9-4A95-8131-697889F97310}"/>
              </a:ext>
            </a:extLst>
          </p:cNvPr>
          <p:cNvPicPr>
            <a:picLocks noChangeAspect="1"/>
          </p:cNvPicPr>
          <p:nvPr/>
        </p:nvPicPr>
        <p:blipFill>
          <a:blip r:embed="rId4"/>
          <a:stretch>
            <a:fillRect/>
          </a:stretch>
        </p:blipFill>
        <p:spPr>
          <a:xfrm>
            <a:off x="0" y="11678"/>
            <a:ext cx="9144000" cy="541796"/>
          </a:xfrm>
          <a:prstGeom prst="rect">
            <a:avLst/>
          </a:prstGeom>
        </p:spPr>
      </p:pic>
      <p:sp>
        <p:nvSpPr>
          <p:cNvPr id="9" name="Content Placeholder 3">
            <a:extLst>
              <a:ext uri="{FF2B5EF4-FFF2-40B4-BE49-F238E27FC236}">
                <a16:creationId xmlns:a16="http://schemas.microsoft.com/office/drawing/2014/main" id="{6192847F-9C3F-4290-8FC7-5AF81EC98B48}"/>
              </a:ext>
            </a:extLst>
          </p:cNvPr>
          <p:cNvSpPr txBox="1">
            <a:spLocks/>
          </p:cNvSpPr>
          <p:nvPr/>
        </p:nvSpPr>
        <p:spPr bwMode="auto">
          <a:xfrm>
            <a:off x="415925" y="782638"/>
            <a:ext cx="8486775" cy="50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b="1" dirty="0">
                <a:latin typeface="Century Gothic" panose="020B0502020202020204" pitchFamily="34" charset="0"/>
                <a:cs typeface="Arial" panose="020B0604020202020204" pitchFamily="34" charset="0"/>
              </a:rPr>
              <a:t>Discovery Tools</a:t>
            </a:r>
          </a:p>
        </p:txBody>
      </p:sp>
      <p:sp>
        <p:nvSpPr>
          <p:cNvPr id="10" name="Text Placeholder 2">
            <a:extLst>
              <a:ext uri="{FF2B5EF4-FFF2-40B4-BE49-F238E27FC236}">
                <a16:creationId xmlns:a16="http://schemas.microsoft.com/office/drawing/2014/main" id="{F54ACEB9-0E3B-4EE5-80F3-674DF5AA9139}"/>
              </a:ext>
            </a:extLst>
          </p:cNvPr>
          <p:cNvSpPr txBox="1">
            <a:spLocks/>
          </p:cNvSpPr>
          <p:nvPr/>
        </p:nvSpPr>
        <p:spPr>
          <a:xfrm>
            <a:off x="415925" y="1638300"/>
            <a:ext cx="6729413" cy="3849688"/>
          </a:xfrm>
          <a:prstGeom prst="rect">
            <a:avLst/>
          </a:prstGeom>
        </p:spPr>
        <p:txBody>
          <a:bodyPr vert="horz"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Non-IT Users tools</a:t>
            </a:r>
          </a:p>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Minimal or no support required by IT</a:t>
            </a:r>
          </a:p>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Users explore and discover consumable data</a:t>
            </a:r>
            <a:endParaRPr lang="en-US" altLang="en-US" sz="2000" dirty="0">
              <a:solidFill>
                <a:schemeClr val="bg2">
                  <a:lumMod val="25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4A77074-645F-4A3E-B672-0322228EA437}"/>
              </a:ext>
            </a:extLst>
          </p:cNvPr>
          <p:cNvPicPr>
            <a:picLocks noChangeAspect="1"/>
          </p:cNvPicPr>
          <p:nvPr/>
        </p:nvPicPr>
        <p:blipFill>
          <a:blip r:embed="rId5"/>
          <a:stretch>
            <a:fillRect/>
          </a:stretch>
        </p:blipFill>
        <p:spPr>
          <a:xfrm>
            <a:off x="5756856" y="3660497"/>
            <a:ext cx="3248874" cy="1827491"/>
          </a:xfrm>
          <a:prstGeom prst="rect">
            <a:avLst/>
          </a:prstGeom>
        </p:spPr>
      </p:pic>
      <p:sp>
        <p:nvSpPr>
          <p:cNvPr id="7" name="TextBox 6">
            <a:extLst>
              <a:ext uri="{FF2B5EF4-FFF2-40B4-BE49-F238E27FC236}">
                <a16:creationId xmlns:a16="http://schemas.microsoft.com/office/drawing/2014/main" id="{6E6F8B7D-C124-4D28-A7E4-7B7DF83BC836}"/>
              </a:ext>
            </a:extLst>
          </p:cNvPr>
          <p:cNvSpPr txBox="1"/>
          <p:nvPr/>
        </p:nvSpPr>
        <p:spPr>
          <a:xfrm>
            <a:off x="415925" y="4164549"/>
            <a:ext cx="2739798" cy="1323439"/>
          </a:xfrm>
          <a:prstGeom prst="rect">
            <a:avLst/>
          </a:prstGeom>
          <a:noFill/>
        </p:spPr>
        <p:txBody>
          <a:bodyPr wrap="square" rtlCol="0">
            <a:spAutoFit/>
          </a:bodyPr>
          <a:lstStyle/>
          <a:p>
            <a:r>
              <a:rPr lang="en-US" sz="1600" b="1" dirty="0"/>
              <a:t>Example Tools</a:t>
            </a:r>
          </a:p>
          <a:p>
            <a:r>
              <a:rPr lang="en-US" sz="1600" dirty="0"/>
              <a:t>Power BI</a:t>
            </a:r>
          </a:p>
          <a:p>
            <a:r>
              <a:rPr lang="en-US" sz="1600" dirty="0"/>
              <a:t>Azure Machine Learning</a:t>
            </a:r>
          </a:p>
          <a:p>
            <a:r>
              <a:rPr lang="en-US" sz="1600" dirty="0"/>
              <a:t>R/Python</a:t>
            </a:r>
          </a:p>
          <a:p>
            <a:r>
              <a:rPr lang="en-US" sz="1600" dirty="0"/>
              <a:t>Other tools</a:t>
            </a:r>
          </a:p>
        </p:txBody>
      </p:sp>
    </p:spTree>
    <p:extLst>
      <p:ext uri="{BB962C8B-B14F-4D97-AF65-F5344CB8AC3E}">
        <p14:creationId xmlns:p14="http://schemas.microsoft.com/office/powerpoint/2010/main" val="1106902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4033CC-219A-43D9-BDD8-CAFF666193AB}"/>
              </a:ext>
            </a:extLst>
          </p:cNvPr>
          <p:cNvPicPr>
            <a:picLocks noChangeAspect="1"/>
          </p:cNvPicPr>
          <p:nvPr/>
        </p:nvPicPr>
        <p:blipFill>
          <a:blip r:embed="rId3"/>
          <a:stretch>
            <a:fillRect/>
          </a:stretch>
        </p:blipFill>
        <p:spPr>
          <a:xfrm>
            <a:off x="0" y="5568032"/>
            <a:ext cx="9144000" cy="1284536"/>
          </a:xfrm>
          <a:prstGeom prst="rect">
            <a:avLst/>
          </a:prstGeom>
        </p:spPr>
      </p:pic>
      <p:pic>
        <p:nvPicPr>
          <p:cNvPr id="8" name="Picture 7">
            <a:extLst>
              <a:ext uri="{FF2B5EF4-FFF2-40B4-BE49-F238E27FC236}">
                <a16:creationId xmlns:a16="http://schemas.microsoft.com/office/drawing/2014/main" id="{3AC7D8EE-ADF9-4A95-8131-697889F97310}"/>
              </a:ext>
            </a:extLst>
          </p:cNvPr>
          <p:cNvPicPr>
            <a:picLocks noChangeAspect="1"/>
          </p:cNvPicPr>
          <p:nvPr/>
        </p:nvPicPr>
        <p:blipFill>
          <a:blip r:embed="rId4"/>
          <a:stretch>
            <a:fillRect/>
          </a:stretch>
        </p:blipFill>
        <p:spPr>
          <a:xfrm>
            <a:off x="0" y="11678"/>
            <a:ext cx="9144000" cy="541796"/>
          </a:xfrm>
          <a:prstGeom prst="rect">
            <a:avLst/>
          </a:prstGeom>
        </p:spPr>
      </p:pic>
      <p:sp>
        <p:nvSpPr>
          <p:cNvPr id="9" name="Content Placeholder 3">
            <a:extLst>
              <a:ext uri="{FF2B5EF4-FFF2-40B4-BE49-F238E27FC236}">
                <a16:creationId xmlns:a16="http://schemas.microsoft.com/office/drawing/2014/main" id="{6192847F-9C3F-4290-8FC7-5AF81EC98B48}"/>
              </a:ext>
            </a:extLst>
          </p:cNvPr>
          <p:cNvSpPr txBox="1">
            <a:spLocks/>
          </p:cNvSpPr>
          <p:nvPr/>
        </p:nvSpPr>
        <p:spPr bwMode="auto">
          <a:xfrm>
            <a:off x="415925" y="782638"/>
            <a:ext cx="8486775" cy="50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b="1" dirty="0">
                <a:latin typeface="Century Gothic" panose="020B0502020202020204" pitchFamily="34" charset="0"/>
                <a:cs typeface="Arial" panose="020B0604020202020204" pitchFamily="34" charset="0"/>
              </a:rPr>
              <a:t>Analytic Tools</a:t>
            </a:r>
          </a:p>
        </p:txBody>
      </p:sp>
      <p:sp>
        <p:nvSpPr>
          <p:cNvPr id="10" name="Text Placeholder 2">
            <a:extLst>
              <a:ext uri="{FF2B5EF4-FFF2-40B4-BE49-F238E27FC236}">
                <a16:creationId xmlns:a16="http://schemas.microsoft.com/office/drawing/2014/main" id="{F54ACEB9-0E3B-4EE5-80F3-674DF5AA9139}"/>
              </a:ext>
            </a:extLst>
          </p:cNvPr>
          <p:cNvSpPr txBox="1">
            <a:spLocks/>
          </p:cNvSpPr>
          <p:nvPr/>
        </p:nvSpPr>
        <p:spPr>
          <a:xfrm>
            <a:off x="415925" y="1638300"/>
            <a:ext cx="6729413" cy="3849688"/>
          </a:xfrm>
          <a:prstGeom prst="rect">
            <a:avLst/>
          </a:prstGeom>
        </p:spPr>
        <p:txBody>
          <a:bodyPr vert="horz"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Tools used by IT</a:t>
            </a:r>
          </a:p>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Provides enterprise support</a:t>
            </a:r>
          </a:p>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Longer lifecycle</a:t>
            </a:r>
            <a:endParaRPr lang="en-US" altLang="en-US" sz="2000" dirty="0">
              <a:solidFill>
                <a:schemeClr val="bg2">
                  <a:lumMod val="25000"/>
                </a:schemeClr>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290D9E8A-97B6-4466-A5DB-F2EE184FB5F5}"/>
              </a:ext>
            </a:extLst>
          </p:cNvPr>
          <p:cNvPicPr>
            <a:picLocks noChangeAspect="1"/>
          </p:cNvPicPr>
          <p:nvPr/>
        </p:nvPicPr>
        <p:blipFill>
          <a:blip r:embed="rId5"/>
          <a:stretch>
            <a:fillRect/>
          </a:stretch>
        </p:blipFill>
        <p:spPr>
          <a:xfrm>
            <a:off x="5769735" y="3660496"/>
            <a:ext cx="3248874" cy="1827492"/>
          </a:xfrm>
          <a:prstGeom prst="rect">
            <a:avLst/>
          </a:prstGeom>
        </p:spPr>
      </p:pic>
      <p:sp>
        <p:nvSpPr>
          <p:cNvPr id="7" name="TextBox 6">
            <a:extLst>
              <a:ext uri="{FF2B5EF4-FFF2-40B4-BE49-F238E27FC236}">
                <a16:creationId xmlns:a16="http://schemas.microsoft.com/office/drawing/2014/main" id="{9E49FE43-9DD0-4931-8626-29404C375F53}"/>
              </a:ext>
            </a:extLst>
          </p:cNvPr>
          <p:cNvSpPr txBox="1"/>
          <p:nvPr/>
        </p:nvSpPr>
        <p:spPr>
          <a:xfrm>
            <a:off x="415925" y="4164549"/>
            <a:ext cx="2739798" cy="1077218"/>
          </a:xfrm>
          <a:prstGeom prst="rect">
            <a:avLst/>
          </a:prstGeom>
          <a:noFill/>
        </p:spPr>
        <p:txBody>
          <a:bodyPr wrap="square" rtlCol="0">
            <a:spAutoFit/>
          </a:bodyPr>
          <a:lstStyle/>
          <a:p>
            <a:r>
              <a:rPr lang="en-US" sz="1600" b="1" dirty="0"/>
              <a:t>Example Tools</a:t>
            </a:r>
          </a:p>
          <a:p>
            <a:r>
              <a:rPr lang="en-US" sz="1600" dirty="0"/>
              <a:t>SSAS  - Cubes</a:t>
            </a:r>
          </a:p>
          <a:p>
            <a:r>
              <a:rPr lang="en-US" sz="1600" dirty="0"/>
              <a:t>Data Mining</a:t>
            </a:r>
          </a:p>
          <a:p>
            <a:r>
              <a:rPr lang="en-US" sz="1600" dirty="0"/>
              <a:t>SAS</a:t>
            </a:r>
          </a:p>
        </p:txBody>
      </p:sp>
    </p:spTree>
    <p:extLst>
      <p:ext uri="{BB962C8B-B14F-4D97-AF65-F5344CB8AC3E}">
        <p14:creationId xmlns:p14="http://schemas.microsoft.com/office/powerpoint/2010/main" val="13943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4033CC-219A-43D9-BDD8-CAFF666193AB}"/>
              </a:ext>
            </a:extLst>
          </p:cNvPr>
          <p:cNvPicPr>
            <a:picLocks noChangeAspect="1"/>
          </p:cNvPicPr>
          <p:nvPr/>
        </p:nvPicPr>
        <p:blipFill>
          <a:blip r:embed="rId3"/>
          <a:stretch>
            <a:fillRect/>
          </a:stretch>
        </p:blipFill>
        <p:spPr>
          <a:xfrm>
            <a:off x="0" y="5568032"/>
            <a:ext cx="9144000" cy="1284536"/>
          </a:xfrm>
          <a:prstGeom prst="rect">
            <a:avLst/>
          </a:prstGeom>
        </p:spPr>
      </p:pic>
      <p:pic>
        <p:nvPicPr>
          <p:cNvPr id="8" name="Picture 7">
            <a:extLst>
              <a:ext uri="{FF2B5EF4-FFF2-40B4-BE49-F238E27FC236}">
                <a16:creationId xmlns:a16="http://schemas.microsoft.com/office/drawing/2014/main" id="{3AC7D8EE-ADF9-4A95-8131-697889F97310}"/>
              </a:ext>
            </a:extLst>
          </p:cNvPr>
          <p:cNvPicPr>
            <a:picLocks noChangeAspect="1"/>
          </p:cNvPicPr>
          <p:nvPr/>
        </p:nvPicPr>
        <p:blipFill>
          <a:blip r:embed="rId4"/>
          <a:stretch>
            <a:fillRect/>
          </a:stretch>
        </p:blipFill>
        <p:spPr>
          <a:xfrm>
            <a:off x="0" y="11678"/>
            <a:ext cx="9144000" cy="541796"/>
          </a:xfrm>
          <a:prstGeom prst="rect">
            <a:avLst/>
          </a:prstGeom>
        </p:spPr>
      </p:pic>
      <p:sp>
        <p:nvSpPr>
          <p:cNvPr id="9" name="Content Placeholder 3">
            <a:extLst>
              <a:ext uri="{FF2B5EF4-FFF2-40B4-BE49-F238E27FC236}">
                <a16:creationId xmlns:a16="http://schemas.microsoft.com/office/drawing/2014/main" id="{6192847F-9C3F-4290-8FC7-5AF81EC98B48}"/>
              </a:ext>
            </a:extLst>
          </p:cNvPr>
          <p:cNvSpPr txBox="1">
            <a:spLocks/>
          </p:cNvSpPr>
          <p:nvPr/>
        </p:nvSpPr>
        <p:spPr bwMode="auto">
          <a:xfrm>
            <a:off x="415925" y="782638"/>
            <a:ext cx="8486775" cy="50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b="1" dirty="0">
                <a:latin typeface="Century Gothic" panose="020B0502020202020204" pitchFamily="34" charset="0"/>
                <a:cs typeface="Arial" panose="020B0604020202020204" pitchFamily="34" charset="0"/>
              </a:rPr>
              <a:t>Visualization Tools</a:t>
            </a:r>
          </a:p>
        </p:txBody>
      </p:sp>
      <p:sp>
        <p:nvSpPr>
          <p:cNvPr id="10" name="Text Placeholder 2">
            <a:extLst>
              <a:ext uri="{FF2B5EF4-FFF2-40B4-BE49-F238E27FC236}">
                <a16:creationId xmlns:a16="http://schemas.microsoft.com/office/drawing/2014/main" id="{F54ACEB9-0E3B-4EE5-80F3-674DF5AA9139}"/>
              </a:ext>
            </a:extLst>
          </p:cNvPr>
          <p:cNvSpPr txBox="1">
            <a:spLocks/>
          </p:cNvSpPr>
          <p:nvPr/>
        </p:nvSpPr>
        <p:spPr>
          <a:xfrm>
            <a:off x="415925" y="1638300"/>
            <a:ext cx="6729413" cy="3849688"/>
          </a:xfrm>
          <a:prstGeom prst="rect">
            <a:avLst/>
          </a:prstGeom>
        </p:spPr>
        <p:txBody>
          <a:bodyPr vert="horz"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Many tools available</a:t>
            </a:r>
          </a:p>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Can be used by IT and Users</a:t>
            </a:r>
          </a:p>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IT needs to be enablers </a:t>
            </a:r>
          </a:p>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IT aid with prototyping &amp; training</a:t>
            </a:r>
            <a:endParaRPr lang="en-US" altLang="en-US" sz="2000" dirty="0">
              <a:solidFill>
                <a:schemeClr val="bg2">
                  <a:lumMod val="25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022A8A4-F5CB-411D-BF99-0F23F19FAD30}"/>
              </a:ext>
            </a:extLst>
          </p:cNvPr>
          <p:cNvPicPr>
            <a:picLocks noChangeAspect="1"/>
          </p:cNvPicPr>
          <p:nvPr/>
        </p:nvPicPr>
        <p:blipFill>
          <a:blip r:embed="rId5"/>
          <a:stretch>
            <a:fillRect/>
          </a:stretch>
        </p:blipFill>
        <p:spPr>
          <a:xfrm>
            <a:off x="5769735" y="3655099"/>
            <a:ext cx="3248874" cy="1827492"/>
          </a:xfrm>
          <a:prstGeom prst="rect">
            <a:avLst/>
          </a:prstGeom>
        </p:spPr>
      </p:pic>
    </p:spTree>
    <p:extLst>
      <p:ext uri="{BB962C8B-B14F-4D97-AF65-F5344CB8AC3E}">
        <p14:creationId xmlns:p14="http://schemas.microsoft.com/office/powerpoint/2010/main" val="3868356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4033CC-219A-43D9-BDD8-CAFF666193AB}"/>
              </a:ext>
            </a:extLst>
          </p:cNvPr>
          <p:cNvPicPr>
            <a:picLocks noChangeAspect="1"/>
          </p:cNvPicPr>
          <p:nvPr/>
        </p:nvPicPr>
        <p:blipFill>
          <a:blip r:embed="rId3"/>
          <a:stretch>
            <a:fillRect/>
          </a:stretch>
        </p:blipFill>
        <p:spPr>
          <a:xfrm>
            <a:off x="0" y="5568032"/>
            <a:ext cx="9144000" cy="1284536"/>
          </a:xfrm>
          <a:prstGeom prst="rect">
            <a:avLst/>
          </a:prstGeom>
        </p:spPr>
      </p:pic>
      <p:pic>
        <p:nvPicPr>
          <p:cNvPr id="8" name="Picture 7">
            <a:extLst>
              <a:ext uri="{FF2B5EF4-FFF2-40B4-BE49-F238E27FC236}">
                <a16:creationId xmlns:a16="http://schemas.microsoft.com/office/drawing/2014/main" id="{3AC7D8EE-ADF9-4A95-8131-697889F97310}"/>
              </a:ext>
            </a:extLst>
          </p:cNvPr>
          <p:cNvPicPr>
            <a:picLocks noChangeAspect="1"/>
          </p:cNvPicPr>
          <p:nvPr/>
        </p:nvPicPr>
        <p:blipFill>
          <a:blip r:embed="rId4"/>
          <a:stretch>
            <a:fillRect/>
          </a:stretch>
        </p:blipFill>
        <p:spPr>
          <a:xfrm>
            <a:off x="0" y="11678"/>
            <a:ext cx="9144000" cy="541796"/>
          </a:xfrm>
          <a:prstGeom prst="rect">
            <a:avLst/>
          </a:prstGeom>
        </p:spPr>
      </p:pic>
      <p:sp>
        <p:nvSpPr>
          <p:cNvPr id="9" name="Content Placeholder 3">
            <a:extLst>
              <a:ext uri="{FF2B5EF4-FFF2-40B4-BE49-F238E27FC236}">
                <a16:creationId xmlns:a16="http://schemas.microsoft.com/office/drawing/2014/main" id="{6192847F-9C3F-4290-8FC7-5AF81EC98B48}"/>
              </a:ext>
            </a:extLst>
          </p:cNvPr>
          <p:cNvSpPr txBox="1">
            <a:spLocks/>
          </p:cNvSpPr>
          <p:nvPr/>
        </p:nvSpPr>
        <p:spPr bwMode="auto">
          <a:xfrm>
            <a:off x="415925" y="782638"/>
            <a:ext cx="8486775" cy="50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b="1" dirty="0">
                <a:latin typeface="Century Gothic" panose="020B0502020202020204" pitchFamily="34" charset="0"/>
                <a:cs typeface="Arial" panose="020B0604020202020204" pitchFamily="34" charset="0"/>
              </a:rPr>
              <a:t>Implementation Tiers</a:t>
            </a:r>
          </a:p>
        </p:txBody>
      </p:sp>
      <p:sp>
        <p:nvSpPr>
          <p:cNvPr id="10" name="Text Placeholder 2">
            <a:extLst>
              <a:ext uri="{FF2B5EF4-FFF2-40B4-BE49-F238E27FC236}">
                <a16:creationId xmlns:a16="http://schemas.microsoft.com/office/drawing/2014/main" id="{F54ACEB9-0E3B-4EE5-80F3-674DF5AA9139}"/>
              </a:ext>
            </a:extLst>
          </p:cNvPr>
          <p:cNvSpPr txBox="1">
            <a:spLocks/>
          </p:cNvSpPr>
          <p:nvPr/>
        </p:nvSpPr>
        <p:spPr>
          <a:xfrm>
            <a:off x="415925" y="1638300"/>
            <a:ext cx="6729413" cy="3849688"/>
          </a:xfrm>
          <a:prstGeom prst="rect">
            <a:avLst/>
          </a:prstGeom>
        </p:spPr>
        <p:txBody>
          <a:bodyPr vert="horz"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Ideal</a:t>
            </a:r>
          </a:p>
          <a:p>
            <a:pPr marL="457200" lvl="1" indent="0">
              <a:buFontTx/>
              <a:buChar char="•"/>
            </a:pPr>
            <a:r>
              <a:rPr lang="en-US" altLang="en-US" sz="2000" dirty="0">
                <a:solidFill>
                  <a:schemeClr val="bg2">
                    <a:lumMod val="25000"/>
                  </a:schemeClr>
                </a:solidFill>
                <a:latin typeface="Calibri" panose="020F0502020204030204" pitchFamily="34" charset="0"/>
                <a:cs typeface="Calibri" panose="020F0502020204030204" pitchFamily="34" charset="0"/>
              </a:rPr>
              <a:t>MDM Source – Customer</a:t>
            </a:r>
          </a:p>
          <a:p>
            <a:pPr marL="457200" lvl="1" indent="0">
              <a:buNone/>
            </a:pPr>
            <a:endParaRPr lang="en-US" altLang="en-US" sz="2000" dirty="0">
              <a:solidFill>
                <a:schemeClr val="bg2">
                  <a:lumMod val="25000"/>
                </a:schemeClr>
              </a:solidFill>
              <a:latin typeface="Calibri" panose="020F0502020204030204" pitchFamily="34" charset="0"/>
              <a:cs typeface="Calibri" panose="020F0502020204030204" pitchFamily="34" charset="0"/>
            </a:endParaRPr>
          </a:p>
          <a:p>
            <a:pPr marL="0" indent="0">
              <a:buFontTx/>
              <a:buChar char="•"/>
            </a:pPr>
            <a:endParaRPr lang="en-US" altLang="en-US" sz="2400" dirty="0">
              <a:solidFill>
                <a:schemeClr val="bg2">
                  <a:lumMod val="25000"/>
                </a:schemeClr>
              </a:solidFill>
              <a:latin typeface="Calibri" panose="020F0502020204030204" pitchFamily="34" charset="0"/>
              <a:cs typeface="Calibri" panose="020F0502020204030204" pitchFamily="34" charset="0"/>
            </a:endParaRPr>
          </a:p>
          <a:p>
            <a:pPr marL="457200" lvl="1" indent="0">
              <a:buFontTx/>
              <a:buChar char="•"/>
            </a:pPr>
            <a:r>
              <a:rPr lang="en-US" altLang="en-US" sz="2000" dirty="0">
                <a:solidFill>
                  <a:schemeClr val="bg2">
                    <a:lumMod val="25000"/>
                  </a:schemeClr>
                </a:solidFill>
                <a:latin typeface="Calibri" panose="020F0502020204030204" pitchFamily="34" charset="0"/>
                <a:cs typeface="Calibri" panose="020F0502020204030204" pitchFamily="34" charset="0"/>
              </a:rPr>
              <a:t>Fact Source – Source System 1 Order Data Replication</a:t>
            </a:r>
          </a:p>
          <a:p>
            <a:pPr marL="457200" lvl="1" indent="0">
              <a:buNone/>
            </a:pPr>
            <a:endParaRPr lang="en-US" altLang="en-US" sz="2000" dirty="0">
              <a:solidFill>
                <a:schemeClr val="bg2">
                  <a:lumMod val="25000"/>
                </a:schemeClr>
              </a:solidFill>
              <a:latin typeface="Calibri" panose="020F0502020204030204" pitchFamily="34" charset="0"/>
              <a:cs typeface="Calibri" panose="020F0502020204030204" pitchFamily="34" charset="0"/>
            </a:endParaRPr>
          </a:p>
          <a:p>
            <a:pPr marL="0" indent="0">
              <a:buNone/>
            </a:pPr>
            <a:endParaRPr lang="en-US" altLang="en-US" sz="2400" dirty="0">
              <a:solidFill>
                <a:schemeClr val="bg2">
                  <a:lumMod val="25000"/>
                </a:schemeClr>
              </a:solidFill>
              <a:latin typeface="Calibri" panose="020F0502020204030204" pitchFamily="34" charset="0"/>
              <a:cs typeface="Calibri" panose="020F0502020204030204" pitchFamily="34" charset="0"/>
            </a:endParaRPr>
          </a:p>
          <a:p>
            <a:pPr marL="0" indent="0">
              <a:buFontTx/>
              <a:buChar char="•"/>
            </a:pPr>
            <a:endParaRPr lang="en-US" altLang="en-US" sz="2000" dirty="0">
              <a:solidFill>
                <a:schemeClr val="bg2">
                  <a:lumMod val="25000"/>
                </a:schemeClr>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44BB767B-C6E3-485A-A60C-33A55F838219}"/>
              </a:ext>
            </a:extLst>
          </p:cNvPr>
          <p:cNvPicPr>
            <a:picLocks noChangeAspect="1"/>
          </p:cNvPicPr>
          <p:nvPr/>
        </p:nvPicPr>
        <p:blipFill>
          <a:blip r:embed="rId5"/>
          <a:stretch>
            <a:fillRect/>
          </a:stretch>
        </p:blipFill>
        <p:spPr>
          <a:xfrm>
            <a:off x="1047532" y="2392091"/>
            <a:ext cx="4086795" cy="600159"/>
          </a:xfrm>
          <a:prstGeom prst="rect">
            <a:avLst/>
          </a:prstGeom>
        </p:spPr>
      </p:pic>
      <p:pic>
        <p:nvPicPr>
          <p:cNvPr id="3" name="Picture 2">
            <a:extLst>
              <a:ext uri="{FF2B5EF4-FFF2-40B4-BE49-F238E27FC236}">
                <a16:creationId xmlns:a16="http://schemas.microsoft.com/office/drawing/2014/main" id="{E25FA674-AACD-44D4-9A15-43C5E5CBC351}"/>
              </a:ext>
            </a:extLst>
          </p:cNvPr>
          <p:cNvPicPr>
            <a:picLocks noChangeAspect="1"/>
          </p:cNvPicPr>
          <p:nvPr/>
        </p:nvPicPr>
        <p:blipFill>
          <a:blip r:embed="rId6"/>
          <a:stretch>
            <a:fillRect/>
          </a:stretch>
        </p:blipFill>
        <p:spPr>
          <a:xfrm>
            <a:off x="948494" y="3429000"/>
            <a:ext cx="2857899" cy="409632"/>
          </a:xfrm>
          <a:prstGeom prst="rect">
            <a:avLst/>
          </a:prstGeom>
        </p:spPr>
      </p:pic>
    </p:spTree>
    <p:extLst>
      <p:ext uri="{BB962C8B-B14F-4D97-AF65-F5344CB8AC3E}">
        <p14:creationId xmlns:p14="http://schemas.microsoft.com/office/powerpoint/2010/main" val="2990093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4033CC-219A-43D9-BDD8-CAFF666193AB}"/>
              </a:ext>
            </a:extLst>
          </p:cNvPr>
          <p:cNvPicPr>
            <a:picLocks noChangeAspect="1"/>
          </p:cNvPicPr>
          <p:nvPr/>
        </p:nvPicPr>
        <p:blipFill>
          <a:blip r:embed="rId3"/>
          <a:stretch>
            <a:fillRect/>
          </a:stretch>
        </p:blipFill>
        <p:spPr>
          <a:xfrm>
            <a:off x="0" y="5568032"/>
            <a:ext cx="9144000" cy="1284536"/>
          </a:xfrm>
          <a:prstGeom prst="rect">
            <a:avLst/>
          </a:prstGeom>
        </p:spPr>
      </p:pic>
      <p:pic>
        <p:nvPicPr>
          <p:cNvPr id="8" name="Picture 7">
            <a:extLst>
              <a:ext uri="{FF2B5EF4-FFF2-40B4-BE49-F238E27FC236}">
                <a16:creationId xmlns:a16="http://schemas.microsoft.com/office/drawing/2014/main" id="{3AC7D8EE-ADF9-4A95-8131-697889F97310}"/>
              </a:ext>
            </a:extLst>
          </p:cNvPr>
          <p:cNvPicPr>
            <a:picLocks noChangeAspect="1"/>
          </p:cNvPicPr>
          <p:nvPr/>
        </p:nvPicPr>
        <p:blipFill>
          <a:blip r:embed="rId4"/>
          <a:stretch>
            <a:fillRect/>
          </a:stretch>
        </p:blipFill>
        <p:spPr>
          <a:xfrm>
            <a:off x="0" y="11678"/>
            <a:ext cx="9144000" cy="541796"/>
          </a:xfrm>
          <a:prstGeom prst="rect">
            <a:avLst/>
          </a:prstGeom>
        </p:spPr>
      </p:pic>
      <p:sp>
        <p:nvSpPr>
          <p:cNvPr id="9" name="Content Placeholder 3">
            <a:extLst>
              <a:ext uri="{FF2B5EF4-FFF2-40B4-BE49-F238E27FC236}">
                <a16:creationId xmlns:a16="http://schemas.microsoft.com/office/drawing/2014/main" id="{6192847F-9C3F-4290-8FC7-5AF81EC98B48}"/>
              </a:ext>
            </a:extLst>
          </p:cNvPr>
          <p:cNvSpPr txBox="1">
            <a:spLocks/>
          </p:cNvSpPr>
          <p:nvPr/>
        </p:nvSpPr>
        <p:spPr bwMode="auto">
          <a:xfrm>
            <a:off x="415925" y="782638"/>
            <a:ext cx="8486775" cy="50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b="1" dirty="0">
                <a:latin typeface="Century Gothic" panose="020B0502020202020204" pitchFamily="34" charset="0"/>
                <a:cs typeface="Arial" panose="020B0604020202020204" pitchFamily="34" charset="0"/>
              </a:rPr>
              <a:t>Implementation Tiers</a:t>
            </a:r>
          </a:p>
        </p:txBody>
      </p:sp>
      <p:sp>
        <p:nvSpPr>
          <p:cNvPr id="10" name="Text Placeholder 2">
            <a:extLst>
              <a:ext uri="{FF2B5EF4-FFF2-40B4-BE49-F238E27FC236}">
                <a16:creationId xmlns:a16="http://schemas.microsoft.com/office/drawing/2014/main" id="{F54ACEB9-0E3B-4EE5-80F3-674DF5AA9139}"/>
              </a:ext>
            </a:extLst>
          </p:cNvPr>
          <p:cNvSpPr txBox="1">
            <a:spLocks/>
          </p:cNvSpPr>
          <p:nvPr/>
        </p:nvSpPr>
        <p:spPr>
          <a:xfrm>
            <a:off x="415925" y="1638300"/>
            <a:ext cx="6729413" cy="3849688"/>
          </a:xfrm>
          <a:prstGeom prst="rect">
            <a:avLst/>
          </a:prstGeom>
        </p:spPr>
        <p:txBody>
          <a:bodyPr vert="horz"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Common</a:t>
            </a:r>
          </a:p>
          <a:p>
            <a:pPr marL="457200" lvl="1" indent="0">
              <a:buFontTx/>
              <a:buChar char="•"/>
            </a:pPr>
            <a:r>
              <a:rPr lang="en-US" altLang="en-US" sz="2000" dirty="0">
                <a:solidFill>
                  <a:schemeClr val="bg2">
                    <a:lumMod val="25000"/>
                  </a:schemeClr>
                </a:solidFill>
                <a:latin typeface="Calibri" panose="020F0502020204030204" pitchFamily="34" charset="0"/>
                <a:cs typeface="Calibri" panose="020F0502020204030204" pitchFamily="34" charset="0"/>
              </a:rPr>
              <a:t> EDW Dimension Source – Customer</a:t>
            </a:r>
          </a:p>
          <a:p>
            <a:pPr marL="457200" lvl="1" indent="0">
              <a:buFontTx/>
              <a:buChar char="•"/>
            </a:pPr>
            <a:endParaRPr lang="en-US" altLang="en-US" sz="2000" dirty="0">
              <a:solidFill>
                <a:schemeClr val="bg2">
                  <a:lumMod val="25000"/>
                </a:schemeClr>
              </a:solidFill>
              <a:latin typeface="Calibri" panose="020F0502020204030204" pitchFamily="34" charset="0"/>
              <a:cs typeface="Calibri" panose="020F0502020204030204" pitchFamily="34" charset="0"/>
            </a:endParaRPr>
          </a:p>
          <a:p>
            <a:pPr marL="457200" lvl="1" indent="0">
              <a:buFontTx/>
              <a:buChar char="•"/>
            </a:pPr>
            <a:endParaRPr lang="en-US" altLang="en-US" sz="2000" dirty="0">
              <a:solidFill>
                <a:schemeClr val="bg2">
                  <a:lumMod val="25000"/>
                </a:schemeClr>
              </a:solidFill>
              <a:latin typeface="Calibri" panose="020F0502020204030204" pitchFamily="34" charset="0"/>
              <a:cs typeface="Calibri" panose="020F0502020204030204" pitchFamily="34" charset="0"/>
            </a:endParaRPr>
          </a:p>
          <a:p>
            <a:pPr marL="457200" lvl="1" indent="0">
              <a:buFontTx/>
              <a:buChar char="•"/>
            </a:pPr>
            <a:endParaRPr lang="en-US" altLang="en-US" sz="2000" dirty="0">
              <a:solidFill>
                <a:schemeClr val="bg2">
                  <a:lumMod val="25000"/>
                </a:schemeClr>
              </a:solidFill>
              <a:latin typeface="Calibri" panose="020F0502020204030204" pitchFamily="34" charset="0"/>
              <a:cs typeface="Calibri" panose="020F0502020204030204" pitchFamily="34" charset="0"/>
            </a:endParaRPr>
          </a:p>
          <a:p>
            <a:pPr marL="457200" lvl="1" indent="0">
              <a:buFontTx/>
              <a:buChar char="•"/>
            </a:pPr>
            <a:endParaRPr lang="en-US" altLang="en-US" sz="2000" dirty="0">
              <a:solidFill>
                <a:schemeClr val="bg2">
                  <a:lumMod val="25000"/>
                </a:schemeClr>
              </a:solidFill>
              <a:latin typeface="Calibri" panose="020F0502020204030204" pitchFamily="34" charset="0"/>
              <a:cs typeface="Calibri" panose="020F0502020204030204" pitchFamily="34" charset="0"/>
            </a:endParaRPr>
          </a:p>
          <a:p>
            <a:pPr marL="457200" lvl="1" indent="0">
              <a:buNone/>
            </a:pPr>
            <a:endParaRPr lang="en-US" altLang="en-US" sz="2000" dirty="0">
              <a:solidFill>
                <a:schemeClr val="bg2">
                  <a:lumMod val="25000"/>
                </a:schemeClr>
              </a:solidFill>
              <a:latin typeface="Calibri" panose="020F0502020204030204" pitchFamily="34" charset="0"/>
              <a:cs typeface="Calibri" panose="020F0502020204030204" pitchFamily="34" charset="0"/>
            </a:endParaRPr>
          </a:p>
          <a:p>
            <a:pPr marL="457200" lvl="1" indent="0">
              <a:buFontTx/>
              <a:buChar char="•"/>
            </a:pPr>
            <a:r>
              <a:rPr lang="en-US" altLang="en-US" sz="2000" dirty="0">
                <a:solidFill>
                  <a:schemeClr val="bg2">
                    <a:lumMod val="25000"/>
                  </a:schemeClr>
                </a:solidFill>
                <a:latin typeface="Calibri" panose="020F0502020204030204" pitchFamily="34" charset="0"/>
                <a:cs typeface="Calibri" panose="020F0502020204030204" pitchFamily="34" charset="0"/>
              </a:rPr>
              <a:t>Fact Source – Source System 1 Order Data Replication</a:t>
            </a:r>
          </a:p>
          <a:p>
            <a:pPr marL="0" indent="0">
              <a:buNone/>
            </a:pPr>
            <a:endParaRPr lang="en-US" altLang="en-US" sz="2000" dirty="0">
              <a:solidFill>
                <a:schemeClr val="bg2">
                  <a:lumMod val="25000"/>
                </a:schemeClr>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FC0E9BA-353D-4A8B-83BA-991D55F88754}"/>
              </a:ext>
            </a:extLst>
          </p:cNvPr>
          <p:cNvPicPr>
            <a:picLocks noChangeAspect="1"/>
          </p:cNvPicPr>
          <p:nvPr/>
        </p:nvPicPr>
        <p:blipFill rotWithShape="1">
          <a:blip r:embed="rId5"/>
          <a:srcRect l="268"/>
          <a:stretch/>
        </p:blipFill>
        <p:spPr>
          <a:xfrm>
            <a:off x="994944" y="2457652"/>
            <a:ext cx="7154111" cy="1552792"/>
          </a:xfrm>
          <a:prstGeom prst="rect">
            <a:avLst/>
          </a:prstGeom>
        </p:spPr>
      </p:pic>
      <p:cxnSp>
        <p:nvCxnSpPr>
          <p:cNvPr id="11" name="Straight Arrow Connector 10">
            <a:extLst>
              <a:ext uri="{FF2B5EF4-FFF2-40B4-BE49-F238E27FC236}">
                <a16:creationId xmlns:a16="http://schemas.microsoft.com/office/drawing/2014/main" id="{BD9E67A2-81B1-42DA-B328-F47759735514}"/>
              </a:ext>
            </a:extLst>
          </p:cNvPr>
          <p:cNvCxnSpPr/>
          <p:nvPr/>
        </p:nvCxnSpPr>
        <p:spPr>
          <a:xfrm>
            <a:off x="2575775" y="2665927"/>
            <a:ext cx="1094704" cy="193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98AED42-487A-4D2A-8991-C545EFE362D4}"/>
              </a:ext>
            </a:extLst>
          </p:cNvPr>
          <p:cNvCxnSpPr/>
          <p:nvPr/>
        </p:nvCxnSpPr>
        <p:spPr>
          <a:xfrm flipH="1">
            <a:off x="5563673" y="2665927"/>
            <a:ext cx="1352282" cy="193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FFEBC090-1B10-49D0-B952-513254B8D4D6}"/>
              </a:ext>
            </a:extLst>
          </p:cNvPr>
          <p:cNvPicPr>
            <a:picLocks noChangeAspect="1"/>
          </p:cNvPicPr>
          <p:nvPr/>
        </p:nvPicPr>
        <p:blipFill>
          <a:blip r:embed="rId6"/>
          <a:stretch>
            <a:fillRect/>
          </a:stretch>
        </p:blipFill>
        <p:spPr>
          <a:xfrm>
            <a:off x="1714100" y="4420164"/>
            <a:ext cx="2857899" cy="409632"/>
          </a:xfrm>
          <a:prstGeom prst="rect">
            <a:avLst/>
          </a:prstGeom>
        </p:spPr>
      </p:pic>
    </p:spTree>
    <p:extLst>
      <p:ext uri="{BB962C8B-B14F-4D97-AF65-F5344CB8AC3E}">
        <p14:creationId xmlns:p14="http://schemas.microsoft.com/office/powerpoint/2010/main" val="2603706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4033CC-219A-43D9-BDD8-CAFF666193AB}"/>
              </a:ext>
            </a:extLst>
          </p:cNvPr>
          <p:cNvPicPr>
            <a:picLocks noChangeAspect="1"/>
          </p:cNvPicPr>
          <p:nvPr/>
        </p:nvPicPr>
        <p:blipFill>
          <a:blip r:embed="rId3"/>
          <a:stretch>
            <a:fillRect/>
          </a:stretch>
        </p:blipFill>
        <p:spPr>
          <a:xfrm>
            <a:off x="0" y="5568032"/>
            <a:ext cx="9144000" cy="1284536"/>
          </a:xfrm>
          <a:prstGeom prst="rect">
            <a:avLst/>
          </a:prstGeom>
        </p:spPr>
      </p:pic>
      <p:pic>
        <p:nvPicPr>
          <p:cNvPr id="8" name="Picture 7">
            <a:extLst>
              <a:ext uri="{FF2B5EF4-FFF2-40B4-BE49-F238E27FC236}">
                <a16:creationId xmlns:a16="http://schemas.microsoft.com/office/drawing/2014/main" id="{3AC7D8EE-ADF9-4A95-8131-697889F97310}"/>
              </a:ext>
            </a:extLst>
          </p:cNvPr>
          <p:cNvPicPr>
            <a:picLocks noChangeAspect="1"/>
          </p:cNvPicPr>
          <p:nvPr/>
        </p:nvPicPr>
        <p:blipFill>
          <a:blip r:embed="rId4"/>
          <a:stretch>
            <a:fillRect/>
          </a:stretch>
        </p:blipFill>
        <p:spPr>
          <a:xfrm>
            <a:off x="0" y="11678"/>
            <a:ext cx="9144000" cy="541796"/>
          </a:xfrm>
          <a:prstGeom prst="rect">
            <a:avLst/>
          </a:prstGeom>
        </p:spPr>
      </p:pic>
      <p:sp>
        <p:nvSpPr>
          <p:cNvPr id="9" name="Content Placeholder 3">
            <a:extLst>
              <a:ext uri="{FF2B5EF4-FFF2-40B4-BE49-F238E27FC236}">
                <a16:creationId xmlns:a16="http://schemas.microsoft.com/office/drawing/2014/main" id="{6192847F-9C3F-4290-8FC7-5AF81EC98B48}"/>
              </a:ext>
            </a:extLst>
          </p:cNvPr>
          <p:cNvSpPr txBox="1">
            <a:spLocks/>
          </p:cNvSpPr>
          <p:nvPr/>
        </p:nvSpPr>
        <p:spPr bwMode="auto">
          <a:xfrm>
            <a:off x="415925" y="782638"/>
            <a:ext cx="8486775" cy="50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b="1" dirty="0">
                <a:latin typeface="Century Gothic" panose="020B0502020202020204" pitchFamily="34" charset="0"/>
                <a:cs typeface="Arial" panose="020B0604020202020204" pitchFamily="34" charset="0"/>
              </a:rPr>
              <a:t>Implementation Tiers</a:t>
            </a:r>
          </a:p>
        </p:txBody>
      </p:sp>
      <p:sp>
        <p:nvSpPr>
          <p:cNvPr id="10" name="Text Placeholder 2">
            <a:extLst>
              <a:ext uri="{FF2B5EF4-FFF2-40B4-BE49-F238E27FC236}">
                <a16:creationId xmlns:a16="http://schemas.microsoft.com/office/drawing/2014/main" id="{F54ACEB9-0E3B-4EE5-80F3-674DF5AA9139}"/>
              </a:ext>
            </a:extLst>
          </p:cNvPr>
          <p:cNvSpPr txBox="1">
            <a:spLocks/>
          </p:cNvSpPr>
          <p:nvPr/>
        </p:nvSpPr>
        <p:spPr>
          <a:xfrm>
            <a:off x="415925" y="1638300"/>
            <a:ext cx="6729413" cy="3849688"/>
          </a:xfrm>
          <a:prstGeom prst="rect">
            <a:avLst/>
          </a:prstGeom>
        </p:spPr>
        <p:txBody>
          <a:bodyPr vert="horz"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More Complex Example</a:t>
            </a:r>
          </a:p>
          <a:p>
            <a:pPr marL="457200" lvl="1" indent="0">
              <a:buFontTx/>
              <a:buChar char="•"/>
            </a:pPr>
            <a:r>
              <a:rPr lang="en-US" altLang="en-US" sz="2000" dirty="0">
                <a:solidFill>
                  <a:schemeClr val="bg2">
                    <a:lumMod val="25000"/>
                  </a:schemeClr>
                </a:solidFill>
                <a:latin typeface="Calibri" panose="020F0502020204030204" pitchFamily="34" charset="0"/>
                <a:cs typeface="Calibri" panose="020F0502020204030204" pitchFamily="34" charset="0"/>
              </a:rPr>
              <a:t> MDM with Golden Record Source – Customer</a:t>
            </a:r>
          </a:p>
          <a:p>
            <a:pPr marL="457200" lvl="1" indent="0">
              <a:buFontTx/>
              <a:buChar char="•"/>
            </a:pPr>
            <a:endParaRPr lang="en-US" altLang="en-US" sz="2000" dirty="0">
              <a:solidFill>
                <a:schemeClr val="bg2">
                  <a:lumMod val="25000"/>
                </a:schemeClr>
              </a:solidFill>
              <a:latin typeface="Calibri" panose="020F0502020204030204" pitchFamily="34" charset="0"/>
              <a:cs typeface="Calibri" panose="020F0502020204030204" pitchFamily="34" charset="0"/>
            </a:endParaRPr>
          </a:p>
          <a:p>
            <a:pPr marL="457200" lvl="1" indent="0">
              <a:buFontTx/>
              <a:buChar char="•"/>
            </a:pPr>
            <a:endParaRPr lang="en-US" altLang="en-US" sz="2000" dirty="0">
              <a:solidFill>
                <a:schemeClr val="bg2">
                  <a:lumMod val="25000"/>
                </a:schemeClr>
              </a:solidFill>
              <a:latin typeface="Calibri" panose="020F0502020204030204" pitchFamily="34" charset="0"/>
              <a:cs typeface="Calibri" panose="020F0502020204030204" pitchFamily="34" charset="0"/>
            </a:endParaRPr>
          </a:p>
          <a:p>
            <a:pPr marL="457200" lvl="1" indent="0">
              <a:buFontTx/>
              <a:buChar char="•"/>
            </a:pPr>
            <a:endParaRPr lang="en-US" altLang="en-US" sz="2000" dirty="0">
              <a:solidFill>
                <a:schemeClr val="bg2">
                  <a:lumMod val="25000"/>
                </a:schemeClr>
              </a:solidFill>
              <a:latin typeface="Calibri" panose="020F0502020204030204" pitchFamily="34" charset="0"/>
              <a:cs typeface="Calibri" panose="020F0502020204030204" pitchFamily="34" charset="0"/>
            </a:endParaRPr>
          </a:p>
          <a:p>
            <a:pPr marL="457200" lvl="1" indent="0">
              <a:buFontTx/>
              <a:buChar char="•"/>
            </a:pPr>
            <a:endParaRPr lang="en-US" altLang="en-US" sz="2000" dirty="0">
              <a:solidFill>
                <a:schemeClr val="bg2">
                  <a:lumMod val="25000"/>
                </a:schemeClr>
              </a:solidFill>
              <a:latin typeface="Calibri" panose="020F0502020204030204" pitchFamily="34" charset="0"/>
              <a:cs typeface="Calibri" panose="020F0502020204030204" pitchFamily="34" charset="0"/>
            </a:endParaRPr>
          </a:p>
          <a:p>
            <a:pPr marL="457200" lvl="1" indent="0">
              <a:buNone/>
            </a:pPr>
            <a:endParaRPr lang="en-US" altLang="en-US" sz="2000" dirty="0">
              <a:solidFill>
                <a:schemeClr val="bg2">
                  <a:lumMod val="25000"/>
                </a:schemeClr>
              </a:solidFill>
              <a:latin typeface="Calibri" panose="020F0502020204030204" pitchFamily="34" charset="0"/>
              <a:cs typeface="Calibri" panose="020F0502020204030204" pitchFamily="34" charset="0"/>
            </a:endParaRPr>
          </a:p>
          <a:p>
            <a:pPr marL="457200" lvl="1" indent="0">
              <a:buFontTx/>
              <a:buChar char="•"/>
            </a:pPr>
            <a:r>
              <a:rPr lang="en-US" altLang="en-US" sz="2000" dirty="0">
                <a:solidFill>
                  <a:schemeClr val="bg2">
                    <a:lumMod val="25000"/>
                  </a:schemeClr>
                </a:solidFill>
                <a:latin typeface="Calibri" panose="020F0502020204030204" pitchFamily="34" charset="0"/>
                <a:cs typeface="Calibri" panose="020F0502020204030204" pitchFamily="34" charset="0"/>
              </a:rPr>
              <a:t>Fact Source – Source System 1 Order Data Replication</a:t>
            </a:r>
          </a:p>
          <a:p>
            <a:pPr marL="457200" lvl="1" indent="0">
              <a:buFontTx/>
              <a:buChar char="•"/>
            </a:pPr>
            <a:endParaRPr lang="en-US" altLang="en-US" sz="2000" dirty="0">
              <a:solidFill>
                <a:schemeClr val="bg2">
                  <a:lumMod val="25000"/>
                </a:schemeClr>
              </a:solidFill>
              <a:latin typeface="Calibri" panose="020F0502020204030204" pitchFamily="34" charset="0"/>
              <a:cs typeface="Calibri" panose="020F0502020204030204" pitchFamily="34" charset="0"/>
            </a:endParaRPr>
          </a:p>
          <a:p>
            <a:pPr marL="457200" lvl="1" indent="0">
              <a:buFontTx/>
              <a:buChar char="•"/>
            </a:pPr>
            <a:r>
              <a:rPr lang="en-US" altLang="en-US" sz="2000" dirty="0">
                <a:solidFill>
                  <a:schemeClr val="bg2">
                    <a:lumMod val="25000"/>
                  </a:schemeClr>
                </a:solidFill>
                <a:latin typeface="Calibri" panose="020F0502020204030204" pitchFamily="34" charset="0"/>
                <a:cs typeface="Calibri" panose="020F0502020204030204" pitchFamily="34" charset="0"/>
              </a:rPr>
              <a:t>Fact Source – Source System 2 Customer Service</a:t>
            </a:r>
          </a:p>
          <a:p>
            <a:pPr marL="457200" lvl="1" indent="0">
              <a:buFontTx/>
              <a:buChar char="•"/>
            </a:pPr>
            <a:endParaRPr lang="en-US" altLang="en-US" sz="2000" dirty="0">
              <a:solidFill>
                <a:schemeClr val="bg2">
                  <a:lumMod val="25000"/>
                </a:schemeClr>
              </a:solidFill>
              <a:latin typeface="Calibri" panose="020F0502020204030204" pitchFamily="34" charset="0"/>
              <a:cs typeface="Calibri" panose="020F0502020204030204" pitchFamily="34" charset="0"/>
            </a:endParaRPr>
          </a:p>
          <a:p>
            <a:pPr marL="0" indent="0">
              <a:buNone/>
            </a:pPr>
            <a:endParaRPr lang="en-US" altLang="en-US" sz="2000" dirty="0">
              <a:solidFill>
                <a:schemeClr val="bg2">
                  <a:lumMod val="25000"/>
                </a:schemeClr>
              </a:solidFill>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38396DF4-BB4C-49FF-A1AA-E1C5F5939004}"/>
              </a:ext>
            </a:extLst>
          </p:cNvPr>
          <p:cNvGraphicFramePr>
            <a:graphicFrameLocks noGrp="1"/>
          </p:cNvGraphicFramePr>
          <p:nvPr>
            <p:extLst>
              <p:ext uri="{D42A27DB-BD31-4B8C-83A1-F6EECF244321}">
                <p14:modId xmlns:p14="http://schemas.microsoft.com/office/powerpoint/2010/main" val="3483874852"/>
              </p:ext>
            </p:extLst>
          </p:nvPr>
        </p:nvGraphicFramePr>
        <p:xfrm>
          <a:off x="1175657" y="2298068"/>
          <a:ext cx="4940301" cy="1714500"/>
        </p:xfrm>
        <a:graphic>
          <a:graphicData uri="http://schemas.openxmlformats.org/drawingml/2006/table">
            <a:tbl>
              <a:tblPr>
                <a:tableStyleId>{5C22544A-7EE6-4342-B048-85BDC9FD1C3A}</a:tableStyleId>
              </a:tblPr>
              <a:tblGrid>
                <a:gridCol w="504501">
                  <a:extLst>
                    <a:ext uri="{9D8B030D-6E8A-4147-A177-3AD203B41FA5}">
                      <a16:colId xmlns:a16="http://schemas.microsoft.com/office/drawing/2014/main" val="1539986129"/>
                    </a:ext>
                  </a:extLst>
                </a:gridCol>
                <a:gridCol w="904294">
                  <a:extLst>
                    <a:ext uri="{9D8B030D-6E8A-4147-A177-3AD203B41FA5}">
                      <a16:colId xmlns:a16="http://schemas.microsoft.com/office/drawing/2014/main" val="232174111"/>
                    </a:ext>
                  </a:extLst>
                </a:gridCol>
                <a:gridCol w="675841">
                  <a:extLst>
                    <a:ext uri="{9D8B030D-6E8A-4147-A177-3AD203B41FA5}">
                      <a16:colId xmlns:a16="http://schemas.microsoft.com/office/drawing/2014/main" val="900157649"/>
                    </a:ext>
                  </a:extLst>
                </a:gridCol>
                <a:gridCol w="647284">
                  <a:extLst>
                    <a:ext uri="{9D8B030D-6E8A-4147-A177-3AD203B41FA5}">
                      <a16:colId xmlns:a16="http://schemas.microsoft.com/office/drawing/2014/main" val="462918149"/>
                    </a:ext>
                  </a:extLst>
                </a:gridCol>
                <a:gridCol w="736127">
                  <a:extLst>
                    <a:ext uri="{9D8B030D-6E8A-4147-A177-3AD203B41FA5}">
                      <a16:colId xmlns:a16="http://schemas.microsoft.com/office/drawing/2014/main" val="854989040"/>
                    </a:ext>
                  </a:extLst>
                </a:gridCol>
                <a:gridCol w="736127">
                  <a:extLst>
                    <a:ext uri="{9D8B030D-6E8A-4147-A177-3AD203B41FA5}">
                      <a16:colId xmlns:a16="http://schemas.microsoft.com/office/drawing/2014/main" val="26699468"/>
                    </a:ext>
                  </a:extLst>
                </a:gridCol>
                <a:gridCol w="736127">
                  <a:extLst>
                    <a:ext uri="{9D8B030D-6E8A-4147-A177-3AD203B41FA5}">
                      <a16:colId xmlns:a16="http://schemas.microsoft.com/office/drawing/2014/main" val="2941985990"/>
                    </a:ext>
                  </a:extLst>
                </a:gridCol>
              </a:tblGrid>
              <a:tr h="190500">
                <a:tc gridSpan="2">
                  <a:txBody>
                    <a:bodyPr/>
                    <a:lstStyle/>
                    <a:p>
                      <a:pPr algn="l" fontAlgn="b"/>
                      <a:r>
                        <a:rPr lang="en-US" sz="1100" u="none" strike="noStrike">
                          <a:effectLst/>
                        </a:rPr>
                        <a:t>MDM - Customer</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8448345"/>
                  </a:ext>
                </a:extLst>
              </a:tr>
              <a:tr h="190500">
                <a:tc>
                  <a:txBody>
                    <a:bodyPr/>
                    <a:lstStyle/>
                    <a:p>
                      <a:pPr algn="ctr" fontAlgn="b"/>
                      <a:r>
                        <a:rPr lang="en-US" sz="1100" u="none" strike="noStrike">
                          <a:effectLst/>
                        </a:rPr>
                        <a:t>MDMID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ParentMDMID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FirstName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LastName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SrcSystem1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SrcSystem2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SrcSystem3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35952480"/>
                  </a:ext>
                </a:extLst>
              </a:tr>
              <a:tr h="190500">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Jane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Doe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10001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NULL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NULL</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67241080"/>
                  </a:ext>
                </a:extLst>
              </a:tr>
              <a:tr h="190500">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Jane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Doe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NULL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ABC1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NULL</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40451699"/>
                  </a:ext>
                </a:extLst>
              </a:tr>
              <a:tr h="190500">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John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Smith</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23012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NULL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NULL</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32626757"/>
                  </a:ext>
                </a:extLst>
              </a:tr>
              <a:tr h="190500">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John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Smith</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NULL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XYZ789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NULL</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26282629"/>
                  </a:ext>
                </a:extLst>
              </a:tr>
              <a:tr h="190500">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John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Smith</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NULL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NULL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16241081"/>
                  </a:ext>
                </a:extLst>
              </a:tr>
              <a:tr h="190500">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Jane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Doe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NULL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NULL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NULL</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14251055"/>
                  </a:ext>
                </a:extLst>
              </a:tr>
              <a:tr h="190500">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John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Smith</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NULL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NULL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NULL</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98719803"/>
                  </a:ext>
                </a:extLst>
              </a:tr>
            </a:tbl>
          </a:graphicData>
        </a:graphic>
      </p:graphicFrame>
      <p:graphicFrame>
        <p:nvGraphicFramePr>
          <p:cNvPr id="12" name="Table 11">
            <a:extLst>
              <a:ext uri="{FF2B5EF4-FFF2-40B4-BE49-F238E27FC236}">
                <a16:creationId xmlns:a16="http://schemas.microsoft.com/office/drawing/2014/main" id="{EF4C9077-689D-4560-B2C8-65457836A3CA}"/>
              </a:ext>
            </a:extLst>
          </p:cNvPr>
          <p:cNvGraphicFramePr>
            <a:graphicFrameLocks noGrp="1"/>
          </p:cNvGraphicFramePr>
          <p:nvPr>
            <p:extLst>
              <p:ext uri="{D42A27DB-BD31-4B8C-83A1-F6EECF244321}">
                <p14:modId xmlns:p14="http://schemas.microsoft.com/office/powerpoint/2010/main" val="482190228"/>
              </p:ext>
            </p:extLst>
          </p:nvPr>
        </p:nvGraphicFramePr>
        <p:xfrm>
          <a:off x="1175657" y="5120286"/>
          <a:ext cx="3175000" cy="381000"/>
        </p:xfrm>
        <a:graphic>
          <a:graphicData uri="http://schemas.openxmlformats.org/drawingml/2006/table">
            <a:tbl>
              <a:tblPr>
                <a:tableStyleId>{5C22544A-7EE6-4342-B048-85BDC9FD1C3A}</a:tableStyleId>
              </a:tblPr>
              <a:tblGrid>
                <a:gridCol w="761239">
                  <a:extLst>
                    <a:ext uri="{9D8B030D-6E8A-4147-A177-3AD203B41FA5}">
                      <a16:colId xmlns:a16="http://schemas.microsoft.com/office/drawing/2014/main" val="2234622094"/>
                    </a:ext>
                  </a:extLst>
                </a:gridCol>
                <a:gridCol w="786613">
                  <a:extLst>
                    <a:ext uri="{9D8B030D-6E8A-4147-A177-3AD203B41FA5}">
                      <a16:colId xmlns:a16="http://schemas.microsoft.com/office/drawing/2014/main" val="2521493301"/>
                    </a:ext>
                  </a:extLst>
                </a:gridCol>
                <a:gridCol w="685115">
                  <a:extLst>
                    <a:ext uri="{9D8B030D-6E8A-4147-A177-3AD203B41FA5}">
                      <a16:colId xmlns:a16="http://schemas.microsoft.com/office/drawing/2014/main" val="3016825116"/>
                    </a:ext>
                  </a:extLst>
                </a:gridCol>
                <a:gridCol w="942033">
                  <a:extLst>
                    <a:ext uri="{9D8B030D-6E8A-4147-A177-3AD203B41FA5}">
                      <a16:colId xmlns:a16="http://schemas.microsoft.com/office/drawing/2014/main" val="3721672018"/>
                    </a:ext>
                  </a:extLst>
                </a:gridCol>
              </a:tblGrid>
              <a:tr h="190500">
                <a:tc>
                  <a:txBody>
                    <a:bodyPr/>
                    <a:lstStyle/>
                    <a:p>
                      <a:pPr algn="ctr" fontAlgn="b"/>
                      <a:r>
                        <a:rPr lang="en-US" sz="1100" u="none" strike="noStrike">
                          <a:effectLst/>
                        </a:rPr>
                        <a:t>CustomerID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ContactData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err="1">
                          <a:effectLst/>
                        </a:rPr>
                        <a:t>CallLength</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PhoneNumber</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4675548"/>
                  </a:ext>
                </a:extLst>
              </a:tr>
              <a:tr h="190500">
                <a:tc>
                  <a:txBody>
                    <a:bodyPr/>
                    <a:lstStyle/>
                    <a:p>
                      <a:pPr algn="ctr" fontAlgn="b"/>
                      <a:r>
                        <a:rPr lang="en-US" sz="1100" u="none" strike="noStrike">
                          <a:effectLst/>
                        </a:rPr>
                        <a:t>ABC1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1-Dec-16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111-222-3333</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9891166"/>
                  </a:ext>
                </a:extLst>
              </a:tr>
            </a:tbl>
          </a:graphicData>
        </a:graphic>
      </p:graphicFrame>
      <p:graphicFrame>
        <p:nvGraphicFramePr>
          <p:cNvPr id="16" name="Table 15">
            <a:extLst>
              <a:ext uri="{FF2B5EF4-FFF2-40B4-BE49-F238E27FC236}">
                <a16:creationId xmlns:a16="http://schemas.microsoft.com/office/drawing/2014/main" id="{6DC79620-07F9-4C39-901C-DD5C818B09B0}"/>
              </a:ext>
            </a:extLst>
          </p:cNvPr>
          <p:cNvGraphicFramePr>
            <a:graphicFrameLocks noGrp="1"/>
          </p:cNvGraphicFramePr>
          <p:nvPr>
            <p:extLst>
              <p:ext uri="{D42A27DB-BD31-4B8C-83A1-F6EECF244321}">
                <p14:modId xmlns:p14="http://schemas.microsoft.com/office/powerpoint/2010/main" val="1220276808"/>
              </p:ext>
            </p:extLst>
          </p:nvPr>
        </p:nvGraphicFramePr>
        <p:xfrm>
          <a:off x="1175657" y="4449868"/>
          <a:ext cx="3175000" cy="381000"/>
        </p:xfrm>
        <a:graphic>
          <a:graphicData uri="http://schemas.openxmlformats.org/drawingml/2006/table">
            <a:tbl>
              <a:tblPr>
                <a:tableStyleId>{5C22544A-7EE6-4342-B048-85BDC9FD1C3A}</a:tableStyleId>
              </a:tblPr>
              <a:tblGrid>
                <a:gridCol w="761239">
                  <a:extLst>
                    <a:ext uri="{9D8B030D-6E8A-4147-A177-3AD203B41FA5}">
                      <a16:colId xmlns:a16="http://schemas.microsoft.com/office/drawing/2014/main" val="3385488452"/>
                    </a:ext>
                  </a:extLst>
                </a:gridCol>
                <a:gridCol w="786613">
                  <a:extLst>
                    <a:ext uri="{9D8B030D-6E8A-4147-A177-3AD203B41FA5}">
                      <a16:colId xmlns:a16="http://schemas.microsoft.com/office/drawing/2014/main" val="229914839"/>
                    </a:ext>
                  </a:extLst>
                </a:gridCol>
                <a:gridCol w="685115">
                  <a:extLst>
                    <a:ext uri="{9D8B030D-6E8A-4147-A177-3AD203B41FA5}">
                      <a16:colId xmlns:a16="http://schemas.microsoft.com/office/drawing/2014/main" val="3604650205"/>
                    </a:ext>
                  </a:extLst>
                </a:gridCol>
                <a:gridCol w="942033">
                  <a:extLst>
                    <a:ext uri="{9D8B030D-6E8A-4147-A177-3AD203B41FA5}">
                      <a16:colId xmlns:a16="http://schemas.microsoft.com/office/drawing/2014/main" val="205422534"/>
                    </a:ext>
                  </a:extLst>
                </a:gridCol>
              </a:tblGrid>
              <a:tr h="190500">
                <a:tc>
                  <a:txBody>
                    <a:bodyPr/>
                    <a:lstStyle/>
                    <a:p>
                      <a:pPr algn="ctr" fontAlgn="b"/>
                      <a:r>
                        <a:rPr lang="en-US" sz="1100" u="none" strike="noStrike">
                          <a:effectLst/>
                        </a:rPr>
                        <a:t>CustomerID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err="1">
                          <a:effectLst/>
                        </a:rPr>
                        <a:t>OrderDate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Quatity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ZipCode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08440993"/>
                  </a:ext>
                </a:extLst>
              </a:tr>
              <a:tr h="190500">
                <a:tc>
                  <a:txBody>
                    <a:bodyPr/>
                    <a:lstStyle/>
                    <a:p>
                      <a:pPr algn="ctr" fontAlgn="b"/>
                      <a:r>
                        <a:rPr lang="en-US" sz="1100" u="none" strike="noStrike">
                          <a:effectLst/>
                        </a:rPr>
                        <a:t>10001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23-Nov-16</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15224</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6946547"/>
                  </a:ext>
                </a:extLst>
              </a:tr>
            </a:tbl>
          </a:graphicData>
        </a:graphic>
      </p:graphicFrame>
    </p:spTree>
    <p:extLst>
      <p:ext uri="{BB962C8B-B14F-4D97-AF65-F5344CB8AC3E}">
        <p14:creationId xmlns:p14="http://schemas.microsoft.com/office/powerpoint/2010/main" val="1356956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4033CC-219A-43D9-BDD8-CAFF666193AB}"/>
              </a:ext>
            </a:extLst>
          </p:cNvPr>
          <p:cNvPicPr>
            <a:picLocks noChangeAspect="1"/>
          </p:cNvPicPr>
          <p:nvPr/>
        </p:nvPicPr>
        <p:blipFill>
          <a:blip r:embed="rId3"/>
          <a:stretch>
            <a:fillRect/>
          </a:stretch>
        </p:blipFill>
        <p:spPr>
          <a:xfrm>
            <a:off x="0" y="5568032"/>
            <a:ext cx="9144000" cy="1284536"/>
          </a:xfrm>
          <a:prstGeom prst="rect">
            <a:avLst/>
          </a:prstGeom>
        </p:spPr>
      </p:pic>
      <p:pic>
        <p:nvPicPr>
          <p:cNvPr id="8" name="Picture 7">
            <a:extLst>
              <a:ext uri="{FF2B5EF4-FFF2-40B4-BE49-F238E27FC236}">
                <a16:creationId xmlns:a16="http://schemas.microsoft.com/office/drawing/2014/main" id="{3AC7D8EE-ADF9-4A95-8131-697889F97310}"/>
              </a:ext>
            </a:extLst>
          </p:cNvPr>
          <p:cNvPicPr>
            <a:picLocks noChangeAspect="1"/>
          </p:cNvPicPr>
          <p:nvPr/>
        </p:nvPicPr>
        <p:blipFill>
          <a:blip r:embed="rId4"/>
          <a:stretch>
            <a:fillRect/>
          </a:stretch>
        </p:blipFill>
        <p:spPr>
          <a:xfrm>
            <a:off x="0" y="11678"/>
            <a:ext cx="9144000" cy="541796"/>
          </a:xfrm>
          <a:prstGeom prst="rect">
            <a:avLst/>
          </a:prstGeom>
        </p:spPr>
      </p:pic>
      <p:sp>
        <p:nvSpPr>
          <p:cNvPr id="9" name="Content Placeholder 3">
            <a:extLst>
              <a:ext uri="{FF2B5EF4-FFF2-40B4-BE49-F238E27FC236}">
                <a16:creationId xmlns:a16="http://schemas.microsoft.com/office/drawing/2014/main" id="{6192847F-9C3F-4290-8FC7-5AF81EC98B48}"/>
              </a:ext>
            </a:extLst>
          </p:cNvPr>
          <p:cNvSpPr txBox="1">
            <a:spLocks/>
          </p:cNvSpPr>
          <p:nvPr/>
        </p:nvSpPr>
        <p:spPr bwMode="auto">
          <a:xfrm>
            <a:off x="415925" y="782638"/>
            <a:ext cx="8486775" cy="50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b="1" dirty="0">
                <a:latin typeface="Century Gothic" panose="020B0502020202020204" pitchFamily="34" charset="0"/>
                <a:cs typeface="Arial" panose="020B0604020202020204" pitchFamily="34" charset="0"/>
              </a:rPr>
              <a:t>Implementation Tiers</a:t>
            </a:r>
          </a:p>
        </p:txBody>
      </p:sp>
      <p:sp>
        <p:nvSpPr>
          <p:cNvPr id="10" name="Text Placeholder 2">
            <a:extLst>
              <a:ext uri="{FF2B5EF4-FFF2-40B4-BE49-F238E27FC236}">
                <a16:creationId xmlns:a16="http://schemas.microsoft.com/office/drawing/2014/main" id="{F54ACEB9-0E3B-4EE5-80F3-674DF5AA9139}"/>
              </a:ext>
            </a:extLst>
          </p:cNvPr>
          <p:cNvSpPr txBox="1">
            <a:spLocks/>
          </p:cNvSpPr>
          <p:nvPr/>
        </p:nvSpPr>
        <p:spPr>
          <a:xfrm>
            <a:off x="415925" y="1638300"/>
            <a:ext cx="6729413" cy="3849688"/>
          </a:xfrm>
          <a:prstGeom prst="rect">
            <a:avLst/>
          </a:prstGeom>
        </p:spPr>
        <p:txBody>
          <a:bodyPr vert="horz"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Key Map Table</a:t>
            </a:r>
            <a:endParaRPr lang="en-US" altLang="en-US" sz="2000" dirty="0">
              <a:solidFill>
                <a:schemeClr val="bg2">
                  <a:lumMod val="25000"/>
                </a:schemeClr>
              </a:solidFill>
              <a:latin typeface="Calibri" panose="020F0502020204030204" pitchFamily="34" charset="0"/>
              <a:cs typeface="Calibri" panose="020F0502020204030204" pitchFamily="34" charset="0"/>
            </a:endParaRPr>
          </a:p>
          <a:p>
            <a:pPr marL="457200" lvl="1" indent="0">
              <a:buFontTx/>
              <a:buChar char="•"/>
            </a:pPr>
            <a:endParaRPr lang="en-US" altLang="en-US" sz="2000" dirty="0">
              <a:solidFill>
                <a:schemeClr val="bg2">
                  <a:lumMod val="25000"/>
                </a:schemeClr>
              </a:solidFill>
              <a:latin typeface="Calibri" panose="020F0502020204030204" pitchFamily="34" charset="0"/>
              <a:cs typeface="Calibri" panose="020F0502020204030204" pitchFamily="34" charset="0"/>
            </a:endParaRPr>
          </a:p>
          <a:p>
            <a:pPr marL="457200" lvl="1" indent="0">
              <a:buFontTx/>
              <a:buChar char="•"/>
            </a:pPr>
            <a:endParaRPr lang="en-US" altLang="en-US" sz="2000" dirty="0">
              <a:solidFill>
                <a:schemeClr val="bg2">
                  <a:lumMod val="25000"/>
                </a:schemeClr>
              </a:solidFill>
              <a:latin typeface="Calibri" panose="020F0502020204030204" pitchFamily="34" charset="0"/>
              <a:cs typeface="Calibri" panose="020F0502020204030204" pitchFamily="34" charset="0"/>
            </a:endParaRPr>
          </a:p>
          <a:p>
            <a:pPr marL="457200" lvl="1" indent="0">
              <a:buFontTx/>
              <a:buChar char="•"/>
            </a:pPr>
            <a:endParaRPr lang="en-US" altLang="en-US" sz="2000" dirty="0">
              <a:solidFill>
                <a:schemeClr val="bg2">
                  <a:lumMod val="25000"/>
                </a:schemeClr>
              </a:solidFill>
              <a:latin typeface="Calibri" panose="020F0502020204030204" pitchFamily="34" charset="0"/>
              <a:cs typeface="Calibri" panose="020F0502020204030204" pitchFamily="34" charset="0"/>
            </a:endParaRPr>
          </a:p>
          <a:p>
            <a:pPr marL="457200" lvl="1" indent="0">
              <a:buFontTx/>
              <a:buChar char="•"/>
            </a:pPr>
            <a:endParaRPr lang="en-US" altLang="en-US" sz="2000" dirty="0">
              <a:solidFill>
                <a:schemeClr val="bg2">
                  <a:lumMod val="25000"/>
                </a:schemeClr>
              </a:solidFill>
              <a:latin typeface="Calibri" panose="020F0502020204030204" pitchFamily="34" charset="0"/>
              <a:cs typeface="Calibri" panose="020F0502020204030204" pitchFamily="34" charset="0"/>
            </a:endParaRPr>
          </a:p>
          <a:p>
            <a:pPr marL="457200" lvl="1" indent="0">
              <a:buNone/>
            </a:pPr>
            <a:endParaRPr lang="en-US" altLang="en-US" sz="2000" dirty="0">
              <a:solidFill>
                <a:schemeClr val="bg2">
                  <a:lumMod val="25000"/>
                </a:schemeClr>
              </a:solidFill>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FF5B0A77-26C5-4A1A-83EB-BF9216BDFDA8}"/>
              </a:ext>
            </a:extLst>
          </p:cNvPr>
          <p:cNvGraphicFramePr>
            <a:graphicFrameLocks noGrp="1"/>
          </p:cNvGraphicFramePr>
          <p:nvPr>
            <p:extLst>
              <p:ext uri="{D42A27DB-BD31-4B8C-83A1-F6EECF244321}">
                <p14:modId xmlns:p14="http://schemas.microsoft.com/office/powerpoint/2010/main" val="593020216"/>
              </p:ext>
            </p:extLst>
          </p:nvPr>
        </p:nvGraphicFramePr>
        <p:xfrm>
          <a:off x="640079" y="2103120"/>
          <a:ext cx="5525590" cy="2727747"/>
        </p:xfrm>
        <a:graphic>
          <a:graphicData uri="http://schemas.openxmlformats.org/drawingml/2006/table">
            <a:tbl>
              <a:tblPr>
                <a:tableStyleId>{5C22544A-7EE6-4342-B048-85BDC9FD1C3A}</a:tableStyleId>
              </a:tblPr>
              <a:tblGrid>
                <a:gridCol w="770675">
                  <a:extLst>
                    <a:ext uri="{9D8B030D-6E8A-4147-A177-3AD203B41FA5}">
                      <a16:colId xmlns:a16="http://schemas.microsoft.com/office/drawing/2014/main" val="882563178"/>
                    </a:ext>
                  </a:extLst>
                </a:gridCol>
                <a:gridCol w="1381397">
                  <a:extLst>
                    <a:ext uri="{9D8B030D-6E8A-4147-A177-3AD203B41FA5}">
                      <a16:colId xmlns:a16="http://schemas.microsoft.com/office/drawing/2014/main" val="1551717967"/>
                    </a:ext>
                  </a:extLst>
                </a:gridCol>
                <a:gridCol w="1124506">
                  <a:extLst>
                    <a:ext uri="{9D8B030D-6E8A-4147-A177-3AD203B41FA5}">
                      <a16:colId xmlns:a16="http://schemas.microsoft.com/office/drawing/2014/main" val="1199847361"/>
                    </a:ext>
                  </a:extLst>
                </a:gridCol>
                <a:gridCol w="1124506">
                  <a:extLst>
                    <a:ext uri="{9D8B030D-6E8A-4147-A177-3AD203B41FA5}">
                      <a16:colId xmlns:a16="http://schemas.microsoft.com/office/drawing/2014/main" val="799321168"/>
                    </a:ext>
                  </a:extLst>
                </a:gridCol>
                <a:gridCol w="1124506">
                  <a:extLst>
                    <a:ext uri="{9D8B030D-6E8A-4147-A177-3AD203B41FA5}">
                      <a16:colId xmlns:a16="http://schemas.microsoft.com/office/drawing/2014/main" val="911314034"/>
                    </a:ext>
                  </a:extLst>
                </a:gridCol>
              </a:tblGrid>
              <a:tr h="303083">
                <a:tc gridSpan="2">
                  <a:txBody>
                    <a:bodyPr/>
                    <a:lstStyle/>
                    <a:p>
                      <a:pPr algn="l" fontAlgn="b"/>
                      <a:r>
                        <a:rPr lang="en-US" sz="1100" u="none" strike="noStrike">
                          <a:effectLst/>
                        </a:rPr>
                        <a:t>CustomerKeyMap</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52497881"/>
                  </a:ext>
                </a:extLst>
              </a:tr>
              <a:tr h="303083">
                <a:tc>
                  <a:txBody>
                    <a:bodyPr/>
                    <a:lstStyle/>
                    <a:p>
                      <a:pPr algn="ctr" fontAlgn="b"/>
                      <a:r>
                        <a:rPr lang="en-US" sz="1100" u="none" strike="noStrike">
                          <a:effectLst/>
                        </a:rPr>
                        <a:t>MDMID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ParentMDMID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SrcSystem1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SrcSystem2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SrcSystem3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69433986"/>
                  </a:ext>
                </a:extLst>
              </a:tr>
              <a:tr h="303083">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10001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NULL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NULL</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80088905"/>
                  </a:ext>
                </a:extLst>
              </a:tr>
              <a:tr h="303083">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NULL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ABC1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NULL</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67285594"/>
                  </a:ext>
                </a:extLst>
              </a:tr>
              <a:tr h="303083">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23012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NULL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NULL</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99576527"/>
                  </a:ext>
                </a:extLst>
              </a:tr>
              <a:tr h="303083">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NULL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XYZ789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NULL</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08601943"/>
                  </a:ext>
                </a:extLst>
              </a:tr>
              <a:tr h="303083">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NULL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NULL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07998410"/>
                  </a:ext>
                </a:extLst>
              </a:tr>
              <a:tr h="303083">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NULL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NULL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NULL</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86674457"/>
                  </a:ext>
                </a:extLst>
              </a:tr>
              <a:tr h="303083">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NULL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NULL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NULL</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8991375"/>
                  </a:ext>
                </a:extLst>
              </a:tr>
            </a:tbl>
          </a:graphicData>
        </a:graphic>
      </p:graphicFrame>
    </p:spTree>
    <p:extLst>
      <p:ext uri="{BB962C8B-B14F-4D97-AF65-F5344CB8AC3E}">
        <p14:creationId xmlns:p14="http://schemas.microsoft.com/office/powerpoint/2010/main" val="3145466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4033CC-219A-43D9-BDD8-CAFF666193AB}"/>
              </a:ext>
            </a:extLst>
          </p:cNvPr>
          <p:cNvPicPr>
            <a:picLocks noChangeAspect="1"/>
          </p:cNvPicPr>
          <p:nvPr/>
        </p:nvPicPr>
        <p:blipFill>
          <a:blip r:embed="rId2"/>
          <a:stretch>
            <a:fillRect/>
          </a:stretch>
        </p:blipFill>
        <p:spPr>
          <a:xfrm>
            <a:off x="0" y="5568032"/>
            <a:ext cx="9144000" cy="1284536"/>
          </a:xfrm>
          <a:prstGeom prst="rect">
            <a:avLst/>
          </a:prstGeom>
        </p:spPr>
      </p:pic>
      <p:pic>
        <p:nvPicPr>
          <p:cNvPr id="8" name="Picture 7">
            <a:extLst>
              <a:ext uri="{FF2B5EF4-FFF2-40B4-BE49-F238E27FC236}">
                <a16:creationId xmlns:a16="http://schemas.microsoft.com/office/drawing/2014/main" id="{3AC7D8EE-ADF9-4A95-8131-697889F97310}"/>
              </a:ext>
            </a:extLst>
          </p:cNvPr>
          <p:cNvPicPr>
            <a:picLocks noChangeAspect="1"/>
          </p:cNvPicPr>
          <p:nvPr/>
        </p:nvPicPr>
        <p:blipFill>
          <a:blip r:embed="rId3"/>
          <a:stretch>
            <a:fillRect/>
          </a:stretch>
        </p:blipFill>
        <p:spPr>
          <a:xfrm>
            <a:off x="0" y="11678"/>
            <a:ext cx="9144000" cy="541796"/>
          </a:xfrm>
          <a:prstGeom prst="rect">
            <a:avLst/>
          </a:prstGeom>
        </p:spPr>
      </p:pic>
      <p:sp>
        <p:nvSpPr>
          <p:cNvPr id="9" name="Content Placeholder 3">
            <a:extLst>
              <a:ext uri="{FF2B5EF4-FFF2-40B4-BE49-F238E27FC236}">
                <a16:creationId xmlns:a16="http://schemas.microsoft.com/office/drawing/2014/main" id="{6192847F-9C3F-4290-8FC7-5AF81EC98B48}"/>
              </a:ext>
            </a:extLst>
          </p:cNvPr>
          <p:cNvSpPr txBox="1">
            <a:spLocks/>
          </p:cNvSpPr>
          <p:nvPr/>
        </p:nvSpPr>
        <p:spPr bwMode="auto">
          <a:xfrm>
            <a:off x="415925" y="782638"/>
            <a:ext cx="8486775" cy="50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b="1" dirty="0">
                <a:latin typeface="Century Gothic" panose="020B0502020202020204" pitchFamily="34" charset="0"/>
                <a:cs typeface="Arial" panose="020B0604020202020204" pitchFamily="34" charset="0"/>
              </a:rPr>
              <a:t>Additional Resources</a:t>
            </a:r>
          </a:p>
        </p:txBody>
      </p:sp>
      <p:sp>
        <p:nvSpPr>
          <p:cNvPr id="10" name="Text Placeholder 2">
            <a:extLst>
              <a:ext uri="{FF2B5EF4-FFF2-40B4-BE49-F238E27FC236}">
                <a16:creationId xmlns:a16="http://schemas.microsoft.com/office/drawing/2014/main" id="{F54ACEB9-0E3B-4EE5-80F3-674DF5AA9139}"/>
              </a:ext>
            </a:extLst>
          </p:cNvPr>
          <p:cNvSpPr txBox="1">
            <a:spLocks/>
          </p:cNvSpPr>
          <p:nvPr/>
        </p:nvSpPr>
        <p:spPr>
          <a:xfrm>
            <a:off x="415925" y="1638300"/>
            <a:ext cx="7556098" cy="3849688"/>
          </a:xfrm>
          <a:prstGeom prst="rect">
            <a:avLst/>
          </a:prstGeom>
        </p:spPr>
        <p:txBody>
          <a:bodyPr vert="horz"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Blogs</a:t>
            </a:r>
          </a:p>
          <a:p>
            <a:pPr marL="457200" lvl="1" indent="0">
              <a:buFontTx/>
              <a:buChar char="•"/>
            </a:pPr>
            <a:r>
              <a:rPr lang="en-US" altLang="en-US" sz="2000" dirty="0">
                <a:solidFill>
                  <a:schemeClr val="bg2">
                    <a:lumMod val="25000"/>
                  </a:schemeClr>
                </a:solidFill>
                <a:latin typeface="Calibri" panose="020F0502020204030204" pitchFamily="34" charset="0"/>
                <a:cs typeface="Calibri" panose="020F0502020204030204" pitchFamily="34" charset="0"/>
                <a:hlinkClick r:id="rId4"/>
              </a:rPr>
              <a:t>https://dataonwheels.wordpress.com/</a:t>
            </a:r>
            <a:r>
              <a:rPr lang="en-US" altLang="en-US" sz="2000" dirty="0">
                <a:solidFill>
                  <a:schemeClr val="bg2">
                    <a:lumMod val="25000"/>
                  </a:schemeClr>
                </a:solidFill>
                <a:latin typeface="Calibri" panose="020F0502020204030204" pitchFamily="34" charset="0"/>
                <a:cs typeface="Calibri" panose="020F0502020204030204" pitchFamily="34" charset="0"/>
              </a:rPr>
              <a:t>   - Steve Hughes</a:t>
            </a:r>
          </a:p>
          <a:p>
            <a:pPr marL="457200" lvl="1" indent="0">
              <a:buFontTx/>
              <a:buChar char="•"/>
            </a:pPr>
            <a:endParaRPr lang="en-US" altLang="en-US" sz="2000" dirty="0">
              <a:solidFill>
                <a:schemeClr val="bg2">
                  <a:lumMod val="25000"/>
                </a:schemeClr>
              </a:solidFill>
              <a:latin typeface="Calibri" panose="020F0502020204030204" pitchFamily="34" charset="0"/>
              <a:cs typeface="Calibri" panose="020F0502020204030204" pitchFamily="34" charset="0"/>
            </a:endParaRPr>
          </a:p>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Webinar</a:t>
            </a:r>
          </a:p>
          <a:p>
            <a:pPr marL="457200" lvl="1" indent="0">
              <a:buFontTx/>
              <a:buChar char="•"/>
            </a:pPr>
            <a:r>
              <a:rPr lang="en-US" altLang="en-US" sz="2000" dirty="0">
                <a:solidFill>
                  <a:schemeClr val="bg2">
                    <a:lumMod val="25000"/>
                  </a:schemeClr>
                </a:solidFill>
                <a:latin typeface="Calibri" panose="020F0502020204030204" pitchFamily="34" charset="0"/>
                <a:cs typeface="Calibri" panose="020F0502020204030204" pitchFamily="34" charset="0"/>
                <a:hlinkClick r:id="rId5"/>
              </a:rPr>
              <a:t>http://pragmaticworks.com/Training/Details/Webinar-1762</a:t>
            </a:r>
            <a:r>
              <a:rPr lang="en-US" altLang="en-US" sz="2000" dirty="0">
                <a:solidFill>
                  <a:schemeClr val="bg2">
                    <a:lumMod val="25000"/>
                  </a:schemeClr>
                </a:solidFill>
                <a:latin typeface="Calibri" panose="020F0502020204030204" pitchFamily="34" charset="0"/>
                <a:cs typeface="Calibri" panose="020F0502020204030204" pitchFamily="34" charset="0"/>
              </a:rPr>
              <a:t> </a:t>
            </a:r>
          </a:p>
          <a:p>
            <a:pPr marL="457200" lvl="1" indent="0">
              <a:buNone/>
            </a:pPr>
            <a:endParaRPr lang="en-US" altLang="en-US" sz="2000" dirty="0">
              <a:solidFill>
                <a:schemeClr val="bg2">
                  <a:lumMod val="25000"/>
                </a:schemeClr>
              </a:solidFill>
              <a:latin typeface="Calibri" panose="020F0502020204030204" pitchFamily="34" charset="0"/>
              <a:cs typeface="Calibri" panose="020F0502020204030204" pitchFamily="34" charset="0"/>
            </a:endParaRPr>
          </a:p>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Contact Me</a:t>
            </a:r>
          </a:p>
          <a:p>
            <a:pPr marL="457200" lvl="1" indent="0">
              <a:buFontTx/>
              <a:buChar char="•"/>
            </a:pPr>
            <a:r>
              <a:rPr lang="en-US" altLang="en-US" sz="2000" dirty="0">
                <a:solidFill>
                  <a:schemeClr val="bg2">
                    <a:lumMod val="25000"/>
                  </a:schemeClr>
                </a:solidFill>
                <a:latin typeface="Calibri" panose="020F0502020204030204" pitchFamily="34" charset="0"/>
                <a:cs typeface="Calibri" panose="020F0502020204030204" pitchFamily="34" charset="0"/>
              </a:rPr>
              <a:t>MFrench@PragmaticWorks.com</a:t>
            </a:r>
          </a:p>
        </p:txBody>
      </p:sp>
    </p:spTree>
    <p:extLst>
      <p:ext uri="{BB962C8B-B14F-4D97-AF65-F5344CB8AC3E}">
        <p14:creationId xmlns:p14="http://schemas.microsoft.com/office/powerpoint/2010/main" val="1814853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D3C739-54EC-40D3-98EC-B51E93AF6BEB}"/>
              </a:ext>
            </a:extLst>
          </p:cNvPr>
          <p:cNvSpPr/>
          <p:nvPr/>
        </p:nvSpPr>
        <p:spPr>
          <a:xfrm>
            <a:off x="484541" y="3989577"/>
            <a:ext cx="3824288" cy="1208023"/>
          </a:xfrm>
          <a:prstGeom prst="rect">
            <a:avLst/>
          </a:prstGeom>
          <a:solidFill>
            <a:schemeClr val="bg1">
              <a:lumMod val="85000"/>
            </a:schemeClr>
          </a:solidFill>
        </p:spPr>
        <p:txBody>
          <a:bodyPr lIns="274320" tIns="137160" bIns="182880">
            <a:spAutoFit/>
          </a:bodyPr>
          <a:lstStyle/>
          <a:p>
            <a:pPr eaLnBrk="1" fontAlgn="auto" hangingPunct="1">
              <a:lnSpc>
                <a:spcPts val="2260"/>
              </a:lnSpc>
              <a:spcBef>
                <a:spcPts val="0"/>
              </a:spcBef>
              <a:spcAft>
                <a:spcPts val="0"/>
              </a:spcAft>
              <a:defRPr/>
            </a:pPr>
            <a:r>
              <a:rPr lang="en-US" b="1" dirty="0">
                <a:solidFill>
                  <a:srgbClr val="595959"/>
                </a:solidFill>
                <a:latin typeface="Century Gothic"/>
                <a:ea typeface="Microsoft JhengHei" panose="020B0604030504040204" pitchFamily="34" charset="-120"/>
                <a:cs typeface="Century Gothic"/>
              </a:rPr>
              <a:t>Michael French</a:t>
            </a:r>
          </a:p>
          <a:p>
            <a:pPr eaLnBrk="1" fontAlgn="auto" hangingPunct="1">
              <a:lnSpc>
                <a:spcPts val="2260"/>
              </a:lnSpc>
              <a:spcBef>
                <a:spcPts val="0"/>
              </a:spcBef>
              <a:spcAft>
                <a:spcPts val="0"/>
              </a:spcAft>
              <a:defRPr/>
            </a:pPr>
            <a:r>
              <a:rPr lang="en-US" sz="1600" i="1" dirty="0">
                <a:solidFill>
                  <a:srgbClr val="595959"/>
                </a:solidFill>
                <a:latin typeface="Century Gothic"/>
                <a:ea typeface="Microsoft JhengHei" panose="020B0604030504040204" pitchFamily="34" charset="-120"/>
                <a:cs typeface="Century Gothic"/>
              </a:rPr>
              <a:t>Senior Consultant</a:t>
            </a:r>
          </a:p>
          <a:p>
            <a:pPr eaLnBrk="1" fontAlgn="auto" hangingPunct="1">
              <a:lnSpc>
                <a:spcPts val="2260"/>
              </a:lnSpc>
              <a:spcBef>
                <a:spcPts val="0"/>
              </a:spcBef>
              <a:spcAft>
                <a:spcPts val="0"/>
              </a:spcAft>
              <a:defRPr/>
            </a:pPr>
            <a:r>
              <a:rPr lang="en-US" sz="1600" dirty="0">
                <a:solidFill>
                  <a:srgbClr val="595959"/>
                </a:solidFill>
                <a:latin typeface="Century Gothic"/>
                <a:ea typeface="Microsoft JhengHei" panose="020B0604030504040204" pitchFamily="34" charset="-120"/>
                <a:cs typeface="Century Gothic"/>
              </a:rPr>
              <a:t>mfrench@PragmaticWorks.com</a:t>
            </a:r>
          </a:p>
        </p:txBody>
      </p:sp>
      <p:sp>
        <p:nvSpPr>
          <p:cNvPr id="3" name="AutoShape 4" descr="https://www.sentryone.com/hubfs/leanlabs/images/SentryOne-logo-white.svg?t=1526558502190">
            <a:extLst>
              <a:ext uri="{FF2B5EF4-FFF2-40B4-BE49-F238E27FC236}">
                <a16:creationId xmlns:a16="http://schemas.microsoft.com/office/drawing/2014/main" id="{B232F05A-108F-46AF-B498-2FA87C979AE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www.sentryone.com/hubfs/leanlabs/images/SentryOne-logo-white.svg?t=1526558502190">
            <a:extLst>
              <a:ext uri="{FF2B5EF4-FFF2-40B4-BE49-F238E27FC236}">
                <a16:creationId xmlns:a16="http://schemas.microsoft.com/office/drawing/2014/main" id="{E0763B3D-8A4D-412E-9898-CAD4A5BE1FB0}"/>
              </a:ext>
            </a:extLst>
          </p:cNvPr>
          <p:cNvSpPr>
            <a:spLocks noChangeAspect="1" noChangeArrowheads="1"/>
          </p:cNvSpPr>
          <p:nvPr/>
        </p:nvSpPr>
        <p:spPr bwMode="auto">
          <a:xfrm>
            <a:off x="5172891" y="4543514"/>
            <a:ext cx="1219200" cy="1219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Graphic 6">
            <a:extLst>
              <a:ext uri="{FF2B5EF4-FFF2-40B4-BE49-F238E27FC236}">
                <a16:creationId xmlns:a16="http://schemas.microsoft.com/office/drawing/2014/main" id="{C21F4A21-1249-470A-A3F9-3FA86AC40D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4541" y="1212725"/>
            <a:ext cx="2571750" cy="447675"/>
          </a:xfrm>
          <a:prstGeom prst="rect">
            <a:avLst/>
          </a:prstGeom>
        </p:spPr>
      </p:pic>
    </p:spTree>
    <p:extLst>
      <p:ext uri="{BB962C8B-B14F-4D97-AF65-F5344CB8AC3E}">
        <p14:creationId xmlns:p14="http://schemas.microsoft.com/office/powerpoint/2010/main" val="3153158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6282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898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4033CC-219A-43D9-BDD8-CAFF666193AB}"/>
              </a:ext>
            </a:extLst>
          </p:cNvPr>
          <p:cNvPicPr>
            <a:picLocks noChangeAspect="1"/>
          </p:cNvPicPr>
          <p:nvPr/>
        </p:nvPicPr>
        <p:blipFill>
          <a:blip r:embed="rId2"/>
          <a:stretch>
            <a:fillRect/>
          </a:stretch>
        </p:blipFill>
        <p:spPr>
          <a:xfrm>
            <a:off x="0" y="5568032"/>
            <a:ext cx="9144000" cy="1284536"/>
          </a:xfrm>
          <a:prstGeom prst="rect">
            <a:avLst/>
          </a:prstGeom>
        </p:spPr>
      </p:pic>
      <p:sp>
        <p:nvSpPr>
          <p:cNvPr id="6" name="Content Placeholder 3">
            <a:extLst>
              <a:ext uri="{FF2B5EF4-FFF2-40B4-BE49-F238E27FC236}">
                <a16:creationId xmlns:a16="http://schemas.microsoft.com/office/drawing/2014/main" id="{E6D5B653-1588-4289-8DCF-029E7F5E7A07}"/>
              </a:ext>
            </a:extLst>
          </p:cNvPr>
          <p:cNvSpPr txBox="1">
            <a:spLocks/>
          </p:cNvSpPr>
          <p:nvPr/>
        </p:nvSpPr>
        <p:spPr bwMode="auto">
          <a:xfrm>
            <a:off x="415925" y="782638"/>
            <a:ext cx="8486775" cy="50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b="1" dirty="0">
                <a:latin typeface="Century Gothic" panose="020B0502020202020204" pitchFamily="34" charset="0"/>
                <a:cs typeface="Arial" panose="020B0604020202020204" pitchFamily="34" charset="0"/>
              </a:rPr>
              <a:t>A Little About Me…</a:t>
            </a:r>
          </a:p>
        </p:txBody>
      </p:sp>
      <p:sp>
        <p:nvSpPr>
          <p:cNvPr id="7" name="Text Placeholder 2">
            <a:extLst>
              <a:ext uri="{FF2B5EF4-FFF2-40B4-BE49-F238E27FC236}">
                <a16:creationId xmlns:a16="http://schemas.microsoft.com/office/drawing/2014/main" id="{2CCC7EF6-E459-4A82-84B1-02BF15F7A653}"/>
              </a:ext>
            </a:extLst>
          </p:cNvPr>
          <p:cNvSpPr txBox="1">
            <a:spLocks/>
          </p:cNvSpPr>
          <p:nvPr/>
        </p:nvSpPr>
        <p:spPr>
          <a:xfrm>
            <a:off x="415925" y="1638300"/>
            <a:ext cx="7604125" cy="3541911"/>
          </a:xfrm>
          <a:prstGeom prst="rect">
            <a:avLst/>
          </a:prstGeom>
        </p:spPr>
        <p:txBody>
          <a:bodyPr vert="horz"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20+ years of IT experience </a:t>
            </a:r>
          </a:p>
          <a:p>
            <a:pPr marL="0" indent="0">
              <a:buFontTx/>
              <a:buChar char="•"/>
            </a:pPr>
            <a:r>
              <a:rPr lang="en-US" altLang="en-US" sz="2400" dirty="0" err="1">
                <a:solidFill>
                  <a:schemeClr val="bg2">
                    <a:lumMod val="25000"/>
                  </a:schemeClr>
                </a:solidFill>
                <a:latin typeface="Calibri" panose="020F0502020204030204" pitchFamily="34" charset="0"/>
                <a:cs typeface="Calibri" panose="020F0502020204030204" pitchFamily="34" charset="0"/>
              </a:rPr>
              <a:t>SQLSaturday</a:t>
            </a:r>
            <a:r>
              <a:rPr lang="en-US" altLang="en-US" sz="2400" dirty="0">
                <a:solidFill>
                  <a:schemeClr val="bg2">
                    <a:lumMod val="25000"/>
                  </a:schemeClr>
                </a:solidFill>
                <a:latin typeface="Calibri" panose="020F0502020204030204" pitchFamily="34" charset="0"/>
                <a:cs typeface="Calibri" panose="020F0502020204030204" pitchFamily="34" charset="0"/>
              </a:rPr>
              <a:t> Presenter and Volunteer</a:t>
            </a:r>
          </a:p>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B.S. in Applied Mathematics, Kent State University</a:t>
            </a:r>
          </a:p>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National Councilor, Phi Kappa Tau</a:t>
            </a:r>
          </a:p>
          <a:p>
            <a:pPr marL="0" indent="0">
              <a:buFontTx/>
              <a:buChar char="•"/>
            </a:pPr>
            <a:endParaRPr lang="en-US" altLang="en-US" sz="2400" dirty="0">
              <a:solidFill>
                <a:schemeClr val="bg2">
                  <a:lumMod val="25000"/>
                </a:schemeClr>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3AC7D8EE-ADF9-4A95-8131-697889F97310}"/>
              </a:ext>
            </a:extLst>
          </p:cNvPr>
          <p:cNvPicPr>
            <a:picLocks noChangeAspect="1"/>
          </p:cNvPicPr>
          <p:nvPr/>
        </p:nvPicPr>
        <p:blipFill>
          <a:blip r:embed="rId3"/>
          <a:stretch>
            <a:fillRect/>
          </a:stretch>
        </p:blipFill>
        <p:spPr>
          <a:xfrm>
            <a:off x="0" y="11678"/>
            <a:ext cx="9144000" cy="541796"/>
          </a:xfrm>
          <a:prstGeom prst="rect">
            <a:avLst/>
          </a:prstGeom>
        </p:spPr>
      </p:pic>
    </p:spTree>
    <p:extLst>
      <p:ext uri="{BB962C8B-B14F-4D97-AF65-F5344CB8AC3E}">
        <p14:creationId xmlns:p14="http://schemas.microsoft.com/office/powerpoint/2010/main" val="1341329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47422D-22BB-4C54-A99E-8E853EE8506F}"/>
              </a:ext>
            </a:extLst>
          </p:cNvPr>
          <p:cNvSpPr txBox="1">
            <a:spLocks/>
          </p:cNvSpPr>
          <p:nvPr/>
        </p:nvSpPr>
        <p:spPr>
          <a:xfrm>
            <a:off x="415925" y="1711325"/>
            <a:ext cx="6729413" cy="346075"/>
          </a:xfrm>
          <a:prstGeom prst="rect">
            <a:avLst/>
          </a:prstGeom>
        </p:spPr>
        <p:txBody>
          <a:bodyPr/>
          <a:lstStyle>
            <a:lvl1pPr algn="l" defTabSz="457200" rtl="0" eaLnBrk="0" fontAlgn="base" hangingPunct="0">
              <a:spcBef>
                <a:spcPct val="0"/>
              </a:spcBef>
              <a:spcAft>
                <a:spcPct val="0"/>
              </a:spcAft>
              <a:defRPr sz="1400" b="1" kern="1200" cap="all">
                <a:solidFill>
                  <a:schemeClr val="bg1"/>
                </a:solidFill>
                <a:latin typeface="Century Gothic"/>
                <a:ea typeface="ＭＳ Ｐゴシック" charset="0"/>
                <a:cs typeface="Century Gothic"/>
              </a:defRPr>
            </a:lvl1pPr>
            <a:lvl2pPr algn="l" defTabSz="457200" rtl="0" eaLnBrk="0" fontAlgn="base" hangingPunct="0">
              <a:spcBef>
                <a:spcPct val="0"/>
              </a:spcBef>
              <a:spcAft>
                <a:spcPct val="0"/>
              </a:spcAft>
              <a:defRPr sz="1400" b="1">
                <a:solidFill>
                  <a:schemeClr val="bg1"/>
                </a:solidFill>
                <a:latin typeface="Century Gothic" charset="0"/>
                <a:ea typeface="ＭＳ Ｐゴシック" charset="0"/>
              </a:defRPr>
            </a:lvl2pPr>
            <a:lvl3pPr algn="l" defTabSz="457200" rtl="0" eaLnBrk="0" fontAlgn="base" hangingPunct="0">
              <a:spcBef>
                <a:spcPct val="0"/>
              </a:spcBef>
              <a:spcAft>
                <a:spcPct val="0"/>
              </a:spcAft>
              <a:defRPr sz="1400" b="1">
                <a:solidFill>
                  <a:schemeClr val="bg1"/>
                </a:solidFill>
                <a:latin typeface="Century Gothic" charset="0"/>
                <a:ea typeface="ＭＳ Ｐゴシック" charset="0"/>
              </a:defRPr>
            </a:lvl3pPr>
            <a:lvl4pPr algn="l" defTabSz="457200" rtl="0" eaLnBrk="0" fontAlgn="base" hangingPunct="0">
              <a:spcBef>
                <a:spcPct val="0"/>
              </a:spcBef>
              <a:spcAft>
                <a:spcPct val="0"/>
              </a:spcAft>
              <a:defRPr sz="1400" b="1">
                <a:solidFill>
                  <a:schemeClr val="bg1"/>
                </a:solidFill>
                <a:latin typeface="Century Gothic" charset="0"/>
                <a:ea typeface="ＭＳ Ｐゴシック" charset="0"/>
              </a:defRPr>
            </a:lvl4pPr>
            <a:lvl5pPr algn="l" defTabSz="457200" rtl="0" eaLnBrk="0" fontAlgn="base" hangingPunct="0">
              <a:spcBef>
                <a:spcPct val="0"/>
              </a:spcBef>
              <a:spcAft>
                <a:spcPct val="0"/>
              </a:spcAft>
              <a:defRPr sz="1400" b="1">
                <a:solidFill>
                  <a:schemeClr val="bg1"/>
                </a:solidFill>
                <a:latin typeface="Century Gothic" charset="0"/>
                <a:ea typeface="ＭＳ Ｐゴシック" charset="0"/>
              </a:defRPr>
            </a:lvl5pPr>
            <a:lvl6pPr marL="457200" algn="l" defTabSz="457200" rtl="0" fontAlgn="base">
              <a:spcBef>
                <a:spcPct val="0"/>
              </a:spcBef>
              <a:spcAft>
                <a:spcPct val="0"/>
              </a:spcAft>
              <a:defRPr sz="1400" b="1">
                <a:solidFill>
                  <a:schemeClr val="bg1"/>
                </a:solidFill>
                <a:latin typeface="Century Gothic" charset="0"/>
                <a:ea typeface="ＭＳ Ｐゴシック" charset="0"/>
              </a:defRPr>
            </a:lvl6pPr>
            <a:lvl7pPr marL="914400" algn="l" defTabSz="457200" rtl="0" fontAlgn="base">
              <a:spcBef>
                <a:spcPct val="0"/>
              </a:spcBef>
              <a:spcAft>
                <a:spcPct val="0"/>
              </a:spcAft>
              <a:defRPr sz="1400" b="1">
                <a:solidFill>
                  <a:schemeClr val="bg1"/>
                </a:solidFill>
                <a:latin typeface="Century Gothic" charset="0"/>
                <a:ea typeface="ＭＳ Ｐゴシック" charset="0"/>
              </a:defRPr>
            </a:lvl7pPr>
            <a:lvl8pPr marL="1371600" algn="l" defTabSz="457200" rtl="0" fontAlgn="base">
              <a:spcBef>
                <a:spcPct val="0"/>
              </a:spcBef>
              <a:spcAft>
                <a:spcPct val="0"/>
              </a:spcAft>
              <a:defRPr sz="1400" b="1">
                <a:solidFill>
                  <a:schemeClr val="bg1"/>
                </a:solidFill>
                <a:latin typeface="Century Gothic" charset="0"/>
                <a:ea typeface="ＭＳ Ｐゴシック" charset="0"/>
              </a:defRPr>
            </a:lvl8pPr>
            <a:lvl9pPr marL="1828800" algn="l" defTabSz="457200" rtl="0" fontAlgn="base">
              <a:spcBef>
                <a:spcPct val="0"/>
              </a:spcBef>
              <a:spcAft>
                <a:spcPct val="0"/>
              </a:spcAft>
              <a:defRPr sz="1400" b="1">
                <a:solidFill>
                  <a:schemeClr val="bg1"/>
                </a:solidFill>
                <a:latin typeface="Century Gothic" charset="0"/>
                <a:ea typeface="ＭＳ Ｐゴシック" charset="0"/>
              </a:defRPr>
            </a:lvl9pPr>
          </a:lstStyle>
          <a:p>
            <a:pPr eaLnBrk="1" fontAlgn="auto" hangingPunct="1">
              <a:spcAft>
                <a:spcPts val="0"/>
              </a:spcAft>
              <a:defRPr/>
            </a:pPr>
            <a:r>
              <a:rPr lang="en-US" sz="1800" dirty="0">
                <a:solidFill>
                  <a:schemeClr val="tx1"/>
                </a:solidFill>
                <a:ea typeface="+mj-ea"/>
              </a:rPr>
              <a:t>A Refined approach to data analytics</a:t>
            </a:r>
          </a:p>
        </p:txBody>
      </p:sp>
      <p:sp>
        <p:nvSpPr>
          <p:cNvPr id="5" name="Content Placeholder 3">
            <a:extLst>
              <a:ext uri="{FF2B5EF4-FFF2-40B4-BE49-F238E27FC236}">
                <a16:creationId xmlns:a16="http://schemas.microsoft.com/office/drawing/2014/main" id="{404D9DB2-CC03-44D1-872B-DBCF7EB82F41}"/>
              </a:ext>
            </a:extLst>
          </p:cNvPr>
          <p:cNvSpPr txBox="1">
            <a:spLocks/>
          </p:cNvSpPr>
          <p:nvPr/>
        </p:nvSpPr>
        <p:spPr bwMode="auto">
          <a:xfrm>
            <a:off x="415925" y="2098675"/>
            <a:ext cx="751205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20000"/>
              </a:spcBef>
            </a:pPr>
            <a:r>
              <a:rPr lang="en-US" altLang="en-US" sz="3200" dirty="0">
                <a:latin typeface="Century Gothic" panose="020B0502020202020204" pitchFamily="34" charset="0"/>
              </a:rPr>
              <a:t>Consumption Based Architecture</a:t>
            </a:r>
          </a:p>
        </p:txBody>
      </p:sp>
    </p:spTree>
    <p:extLst>
      <p:ext uri="{BB962C8B-B14F-4D97-AF65-F5344CB8AC3E}">
        <p14:creationId xmlns:p14="http://schemas.microsoft.com/office/powerpoint/2010/main" val="4061319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4033CC-219A-43D9-BDD8-CAFF666193AB}"/>
              </a:ext>
            </a:extLst>
          </p:cNvPr>
          <p:cNvPicPr>
            <a:picLocks noChangeAspect="1"/>
          </p:cNvPicPr>
          <p:nvPr/>
        </p:nvPicPr>
        <p:blipFill>
          <a:blip r:embed="rId3"/>
          <a:stretch>
            <a:fillRect/>
          </a:stretch>
        </p:blipFill>
        <p:spPr>
          <a:xfrm>
            <a:off x="0" y="5568032"/>
            <a:ext cx="9144000" cy="1284536"/>
          </a:xfrm>
          <a:prstGeom prst="rect">
            <a:avLst/>
          </a:prstGeom>
        </p:spPr>
      </p:pic>
      <p:sp>
        <p:nvSpPr>
          <p:cNvPr id="6" name="Content Placeholder 3">
            <a:extLst>
              <a:ext uri="{FF2B5EF4-FFF2-40B4-BE49-F238E27FC236}">
                <a16:creationId xmlns:a16="http://schemas.microsoft.com/office/drawing/2014/main" id="{E6D5B653-1588-4289-8DCF-029E7F5E7A07}"/>
              </a:ext>
            </a:extLst>
          </p:cNvPr>
          <p:cNvSpPr txBox="1">
            <a:spLocks/>
          </p:cNvSpPr>
          <p:nvPr/>
        </p:nvSpPr>
        <p:spPr bwMode="auto">
          <a:xfrm>
            <a:off x="415925" y="782638"/>
            <a:ext cx="8486775" cy="50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b="1" dirty="0">
                <a:latin typeface="Century Gothic" panose="020B0502020202020204" pitchFamily="34" charset="0"/>
                <a:cs typeface="Arial" panose="020B0604020202020204" pitchFamily="34" charset="0"/>
              </a:rPr>
              <a:t>Wait, What?!...Another Architecture?!</a:t>
            </a:r>
          </a:p>
        </p:txBody>
      </p:sp>
      <p:sp>
        <p:nvSpPr>
          <p:cNvPr id="7" name="Text Placeholder 2">
            <a:extLst>
              <a:ext uri="{FF2B5EF4-FFF2-40B4-BE49-F238E27FC236}">
                <a16:creationId xmlns:a16="http://schemas.microsoft.com/office/drawing/2014/main" id="{2CCC7EF6-E459-4A82-84B1-02BF15F7A653}"/>
              </a:ext>
            </a:extLst>
          </p:cNvPr>
          <p:cNvSpPr txBox="1">
            <a:spLocks/>
          </p:cNvSpPr>
          <p:nvPr/>
        </p:nvSpPr>
        <p:spPr>
          <a:xfrm>
            <a:off x="415925" y="1638300"/>
            <a:ext cx="7061200" cy="3849688"/>
          </a:xfrm>
          <a:prstGeom prst="rect">
            <a:avLst/>
          </a:prstGeom>
        </p:spPr>
        <p:txBody>
          <a:bodyPr vert="horz"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Not a replacement </a:t>
            </a:r>
          </a:p>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Promotes self-service</a:t>
            </a:r>
          </a:p>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Not a data dump</a:t>
            </a:r>
          </a:p>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Three key concepts:</a:t>
            </a:r>
          </a:p>
          <a:p>
            <a:pPr marL="457200" lvl="1" indent="0">
              <a:buFontTx/>
              <a:buChar char="•"/>
            </a:pPr>
            <a:r>
              <a:rPr lang="en-US" altLang="en-US" sz="2000" dirty="0">
                <a:solidFill>
                  <a:schemeClr val="bg2">
                    <a:lumMod val="25000"/>
                  </a:schemeClr>
                </a:solidFill>
                <a:latin typeface="Calibri" panose="020F0502020204030204" pitchFamily="34" charset="0"/>
                <a:cs typeface="Calibri" panose="020F0502020204030204" pitchFamily="34" charset="0"/>
              </a:rPr>
              <a:t>Keep the data close to the source</a:t>
            </a:r>
          </a:p>
          <a:p>
            <a:pPr marL="457200" lvl="1" indent="0">
              <a:buFontTx/>
              <a:buChar char="•"/>
            </a:pPr>
            <a:r>
              <a:rPr lang="en-US" altLang="en-US" sz="2000" dirty="0">
                <a:solidFill>
                  <a:schemeClr val="bg2">
                    <a:lumMod val="25000"/>
                  </a:schemeClr>
                </a:solidFill>
                <a:latin typeface="Calibri" panose="020F0502020204030204" pitchFamily="34" charset="0"/>
                <a:cs typeface="Calibri" panose="020F0502020204030204" pitchFamily="34" charset="0"/>
              </a:rPr>
              <a:t>Data interfaces should be easy to use</a:t>
            </a:r>
          </a:p>
          <a:p>
            <a:pPr marL="457200" lvl="1" indent="0">
              <a:buFontTx/>
              <a:buChar char="•"/>
            </a:pPr>
            <a:r>
              <a:rPr lang="en-US" altLang="en-US" sz="2000" dirty="0">
                <a:solidFill>
                  <a:schemeClr val="bg2">
                    <a:lumMod val="25000"/>
                  </a:schemeClr>
                </a:solidFill>
                <a:latin typeface="Calibri" panose="020F0502020204030204" pitchFamily="34" charset="0"/>
                <a:cs typeface="Calibri" panose="020F0502020204030204" pitchFamily="34" charset="0"/>
              </a:rPr>
              <a:t>Modern, in-memory tools make this possible</a:t>
            </a:r>
          </a:p>
          <a:p>
            <a:pPr marL="0" indent="0">
              <a:buFontTx/>
              <a:buChar char="•"/>
            </a:pPr>
            <a:endParaRPr lang="en-US" altLang="en-US" sz="2400" dirty="0">
              <a:solidFill>
                <a:schemeClr val="bg2">
                  <a:lumMod val="25000"/>
                </a:schemeClr>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3AC7D8EE-ADF9-4A95-8131-697889F97310}"/>
              </a:ext>
            </a:extLst>
          </p:cNvPr>
          <p:cNvPicPr>
            <a:picLocks noChangeAspect="1"/>
          </p:cNvPicPr>
          <p:nvPr/>
        </p:nvPicPr>
        <p:blipFill>
          <a:blip r:embed="rId4"/>
          <a:stretch>
            <a:fillRect/>
          </a:stretch>
        </p:blipFill>
        <p:spPr>
          <a:xfrm>
            <a:off x="0" y="11678"/>
            <a:ext cx="9144000" cy="541796"/>
          </a:xfrm>
          <a:prstGeom prst="rect">
            <a:avLst/>
          </a:prstGeom>
        </p:spPr>
      </p:pic>
    </p:spTree>
    <p:extLst>
      <p:ext uri="{BB962C8B-B14F-4D97-AF65-F5344CB8AC3E}">
        <p14:creationId xmlns:p14="http://schemas.microsoft.com/office/powerpoint/2010/main" val="369616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4033CC-219A-43D9-BDD8-CAFF666193AB}"/>
              </a:ext>
            </a:extLst>
          </p:cNvPr>
          <p:cNvPicPr>
            <a:picLocks noChangeAspect="1"/>
          </p:cNvPicPr>
          <p:nvPr/>
        </p:nvPicPr>
        <p:blipFill>
          <a:blip r:embed="rId3"/>
          <a:stretch>
            <a:fillRect/>
          </a:stretch>
        </p:blipFill>
        <p:spPr>
          <a:xfrm>
            <a:off x="0" y="5568032"/>
            <a:ext cx="9144000" cy="1284536"/>
          </a:xfrm>
          <a:prstGeom prst="rect">
            <a:avLst/>
          </a:prstGeom>
        </p:spPr>
      </p:pic>
      <p:sp>
        <p:nvSpPr>
          <p:cNvPr id="6" name="Content Placeholder 3">
            <a:extLst>
              <a:ext uri="{FF2B5EF4-FFF2-40B4-BE49-F238E27FC236}">
                <a16:creationId xmlns:a16="http://schemas.microsoft.com/office/drawing/2014/main" id="{E6D5B653-1588-4289-8DCF-029E7F5E7A07}"/>
              </a:ext>
            </a:extLst>
          </p:cNvPr>
          <p:cNvSpPr txBox="1">
            <a:spLocks/>
          </p:cNvSpPr>
          <p:nvPr/>
        </p:nvSpPr>
        <p:spPr bwMode="auto">
          <a:xfrm>
            <a:off x="415925" y="782638"/>
            <a:ext cx="8486775" cy="50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b="1" dirty="0">
                <a:latin typeface="Century Gothic" panose="020B0502020202020204" pitchFamily="34" charset="0"/>
                <a:cs typeface="Arial" panose="020B0604020202020204" pitchFamily="34" charset="0"/>
              </a:rPr>
              <a:t>Keep the Data Close to the Source</a:t>
            </a:r>
          </a:p>
        </p:txBody>
      </p:sp>
      <p:sp>
        <p:nvSpPr>
          <p:cNvPr id="7" name="Text Placeholder 2">
            <a:extLst>
              <a:ext uri="{FF2B5EF4-FFF2-40B4-BE49-F238E27FC236}">
                <a16:creationId xmlns:a16="http://schemas.microsoft.com/office/drawing/2014/main" id="{2CCC7EF6-E459-4A82-84B1-02BF15F7A653}"/>
              </a:ext>
            </a:extLst>
          </p:cNvPr>
          <p:cNvSpPr txBox="1">
            <a:spLocks/>
          </p:cNvSpPr>
          <p:nvPr/>
        </p:nvSpPr>
        <p:spPr>
          <a:xfrm>
            <a:off x="415925" y="1638300"/>
            <a:ext cx="7061200" cy="3849688"/>
          </a:xfrm>
          <a:prstGeom prst="rect">
            <a:avLst/>
          </a:prstGeom>
        </p:spPr>
        <p:txBody>
          <a:bodyPr vert="horz"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Move data as needed</a:t>
            </a:r>
          </a:p>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Transform only when needed</a:t>
            </a:r>
          </a:p>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Only transform/move to make data more consumable</a:t>
            </a:r>
          </a:p>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Source of truth is the original source</a:t>
            </a:r>
          </a:p>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Users verify against system of record</a:t>
            </a:r>
          </a:p>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Adapt to fact-pace business changes</a:t>
            </a:r>
          </a:p>
          <a:p>
            <a:pPr marL="0" indent="0">
              <a:buFontTx/>
              <a:buChar char="•"/>
            </a:pPr>
            <a:endParaRPr lang="en-US" altLang="en-US" sz="2400" dirty="0">
              <a:solidFill>
                <a:schemeClr val="bg2">
                  <a:lumMod val="25000"/>
                </a:schemeClr>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3AC7D8EE-ADF9-4A95-8131-697889F97310}"/>
              </a:ext>
            </a:extLst>
          </p:cNvPr>
          <p:cNvPicPr>
            <a:picLocks noChangeAspect="1"/>
          </p:cNvPicPr>
          <p:nvPr/>
        </p:nvPicPr>
        <p:blipFill>
          <a:blip r:embed="rId4"/>
          <a:stretch>
            <a:fillRect/>
          </a:stretch>
        </p:blipFill>
        <p:spPr>
          <a:xfrm>
            <a:off x="0" y="11678"/>
            <a:ext cx="9144000" cy="541796"/>
          </a:xfrm>
          <a:prstGeom prst="rect">
            <a:avLst/>
          </a:prstGeom>
        </p:spPr>
      </p:pic>
    </p:spTree>
    <p:extLst>
      <p:ext uri="{BB962C8B-B14F-4D97-AF65-F5344CB8AC3E}">
        <p14:creationId xmlns:p14="http://schemas.microsoft.com/office/powerpoint/2010/main" val="912274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4033CC-219A-43D9-BDD8-CAFF666193AB}"/>
              </a:ext>
            </a:extLst>
          </p:cNvPr>
          <p:cNvPicPr>
            <a:picLocks noChangeAspect="1"/>
          </p:cNvPicPr>
          <p:nvPr/>
        </p:nvPicPr>
        <p:blipFill>
          <a:blip r:embed="rId3"/>
          <a:stretch>
            <a:fillRect/>
          </a:stretch>
        </p:blipFill>
        <p:spPr>
          <a:xfrm>
            <a:off x="0" y="5568032"/>
            <a:ext cx="9144000" cy="1284536"/>
          </a:xfrm>
          <a:prstGeom prst="rect">
            <a:avLst/>
          </a:prstGeom>
        </p:spPr>
      </p:pic>
      <p:sp>
        <p:nvSpPr>
          <p:cNvPr id="6" name="Content Placeholder 3">
            <a:extLst>
              <a:ext uri="{FF2B5EF4-FFF2-40B4-BE49-F238E27FC236}">
                <a16:creationId xmlns:a16="http://schemas.microsoft.com/office/drawing/2014/main" id="{E6D5B653-1588-4289-8DCF-029E7F5E7A07}"/>
              </a:ext>
            </a:extLst>
          </p:cNvPr>
          <p:cNvSpPr txBox="1">
            <a:spLocks/>
          </p:cNvSpPr>
          <p:nvPr/>
        </p:nvSpPr>
        <p:spPr bwMode="auto">
          <a:xfrm>
            <a:off x="415925" y="782638"/>
            <a:ext cx="8486775" cy="50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b="1" dirty="0">
                <a:latin typeface="Century Gothic" panose="020B0502020202020204" pitchFamily="34" charset="0"/>
                <a:cs typeface="Arial" panose="020B0604020202020204" pitchFamily="34" charset="0"/>
              </a:rPr>
              <a:t>Data interfaces should be easy to use</a:t>
            </a:r>
          </a:p>
        </p:txBody>
      </p:sp>
      <p:sp>
        <p:nvSpPr>
          <p:cNvPr id="7" name="Text Placeholder 2">
            <a:extLst>
              <a:ext uri="{FF2B5EF4-FFF2-40B4-BE49-F238E27FC236}">
                <a16:creationId xmlns:a16="http://schemas.microsoft.com/office/drawing/2014/main" id="{2CCC7EF6-E459-4A82-84B1-02BF15F7A653}"/>
              </a:ext>
            </a:extLst>
          </p:cNvPr>
          <p:cNvSpPr txBox="1">
            <a:spLocks/>
          </p:cNvSpPr>
          <p:nvPr/>
        </p:nvSpPr>
        <p:spPr>
          <a:xfrm>
            <a:off x="415925" y="1638300"/>
            <a:ext cx="7061200" cy="3849688"/>
          </a:xfrm>
          <a:prstGeom prst="rect">
            <a:avLst/>
          </a:prstGeom>
        </p:spPr>
        <p:txBody>
          <a:bodyPr vert="horz"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Simplifies programming</a:t>
            </a:r>
          </a:p>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Absorb changes gracefully</a:t>
            </a:r>
          </a:p>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Examples:</a:t>
            </a:r>
          </a:p>
          <a:p>
            <a:pPr marL="457200" lvl="1" indent="0">
              <a:buFontTx/>
              <a:buChar char="•"/>
            </a:pPr>
            <a:r>
              <a:rPr lang="en-US" altLang="en-US" sz="2000" dirty="0">
                <a:solidFill>
                  <a:schemeClr val="bg2">
                    <a:lumMod val="25000"/>
                  </a:schemeClr>
                </a:solidFill>
                <a:latin typeface="Calibri" panose="020F0502020204030204" pitchFamily="34" charset="0"/>
                <a:cs typeface="Calibri" panose="020F0502020204030204" pitchFamily="34" charset="0"/>
              </a:rPr>
              <a:t>Database Views</a:t>
            </a:r>
          </a:p>
          <a:p>
            <a:pPr marL="457200" lvl="1" indent="0">
              <a:buFontTx/>
              <a:buChar char="•"/>
            </a:pPr>
            <a:r>
              <a:rPr lang="en-US" altLang="en-US" sz="2000" dirty="0">
                <a:solidFill>
                  <a:schemeClr val="bg2">
                    <a:lumMod val="25000"/>
                  </a:schemeClr>
                </a:solidFill>
                <a:latin typeface="Calibri" panose="020F0502020204030204" pitchFamily="34" charset="0"/>
                <a:cs typeface="Calibri" panose="020F0502020204030204" pitchFamily="34" charset="0"/>
              </a:rPr>
              <a:t>Analytic Models</a:t>
            </a:r>
          </a:p>
          <a:p>
            <a:pPr marL="457200" lvl="1" indent="0">
              <a:buNone/>
            </a:pPr>
            <a:endParaRPr lang="en-US" altLang="en-US" sz="2000" dirty="0">
              <a:solidFill>
                <a:schemeClr val="bg2">
                  <a:lumMod val="25000"/>
                </a:schemeClr>
              </a:solidFill>
              <a:latin typeface="Calibri" panose="020F0502020204030204" pitchFamily="34" charset="0"/>
              <a:cs typeface="Calibri" panose="020F0502020204030204" pitchFamily="34" charset="0"/>
            </a:endParaRPr>
          </a:p>
          <a:p>
            <a:pPr marL="0" indent="0">
              <a:buFontTx/>
              <a:buChar char="•"/>
            </a:pPr>
            <a:endParaRPr lang="en-US" altLang="en-US" sz="2400" dirty="0">
              <a:solidFill>
                <a:schemeClr val="bg2">
                  <a:lumMod val="25000"/>
                </a:schemeClr>
              </a:solidFill>
              <a:latin typeface="Calibri" panose="020F0502020204030204" pitchFamily="34" charset="0"/>
              <a:cs typeface="Calibri" panose="020F0502020204030204" pitchFamily="34" charset="0"/>
            </a:endParaRPr>
          </a:p>
          <a:p>
            <a:pPr marL="0" indent="0">
              <a:buFontTx/>
              <a:buChar char="•"/>
            </a:pPr>
            <a:endParaRPr lang="en-US" altLang="en-US" sz="2400" dirty="0">
              <a:solidFill>
                <a:schemeClr val="bg2">
                  <a:lumMod val="25000"/>
                </a:schemeClr>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3AC7D8EE-ADF9-4A95-8131-697889F97310}"/>
              </a:ext>
            </a:extLst>
          </p:cNvPr>
          <p:cNvPicPr>
            <a:picLocks noChangeAspect="1"/>
          </p:cNvPicPr>
          <p:nvPr/>
        </p:nvPicPr>
        <p:blipFill>
          <a:blip r:embed="rId4"/>
          <a:stretch>
            <a:fillRect/>
          </a:stretch>
        </p:blipFill>
        <p:spPr>
          <a:xfrm>
            <a:off x="0" y="11678"/>
            <a:ext cx="9144000" cy="541796"/>
          </a:xfrm>
          <a:prstGeom prst="rect">
            <a:avLst/>
          </a:prstGeom>
        </p:spPr>
      </p:pic>
    </p:spTree>
    <p:extLst>
      <p:ext uri="{BB962C8B-B14F-4D97-AF65-F5344CB8AC3E}">
        <p14:creationId xmlns:p14="http://schemas.microsoft.com/office/powerpoint/2010/main" val="511991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4033CC-219A-43D9-BDD8-CAFF666193AB}"/>
              </a:ext>
            </a:extLst>
          </p:cNvPr>
          <p:cNvPicPr>
            <a:picLocks noChangeAspect="1"/>
          </p:cNvPicPr>
          <p:nvPr/>
        </p:nvPicPr>
        <p:blipFill>
          <a:blip r:embed="rId3"/>
          <a:stretch>
            <a:fillRect/>
          </a:stretch>
        </p:blipFill>
        <p:spPr>
          <a:xfrm>
            <a:off x="0" y="5568032"/>
            <a:ext cx="9144000" cy="1284536"/>
          </a:xfrm>
          <a:prstGeom prst="rect">
            <a:avLst/>
          </a:prstGeom>
        </p:spPr>
      </p:pic>
      <p:sp>
        <p:nvSpPr>
          <p:cNvPr id="6" name="Content Placeholder 3">
            <a:extLst>
              <a:ext uri="{FF2B5EF4-FFF2-40B4-BE49-F238E27FC236}">
                <a16:creationId xmlns:a16="http://schemas.microsoft.com/office/drawing/2014/main" id="{E6D5B653-1588-4289-8DCF-029E7F5E7A07}"/>
              </a:ext>
            </a:extLst>
          </p:cNvPr>
          <p:cNvSpPr txBox="1">
            <a:spLocks/>
          </p:cNvSpPr>
          <p:nvPr/>
        </p:nvSpPr>
        <p:spPr bwMode="auto">
          <a:xfrm>
            <a:off x="415925" y="782638"/>
            <a:ext cx="8486775" cy="50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b="1" dirty="0">
                <a:latin typeface="Century Gothic" panose="020B0502020202020204" pitchFamily="34" charset="0"/>
                <a:cs typeface="Arial" panose="020B0604020202020204" pitchFamily="34" charset="0"/>
              </a:rPr>
              <a:t>Modern, in-memory tools make this possible</a:t>
            </a:r>
          </a:p>
        </p:txBody>
      </p:sp>
      <p:sp>
        <p:nvSpPr>
          <p:cNvPr id="7" name="Text Placeholder 2">
            <a:extLst>
              <a:ext uri="{FF2B5EF4-FFF2-40B4-BE49-F238E27FC236}">
                <a16:creationId xmlns:a16="http://schemas.microsoft.com/office/drawing/2014/main" id="{2CCC7EF6-E459-4A82-84B1-02BF15F7A653}"/>
              </a:ext>
            </a:extLst>
          </p:cNvPr>
          <p:cNvSpPr txBox="1">
            <a:spLocks/>
          </p:cNvSpPr>
          <p:nvPr/>
        </p:nvSpPr>
        <p:spPr>
          <a:xfrm>
            <a:off x="415925" y="1638300"/>
            <a:ext cx="7061200" cy="3849688"/>
          </a:xfrm>
          <a:prstGeom prst="rect">
            <a:avLst/>
          </a:prstGeom>
        </p:spPr>
        <p:txBody>
          <a:bodyPr vert="horz"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Recent Advancements</a:t>
            </a:r>
          </a:p>
          <a:p>
            <a:pPr marL="457200" lvl="1" indent="0">
              <a:buFontTx/>
              <a:buChar char="•"/>
            </a:pPr>
            <a:r>
              <a:rPr lang="en-US" altLang="en-US" sz="1600" dirty="0">
                <a:solidFill>
                  <a:schemeClr val="bg2">
                    <a:lumMod val="25000"/>
                  </a:schemeClr>
                </a:solidFill>
                <a:latin typeface="Calibri" panose="020F0502020204030204" pitchFamily="34" charset="0"/>
                <a:cs typeface="Calibri" panose="020F0502020204030204" pitchFamily="34" charset="0"/>
              </a:rPr>
              <a:t>PowerPivot </a:t>
            </a:r>
          </a:p>
          <a:p>
            <a:pPr marL="457200" lvl="1" indent="0">
              <a:buFontTx/>
              <a:buChar char="•"/>
            </a:pPr>
            <a:r>
              <a:rPr lang="en-US" altLang="en-US" sz="1600" dirty="0">
                <a:solidFill>
                  <a:schemeClr val="bg2">
                    <a:lumMod val="25000"/>
                  </a:schemeClr>
                </a:solidFill>
                <a:latin typeface="Calibri" panose="020F0502020204030204" pitchFamily="34" charset="0"/>
                <a:cs typeface="Calibri" panose="020F0502020204030204" pitchFamily="34" charset="0"/>
              </a:rPr>
              <a:t>SQL Server Analysis Services Tabular Models</a:t>
            </a:r>
          </a:p>
          <a:p>
            <a:pPr marL="457200" lvl="1" indent="0">
              <a:buFontTx/>
              <a:buChar char="•"/>
            </a:pPr>
            <a:r>
              <a:rPr lang="en-US" altLang="en-US" sz="1600" dirty="0" err="1">
                <a:solidFill>
                  <a:schemeClr val="bg2">
                    <a:lumMod val="25000"/>
                  </a:schemeClr>
                </a:solidFill>
                <a:latin typeface="Calibri" panose="020F0502020204030204" pitchFamily="34" charset="0"/>
                <a:cs typeface="Calibri" panose="020F0502020204030204" pitchFamily="34" charset="0"/>
              </a:rPr>
              <a:t>Columnstore</a:t>
            </a:r>
            <a:r>
              <a:rPr lang="en-US" altLang="en-US" sz="1600" dirty="0">
                <a:solidFill>
                  <a:schemeClr val="bg2">
                    <a:lumMod val="25000"/>
                  </a:schemeClr>
                </a:solidFill>
                <a:latin typeface="Calibri" panose="020F0502020204030204" pitchFamily="34" charset="0"/>
                <a:cs typeface="Calibri" panose="020F0502020204030204" pitchFamily="34" charset="0"/>
              </a:rPr>
              <a:t> functionality in SQL Server</a:t>
            </a:r>
          </a:p>
          <a:p>
            <a:pPr marL="457200" lvl="1" indent="0">
              <a:buNone/>
            </a:pPr>
            <a:endParaRPr lang="en-US" altLang="en-US" sz="2000" dirty="0">
              <a:solidFill>
                <a:schemeClr val="bg2">
                  <a:lumMod val="25000"/>
                </a:schemeClr>
              </a:solidFill>
              <a:latin typeface="Calibri" panose="020F0502020204030204" pitchFamily="34" charset="0"/>
              <a:cs typeface="Calibri" panose="020F0502020204030204" pitchFamily="34" charset="0"/>
            </a:endParaRPr>
          </a:p>
          <a:p>
            <a:pPr marL="0" indent="0">
              <a:buFontTx/>
              <a:buChar char="•"/>
            </a:pPr>
            <a:endParaRPr lang="en-US" altLang="en-US" sz="2400" dirty="0">
              <a:solidFill>
                <a:schemeClr val="bg2">
                  <a:lumMod val="25000"/>
                </a:schemeClr>
              </a:solidFill>
              <a:latin typeface="Calibri" panose="020F0502020204030204" pitchFamily="34" charset="0"/>
              <a:cs typeface="Calibri" panose="020F0502020204030204" pitchFamily="34" charset="0"/>
            </a:endParaRPr>
          </a:p>
          <a:p>
            <a:pPr marL="0" indent="0">
              <a:buFontTx/>
              <a:buChar char="•"/>
            </a:pPr>
            <a:endParaRPr lang="en-US" altLang="en-US" sz="2400" dirty="0">
              <a:solidFill>
                <a:schemeClr val="bg2">
                  <a:lumMod val="25000"/>
                </a:schemeClr>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3AC7D8EE-ADF9-4A95-8131-697889F97310}"/>
              </a:ext>
            </a:extLst>
          </p:cNvPr>
          <p:cNvPicPr>
            <a:picLocks noChangeAspect="1"/>
          </p:cNvPicPr>
          <p:nvPr/>
        </p:nvPicPr>
        <p:blipFill>
          <a:blip r:embed="rId4"/>
          <a:stretch>
            <a:fillRect/>
          </a:stretch>
        </p:blipFill>
        <p:spPr>
          <a:xfrm>
            <a:off x="0" y="11678"/>
            <a:ext cx="9144000" cy="541796"/>
          </a:xfrm>
          <a:prstGeom prst="rect">
            <a:avLst/>
          </a:prstGeom>
        </p:spPr>
      </p:pic>
    </p:spTree>
    <p:extLst>
      <p:ext uri="{BB962C8B-B14F-4D97-AF65-F5344CB8AC3E}">
        <p14:creationId xmlns:p14="http://schemas.microsoft.com/office/powerpoint/2010/main" val="3858831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4033CC-219A-43D9-BDD8-CAFF666193AB}"/>
              </a:ext>
            </a:extLst>
          </p:cNvPr>
          <p:cNvPicPr>
            <a:picLocks noChangeAspect="1"/>
          </p:cNvPicPr>
          <p:nvPr/>
        </p:nvPicPr>
        <p:blipFill>
          <a:blip r:embed="rId3"/>
          <a:stretch>
            <a:fillRect/>
          </a:stretch>
        </p:blipFill>
        <p:spPr>
          <a:xfrm>
            <a:off x="0" y="5568032"/>
            <a:ext cx="9144000" cy="1284536"/>
          </a:xfrm>
          <a:prstGeom prst="rect">
            <a:avLst/>
          </a:prstGeom>
        </p:spPr>
      </p:pic>
      <p:pic>
        <p:nvPicPr>
          <p:cNvPr id="8" name="Picture 7">
            <a:extLst>
              <a:ext uri="{FF2B5EF4-FFF2-40B4-BE49-F238E27FC236}">
                <a16:creationId xmlns:a16="http://schemas.microsoft.com/office/drawing/2014/main" id="{3AC7D8EE-ADF9-4A95-8131-697889F97310}"/>
              </a:ext>
            </a:extLst>
          </p:cNvPr>
          <p:cNvPicPr>
            <a:picLocks noChangeAspect="1"/>
          </p:cNvPicPr>
          <p:nvPr/>
        </p:nvPicPr>
        <p:blipFill>
          <a:blip r:embed="rId4"/>
          <a:stretch>
            <a:fillRect/>
          </a:stretch>
        </p:blipFill>
        <p:spPr>
          <a:xfrm>
            <a:off x="0" y="11678"/>
            <a:ext cx="9144000" cy="541796"/>
          </a:xfrm>
          <a:prstGeom prst="rect">
            <a:avLst/>
          </a:prstGeom>
        </p:spPr>
      </p:pic>
      <p:pic>
        <p:nvPicPr>
          <p:cNvPr id="4" name="Picture 3">
            <a:extLst>
              <a:ext uri="{FF2B5EF4-FFF2-40B4-BE49-F238E27FC236}">
                <a16:creationId xmlns:a16="http://schemas.microsoft.com/office/drawing/2014/main" id="{15B6A6F8-46EE-4D18-B923-A595047D0F84}"/>
              </a:ext>
            </a:extLst>
          </p:cNvPr>
          <p:cNvPicPr>
            <a:picLocks noChangeAspect="1"/>
          </p:cNvPicPr>
          <p:nvPr/>
        </p:nvPicPr>
        <p:blipFill>
          <a:blip r:embed="rId5"/>
          <a:stretch>
            <a:fillRect/>
          </a:stretch>
        </p:blipFill>
        <p:spPr>
          <a:xfrm>
            <a:off x="104151" y="452393"/>
            <a:ext cx="8935697" cy="5115639"/>
          </a:xfrm>
          <a:prstGeom prst="rect">
            <a:avLst/>
          </a:prstGeom>
        </p:spPr>
      </p:pic>
    </p:spTree>
    <p:extLst>
      <p:ext uri="{BB962C8B-B14F-4D97-AF65-F5344CB8AC3E}">
        <p14:creationId xmlns:p14="http://schemas.microsoft.com/office/powerpoint/2010/main" val="17173432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3815</TotalTime>
  <Words>2047</Words>
  <Application>Microsoft Office PowerPoint</Application>
  <PresentationFormat>On-screen Show (4:3)</PresentationFormat>
  <Paragraphs>354</Paragraphs>
  <Slides>21</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Microsoft JhengHei</vt:lpstr>
      <vt:lpstr>ＭＳ Ｐゴシック</vt:lpstr>
      <vt:lpstr>ＭＳ Ｐゴシック</vt: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Totten</dc:creator>
  <cp:lastModifiedBy> </cp:lastModifiedBy>
  <cp:revision>27</cp:revision>
  <dcterms:created xsi:type="dcterms:W3CDTF">2017-10-16T14:09:43Z</dcterms:created>
  <dcterms:modified xsi:type="dcterms:W3CDTF">2018-11-21T14:28:45Z</dcterms:modified>
</cp:coreProperties>
</file>