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8"/>
  </p:notesMasterIdLst>
  <p:handoutMasterIdLst>
    <p:handoutMasterId r:id="rId39"/>
  </p:handoutMasterIdLst>
  <p:sldIdLst>
    <p:sldId id="259" r:id="rId5"/>
    <p:sldId id="273" r:id="rId6"/>
    <p:sldId id="261" r:id="rId7"/>
    <p:sldId id="275" r:id="rId8"/>
    <p:sldId id="276" r:id="rId9"/>
    <p:sldId id="277" r:id="rId10"/>
    <p:sldId id="354" r:id="rId11"/>
    <p:sldId id="355" r:id="rId12"/>
    <p:sldId id="356" r:id="rId13"/>
    <p:sldId id="357" r:id="rId14"/>
    <p:sldId id="358" r:id="rId15"/>
    <p:sldId id="359" r:id="rId16"/>
    <p:sldId id="376" r:id="rId17"/>
    <p:sldId id="360" r:id="rId18"/>
    <p:sldId id="361" r:id="rId19"/>
    <p:sldId id="378" r:id="rId20"/>
    <p:sldId id="362" r:id="rId21"/>
    <p:sldId id="386" r:id="rId22"/>
    <p:sldId id="393" r:id="rId23"/>
    <p:sldId id="387" r:id="rId24"/>
    <p:sldId id="392" r:id="rId25"/>
    <p:sldId id="388" r:id="rId26"/>
    <p:sldId id="389" r:id="rId27"/>
    <p:sldId id="365" r:id="rId28"/>
    <p:sldId id="368" r:id="rId29"/>
    <p:sldId id="374" r:id="rId30"/>
    <p:sldId id="371" r:id="rId31"/>
    <p:sldId id="390" r:id="rId32"/>
    <p:sldId id="391" r:id="rId33"/>
    <p:sldId id="367" r:id="rId34"/>
    <p:sldId id="381" r:id="rId35"/>
    <p:sldId id="373" r:id="rId36"/>
    <p:sldId id="270"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948AB6-303B-4236-9718-71032214EE94}" v="56" dt="2020-06-30T18:03:24.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91"/>
    <p:restoredTop sz="94694"/>
  </p:normalViewPr>
  <p:slideViewPr>
    <p:cSldViewPr snapToGrid="0" snapToObjects="1">
      <p:cViewPr varScale="1">
        <p:scale>
          <a:sx n="68" d="100"/>
          <a:sy n="68" d="100"/>
        </p:scale>
        <p:origin x="624" y="-25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7/20/2020</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720429-0033-476B-AE1D-AEA4DEE2DBB2}" type="datetimeFigureOut">
              <a:rPr lang="en-US" smtClean="0"/>
              <a:t>7/20/2020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EECE25-06A6-4075-8671-5879A49471CB}" type="slidenum">
              <a:rPr lang="en-US" smtClean="0"/>
              <a:t>‹#›</a:t>
            </a:fld>
            <a:endParaRPr lang="en-US"/>
          </a:p>
        </p:txBody>
      </p:sp>
    </p:spTree>
    <p:extLst>
      <p:ext uri="{BB962C8B-B14F-4D97-AF65-F5344CB8AC3E}">
        <p14:creationId xmlns:p14="http://schemas.microsoft.com/office/powerpoint/2010/main" val="3102576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Neo4J</a:t>
            </a:r>
          </a:p>
        </p:txBody>
      </p:sp>
      <p:sp>
        <p:nvSpPr>
          <p:cNvPr id="4" name="Slide Number Placeholder 3"/>
          <p:cNvSpPr>
            <a:spLocks noGrp="1"/>
          </p:cNvSpPr>
          <p:nvPr>
            <p:ph type="sldNum" sz="quarter" idx="5"/>
          </p:nvPr>
        </p:nvSpPr>
        <p:spPr/>
        <p:txBody>
          <a:bodyPr/>
          <a:lstStyle/>
          <a:p>
            <a:fld id="{DDD65AC4-17B0-4E19-8496-B264E70A18D3}" type="slidenum">
              <a:rPr lang="en-US" smtClean="0"/>
              <a:t>7</a:t>
            </a:fld>
            <a:endParaRPr lang="en-US"/>
          </a:p>
        </p:txBody>
      </p:sp>
    </p:spTree>
    <p:extLst>
      <p:ext uri="{BB962C8B-B14F-4D97-AF65-F5344CB8AC3E}">
        <p14:creationId xmlns:p14="http://schemas.microsoft.com/office/powerpoint/2010/main" val="8955687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Strong</a:t>
            </a:r>
          </a:p>
          <a:p>
            <a:r>
              <a:rPr lang="en-US" dirty="0"/>
              <a:t>With strong consistency, you are guaranteed to always read the latest version of an item similar to read committed isolation in SQL Server. You can only ever see data which is durably committed. Strong consistency is scoped to a single region.</a:t>
            </a:r>
          </a:p>
          <a:p>
            <a:endParaRPr lang="en-US" dirty="0"/>
          </a:p>
          <a:p>
            <a:r>
              <a:rPr lang="en-US" dirty="0"/>
              <a:t>Bounded-staleness</a:t>
            </a:r>
          </a:p>
          <a:p>
            <a:r>
              <a:rPr lang="en-US" dirty="0"/>
              <a:t>In bounded-staleness consistency read will lag behind writes, and guarantees global order and not scoped to a single region.</a:t>
            </a:r>
          </a:p>
          <a:p>
            <a:r>
              <a:rPr lang="en-US" dirty="0"/>
              <a:t>When configuring bounded-staleness consistency you need to specify the maximum lag by:</a:t>
            </a:r>
          </a:p>
          <a:p>
            <a:r>
              <a:rPr lang="en-US" dirty="0"/>
              <a:t>Operations</a:t>
            </a:r>
          </a:p>
          <a:p>
            <a:r>
              <a:rPr lang="en-US" dirty="0"/>
              <a:t>For a single region the maximum operations lag must be between 10 and 1 000 000, and for the multi region, it will be between 100 000 and 1 000 000.</a:t>
            </a:r>
          </a:p>
          <a:p>
            <a:r>
              <a:rPr lang="en-US" dirty="0"/>
              <a:t>Time</a:t>
            </a:r>
          </a:p>
          <a:p>
            <a:r>
              <a:rPr lang="en-US" dirty="0"/>
              <a:t>The maximum lag must be between 5 seconds and 1 day for either single or multi-regions.</a:t>
            </a:r>
          </a:p>
          <a:p>
            <a:endParaRPr lang="en-US" dirty="0"/>
          </a:p>
          <a:p>
            <a:r>
              <a:rPr lang="en-US" dirty="0"/>
              <a:t>Session</a:t>
            </a:r>
          </a:p>
          <a:p>
            <a:r>
              <a:rPr lang="en-US" dirty="0"/>
              <a:t>This is the most popular consistency level, since it provides consistency guarantees but also has better throughput.</a:t>
            </a:r>
          </a:p>
          <a:p>
            <a:endParaRPr lang="en-US" dirty="0"/>
          </a:p>
          <a:p>
            <a:r>
              <a:rPr lang="en-US" dirty="0"/>
              <a:t>Consistent Prefix</a:t>
            </a:r>
          </a:p>
          <a:p>
            <a:r>
              <a:rPr lang="en-US" dirty="0"/>
              <a:t>A global order is preserved, and prefix order is guaranteed. A user will never see writes in a different order than that is which it was written.</a:t>
            </a:r>
          </a:p>
          <a:p>
            <a:endParaRPr lang="en-US" dirty="0"/>
          </a:p>
          <a:p>
            <a:r>
              <a:rPr lang="en-US" dirty="0"/>
              <a:t>Eventual</a:t>
            </a:r>
          </a:p>
          <a:p>
            <a:r>
              <a:rPr lang="en-US" dirty="0"/>
              <a:t>Basically, this is like asynchronous synchronization. It guarantees that all changes will be replicated eventually, and as such, it also has the lowest latency because it does not need to wait on any commits.</a:t>
            </a:r>
          </a:p>
        </p:txBody>
      </p:sp>
      <p:sp>
        <p:nvSpPr>
          <p:cNvPr id="4" name="Slide Number Placeholder 3"/>
          <p:cNvSpPr>
            <a:spLocks noGrp="1"/>
          </p:cNvSpPr>
          <p:nvPr>
            <p:ph type="sldNum" sz="quarter" idx="5"/>
          </p:nvPr>
        </p:nvSpPr>
        <p:spPr/>
        <p:txBody>
          <a:bodyPr/>
          <a:lstStyle/>
          <a:p>
            <a:fld id="{DDD65AC4-17B0-4E19-8496-B264E70A18D3}" type="slidenum">
              <a:rPr lang="en-US" smtClean="0"/>
              <a:t>13</a:t>
            </a:fld>
            <a:endParaRPr lang="en-US" dirty="0"/>
          </a:p>
        </p:txBody>
      </p:sp>
    </p:spTree>
    <p:extLst>
      <p:ext uri="{BB962C8B-B14F-4D97-AF65-F5344CB8AC3E}">
        <p14:creationId xmlns:p14="http://schemas.microsoft.com/office/powerpoint/2010/main" val="20765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Database level or container level</a:t>
            </a:r>
          </a:p>
          <a:p>
            <a:endParaRPr lang="en-US" dirty="0"/>
          </a:p>
        </p:txBody>
      </p:sp>
      <p:sp>
        <p:nvSpPr>
          <p:cNvPr id="4" name="Slide Number Placeholder 3"/>
          <p:cNvSpPr>
            <a:spLocks noGrp="1"/>
          </p:cNvSpPr>
          <p:nvPr>
            <p:ph type="sldNum" sz="quarter" idx="5"/>
          </p:nvPr>
        </p:nvSpPr>
        <p:spPr/>
        <p:txBody>
          <a:bodyPr/>
          <a:lstStyle/>
          <a:p>
            <a:fld id="{DDD65AC4-17B0-4E19-8496-B264E70A18D3}" type="slidenum">
              <a:rPr lang="en-US" smtClean="0"/>
              <a:t>15</a:t>
            </a:fld>
            <a:endParaRPr lang="en-US" dirty="0"/>
          </a:p>
        </p:txBody>
      </p:sp>
    </p:spTree>
    <p:extLst>
      <p:ext uri="{BB962C8B-B14F-4D97-AF65-F5344CB8AC3E}">
        <p14:creationId xmlns:p14="http://schemas.microsoft.com/office/powerpoint/2010/main" val="187287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65AC4-17B0-4E19-8496-B264E70A18D3}" type="slidenum">
              <a:rPr lang="en-US" smtClean="0"/>
              <a:t>17</a:t>
            </a:fld>
            <a:endParaRPr lang="en-US" dirty="0"/>
          </a:p>
        </p:txBody>
      </p:sp>
    </p:spTree>
    <p:extLst>
      <p:ext uri="{BB962C8B-B14F-4D97-AF65-F5344CB8AC3E}">
        <p14:creationId xmlns:p14="http://schemas.microsoft.com/office/powerpoint/2010/main" val="4196785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65AC4-17B0-4E19-8496-B264E70A18D3}" type="slidenum">
              <a:rPr lang="en-US" smtClean="0"/>
              <a:t>18</a:t>
            </a:fld>
            <a:endParaRPr lang="en-US" dirty="0"/>
          </a:p>
        </p:txBody>
      </p:sp>
    </p:spTree>
    <p:extLst>
      <p:ext uri="{BB962C8B-B14F-4D97-AF65-F5344CB8AC3E}">
        <p14:creationId xmlns:p14="http://schemas.microsoft.com/office/powerpoint/2010/main" val="2128342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65AC4-17B0-4E19-8496-B264E70A18D3}" type="slidenum">
              <a:rPr lang="en-US" smtClean="0"/>
              <a:t>19</a:t>
            </a:fld>
            <a:endParaRPr lang="en-US" dirty="0"/>
          </a:p>
        </p:txBody>
      </p:sp>
    </p:spTree>
    <p:extLst>
      <p:ext uri="{BB962C8B-B14F-4D97-AF65-F5344CB8AC3E}">
        <p14:creationId xmlns:p14="http://schemas.microsoft.com/office/powerpoint/2010/main" val="21315335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Typically denormalized data models provide better </a:t>
            </a:r>
            <a:r>
              <a:rPr lang="en-US" sz="1200" b="1" i="0" kern="1200" dirty="0">
                <a:solidFill>
                  <a:schemeClr val="tx1"/>
                </a:solidFill>
                <a:effectLst/>
                <a:latin typeface="+mn-lt"/>
                <a:ea typeface="+mn-ea"/>
                <a:cs typeface="+mn-cs"/>
              </a:rPr>
              <a:t>read</a:t>
            </a:r>
            <a:r>
              <a:rPr lang="en-US" sz="1200" b="0" i="0" kern="1200" dirty="0">
                <a:solidFill>
                  <a:schemeClr val="tx1"/>
                </a:solidFill>
                <a:effectLst/>
                <a:latin typeface="+mn-lt"/>
                <a:ea typeface="+mn-ea"/>
                <a:cs typeface="+mn-cs"/>
              </a:rPr>
              <a:t> performance. 	</a:t>
            </a:r>
            <a:endParaRPr lang="en-US" dirty="0"/>
          </a:p>
        </p:txBody>
      </p:sp>
      <p:sp>
        <p:nvSpPr>
          <p:cNvPr id="4" name="Slide Number Placeholder 3"/>
          <p:cNvSpPr>
            <a:spLocks noGrp="1"/>
          </p:cNvSpPr>
          <p:nvPr>
            <p:ph type="sldNum" sz="quarter" idx="5"/>
          </p:nvPr>
        </p:nvSpPr>
        <p:spPr/>
        <p:txBody>
          <a:bodyPr/>
          <a:lstStyle/>
          <a:p>
            <a:fld id="{DDD65AC4-17B0-4E19-8496-B264E70A18D3}" type="slidenum">
              <a:rPr lang="en-US" smtClean="0"/>
              <a:t>23</a:t>
            </a:fld>
            <a:endParaRPr lang="en-US" dirty="0"/>
          </a:p>
        </p:txBody>
      </p:sp>
    </p:spTree>
    <p:extLst>
      <p:ext uri="{BB962C8B-B14F-4D97-AF65-F5344CB8AC3E}">
        <p14:creationId xmlns:p14="http://schemas.microsoft.com/office/powerpoint/2010/main" val="2435183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D65AC4-17B0-4E19-8496-B264E70A18D3}" type="slidenum">
              <a:rPr lang="en-US" smtClean="0"/>
              <a:t>26</a:t>
            </a:fld>
            <a:endParaRPr lang="en-US" dirty="0"/>
          </a:p>
        </p:txBody>
      </p:sp>
    </p:spTree>
    <p:extLst>
      <p:ext uri="{BB962C8B-B14F-4D97-AF65-F5344CB8AC3E}">
        <p14:creationId xmlns:p14="http://schemas.microsoft.com/office/powerpoint/2010/main" val="141215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Promises.All</a:t>
            </a:r>
            <a:endParaRPr lang="en-US" dirty="0"/>
          </a:p>
        </p:txBody>
      </p:sp>
      <p:sp>
        <p:nvSpPr>
          <p:cNvPr id="4" name="Slide Number Placeholder 3"/>
          <p:cNvSpPr>
            <a:spLocks noGrp="1"/>
          </p:cNvSpPr>
          <p:nvPr>
            <p:ph type="sldNum" sz="quarter" idx="5"/>
          </p:nvPr>
        </p:nvSpPr>
        <p:spPr/>
        <p:txBody>
          <a:bodyPr/>
          <a:lstStyle/>
          <a:p>
            <a:fld id="{DDD65AC4-17B0-4E19-8496-B264E70A18D3}" type="slidenum">
              <a:rPr lang="en-US" smtClean="0"/>
              <a:t>30</a:t>
            </a:fld>
            <a:endParaRPr lang="en-US"/>
          </a:p>
        </p:txBody>
      </p:sp>
    </p:spTree>
    <p:extLst>
      <p:ext uri="{BB962C8B-B14F-4D97-AF65-F5344CB8AC3E}">
        <p14:creationId xmlns:p14="http://schemas.microsoft.com/office/powerpoint/2010/main" val="16335733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20.emf"/><Relationship Id="rId4" Type="http://schemas.openxmlformats.org/officeDocument/2006/relationships/image" Target="../media/image19.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0.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image" Target="../media/image13.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A7B6C75-FA7C-924B-AB8A-7ACC6DF1D8A3}"/>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AA24098-8EB4-1C4C-A63F-6402E8BBED51}"/>
              </a:ext>
            </a:extLst>
          </p:cNvPr>
          <p:cNvPicPr>
            <a:picLocks noChangeAspect="1"/>
          </p:cNvPicPr>
          <p:nvPr userDrawn="1"/>
        </p:nvPicPr>
        <p:blipFill>
          <a:blip r:embed="rId2">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A504546A-D24F-CE4D-AEA8-32090A029D55}"/>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9710AA33-B31D-2046-B9A6-A9CC2685C52C}"/>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4BCE119-91E5-3A4F-B00B-E6E7627BCA34}"/>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9A8366C1-B850-2B44-A7FF-07E480332779}"/>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pic>
        <p:nvPicPr>
          <p:cNvPr id="17" name="Picture 16">
            <a:extLst>
              <a:ext uri="{FF2B5EF4-FFF2-40B4-BE49-F238E27FC236}">
                <a16:creationId xmlns:a16="http://schemas.microsoft.com/office/drawing/2014/main" id="{2516E6FD-F31F-684F-AE9B-B2374A00B0F1}"/>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5"/>
            <a:stretch>
              <a:fillRect/>
            </a:stretch>
          </p:blipFill>
          <p:spPr>
            <a:xfrm>
              <a:off x="4336109" y="3786418"/>
              <a:ext cx="914400" cy="914400"/>
            </a:xfrm>
            <a:prstGeom prst="rect">
              <a:avLst/>
            </a:prstGeom>
          </p:spPr>
        </p:pic>
      </p:grpSp>
      <p:pic>
        <p:nvPicPr>
          <p:cNvPr id="16" name="Picture 15">
            <a:extLst>
              <a:ext uri="{FF2B5EF4-FFF2-40B4-BE49-F238E27FC236}">
                <a16:creationId xmlns:a16="http://schemas.microsoft.com/office/drawing/2014/main" id="{989FEA9F-9FE5-8842-AB4B-5A547D421FAD}"/>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3"/>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4"/>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5"/>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pic>
        <p:nvPicPr>
          <p:cNvPr id="16" name="Picture 15">
            <a:extLst>
              <a:ext uri="{FF2B5EF4-FFF2-40B4-BE49-F238E27FC236}">
                <a16:creationId xmlns:a16="http://schemas.microsoft.com/office/drawing/2014/main" id="{F23A7B2D-FF0E-914D-B7B8-1AB82011842C}"/>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94899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Up">
    <p:spTree>
      <p:nvGrpSpPr>
        <p:cNvPr id="1" name=""/>
        <p:cNvGrpSpPr/>
        <p:nvPr/>
      </p:nvGrpSpPr>
      <p:grpSpPr>
        <a:xfrm>
          <a:off x="0" y="0"/>
          <a:ext cx="0" cy="0"/>
          <a:chOff x="0" y="0"/>
          <a:chExt cx="0" cy="0"/>
        </a:xfrm>
      </p:grpSpPr>
      <p:sp>
        <p:nvSpPr>
          <p:cNvPr id="53" name="Title 1">
            <a:extLst>
              <a:ext uri="{FF2B5EF4-FFF2-40B4-BE49-F238E27FC236}">
                <a16:creationId xmlns:a16="http://schemas.microsoft.com/office/drawing/2014/main" id="{BAB81232-8718-1349-8F38-82F219293495}"/>
              </a:ext>
            </a:extLst>
          </p:cNvPr>
          <p:cNvSpPr>
            <a:spLocks noGrp="1"/>
          </p:cNvSpPr>
          <p:nvPr>
            <p:ph type="title" hasCustomPrompt="1"/>
          </p:nvPr>
        </p:nvSpPr>
        <p:spPr>
          <a:xfrm>
            <a:off x="416994" y="583916"/>
            <a:ext cx="11222557" cy="818705"/>
          </a:xfrm>
          <a:prstGeom prst="rect">
            <a:avLst/>
          </a:prstGeom>
        </p:spPr>
        <p:txBody>
          <a:bodyPr/>
          <a:lstStyle>
            <a:lvl1pPr>
              <a:defRPr sz="4800" b="1" i="0">
                <a:latin typeface="Segoe UI Semibold" panose="020B0502040204020203" pitchFamily="34" charset="0"/>
                <a:cs typeface="Segoe UI Semibold" panose="020B0502040204020203" pitchFamily="34" charset="0"/>
              </a:defRPr>
            </a:lvl1pPr>
          </a:lstStyle>
          <a:p>
            <a:r>
              <a:rPr lang="en-US" dirty="0"/>
              <a:t>Slide Title Here</a:t>
            </a:r>
          </a:p>
        </p:txBody>
      </p:sp>
      <p:sp>
        <p:nvSpPr>
          <p:cNvPr id="9" name="Text Placeholder 30">
            <a:extLst>
              <a:ext uri="{FF2B5EF4-FFF2-40B4-BE49-F238E27FC236}">
                <a16:creationId xmlns:a16="http://schemas.microsoft.com/office/drawing/2014/main" id="{14A3640A-F564-DA43-85C8-F9C08C7EAFAD}"/>
              </a:ext>
            </a:extLst>
          </p:cNvPr>
          <p:cNvSpPr>
            <a:spLocks noGrp="1"/>
          </p:cNvSpPr>
          <p:nvPr>
            <p:ph type="body" sz="quarter" idx="10" hasCustomPrompt="1"/>
          </p:nvPr>
        </p:nvSpPr>
        <p:spPr>
          <a:xfrm>
            <a:off x="416993" y="2784227"/>
            <a:ext cx="3542968" cy="520700"/>
          </a:xfrm>
          <a:prstGeom prst="rect">
            <a:avLst/>
          </a:prstGeom>
        </p:spPr>
        <p:txBody>
          <a:bodyPr anchor="t">
            <a:noAutofit/>
          </a:bodyPr>
          <a:lstStyle>
            <a:lvl1pPr marL="0" indent="0" algn="l" defTabSz="1219170" rtl="0" eaLnBrk="1" latinLnBrk="0" hangingPunct="1">
              <a:spcBef>
                <a:spcPct val="20000"/>
              </a:spcBef>
              <a:buClr>
                <a:schemeClr val="accent3"/>
              </a:buClr>
              <a:buFont typeface="Arial"/>
              <a:buNone/>
              <a:defRPr lang="en-US" sz="3200" b="1" i="0" kern="1200" dirty="0">
                <a:solidFill>
                  <a:schemeClr val="accent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Heading</a:t>
            </a:r>
          </a:p>
        </p:txBody>
      </p:sp>
      <p:sp>
        <p:nvSpPr>
          <p:cNvPr id="10" name="Text Placeholder 6">
            <a:extLst>
              <a:ext uri="{FF2B5EF4-FFF2-40B4-BE49-F238E27FC236}">
                <a16:creationId xmlns:a16="http://schemas.microsoft.com/office/drawing/2014/main" id="{B2C8E8C5-3289-9C4D-BE95-39E5120F1926}"/>
              </a:ext>
            </a:extLst>
          </p:cNvPr>
          <p:cNvSpPr>
            <a:spLocks noGrp="1"/>
          </p:cNvSpPr>
          <p:nvPr>
            <p:ph type="body" sz="quarter" idx="26" hasCustomPrompt="1"/>
          </p:nvPr>
        </p:nvSpPr>
        <p:spPr>
          <a:xfrm>
            <a:off x="416993" y="3436143"/>
            <a:ext cx="3542968" cy="2679364"/>
          </a:xfrm>
          <a:prstGeom prst="rect">
            <a:avLst/>
          </a:prstGeom>
        </p:spPr>
        <p:txBody>
          <a:bodyPr/>
          <a:lstStyle>
            <a:lvl1pPr marL="0" indent="0" algn="l" defTabSz="1219170" rtl="0" eaLnBrk="1" latinLnBrk="0" hangingPunct="1">
              <a:lnSpc>
                <a:spcPct val="100000"/>
              </a:lnSpc>
              <a:spcBef>
                <a:spcPct val="20000"/>
              </a:spcBef>
              <a:spcAft>
                <a:spcPts val="0"/>
              </a:spcAft>
              <a:buClr>
                <a:schemeClr val="accent3"/>
              </a:buClr>
              <a:buFont typeface="Arial"/>
              <a:buNone/>
              <a:defRPr lang="en-US" sz="3200" b="0" i="0" kern="1200" dirty="0">
                <a:solidFill>
                  <a:schemeClr val="tx1"/>
                </a:solidFill>
                <a:latin typeface="+mn-lt"/>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Lorem ipsum dolor sit </a:t>
            </a:r>
            <a:r>
              <a:rPr lang="en-US" dirty="0" err="1"/>
              <a:t>amet</a:t>
            </a:r>
            <a:r>
              <a:rPr lang="en-US" dirty="0"/>
              <a:t>, </a:t>
            </a:r>
            <a:r>
              <a:rPr lang="en-US" dirty="0" err="1"/>
              <a:t>consectetur</a:t>
            </a:r>
            <a:endParaRPr lang="en-US" dirty="0"/>
          </a:p>
        </p:txBody>
      </p:sp>
      <p:sp>
        <p:nvSpPr>
          <p:cNvPr id="14" name="Text Placeholder 30">
            <a:extLst>
              <a:ext uri="{FF2B5EF4-FFF2-40B4-BE49-F238E27FC236}">
                <a16:creationId xmlns:a16="http://schemas.microsoft.com/office/drawing/2014/main" id="{FF215F86-6B61-8F40-8FEE-4AE31931B156}"/>
              </a:ext>
            </a:extLst>
          </p:cNvPr>
          <p:cNvSpPr>
            <a:spLocks noGrp="1"/>
          </p:cNvSpPr>
          <p:nvPr>
            <p:ph type="body" sz="quarter" idx="27" hasCustomPrompt="1"/>
          </p:nvPr>
        </p:nvSpPr>
        <p:spPr>
          <a:xfrm>
            <a:off x="4256788" y="2784227"/>
            <a:ext cx="3542968" cy="520700"/>
          </a:xfrm>
          <a:prstGeom prst="rect">
            <a:avLst/>
          </a:prstGeom>
        </p:spPr>
        <p:txBody>
          <a:bodyPr anchor="t">
            <a:noAutofit/>
          </a:bodyPr>
          <a:lstStyle>
            <a:lvl1pPr marL="0" indent="0" algn="l" defTabSz="1219170" rtl="0" eaLnBrk="1" latinLnBrk="0" hangingPunct="1">
              <a:spcBef>
                <a:spcPct val="20000"/>
              </a:spcBef>
              <a:buClr>
                <a:schemeClr val="accent3"/>
              </a:buClr>
              <a:buFont typeface="Arial"/>
              <a:buNone/>
              <a:defRPr lang="en-US" sz="3200" b="1" i="0" kern="1200" dirty="0">
                <a:solidFill>
                  <a:schemeClr val="accent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Heading</a:t>
            </a:r>
          </a:p>
        </p:txBody>
      </p:sp>
      <p:sp>
        <p:nvSpPr>
          <p:cNvPr id="15" name="Text Placeholder 6">
            <a:extLst>
              <a:ext uri="{FF2B5EF4-FFF2-40B4-BE49-F238E27FC236}">
                <a16:creationId xmlns:a16="http://schemas.microsoft.com/office/drawing/2014/main" id="{36E89292-5993-4845-A723-FE96EB2E2582}"/>
              </a:ext>
            </a:extLst>
          </p:cNvPr>
          <p:cNvSpPr>
            <a:spLocks noGrp="1"/>
          </p:cNvSpPr>
          <p:nvPr>
            <p:ph type="body" sz="quarter" idx="28" hasCustomPrompt="1"/>
          </p:nvPr>
        </p:nvSpPr>
        <p:spPr>
          <a:xfrm>
            <a:off x="4256788" y="3436143"/>
            <a:ext cx="3542968" cy="2679364"/>
          </a:xfrm>
          <a:prstGeom prst="rect">
            <a:avLst/>
          </a:prstGeom>
        </p:spPr>
        <p:txBody>
          <a:bodyPr/>
          <a:lstStyle>
            <a:lvl1pPr marL="0" indent="0" algn="l" defTabSz="1219170" rtl="0" eaLnBrk="1" latinLnBrk="0" hangingPunct="1">
              <a:lnSpc>
                <a:spcPct val="100000"/>
              </a:lnSpc>
              <a:spcBef>
                <a:spcPct val="20000"/>
              </a:spcBef>
              <a:spcAft>
                <a:spcPts val="0"/>
              </a:spcAft>
              <a:buClr>
                <a:schemeClr val="accent3"/>
              </a:buClr>
              <a:buFont typeface="Arial"/>
              <a:buNone/>
              <a:defRPr lang="en-US" sz="3200" b="0" i="0" kern="1200" dirty="0">
                <a:solidFill>
                  <a:schemeClr val="tx1"/>
                </a:solidFill>
                <a:latin typeface="+mn-lt"/>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Lorem ipsum dolor sit </a:t>
            </a:r>
            <a:r>
              <a:rPr lang="en-US" dirty="0" err="1"/>
              <a:t>amet</a:t>
            </a:r>
            <a:r>
              <a:rPr lang="en-US" dirty="0"/>
              <a:t>, </a:t>
            </a:r>
            <a:r>
              <a:rPr lang="en-US" dirty="0" err="1"/>
              <a:t>consectetur</a:t>
            </a:r>
            <a:endParaRPr lang="en-US" dirty="0"/>
          </a:p>
        </p:txBody>
      </p:sp>
      <p:sp>
        <p:nvSpPr>
          <p:cNvPr id="16" name="Text Placeholder 30">
            <a:extLst>
              <a:ext uri="{FF2B5EF4-FFF2-40B4-BE49-F238E27FC236}">
                <a16:creationId xmlns:a16="http://schemas.microsoft.com/office/drawing/2014/main" id="{DD671EC3-35FD-4142-90E9-E06C8B2204D2}"/>
              </a:ext>
            </a:extLst>
          </p:cNvPr>
          <p:cNvSpPr>
            <a:spLocks noGrp="1"/>
          </p:cNvSpPr>
          <p:nvPr>
            <p:ph type="body" sz="quarter" idx="29" hasCustomPrompt="1"/>
          </p:nvPr>
        </p:nvSpPr>
        <p:spPr>
          <a:xfrm>
            <a:off x="8096583" y="2784227"/>
            <a:ext cx="3542968" cy="520700"/>
          </a:xfrm>
          <a:prstGeom prst="rect">
            <a:avLst/>
          </a:prstGeom>
        </p:spPr>
        <p:txBody>
          <a:bodyPr anchor="t">
            <a:noAutofit/>
          </a:bodyPr>
          <a:lstStyle>
            <a:lvl1pPr marL="0" indent="0" algn="l" defTabSz="1219170" rtl="0" eaLnBrk="1" latinLnBrk="0" hangingPunct="1">
              <a:spcBef>
                <a:spcPct val="20000"/>
              </a:spcBef>
              <a:buClr>
                <a:schemeClr val="accent3"/>
              </a:buClr>
              <a:buFont typeface="Arial"/>
              <a:buNone/>
              <a:defRPr lang="en-US" sz="3200" b="1" i="0" kern="1200" dirty="0">
                <a:solidFill>
                  <a:schemeClr val="accent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Heading</a:t>
            </a:r>
          </a:p>
        </p:txBody>
      </p:sp>
      <p:sp>
        <p:nvSpPr>
          <p:cNvPr id="17" name="Text Placeholder 6">
            <a:extLst>
              <a:ext uri="{FF2B5EF4-FFF2-40B4-BE49-F238E27FC236}">
                <a16:creationId xmlns:a16="http://schemas.microsoft.com/office/drawing/2014/main" id="{CCA813D6-5154-8549-A580-9780EC0B43FF}"/>
              </a:ext>
            </a:extLst>
          </p:cNvPr>
          <p:cNvSpPr>
            <a:spLocks noGrp="1"/>
          </p:cNvSpPr>
          <p:nvPr>
            <p:ph type="body" sz="quarter" idx="30" hasCustomPrompt="1"/>
          </p:nvPr>
        </p:nvSpPr>
        <p:spPr>
          <a:xfrm>
            <a:off x="8096583" y="3436143"/>
            <a:ext cx="3542968" cy="2679364"/>
          </a:xfrm>
          <a:prstGeom prst="rect">
            <a:avLst/>
          </a:prstGeom>
        </p:spPr>
        <p:txBody>
          <a:bodyPr/>
          <a:lstStyle>
            <a:lvl1pPr marL="0" indent="0" algn="l" defTabSz="1219170" rtl="0" eaLnBrk="1" latinLnBrk="0" hangingPunct="1">
              <a:lnSpc>
                <a:spcPct val="100000"/>
              </a:lnSpc>
              <a:spcBef>
                <a:spcPct val="20000"/>
              </a:spcBef>
              <a:spcAft>
                <a:spcPts val="0"/>
              </a:spcAft>
              <a:buClr>
                <a:schemeClr val="accent3"/>
              </a:buClr>
              <a:buFont typeface="Arial"/>
              <a:buNone/>
              <a:defRPr lang="en-US" sz="3200" b="0" i="0" kern="1200" dirty="0">
                <a:solidFill>
                  <a:schemeClr val="tx1"/>
                </a:solidFill>
                <a:latin typeface="+mn-lt"/>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Lorem ipsum dolor sit </a:t>
            </a:r>
            <a:r>
              <a:rPr lang="en-US" dirty="0" err="1"/>
              <a:t>amet</a:t>
            </a:r>
            <a:r>
              <a:rPr lang="en-US" dirty="0"/>
              <a:t>, </a:t>
            </a:r>
            <a:r>
              <a:rPr lang="en-US" dirty="0" err="1"/>
              <a:t>consectetur</a:t>
            </a:r>
            <a:endParaRPr lang="en-US" dirty="0"/>
          </a:p>
        </p:txBody>
      </p:sp>
    </p:spTree>
    <p:extLst>
      <p:ext uri="{BB962C8B-B14F-4D97-AF65-F5344CB8AC3E}">
        <p14:creationId xmlns:p14="http://schemas.microsoft.com/office/powerpoint/2010/main" val="3811801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3"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28750687-3808-D04B-991C-4A7EA1070B0F}"/>
              </a:ext>
            </a:extLst>
          </p:cNvPr>
          <p:cNvPicPr>
            <a:picLocks noChangeAspect="1"/>
          </p:cNvPicPr>
          <p:nvPr userDrawn="1"/>
        </p:nvPicPr>
        <p:blipFill>
          <a:blip r:embed="rId4"/>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7220860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One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9C8B4-3532-8649-B0E2-C7EDDB2F64D9}"/>
              </a:ext>
            </a:extLst>
          </p:cNvPr>
          <p:cNvSpPr>
            <a:spLocks noGrp="1"/>
          </p:cNvSpPr>
          <p:nvPr>
            <p:ph type="title" hasCustomPrompt="1"/>
          </p:nvPr>
        </p:nvSpPr>
        <p:spPr>
          <a:xfrm>
            <a:off x="416993" y="583916"/>
            <a:ext cx="11308283" cy="818705"/>
          </a:xfrm>
          <a:prstGeom prst="rect">
            <a:avLst/>
          </a:prstGeom>
        </p:spPr>
        <p:txBody>
          <a:bodyPr anchor="t"/>
          <a:lstStyle>
            <a:lvl1pPr>
              <a:defRPr sz="4800" b="1" i="0">
                <a:latin typeface="Segoe UI Semibold" panose="020B0502040204020203" pitchFamily="34" charset="0"/>
                <a:cs typeface="Segoe UI Semibold" panose="020B0502040204020203" pitchFamily="34" charset="0"/>
              </a:defRPr>
            </a:lvl1pPr>
          </a:lstStyle>
          <a:p>
            <a:r>
              <a:rPr lang="en-US" dirty="0"/>
              <a:t>Slide Title Here</a:t>
            </a:r>
          </a:p>
        </p:txBody>
      </p:sp>
      <p:sp>
        <p:nvSpPr>
          <p:cNvPr id="10" name="Text Placeholder 6">
            <a:extLst>
              <a:ext uri="{FF2B5EF4-FFF2-40B4-BE49-F238E27FC236}">
                <a16:creationId xmlns:a16="http://schemas.microsoft.com/office/drawing/2014/main" id="{F7B1DCCF-44AE-4447-A5D2-2B31454F7C55}"/>
              </a:ext>
            </a:extLst>
          </p:cNvPr>
          <p:cNvSpPr>
            <a:spLocks noGrp="1"/>
          </p:cNvSpPr>
          <p:nvPr>
            <p:ph type="body" sz="quarter" idx="21" hasCustomPrompt="1"/>
          </p:nvPr>
        </p:nvSpPr>
        <p:spPr>
          <a:xfrm>
            <a:off x="416992" y="3436267"/>
            <a:ext cx="11308283" cy="2679240"/>
          </a:xfrm>
          <a:prstGeom prst="rect">
            <a:avLst/>
          </a:prstGeom>
        </p:spPr>
        <p:txBody>
          <a:bodyPr/>
          <a:lstStyle>
            <a:lvl1pPr marL="0" indent="0" algn="l" defTabSz="1219170" rtl="0" eaLnBrk="1" latinLnBrk="0" hangingPunct="1">
              <a:lnSpc>
                <a:spcPct val="100000"/>
              </a:lnSpc>
              <a:spcBef>
                <a:spcPct val="20000"/>
              </a:spcBef>
              <a:spcAft>
                <a:spcPts val="0"/>
              </a:spcAft>
              <a:buClr>
                <a:schemeClr val="accent3"/>
              </a:buClr>
              <a:buFont typeface="Arial"/>
              <a:buNone/>
              <a:defRPr lang="en-US" sz="3200" b="0" i="0" kern="1200" dirty="0">
                <a:solidFill>
                  <a:schemeClr val="tx1"/>
                </a:solidFill>
                <a:latin typeface="+mn-lt"/>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Quisque</a:t>
            </a:r>
            <a:r>
              <a:rPr lang="en-US" dirty="0"/>
              <a:t> convallis in </a:t>
            </a:r>
            <a:r>
              <a:rPr lang="en-US" dirty="0" err="1"/>
              <a:t>enim</a:t>
            </a:r>
            <a:r>
              <a:rPr lang="en-US" dirty="0"/>
              <a:t> non </a:t>
            </a:r>
            <a:r>
              <a:rPr lang="en-US" dirty="0" err="1"/>
              <a:t>consectetur</a:t>
            </a:r>
            <a:r>
              <a:rPr lang="en-US" dirty="0"/>
              <a:t>. </a:t>
            </a:r>
          </a:p>
        </p:txBody>
      </p:sp>
      <p:sp>
        <p:nvSpPr>
          <p:cNvPr id="5" name="Text Placeholder 30">
            <a:extLst>
              <a:ext uri="{FF2B5EF4-FFF2-40B4-BE49-F238E27FC236}">
                <a16:creationId xmlns:a16="http://schemas.microsoft.com/office/drawing/2014/main" id="{C0070D56-F030-5B4B-8ACF-425C6C41A316}"/>
              </a:ext>
            </a:extLst>
          </p:cNvPr>
          <p:cNvSpPr>
            <a:spLocks noGrp="1"/>
          </p:cNvSpPr>
          <p:nvPr>
            <p:ph type="body" sz="quarter" idx="10" hasCustomPrompt="1"/>
          </p:nvPr>
        </p:nvSpPr>
        <p:spPr>
          <a:xfrm>
            <a:off x="416993" y="2784227"/>
            <a:ext cx="11308281" cy="520700"/>
          </a:xfrm>
          <a:prstGeom prst="rect">
            <a:avLst/>
          </a:prstGeom>
        </p:spPr>
        <p:txBody>
          <a:bodyPr anchor="t">
            <a:noAutofit/>
          </a:bodyPr>
          <a:lstStyle>
            <a:lvl1pPr marL="0" indent="0" algn="l" defTabSz="1219170" rtl="0" eaLnBrk="1" latinLnBrk="0" hangingPunct="1">
              <a:spcBef>
                <a:spcPct val="20000"/>
              </a:spcBef>
              <a:buClr>
                <a:schemeClr val="accent3"/>
              </a:buClr>
              <a:buFont typeface="Arial"/>
              <a:buNone/>
              <a:defRPr lang="en-US" sz="3200" b="1" i="0" kern="1200" dirty="0">
                <a:solidFill>
                  <a:schemeClr val="accent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Heading</a:t>
            </a:r>
          </a:p>
        </p:txBody>
      </p:sp>
    </p:spTree>
    <p:extLst>
      <p:ext uri="{BB962C8B-B14F-4D97-AF65-F5344CB8AC3E}">
        <p14:creationId xmlns:p14="http://schemas.microsoft.com/office/powerpoint/2010/main" val="2518985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wo up">
    <p:spTree>
      <p:nvGrpSpPr>
        <p:cNvPr id="1" name=""/>
        <p:cNvGrpSpPr/>
        <p:nvPr/>
      </p:nvGrpSpPr>
      <p:grpSpPr>
        <a:xfrm>
          <a:off x="0" y="0"/>
          <a:ext cx="0" cy="0"/>
          <a:chOff x="0" y="0"/>
          <a:chExt cx="0" cy="0"/>
        </a:xfrm>
      </p:grpSpPr>
      <p:sp>
        <p:nvSpPr>
          <p:cNvPr id="9" name="Text Placeholder 30">
            <a:extLst>
              <a:ext uri="{FF2B5EF4-FFF2-40B4-BE49-F238E27FC236}">
                <a16:creationId xmlns:a16="http://schemas.microsoft.com/office/drawing/2014/main" id="{74EA10B5-BEA8-DF4A-95CD-639732E6CD48}"/>
              </a:ext>
            </a:extLst>
          </p:cNvPr>
          <p:cNvSpPr>
            <a:spLocks noGrp="1"/>
          </p:cNvSpPr>
          <p:nvPr>
            <p:ph type="body" sz="quarter" idx="10" hasCustomPrompt="1"/>
          </p:nvPr>
        </p:nvSpPr>
        <p:spPr>
          <a:xfrm>
            <a:off x="416993" y="2784227"/>
            <a:ext cx="5266483" cy="520700"/>
          </a:xfrm>
          <a:prstGeom prst="rect">
            <a:avLst/>
          </a:prstGeom>
        </p:spPr>
        <p:txBody>
          <a:bodyPr anchor="t">
            <a:noAutofit/>
          </a:bodyPr>
          <a:lstStyle>
            <a:lvl1pPr marL="0" indent="0" algn="l" defTabSz="1219170" rtl="0" eaLnBrk="1" latinLnBrk="0" hangingPunct="1">
              <a:spcBef>
                <a:spcPct val="20000"/>
              </a:spcBef>
              <a:buClr>
                <a:schemeClr val="accent3"/>
              </a:buClr>
              <a:buFont typeface="Arial"/>
              <a:buNone/>
              <a:defRPr lang="en-US" sz="3200" b="1" i="0" kern="1200" dirty="0">
                <a:solidFill>
                  <a:schemeClr val="accent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Heading</a:t>
            </a:r>
          </a:p>
        </p:txBody>
      </p:sp>
      <p:sp>
        <p:nvSpPr>
          <p:cNvPr id="15" name="Text Placeholder 30">
            <a:extLst>
              <a:ext uri="{FF2B5EF4-FFF2-40B4-BE49-F238E27FC236}">
                <a16:creationId xmlns:a16="http://schemas.microsoft.com/office/drawing/2014/main" id="{E9647A82-03A4-AE4B-99B1-A3004783112B}"/>
              </a:ext>
            </a:extLst>
          </p:cNvPr>
          <p:cNvSpPr>
            <a:spLocks noGrp="1"/>
          </p:cNvSpPr>
          <p:nvPr>
            <p:ph type="body" sz="quarter" idx="24" hasCustomPrompt="1"/>
          </p:nvPr>
        </p:nvSpPr>
        <p:spPr>
          <a:xfrm>
            <a:off x="6277817" y="2784351"/>
            <a:ext cx="5266483" cy="520700"/>
          </a:xfrm>
          <a:prstGeom prst="rect">
            <a:avLst/>
          </a:prstGeom>
        </p:spPr>
        <p:txBody>
          <a:bodyPr anchor="t">
            <a:noAutofit/>
          </a:bodyPr>
          <a:lstStyle>
            <a:lvl1pPr marL="0" indent="0" algn="l" defTabSz="1219170" rtl="0" eaLnBrk="1" latinLnBrk="0" hangingPunct="1">
              <a:spcBef>
                <a:spcPct val="20000"/>
              </a:spcBef>
              <a:buClr>
                <a:schemeClr val="accent3"/>
              </a:buClr>
              <a:buFont typeface="Arial"/>
              <a:buNone/>
              <a:defRPr lang="en-US" sz="3200" b="1" i="0" kern="1200" dirty="0">
                <a:solidFill>
                  <a:schemeClr val="accent2"/>
                </a:solidFill>
                <a:latin typeface="Segoe UI Semibold" panose="020B0502040204020203" pitchFamily="34" charset="0"/>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Heading</a:t>
            </a:r>
          </a:p>
        </p:txBody>
      </p:sp>
      <p:sp>
        <p:nvSpPr>
          <p:cNvPr id="17" name="Title 1">
            <a:extLst>
              <a:ext uri="{FF2B5EF4-FFF2-40B4-BE49-F238E27FC236}">
                <a16:creationId xmlns:a16="http://schemas.microsoft.com/office/drawing/2014/main" id="{9E5E4502-589B-1F4E-8074-44463D5E5584}"/>
              </a:ext>
            </a:extLst>
          </p:cNvPr>
          <p:cNvSpPr>
            <a:spLocks noGrp="1"/>
          </p:cNvSpPr>
          <p:nvPr>
            <p:ph type="title" hasCustomPrompt="1"/>
          </p:nvPr>
        </p:nvSpPr>
        <p:spPr>
          <a:xfrm>
            <a:off x="416993" y="583916"/>
            <a:ext cx="11127307" cy="818705"/>
          </a:xfrm>
          <a:prstGeom prst="rect">
            <a:avLst/>
          </a:prstGeom>
        </p:spPr>
        <p:txBody>
          <a:bodyPr/>
          <a:lstStyle>
            <a:lvl1pPr>
              <a:defRPr sz="4800" b="1" i="0">
                <a:latin typeface="Segoe UI Semibold" panose="020B0502040204020203" pitchFamily="34" charset="0"/>
                <a:cs typeface="Segoe UI Semibold" panose="020B0502040204020203" pitchFamily="34" charset="0"/>
              </a:defRPr>
            </a:lvl1pPr>
          </a:lstStyle>
          <a:p>
            <a:r>
              <a:rPr lang="en-US" dirty="0"/>
              <a:t>Slide Title Here</a:t>
            </a:r>
          </a:p>
        </p:txBody>
      </p:sp>
      <p:sp>
        <p:nvSpPr>
          <p:cNvPr id="8" name="Text Placeholder 6">
            <a:extLst>
              <a:ext uri="{FF2B5EF4-FFF2-40B4-BE49-F238E27FC236}">
                <a16:creationId xmlns:a16="http://schemas.microsoft.com/office/drawing/2014/main" id="{668B44A9-9E16-654C-862F-69740ACF1ADF}"/>
              </a:ext>
            </a:extLst>
          </p:cNvPr>
          <p:cNvSpPr>
            <a:spLocks noGrp="1"/>
          </p:cNvSpPr>
          <p:nvPr>
            <p:ph type="body" sz="quarter" idx="26" hasCustomPrompt="1"/>
          </p:nvPr>
        </p:nvSpPr>
        <p:spPr>
          <a:xfrm>
            <a:off x="416993" y="3436143"/>
            <a:ext cx="5266483" cy="2718255"/>
          </a:xfrm>
          <a:prstGeom prst="rect">
            <a:avLst/>
          </a:prstGeom>
        </p:spPr>
        <p:txBody>
          <a:bodyPr/>
          <a:lstStyle>
            <a:lvl1pPr marL="0" indent="0" algn="l" defTabSz="1219170" rtl="0" eaLnBrk="1" latinLnBrk="0" hangingPunct="1">
              <a:lnSpc>
                <a:spcPct val="100000"/>
              </a:lnSpc>
              <a:spcBef>
                <a:spcPct val="20000"/>
              </a:spcBef>
              <a:spcAft>
                <a:spcPts val="0"/>
              </a:spcAft>
              <a:buClr>
                <a:schemeClr val="accent3"/>
              </a:buClr>
              <a:buFont typeface="Arial"/>
              <a:buNone/>
              <a:defRPr lang="en-US" sz="3200" b="0" i="0" kern="1200" dirty="0">
                <a:solidFill>
                  <a:schemeClr val="tx1"/>
                </a:solidFill>
                <a:latin typeface="+mn-lt"/>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
        <p:nvSpPr>
          <p:cNvPr id="11" name="Text Placeholder 6">
            <a:extLst>
              <a:ext uri="{FF2B5EF4-FFF2-40B4-BE49-F238E27FC236}">
                <a16:creationId xmlns:a16="http://schemas.microsoft.com/office/drawing/2014/main" id="{5A59B427-D716-294E-BDD5-7518C3A0F582}"/>
              </a:ext>
            </a:extLst>
          </p:cNvPr>
          <p:cNvSpPr>
            <a:spLocks noGrp="1"/>
          </p:cNvSpPr>
          <p:nvPr>
            <p:ph type="body" sz="quarter" idx="27" hasCustomPrompt="1"/>
          </p:nvPr>
        </p:nvSpPr>
        <p:spPr>
          <a:xfrm>
            <a:off x="6277817" y="3436267"/>
            <a:ext cx="5266483" cy="2718255"/>
          </a:xfrm>
          <a:prstGeom prst="rect">
            <a:avLst/>
          </a:prstGeom>
        </p:spPr>
        <p:txBody>
          <a:bodyPr/>
          <a:lstStyle>
            <a:lvl1pPr marL="0" indent="0" algn="l" defTabSz="1219170" rtl="0" eaLnBrk="1" latinLnBrk="0" hangingPunct="1">
              <a:lnSpc>
                <a:spcPct val="100000"/>
              </a:lnSpc>
              <a:spcBef>
                <a:spcPct val="20000"/>
              </a:spcBef>
              <a:spcAft>
                <a:spcPts val="0"/>
              </a:spcAft>
              <a:buClr>
                <a:schemeClr val="accent3"/>
              </a:buClr>
              <a:buFont typeface="Arial"/>
              <a:buNone/>
              <a:defRPr lang="en-US" sz="3200" b="0" i="0" kern="1200" dirty="0">
                <a:solidFill>
                  <a:schemeClr val="tx1"/>
                </a:solidFill>
                <a:latin typeface="+mn-lt"/>
                <a:ea typeface="Segoe UI Semibold" panose="020B0502040204020203" pitchFamily="34" charset="0"/>
                <a:cs typeface="Segoe UI Semibold" panose="020B0502040204020203" pitchFamily="34" charset="0"/>
              </a:defRPr>
            </a:lvl1pPr>
          </a:lstStyle>
          <a:p>
            <a:pPr marL="0" lvl="0" indent="0" algn="l" defTabSz="1219170" rtl="0" eaLnBrk="1" latinLnBrk="0" hangingPunct="1">
              <a:spcBef>
                <a:spcPct val="20000"/>
              </a:spcBef>
              <a:buClr>
                <a:schemeClr val="accent3"/>
              </a:buClr>
              <a:buFont typeface="Arial"/>
              <a:buNone/>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p:txBody>
      </p:sp>
    </p:spTree>
    <p:extLst>
      <p:ext uri="{BB962C8B-B14F-4D97-AF65-F5344CB8AC3E}">
        <p14:creationId xmlns:p14="http://schemas.microsoft.com/office/powerpoint/2010/main" val="18175862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A68C171-B55D-6042-A362-393751A53642}"/>
              </a:ext>
            </a:extLst>
          </p:cNvPr>
          <p:cNvSpPr>
            <a:spLocks noGrp="1"/>
          </p:cNvSpPr>
          <p:nvPr>
            <p:ph type="title" hasCustomPrompt="1"/>
          </p:nvPr>
        </p:nvSpPr>
        <p:spPr>
          <a:xfrm>
            <a:off x="416993" y="583916"/>
            <a:ext cx="11241607" cy="818705"/>
          </a:xfrm>
          <a:prstGeom prst="rect">
            <a:avLst/>
          </a:prstGeom>
        </p:spPr>
        <p:txBody>
          <a:bodyPr/>
          <a:lstStyle>
            <a:lvl1pPr>
              <a:defRPr sz="4800" b="1" i="0">
                <a:latin typeface="Segoe UI Semibold" panose="020B0502040204020203" pitchFamily="34" charset="0"/>
                <a:cs typeface="Segoe UI Semibold" panose="020B0502040204020203" pitchFamily="34" charset="0"/>
              </a:defRPr>
            </a:lvl1pPr>
          </a:lstStyle>
          <a:p>
            <a:r>
              <a:rPr lang="en-US" dirty="0"/>
              <a:t>Slide Title Here</a:t>
            </a:r>
          </a:p>
        </p:txBody>
      </p:sp>
    </p:spTree>
    <p:extLst>
      <p:ext uri="{BB962C8B-B14F-4D97-AF65-F5344CB8AC3E}">
        <p14:creationId xmlns:p14="http://schemas.microsoft.com/office/powerpoint/2010/main" val="3940781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666133-B261-8846-94EF-A8061DB2282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7249850" y="408815"/>
            <a:ext cx="4793044" cy="6340007"/>
          </a:xfrm>
          <a:prstGeom prst="rect">
            <a:avLst/>
          </a:prstGeom>
        </p:spPr>
      </p:pic>
      <p:sp>
        <p:nvSpPr>
          <p:cNvPr id="4" name="Parallelogram 3">
            <a:extLst>
              <a:ext uri="{FF2B5EF4-FFF2-40B4-BE49-F238E27FC236}">
                <a16:creationId xmlns:a16="http://schemas.microsoft.com/office/drawing/2014/main" id="{AE7BA9EE-E981-FD49-945F-E00CC157B779}"/>
              </a:ext>
            </a:extLst>
          </p:cNvPr>
          <p:cNvSpPr/>
          <p:nvPr userDrawn="1"/>
        </p:nvSpPr>
        <p:spPr>
          <a:xfrm rot="10800000">
            <a:off x="678677" y="243841"/>
            <a:ext cx="6526521" cy="6370319"/>
          </a:xfrm>
          <a:prstGeom prst="parallelogram">
            <a:avLst>
              <a:gd name="adj" fmla="val 1741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6" name="Picture 5">
            <a:extLst>
              <a:ext uri="{FF2B5EF4-FFF2-40B4-BE49-F238E27FC236}">
                <a16:creationId xmlns:a16="http://schemas.microsoft.com/office/drawing/2014/main" id="{E3BBEE66-B951-1F4E-8D8F-354A19077B4F}"/>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66315" y="-594949"/>
            <a:ext cx="3608181" cy="3608181"/>
          </a:xfrm>
          <a:prstGeom prst="rect">
            <a:avLst/>
          </a:prstGeom>
        </p:spPr>
      </p:pic>
      <p:sp>
        <p:nvSpPr>
          <p:cNvPr id="9" name="Title 1">
            <a:extLst>
              <a:ext uri="{FF2B5EF4-FFF2-40B4-BE49-F238E27FC236}">
                <a16:creationId xmlns:a16="http://schemas.microsoft.com/office/drawing/2014/main" id="{BA68C171-B55D-6042-A362-393751A53642}"/>
              </a:ext>
            </a:extLst>
          </p:cNvPr>
          <p:cNvSpPr>
            <a:spLocks noGrp="1"/>
          </p:cNvSpPr>
          <p:nvPr>
            <p:ph type="title" hasCustomPrompt="1"/>
          </p:nvPr>
        </p:nvSpPr>
        <p:spPr>
          <a:xfrm>
            <a:off x="389026" y="3439352"/>
            <a:ext cx="5395980" cy="2090208"/>
          </a:xfrm>
          <a:prstGeom prst="rect">
            <a:avLst/>
          </a:prstGeom>
        </p:spPr>
        <p:txBody>
          <a:bodyPr/>
          <a:lstStyle>
            <a:lvl1pPr>
              <a:lnSpc>
                <a:spcPct val="100000"/>
              </a:lnSpc>
              <a:defRPr sz="5333" b="1" i="0">
                <a:latin typeface="Segoe UI Semibold" panose="020B0502040204020203" pitchFamily="34" charset="0"/>
                <a:cs typeface="Segoe UI Semibold" panose="020B0502040204020203" pitchFamily="34" charset="0"/>
              </a:defRPr>
            </a:lvl1pPr>
          </a:lstStyle>
          <a:p>
            <a:r>
              <a:rPr lang="en-US" dirty="0"/>
              <a:t>What is </a:t>
            </a:r>
            <a:r>
              <a:rPr lang="en-US" dirty="0" err="1"/>
              <a:t>CosmosDB</a:t>
            </a:r>
            <a:r>
              <a:rPr lang="en-US" dirty="0"/>
              <a:t>?</a:t>
            </a:r>
          </a:p>
        </p:txBody>
      </p:sp>
    </p:spTree>
    <p:extLst>
      <p:ext uri="{BB962C8B-B14F-4D97-AF65-F5344CB8AC3E}">
        <p14:creationId xmlns:p14="http://schemas.microsoft.com/office/powerpoint/2010/main" val="200752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9D82C911-EED3-3347-A4BD-CBAFED661875}"/>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7" name="Picture 16">
            <a:extLst>
              <a:ext uri="{FF2B5EF4-FFF2-40B4-BE49-F238E27FC236}">
                <a16:creationId xmlns:a16="http://schemas.microsoft.com/office/drawing/2014/main" id="{905883C6-AE8B-C44C-85E9-33DD630AFA92}"/>
              </a:ext>
            </a:extLst>
          </p:cNvPr>
          <p:cNvPicPr>
            <a:picLocks noChangeAspect="1"/>
          </p:cNvPicPr>
          <p:nvPr userDrawn="1"/>
        </p:nvPicPr>
        <p:blipFill>
          <a:blip r:embed="rId3">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16" name="Picture 15">
            <a:extLst>
              <a:ext uri="{FF2B5EF4-FFF2-40B4-BE49-F238E27FC236}">
                <a16:creationId xmlns:a16="http://schemas.microsoft.com/office/drawing/2014/main" id="{1622AE09-E1A6-924D-8354-67401B05B219}"/>
              </a:ext>
            </a:extLst>
          </p:cNvPr>
          <p:cNvPicPr>
            <a:picLocks noChangeAspect="1"/>
          </p:cNvPicPr>
          <p:nvPr userDrawn="1"/>
        </p:nvPicPr>
        <p:blipFill>
          <a:blip r:embed="rId7">
            <a:biLevel thresh="25000"/>
          </a:blip>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E8AE57F2-775A-124A-9A06-DBDB69A41DDA}"/>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BAA798F-2BD5-144C-A889-616504712CA6}"/>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945877A6-D7BA-3F42-9F45-98FC5B10DD98}"/>
              </a:ext>
            </a:extLst>
          </p:cNvPr>
          <p:cNvPicPr>
            <a:picLocks noChangeAspect="1"/>
          </p:cNvPicPr>
          <p:nvPr userDrawn="1"/>
        </p:nvPicPr>
        <p:blipFill>
          <a:blip r:embed="rId3"/>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B0A57DDC-4C57-BD41-BDEB-664192CB7064}"/>
              </a:ext>
            </a:extLst>
          </p:cNvPr>
          <p:cNvPicPr>
            <a:picLocks noChangeAspect="1"/>
          </p:cNvPicPr>
          <p:nvPr userDrawn="1"/>
        </p:nvPicPr>
        <p:blipFill>
          <a:blip r:embed="rId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5"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DBF31D-3C62-2445-8550-5572C820169B}"/>
              </a:ext>
            </a:extLst>
          </p:cNvPr>
          <p:cNvPicPr>
            <a:picLocks noChangeAspect="1"/>
          </p:cNvPicPr>
          <p:nvPr userDrawn="1"/>
        </p:nvPicPr>
        <p:blipFill>
          <a:blip r:embed="rId26"/>
          <a:stretch>
            <a:fillRect/>
          </a:stretch>
        </p:blipFill>
        <p:spPr>
          <a:xfrm>
            <a:off x="9703836" y="5708260"/>
            <a:ext cx="2141017" cy="715414"/>
          </a:xfrm>
          <a:prstGeom prst="rect">
            <a:avLst/>
          </a:prstGeom>
        </p:spPr>
      </p:pic>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docs.microsoft.com/en-us/azure/cosmos-db/modeling-data"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hyperlink" Target="https://azurecosmosdb.github.io/CosmicNotes/" TargetMode="External"/><Relationship Id="rId2" Type="http://schemas.openxmlformats.org/officeDocument/2006/relationships/hyperlink" Target="https://twitter.com/AzureCosmosDB" TargetMode="Externa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6215743" cy="837089"/>
          </a:xfrm>
        </p:spPr>
        <p:txBody>
          <a:bodyPr>
            <a:normAutofit/>
          </a:bodyPr>
          <a:lstStyle/>
          <a:p>
            <a:r>
              <a:rPr lang="en-US" dirty="0"/>
              <a:t>Cosmos DB 101</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035103"/>
            <a:ext cx="5257800" cy="406082"/>
          </a:xfrm>
        </p:spPr>
        <p:txBody>
          <a:bodyPr/>
          <a:lstStyle/>
          <a:p>
            <a:r>
              <a:rPr lang="en-US" dirty="0"/>
              <a:t>For SQL Server Admins and Developers</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2"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C1E3-1650-45A0-8AE7-261EC984384D}"/>
              </a:ext>
            </a:extLst>
          </p:cNvPr>
          <p:cNvSpPr>
            <a:spLocks noGrp="1"/>
          </p:cNvSpPr>
          <p:nvPr>
            <p:ph type="ctrTitle"/>
          </p:nvPr>
        </p:nvSpPr>
        <p:spPr>
          <a:xfrm>
            <a:off x="838200" y="3054345"/>
            <a:ext cx="6215743" cy="1263131"/>
          </a:xfrm>
        </p:spPr>
        <p:txBody>
          <a:bodyPr>
            <a:normAutofit fontScale="90000"/>
          </a:bodyPr>
          <a:lstStyle/>
          <a:p>
            <a:r>
              <a:rPr lang="en-US" dirty="0"/>
              <a:t>Creating a Document Container</a:t>
            </a:r>
          </a:p>
        </p:txBody>
      </p:sp>
      <p:sp>
        <p:nvSpPr>
          <p:cNvPr id="3" name="Subtitle 2">
            <a:extLst>
              <a:ext uri="{FF2B5EF4-FFF2-40B4-BE49-F238E27FC236}">
                <a16:creationId xmlns:a16="http://schemas.microsoft.com/office/drawing/2014/main" id="{EC56D87B-69BB-41F0-8385-B153442CACF6}"/>
              </a:ext>
            </a:extLst>
          </p:cNvPr>
          <p:cNvSpPr>
            <a:spLocks noGrp="1"/>
          </p:cNvSpPr>
          <p:nvPr>
            <p:ph type="subTitle" idx="1"/>
          </p:nvPr>
        </p:nvSpPr>
        <p:spPr>
          <a:xfrm>
            <a:off x="838200" y="4470626"/>
            <a:ext cx="4632960" cy="406082"/>
          </a:xfrm>
        </p:spPr>
        <p:txBody>
          <a:bodyPr/>
          <a:lstStyle/>
          <a:p>
            <a:r>
              <a:rPr lang="en-US" dirty="0"/>
              <a:t>Quick Demo</a:t>
            </a:r>
          </a:p>
        </p:txBody>
      </p:sp>
    </p:spTree>
    <p:extLst>
      <p:ext uri="{BB962C8B-B14F-4D97-AF65-F5344CB8AC3E}">
        <p14:creationId xmlns:p14="http://schemas.microsoft.com/office/powerpoint/2010/main" val="428327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1922282" y="1953080"/>
            <a:ext cx="10515600" cy="3918857"/>
          </a:xfrm>
        </p:spPr>
        <p:txBody>
          <a:bodyPr/>
          <a:lstStyle/>
          <a:p>
            <a:pPr marL="0" indent="0">
              <a:buNone/>
            </a:pPr>
            <a:r>
              <a:rPr lang="en-US" sz="3600" dirty="0">
                <a:solidFill>
                  <a:schemeClr val="tx1">
                    <a:lumMod val="75000"/>
                    <a:lumOff val="25000"/>
                  </a:schemeClr>
                </a:solidFill>
                <a:latin typeface="AvantGarde Bk BT Book" panose="020B0402020202020204" pitchFamily="34" charset="0"/>
              </a:rPr>
              <a:t>New Things to think about include</a:t>
            </a:r>
          </a:p>
          <a:p>
            <a:pPr marL="742950" indent="-742950">
              <a:buFont typeface="+mj-lt"/>
              <a:buAutoNum type="arabicPeriod"/>
            </a:pPr>
            <a:r>
              <a:rPr lang="en-US" sz="3600" dirty="0">
                <a:solidFill>
                  <a:schemeClr val="tx1">
                    <a:lumMod val="75000"/>
                    <a:lumOff val="25000"/>
                  </a:schemeClr>
                </a:solidFill>
              </a:rPr>
              <a:t>Partition Keys</a:t>
            </a:r>
          </a:p>
          <a:p>
            <a:pPr marL="742950" indent="-742950">
              <a:buFont typeface="+mj-lt"/>
              <a:buAutoNum type="arabicPeriod"/>
            </a:pPr>
            <a:r>
              <a:rPr lang="en-US" sz="3600" dirty="0" err="1">
                <a:solidFill>
                  <a:schemeClr val="tx1">
                    <a:lumMod val="75000"/>
                    <a:lumOff val="25000"/>
                  </a:schemeClr>
                </a:solidFill>
                <a:latin typeface="AvantGarde Bk BT Book" panose="020B0402020202020204" pitchFamily="34" charset="0"/>
              </a:rPr>
              <a:t>Consistnecy</a:t>
            </a:r>
            <a:endParaRPr lang="en-US" sz="3600" dirty="0">
              <a:solidFill>
                <a:schemeClr val="tx1">
                  <a:lumMod val="75000"/>
                  <a:lumOff val="25000"/>
                </a:schemeClr>
              </a:solidFill>
              <a:latin typeface="AvantGarde Bk BT Book" panose="020B0402020202020204" pitchFamily="34" charset="0"/>
            </a:endParaRPr>
          </a:p>
          <a:p>
            <a:pPr marL="742950" indent="-742950">
              <a:buFont typeface="+mj-lt"/>
              <a:buAutoNum type="arabicPeriod"/>
            </a:pPr>
            <a:r>
              <a:rPr lang="en-US" sz="3600" dirty="0">
                <a:solidFill>
                  <a:schemeClr val="tx1">
                    <a:lumMod val="75000"/>
                    <a:lumOff val="25000"/>
                  </a:schemeClr>
                </a:solidFill>
              </a:rPr>
              <a:t>Indexing</a:t>
            </a:r>
          </a:p>
          <a:p>
            <a:pPr marL="742950" indent="-742950">
              <a:buFont typeface="+mj-lt"/>
              <a:buAutoNum type="arabicPeriod"/>
            </a:pPr>
            <a:r>
              <a:rPr lang="en-US" sz="3600" dirty="0">
                <a:solidFill>
                  <a:schemeClr val="tx1">
                    <a:lumMod val="75000"/>
                    <a:lumOff val="25000"/>
                  </a:schemeClr>
                </a:solidFill>
                <a:latin typeface="AvantGarde Bk BT Book" panose="020B0402020202020204" pitchFamily="34" charset="0"/>
              </a:rPr>
              <a:t>Request Units</a:t>
            </a:r>
          </a:p>
          <a:p>
            <a:pPr lvl="1"/>
            <a:endParaRPr lang="en-US" sz="32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lstStyle/>
          <a:p>
            <a:r>
              <a:rPr lang="en-US" dirty="0"/>
              <a:t>Mind Shift to NoSQL</a:t>
            </a:r>
          </a:p>
        </p:txBody>
      </p:sp>
    </p:spTree>
    <p:extLst>
      <p:ext uri="{BB962C8B-B14F-4D97-AF65-F5344CB8AC3E}">
        <p14:creationId xmlns:p14="http://schemas.microsoft.com/office/powerpoint/2010/main" val="2980894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898BB0-6770-489A-A379-EF6E656B914D}"/>
              </a:ext>
            </a:extLst>
          </p:cNvPr>
          <p:cNvSpPr>
            <a:spLocks noGrp="1"/>
          </p:cNvSpPr>
          <p:nvPr>
            <p:ph type="title" idx="4294967295"/>
          </p:nvPr>
        </p:nvSpPr>
        <p:spPr>
          <a:xfrm>
            <a:off x="0" y="584200"/>
            <a:ext cx="11307763" cy="819150"/>
          </a:xfrm>
          <a:prstGeom prst="rect">
            <a:avLst/>
          </a:prstGeom>
        </p:spPr>
        <p:txBody>
          <a:bodyPr/>
          <a:lstStyle/>
          <a:p>
            <a:r>
              <a:rPr lang="en-US" dirty="0"/>
              <a:t>Partitioning is Key</a:t>
            </a:r>
          </a:p>
        </p:txBody>
      </p:sp>
      <p:sp>
        <p:nvSpPr>
          <p:cNvPr id="6" name="Text Placeholder 5">
            <a:extLst>
              <a:ext uri="{FF2B5EF4-FFF2-40B4-BE49-F238E27FC236}">
                <a16:creationId xmlns:a16="http://schemas.microsoft.com/office/drawing/2014/main" id="{6BF91A06-BB8F-4E96-8A7C-626A5BCAF4AF}"/>
              </a:ext>
            </a:extLst>
          </p:cNvPr>
          <p:cNvSpPr>
            <a:spLocks noGrp="1"/>
          </p:cNvSpPr>
          <p:nvPr>
            <p:ph type="body" sz="quarter" idx="4294967295"/>
          </p:nvPr>
        </p:nvSpPr>
        <p:spPr>
          <a:xfrm>
            <a:off x="884238" y="2570163"/>
            <a:ext cx="11307762" cy="1339850"/>
          </a:xfrm>
          <a:prstGeom prst="rect">
            <a:avLst/>
          </a:prstGeom>
        </p:spPr>
        <p:txBody>
          <a:bodyPr/>
          <a:lstStyle/>
          <a:p>
            <a:r>
              <a:rPr lang="en-US" dirty="0"/>
              <a:t>Picking the right Partition Key is probably the most important first step when using Cosmos DB</a:t>
            </a:r>
          </a:p>
        </p:txBody>
      </p:sp>
      <p:sp>
        <p:nvSpPr>
          <p:cNvPr id="7" name="Text Placeholder 5">
            <a:extLst>
              <a:ext uri="{FF2B5EF4-FFF2-40B4-BE49-F238E27FC236}">
                <a16:creationId xmlns:a16="http://schemas.microsoft.com/office/drawing/2014/main" id="{428211F1-EFFF-4FBE-A4DC-111B1DB72981}"/>
              </a:ext>
            </a:extLst>
          </p:cNvPr>
          <p:cNvSpPr txBox="1">
            <a:spLocks/>
          </p:cNvSpPr>
          <p:nvPr/>
        </p:nvSpPr>
        <p:spPr>
          <a:xfrm>
            <a:off x="367944" y="3563163"/>
            <a:ext cx="11308283" cy="1339620"/>
          </a:xfrm>
          <a:prstGeom prst="rect">
            <a:avLst/>
          </a:prstGeom>
        </p:spPr>
        <p:txBody>
          <a:bodyPr/>
          <a:lstStyle>
            <a:lvl1pPr marL="0" indent="0" algn="l" defTabSz="914400" rtl="0" eaLnBrk="1" latinLnBrk="0" hangingPunct="1">
              <a:lnSpc>
                <a:spcPct val="100000"/>
              </a:lnSpc>
              <a:spcBef>
                <a:spcPct val="20000"/>
              </a:spcBef>
              <a:spcAft>
                <a:spcPts val="0"/>
              </a:spcAft>
              <a:buClr>
                <a:schemeClr val="accent3"/>
              </a:buClr>
              <a:buFont typeface="Arial"/>
              <a:buNone/>
              <a:defRPr lang="en-US" sz="2400" b="0" i="0" kern="1200" dirty="0">
                <a:solidFill>
                  <a:schemeClr val="tx1"/>
                </a:solidFill>
                <a:latin typeface="+mn-lt"/>
                <a:ea typeface="Segoe UI Semibold" panose="020B0502040204020203" pitchFamily="34" charset="0"/>
                <a:cs typeface="Segoe UI Semibold" panose="020B05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00" dirty="0"/>
          </a:p>
        </p:txBody>
      </p:sp>
      <p:pic>
        <p:nvPicPr>
          <p:cNvPr id="8" name="Picture 2" descr="Image result for what is cosmos db">
            <a:extLst>
              <a:ext uri="{FF2B5EF4-FFF2-40B4-BE49-F238E27FC236}">
                <a16:creationId xmlns:a16="http://schemas.microsoft.com/office/drawing/2014/main" id="{6FF7EBAD-69D5-42E2-B43E-6EED9DEAF1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2840" y="3605576"/>
            <a:ext cx="3395955" cy="17828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B30D990-F7E3-4AD4-ADFC-FE51CA217339}"/>
              </a:ext>
            </a:extLst>
          </p:cNvPr>
          <p:cNvSpPr txBox="1"/>
          <p:nvPr/>
        </p:nvSpPr>
        <p:spPr>
          <a:xfrm>
            <a:off x="1100882" y="4418956"/>
            <a:ext cx="3904527" cy="1938992"/>
          </a:xfrm>
          <a:prstGeom prst="rect">
            <a:avLst/>
          </a:prstGeom>
          <a:noFill/>
        </p:spPr>
        <p:txBody>
          <a:bodyPr wrap="square" rtlCol="0">
            <a:spAutoFit/>
          </a:bodyPr>
          <a:lstStyle/>
          <a:p>
            <a:pPr marL="380990" indent="-380990">
              <a:buFont typeface="Arial" panose="020B0604020202020204" pitchFamily="34" charset="0"/>
              <a:buChar char="•"/>
            </a:pPr>
            <a:r>
              <a:rPr lang="en-US" sz="2400"/>
              <a:t>Logical vs. Physical</a:t>
            </a:r>
          </a:p>
          <a:p>
            <a:pPr marL="380990" indent="-380990">
              <a:buFont typeface="Arial" panose="020B0604020202020204" pitchFamily="34" charset="0"/>
              <a:buChar char="•"/>
            </a:pPr>
            <a:r>
              <a:rPr lang="en-US" sz="2400"/>
              <a:t>10GB Limit on Logical</a:t>
            </a:r>
          </a:p>
          <a:p>
            <a:pPr marL="380990" indent="-380990">
              <a:buFont typeface="Arial" panose="020B0604020202020204" pitchFamily="34" charset="0"/>
              <a:buChar char="•"/>
            </a:pPr>
            <a:r>
              <a:rPr lang="en-US" sz="2400"/>
              <a:t>Wide Range of Values</a:t>
            </a:r>
          </a:p>
          <a:p>
            <a:pPr marL="380990" indent="-380990">
              <a:buFont typeface="Arial" panose="020B0604020202020204" pitchFamily="34" charset="0"/>
              <a:buChar char="•"/>
            </a:pPr>
            <a:endParaRPr lang="en-US" sz="2400"/>
          </a:p>
          <a:p>
            <a:endParaRPr lang="en-US" sz="2400" dirty="0"/>
          </a:p>
        </p:txBody>
      </p:sp>
    </p:spTree>
    <p:extLst>
      <p:ext uri="{BB962C8B-B14F-4D97-AF65-F5344CB8AC3E}">
        <p14:creationId xmlns:p14="http://schemas.microsoft.com/office/powerpoint/2010/main" val="145081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6B0851-62FA-4E4B-897D-DC0C8EB1E90D}"/>
              </a:ext>
            </a:extLst>
          </p:cNvPr>
          <p:cNvSpPr>
            <a:spLocks noGrp="1"/>
          </p:cNvSpPr>
          <p:nvPr>
            <p:ph type="title" idx="4294967295"/>
          </p:nvPr>
        </p:nvSpPr>
        <p:spPr>
          <a:xfrm>
            <a:off x="0" y="584200"/>
            <a:ext cx="11307763" cy="819150"/>
          </a:xfrm>
          <a:prstGeom prst="rect">
            <a:avLst/>
          </a:prstGeom>
        </p:spPr>
        <p:txBody>
          <a:bodyPr/>
          <a:lstStyle/>
          <a:p>
            <a:r>
              <a:rPr lang="en-US"/>
              <a:t>Consistency Levels</a:t>
            </a:r>
            <a:endParaRPr lang="en-US" dirty="0"/>
          </a:p>
        </p:txBody>
      </p:sp>
      <p:sp>
        <p:nvSpPr>
          <p:cNvPr id="9" name="Text Placeholder 8">
            <a:extLst>
              <a:ext uri="{FF2B5EF4-FFF2-40B4-BE49-F238E27FC236}">
                <a16:creationId xmlns:a16="http://schemas.microsoft.com/office/drawing/2014/main" id="{C04DFA60-3F5B-41CD-8DE1-930E354198EB}"/>
              </a:ext>
            </a:extLst>
          </p:cNvPr>
          <p:cNvSpPr>
            <a:spLocks noGrp="1"/>
          </p:cNvSpPr>
          <p:nvPr>
            <p:ph type="body" sz="quarter" idx="4294967295"/>
          </p:nvPr>
        </p:nvSpPr>
        <p:spPr>
          <a:xfrm>
            <a:off x="524431" y="1865312"/>
            <a:ext cx="11309350" cy="4408488"/>
          </a:xfrm>
          <a:prstGeom prst="rect">
            <a:avLst/>
          </a:prstGeom>
        </p:spPr>
        <p:txBody>
          <a:bodyPr/>
          <a:lstStyle/>
          <a:p>
            <a:pPr marL="457189" indent="-457189">
              <a:buFont typeface="Arial" panose="020B0604020202020204" pitchFamily="34" charset="0"/>
              <a:buChar char="•"/>
            </a:pPr>
            <a:r>
              <a:rPr lang="en-US" sz="3600" dirty="0"/>
              <a:t>Strong – </a:t>
            </a:r>
            <a:r>
              <a:rPr lang="en-US" sz="3200" dirty="0"/>
              <a:t>Similar to Read Committed Isolation in SQL Server</a:t>
            </a:r>
          </a:p>
          <a:p>
            <a:pPr marL="457189" indent="-457189">
              <a:buFont typeface="Arial" panose="020B0604020202020204" pitchFamily="34" charset="0"/>
              <a:buChar char="•"/>
            </a:pPr>
            <a:r>
              <a:rPr lang="en-US" sz="3600" dirty="0"/>
              <a:t>Bounded Staleness</a:t>
            </a:r>
          </a:p>
          <a:p>
            <a:pPr marL="457189" indent="-457189">
              <a:buFont typeface="Arial" panose="020B0604020202020204" pitchFamily="34" charset="0"/>
              <a:buChar char="•"/>
            </a:pPr>
            <a:r>
              <a:rPr lang="en-US" sz="3600" dirty="0"/>
              <a:t>Session</a:t>
            </a:r>
          </a:p>
          <a:p>
            <a:pPr marL="457189" indent="-457189">
              <a:buFont typeface="Arial" panose="020B0604020202020204" pitchFamily="34" charset="0"/>
              <a:buChar char="•"/>
            </a:pPr>
            <a:r>
              <a:rPr lang="en-US" sz="3600" dirty="0"/>
              <a:t>Consistent Prefix</a:t>
            </a:r>
          </a:p>
          <a:p>
            <a:pPr marL="457189" indent="-457189">
              <a:buFont typeface="Arial" panose="020B0604020202020204" pitchFamily="34" charset="0"/>
              <a:buChar char="•"/>
            </a:pPr>
            <a:r>
              <a:rPr lang="en-US" sz="3600" dirty="0"/>
              <a:t>Eventual</a:t>
            </a:r>
          </a:p>
        </p:txBody>
      </p:sp>
    </p:spTree>
    <p:extLst>
      <p:ext uri="{BB962C8B-B14F-4D97-AF65-F5344CB8AC3E}">
        <p14:creationId xmlns:p14="http://schemas.microsoft.com/office/powerpoint/2010/main" val="66629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3A3753-CBFA-4B0B-A1E8-A1C6BA16B2B2}"/>
              </a:ext>
            </a:extLst>
          </p:cNvPr>
          <p:cNvSpPr>
            <a:spLocks noGrp="1"/>
          </p:cNvSpPr>
          <p:nvPr>
            <p:ph type="title" idx="4294967295"/>
          </p:nvPr>
        </p:nvSpPr>
        <p:spPr>
          <a:xfrm>
            <a:off x="0" y="584200"/>
            <a:ext cx="11126788" cy="819150"/>
          </a:xfrm>
          <a:prstGeom prst="rect">
            <a:avLst/>
          </a:prstGeom>
        </p:spPr>
        <p:txBody>
          <a:bodyPr/>
          <a:lstStyle/>
          <a:p>
            <a:r>
              <a:rPr lang="en-US" dirty="0"/>
              <a:t>Indexing still matters</a:t>
            </a:r>
          </a:p>
        </p:txBody>
      </p:sp>
      <p:sp>
        <p:nvSpPr>
          <p:cNvPr id="5" name="Text Placeholder 4">
            <a:extLst>
              <a:ext uri="{FF2B5EF4-FFF2-40B4-BE49-F238E27FC236}">
                <a16:creationId xmlns:a16="http://schemas.microsoft.com/office/drawing/2014/main" id="{20FCDDED-45EA-465B-8182-00F7F2FFF278}"/>
              </a:ext>
            </a:extLst>
          </p:cNvPr>
          <p:cNvSpPr>
            <a:spLocks noGrp="1"/>
          </p:cNvSpPr>
          <p:nvPr>
            <p:ph type="body" sz="quarter" idx="4294967295"/>
          </p:nvPr>
        </p:nvSpPr>
        <p:spPr>
          <a:xfrm>
            <a:off x="0" y="1731963"/>
            <a:ext cx="5267325" cy="2717800"/>
          </a:xfrm>
          <a:prstGeom prst="rect">
            <a:avLst/>
          </a:prstGeom>
        </p:spPr>
        <p:txBody>
          <a:bodyPr/>
          <a:lstStyle/>
          <a:p>
            <a:r>
              <a:rPr lang="en-US" dirty="0"/>
              <a:t>Everything is indexed by default</a:t>
            </a:r>
          </a:p>
        </p:txBody>
      </p:sp>
      <p:sp>
        <p:nvSpPr>
          <p:cNvPr id="6" name="Text Placeholder 5">
            <a:extLst>
              <a:ext uri="{FF2B5EF4-FFF2-40B4-BE49-F238E27FC236}">
                <a16:creationId xmlns:a16="http://schemas.microsoft.com/office/drawing/2014/main" id="{AB32109E-6F5A-46E2-AE36-B51119FC3345}"/>
              </a:ext>
            </a:extLst>
          </p:cNvPr>
          <p:cNvSpPr>
            <a:spLocks noGrp="1"/>
          </p:cNvSpPr>
          <p:nvPr>
            <p:ph type="body" sz="quarter" idx="4294967295"/>
          </p:nvPr>
        </p:nvSpPr>
        <p:spPr>
          <a:xfrm>
            <a:off x="6924675" y="1708150"/>
            <a:ext cx="5267325" cy="2717800"/>
          </a:xfrm>
          <a:prstGeom prst="rect">
            <a:avLst/>
          </a:prstGeom>
        </p:spPr>
        <p:txBody>
          <a:bodyPr/>
          <a:lstStyle/>
          <a:p>
            <a:r>
              <a:rPr lang="en-US" dirty="0"/>
              <a:t>Add custom indexing if it makes sense</a:t>
            </a:r>
          </a:p>
          <a:p>
            <a:endParaRPr lang="en-US" dirty="0"/>
          </a:p>
        </p:txBody>
      </p:sp>
      <p:pic>
        <p:nvPicPr>
          <p:cNvPr id="1026" name="Picture 2" descr="Image result for image of indexing cosmos db">
            <a:extLst>
              <a:ext uri="{FF2B5EF4-FFF2-40B4-BE49-F238E27FC236}">
                <a16:creationId xmlns:a16="http://schemas.microsoft.com/office/drawing/2014/main" id="{0201E898-D25F-498F-A457-16EE7A8DE4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0599" y="3090673"/>
            <a:ext cx="7118379" cy="2809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2235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8AE8000-C376-4DA7-A5B3-3013067728BA}"/>
              </a:ext>
            </a:extLst>
          </p:cNvPr>
          <p:cNvSpPr>
            <a:spLocks noGrp="1"/>
          </p:cNvSpPr>
          <p:nvPr>
            <p:ph type="title" idx="4294967295"/>
          </p:nvPr>
        </p:nvSpPr>
        <p:spPr>
          <a:xfrm>
            <a:off x="0" y="584200"/>
            <a:ext cx="11307763" cy="819150"/>
          </a:xfrm>
          <a:prstGeom prst="rect">
            <a:avLst/>
          </a:prstGeom>
        </p:spPr>
        <p:txBody>
          <a:bodyPr/>
          <a:lstStyle/>
          <a:p>
            <a:r>
              <a:rPr lang="en-US" dirty="0"/>
              <a:t>What RU?</a:t>
            </a:r>
          </a:p>
        </p:txBody>
      </p:sp>
      <p:sp>
        <p:nvSpPr>
          <p:cNvPr id="9" name="Text Placeholder 8">
            <a:extLst>
              <a:ext uri="{FF2B5EF4-FFF2-40B4-BE49-F238E27FC236}">
                <a16:creationId xmlns:a16="http://schemas.microsoft.com/office/drawing/2014/main" id="{BD5042E5-7726-43A7-8656-6A528DD55053}"/>
              </a:ext>
            </a:extLst>
          </p:cNvPr>
          <p:cNvSpPr>
            <a:spLocks noGrp="1"/>
          </p:cNvSpPr>
          <p:nvPr>
            <p:ph type="body" sz="quarter" idx="4294967295"/>
          </p:nvPr>
        </p:nvSpPr>
        <p:spPr>
          <a:xfrm>
            <a:off x="884238" y="1862138"/>
            <a:ext cx="11307762" cy="719137"/>
          </a:xfrm>
          <a:prstGeom prst="rect">
            <a:avLst/>
          </a:prstGeom>
        </p:spPr>
        <p:txBody>
          <a:bodyPr/>
          <a:lstStyle/>
          <a:p>
            <a:r>
              <a:rPr lang="en-US" dirty="0"/>
              <a:t>Request Units are the DTU of Cosmos DB</a:t>
            </a:r>
          </a:p>
        </p:txBody>
      </p:sp>
      <p:pic>
        <p:nvPicPr>
          <p:cNvPr id="3074" name="Picture 2" descr="Image result for request unit image">
            <a:extLst>
              <a:ext uri="{FF2B5EF4-FFF2-40B4-BE49-F238E27FC236}">
                <a16:creationId xmlns:a16="http://schemas.microsoft.com/office/drawing/2014/main" id="{324BC8D6-E4A8-4C38-9CA7-4870DA9C5B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129" y="3679470"/>
            <a:ext cx="5704696" cy="2367449"/>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8">
            <a:extLst>
              <a:ext uri="{FF2B5EF4-FFF2-40B4-BE49-F238E27FC236}">
                <a16:creationId xmlns:a16="http://schemas.microsoft.com/office/drawing/2014/main" id="{DFC059AB-252A-4C24-8FB6-3D61E02E66D0}"/>
              </a:ext>
            </a:extLst>
          </p:cNvPr>
          <p:cNvSpPr txBox="1">
            <a:spLocks/>
          </p:cNvSpPr>
          <p:nvPr/>
        </p:nvSpPr>
        <p:spPr>
          <a:xfrm>
            <a:off x="416993" y="2543668"/>
            <a:ext cx="11308283" cy="719873"/>
          </a:xfrm>
          <a:prstGeom prst="rect">
            <a:avLst/>
          </a:prstGeom>
        </p:spPr>
        <p:txBody>
          <a:bodyPr/>
          <a:lstStyle>
            <a:lvl1pPr marL="0" indent="0" algn="l" defTabSz="914400" rtl="0" eaLnBrk="1" latinLnBrk="0" hangingPunct="1">
              <a:lnSpc>
                <a:spcPct val="100000"/>
              </a:lnSpc>
              <a:spcBef>
                <a:spcPct val="20000"/>
              </a:spcBef>
              <a:spcAft>
                <a:spcPts val="0"/>
              </a:spcAft>
              <a:buClr>
                <a:schemeClr val="accent3"/>
              </a:buClr>
              <a:buFont typeface="Arial"/>
              <a:buNone/>
              <a:defRPr lang="en-US" sz="2400" b="0" i="0" kern="1200" dirty="0">
                <a:solidFill>
                  <a:schemeClr val="tx1"/>
                </a:solidFill>
                <a:latin typeface="+mn-lt"/>
                <a:ea typeface="Segoe UI Semibold" panose="020B0502040204020203" pitchFamily="34" charset="0"/>
                <a:cs typeface="Segoe UI Semibold" panose="020B05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3200" dirty="0"/>
          </a:p>
        </p:txBody>
      </p:sp>
      <p:sp>
        <p:nvSpPr>
          <p:cNvPr id="8" name="Rectangle 7">
            <a:extLst>
              <a:ext uri="{FF2B5EF4-FFF2-40B4-BE49-F238E27FC236}">
                <a16:creationId xmlns:a16="http://schemas.microsoft.com/office/drawing/2014/main" id="{16C7DB7E-0A89-42A7-94E3-FFB1B8D43E79}"/>
              </a:ext>
            </a:extLst>
          </p:cNvPr>
          <p:cNvSpPr/>
          <p:nvPr/>
        </p:nvSpPr>
        <p:spPr>
          <a:xfrm>
            <a:off x="7679267" y="3328313"/>
            <a:ext cx="2540000" cy="1569660"/>
          </a:xfrm>
          <a:prstGeom prst="rect">
            <a:avLst/>
          </a:prstGeom>
        </p:spPr>
        <p:txBody>
          <a:bodyPr wrap="square">
            <a:spAutoFit/>
          </a:bodyPr>
          <a:lstStyle/>
          <a:p>
            <a:r>
              <a:rPr lang="en-US" sz="2400" dirty="0"/>
              <a:t>1 RU corresponds to the throughput of a read of a 1 KB document.</a:t>
            </a:r>
          </a:p>
        </p:txBody>
      </p:sp>
    </p:spTree>
    <p:extLst>
      <p:ext uri="{BB962C8B-B14F-4D97-AF65-F5344CB8AC3E}">
        <p14:creationId xmlns:p14="http://schemas.microsoft.com/office/powerpoint/2010/main" val="20339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05F4D9-0A96-4667-BC46-371217C3BAEF}"/>
              </a:ext>
            </a:extLst>
          </p:cNvPr>
          <p:cNvPicPr>
            <a:picLocks noChangeAspect="1"/>
          </p:cNvPicPr>
          <p:nvPr/>
        </p:nvPicPr>
        <p:blipFill>
          <a:blip r:embed="rId2"/>
          <a:stretch>
            <a:fillRect/>
          </a:stretch>
        </p:blipFill>
        <p:spPr>
          <a:xfrm>
            <a:off x="0" y="47262"/>
            <a:ext cx="12192000" cy="6763476"/>
          </a:xfrm>
          <a:prstGeom prst="rect">
            <a:avLst/>
          </a:prstGeom>
        </p:spPr>
      </p:pic>
    </p:spTree>
    <p:extLst>
      <p:ext uri="{BB962C8B-B14F-4D97-AF65-F5344CB8AC3E}">
        <p14:creationId xmlns:p14="http://schemas.microsoft.com/office/powerpoint/2010/main" val="196375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1160-81A9-4AB6-8FB3-E23F3DD4D513}"/>
              </a:ext>
            </a:extLst>
          </p:cNvPr>
          <p:cNvSpPr>
            <a:spLocks noGrp="1"/>
          </p:cNvSpPr>
          <p:nvPr>
            <p:ph type="title" idx="4294967295"/>
          </p:nvPr>
        </p:nvSpPr>
        <p:spPr>
          <a:xfrm>
            <a:off x="0" y="584200"/>
            <a:ext cx="11307763" cy="819150"/>
          </a:xfrm>
          <a:prstGeom prst="rect">
            <a:avLst/>
          </a:prstGeom>
        </p:spPr>
        <p:txBody>
          <a:bodyPr/>
          <a:lstStyle/>
          <a:p>
            <a:r>
              <a:rPr lang="en-US" dirty="0"/>
              <a:t>RU Considering the Right Things?</a:t>
            </a:r>
          </a:p>
        </p:txBody>
      </p:sp>
      <p:sp>
        <p:nvSpPr>
          <p:cNvPr id="3" name="Text Placeholder 2">
            <a:extLst>
              <a:ext uri="{FF2B5EF4-FFF2-40B4-BE49-F238E27FC236}">
                <a16:creationId xmlns:a16="http://schemas.microsoft.com/office/drawing/2014/main" id="{38C2E371-F8BA-437F-9667-C13D6981DCCE}"/>
              </a:ext>
            </a:extLst>
          </p:cNvPr>
          <p:cNvSpPr>
            <a:spLocks noGrp="1"/>
          </p:cNvSpPr>
          <p:nvPr>
            <p:ph type="body" sz="quarter" idx="4294967295"/>
          </p:nvPr>
        </p:nvSpPr>
        <p:spPr>
          <a:xfrm>
            <a:off x="1941922" y="1403350"/>
            <a:ext cx="6673850" cy="3417887"/>
          </a:xfrm>
          <a:prstGeom prst="rect">
            <a:avLst/>
          </a:prstGeom>
        </p:spPr>
        <p:txBody>
          <a:bodyPr/>
          <a:lstStyle/>
          <a:p>
            <a:pPr marL="457189" indent="-457189">
              <a:buFont typeface="Arial" panose="020B0604020202020204" pitchFamily="34" charset="0"/>
              <a:buChar char="•"/>
            </a:pPr>
            <a:r>
              <a:rPr lang="en-US" sz="3733" dirty="0"/>
              <a:t>Item Size</a:t>
            </a:r>
          </a:p>
          <a:p>
            <a:pPr marL="457189" indent="-457189">
              <a:buFont typeface="Arial" panose="020B0604020202020204" pitchFamily="34" charset="0"/>
              <a:buChar char="•"/>
            </a:pPr>
            <a:endParaRPr lang="en-US" sz="3733" dirty="0"/>
          </a:p>
          <a:p>
            <a:pPr marL="457189" indent="-457189">
              <a:buFont typeface="Arial" panose="020B0604020202020204" pitchFamily="34" charset="0"/>
              <a:buChar char="•"/>
            </a:pPr>
            <a:r>
              <a:rPr lang="en-US" sz="3733" dirty="0"/>
              <a:t>Indexing/property count</a:t>
            </a:r>
          </a:p>
          <a:p>
            <a:pPr marL="457189" indent="-457189">
              <a:buFont typeface="Arial" panose="020B0604020202020204" pitchFamily="34" charset="0"/>
              <a:buChar char="•"/>
            </a:pPr>
            <a:endParaRPr lang="en-US" sz="3733" dirty="0"/>
          </a:p>
          <a:p>
            <a:pPr marL="457189" indent="-457189">
              <a:buFont typeface="Arial" panose="020B0604020202020204" pitchFamily="34" charset="0"/>
              <a:buChar char="•"/>
            </a:pPr>
            <a:r>
              <a:rPr lang="en-US" sz="3733" dirty="0"/>
              <a:t>Query Pattern/Scripts</a:t>
            </a:r>
          </a:p>
        </p:txBody>
      </p:sp>
    </p:spTree>
    <p:extLst>
      <p:ext uri="{BB962C8B-B14F-4D97-AF65-F5344CB8AC3E}">
        <p14:creationId xmlns:p14="http://schemas.microsoft.com/office/powerpoint/2010/main" val="37390215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1160-81A9-4AB6-8FB3-E23F3DD4D513}"/>
              </a:ext>
            </a:extLst>
          </p:cNvPr>
          <p:cNvSpPr>
            <a:spLocks noGrp="1"/>
          </p:cNvSpPr>
          <p:nvPr>
            <p:ph type="title" idx="4294967295"/>
          </p:nvPr>
        </p:nvSpPr>
        <p:spPr>
          <a:xfrm>
            <a:off x="0" y="584200"/>
            <a:ext cx="11307763" cy="819150"/>
          </a:xfrm>
          <a:prstGeom prst="rect">
            <a:avLst/>
          </a:prstGeom>
        </p:spPr>
        <p:txBody>
          <a:bodyPr/>
          <a:lstStyle/>
          <a:p>
            <a:r>
              <a:rPr lang="en-US" dirty="0"/>
              <a:t>RU on </a:t>
            </a:r>
            <a:r>
              <a:rPr lang="en-US" dirty="0" err="1"/>
              <a:t>AutoPilot</a:t>
            </a:r>
            <a:r>
              <a:rPr lang="en-US" dirty="0"/>
              <a:t>? (Now called </a:t>
            </a:r>
            <a:r>
              <a:rPr lang="en-US" dirty="0" err="1"/>
              <a:t>AutoScale</a:t>
            </a:r>
            <a:r>
              <a:rPr lang="en-US" dirty="0"/>
              <a:t>)</a:t>
            </a:r>
          </a:p>
        </p:txBody>
      </p:sp>
      <p:sp>
        <p:nvSpPr>
          <p:cNvPr id="3" name="Text Placeholder 2">
            <a:extLst>
              <a:ext uri="{FF2B5EF4-FFF2-40B4-BE49-F238E27FC236}">
                <a16:creationId xmlns:a16="http://schemas.microsoft.com/office/drawing/2014/main" id="{38C2E371-F8BA-437F-9667-C13D6981DCCE}"/>
              </a:ext>
            </a:extLst>
          </p:cNvPr>
          <p:cNvSpPr>
            <a:spLocks noGrp="1"/>
          </p:cNvSpPr>
          <p:nvPr>
            <p:ph type="body" sz="quarter" idx="4294967295"/>
          </p:nvPr>
        </p:nvSpPr>
        <p:spPr>
          <a:xfrm>
            <a:off x="2187019" y="1524571"/>
            <a:ext cx="6673850" cy="2794000"/>
          </a:xfrm>
          <a:prstGeom prst="rect">
            <a:avLst/>
          </a:prstGeom>
        </p:spPr>
        <p:txBody>
          <a:bodyPr/>
          <a:lstStyle/>
          <a:p>
            <a:pPr marL="457189" indent="-457189">
              <a:buFont typeface="Arial" panose="020B0604020202020204" pitchFamily="34" charset="0"/>
              <a:buChar char="•"/>
            </a:pPr>
            <a:r>
              <a:rPr lang="en-US" sz="3733" dirty="0"/>
              <a:t>Allows you to set a limit and scale RU’s automatically</a:t>
            </a:r>
          </a:p>
          <a:p>
            <a:pPr marL="457189" indent="-457189">
              <a:buFont typeface="Arial" panose="020B0604020202020204" pitchFamily="34" charset="0"/>
              <a:buChar char="•"/>
            </a:pPr>
            <a:endParaRPr lang="en-US" sz="3733" dirty="0"/>
          </a:p>
          <a:p>
            <a:pPr marL="457189" indent="-457189">
              <a:buFont typeface="Arial" panose="020B0604020202020204" pitchFamily="34" charset="0"/>
              <a:buChar char="•"/>
            </a:pPr>
            <a:r>
              <a:rPr lang="en-US" sz="3733" dirty="0"/>
              <a:t>.1 * </a:t>
            </a:r>
            <a:r>
              <a:rPr lang="en-US" sz="3733" dirty="0" err="1"/>
              <a:t>Tmax</a:t>
            </a:r>
            <a:r>
              <a:rPr lang="en-US" sz="3733" dirty="0"/>
              <a:t> &lt; T &lt; </a:t>
            </a:r>
            <a:r>
              <a:rPr lang="en-US" sz="3733" dirty="0" err="1"/>
              <a:t>TMax</a:t>
            </a:r>
            <a:endParaRPr lang="en-US" sz="3733" dirty="0"/>
          </a:p>
          <a:p>
            <a:pPr marL="457189" indent="-457189">
              <a:buFont typeface="Arial" panose="020B0604020202020204" pitchFamily="34" charset="0"/>
              <a:buChar char="•"/>
            </a:pPr>
            <a:endParaRPr lang="en-US" sz="3733" dirty="0"/>
          </a:p>
        </p:txBody>
      </p:sp>
      <p:sp>
        <p:nvSpPr>
          <p:cNvPr id="5" name="Rectangle 4">
            <a:extLst>
              <a:ext uri="{FF2B5EF4-FFF2-40B4-BE49-F238E27FC236}">
                <a16:creationId xmlns:a16="http://schemas.microsoft.com/office/drawing/2014/main" id="{54C911F4-53B2-40FD-ABD6-0EA3A3292D72}"/>
              </a:ext>
            </a:extLst>
          </p:cNvPr>
          <p:cNvSpPr/>
          <p:nvPr/>
        </p:nvSpPr>
        <p:spPr>
          <a:xfrm>
            <a:off x="7694786" y="4768248"/>
            <a:ext cx="184731" cy="461665"/>
          </a:xfrm>
          <a:prstGeom prst="rect">
            <a:avLst/>
          </a:prstGeom>
        </p:spPr>
        <p:txBody>
          <a:bodyPr wrap="none">
            <a:spAutoFit/>
          </a:bodyPr>
          <a:lstStyle/>
          <a:p>
            <a:endParaRPr lang="en-US" sz="2400" dirty="0"/>
          </a:p>
        </p:txBody>
      </p:sp>
      <p:sp>
        <p:nvSpPr>
          <p:cNvPr id="4" name="TextBox 3">
            <a:extLst>
              <a:ext uri="{FF2B5EF4-FFF2-40B4-BE49-F238E27FC236}">
                <a16:creationId xmlns:a16="http://schemas.microsoft.com/office/drawing/2014/main" id="{98DF7BEE-F487-4267-8129-6A43C4A0FFE5}"/>
              </a:ext>
            </a:extLst>
          </p:cNvPr>
          <p:cNvSpPr txBox="1"/>
          <p:nvPr/>
        </p:nvSpPr>
        <p:spPr>
          <a:xfrm>
            <a:off x="2064471" y="4432602"/>
            <a:ext cx="8539941" cy="2103204"/>
          </a:xfrm>
          <a:prstGeom prst="rect">
            <a:avLst/>
          </a:prstGeom>
          <a:noFill/>
        </p:spPr>
        <p:txBody>
          <a:bodyPr wrap="square" rtlCol="0">
            <a:spAutoFit/>
          </a:bodyPr>
          <a:lstStyle/>
          <a:p>
            <a:r>
              <a:rPr lang="en-US" sz="4267" dirty="0"/>
              <a:t>Reserved Capacity</a:t>
            </a:r>
          </a:p>
          <a:p>
            <a:pPr marL="457189" indent="-457189">
              <a:buFont typeface="Arial" panose="020B0604020202020204" pitchFamily="34" charset="0"/>
              <a:buChar char="•"/>
            </a:pPr>
            <a:r>
              <a:rPr lang="en-US" sz="3200" dirty="0"/>
              <a:t>Reduce Cost up to 65% with 1-3 year commitment</a:t>
            </a:r>
          </a:p>
          <a:p>
            <a:endParaRPr lang="en-US" sz="2400" dirty="0"/>
          </a:p>
        </p:txBody>
      </p:sp>
    </p:spTree>
    <p:extLst>
      <p:ext uri="{BB962C8B-B14F-4D97-AF65-F5344CB8AC3E}">
        <p14:creationId xmlns:p14="http://schemas.microsoft.com/office/powerpoint/2010/main" val="4269939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F1160-81A9-4AB6-8FB3-E23F3DD4D513}"/>
              </a:ext>
            </a:extLst>
          </p:cNvPr>
          <p:cNvSpPr>
            <a:spLocks noGrp="1"/>
          </p:cNvSpPr>
          <p:nvPr>
            <p:ph type="title" idx="4294967295"/>
          </p:nvPr>
        </p:nvSpPr>
        <p:spPr>
          <a:xfrm>
            <a:off x="0" y="584200"/>
            <a:ext cx="11307763" cy="819150"/>
          </a:xfrm>
          <a:prstGeom prst="rect">
            <a:avLst/>
          </a:prstGeom>
        </p:spPr>
        <p:txBody>
          <a:bodyPr/>
          <a:lstStyle/>
          <a:p>
            <a:r>
              <a:rPr lang="en-US" dirty="0"/>
              <a:t>Free as in Tier</a:t>
            </a:r>
          </a:p>
        </p:txBody>
      </p:sp>
      <p:sp>
        <p:nvSpPr>
          <p:cNvPr id="3" name="Text Placeholder 2">
            <a:extLst>
              <a:ext uri="{FF2B5EF4-FFF2-40B4-BE49-F238E27FC236}">
                <a16:creationId xmlns:a16="http://schemas.microsoft.com/office/drawing/2014/main" id="{38C2E371-F8BA-437F-9667-C13D6981DCCE}"/>
              </a:ext>
            </a:extLst>
          </p:cNvPr>
          <p:cNvSpPr>
            <a:spLocks noGrp="1"/>
          </p:cNvSpPr>
          <p:nvPr>
            <p:ph type="body" sz="quarter" idx="4294967295"/>
          </p:nvPr>
        </p:nvSpPr>
        <p:spPr>
          <a:xfrm>
            <a:off x="1941922" y="1403350"/>
            <a:ext cx="6673850" cy="3417887"/>
          </a:xfrm>
          <a:prstGeom prst="rect">
            <a:avLst/>
          </a:prstGeom>
        </p:spPr>
        <p:txBody>
          <a:bodyPr/>
          <a:lstStyle/>
          <a:p>
            <a:pPr marL="457189" indent="-457189">
              <a:buFont typeface="Arial" panose="020B0604020202020204" pitchFamily="34" charset="0"/>
              <a:buChar char="•"/>
            </a:pPr>
            <a:r>
              <a:rPr lang="en-US" sz="3733" dirty="0"/>
              <a:t>First 400 RU/s and 5 GB of Storage</a:t>
            </a:r>
          </a:p>
          <a:p>
            <a:pPr marL="457189" indent="-457189">
              <a:buFont typeface="Arial" panose="020B0604020202020204" pitchFamily="34" charset="0"/>
              <a:buChar char="•"/>
            </a:pPr>
            <a:endParaRPr lang="en-US" sz="3733" dirty="0"/>
          </a:p>
          <a:p>
            <a:pPr marL="457189" indent="-457189">
              <a:buFont typeface="Arial" panose="020B0604020202020204" pitchFamily="34" charset="0"/>
              <a:buChar char="•"/>
            </a:pPr>
            <a:r>
              <a:rPr lang="en-US" sz="3733" dirty="0"/>
              <a:t>It’s always free for those amounts and can even be used for production loads</a:t>
            </a:r>
          </a:p>
          <a:p>
            <a:pPr marL="457189" indent="-457189">
              <a:buFont typeface="Arial" panose="020B0604020202020204" pitchFamily="34" charset="0"/>
              <a:buChar char="•"/>
            </a:pPr>
            <a:endParaRPr lang="en-US" sz="3733" dirty="0"/>
          </a:p>
          <a:p>
            <a:pPr marL="457189" indent="-457189">
              <a:buFont typeface="Arial" panose="020B0604020202020204" pitchFamily="34" charset="0"/>
              <a:buChar char="•"/>
            </a:pPr>
            <a:r>
              <a:rPr lang="en-US" sz="3733" dirty="0"/>
              <a:t>One Free Account per Azure Subscription</a:t>
            </a:r>
          </a:p>
        </p:txBody>
      </p:sp>
    </p:spTree>
    <p:extLst>
      <p:ext uri="{BB962C8B-B14F-4D97-AF65-F5344CB8AC3E}">
        <p14:creationId xmlns:p14="http://schemas.microsoft.com/office/powerpoint/2010/main" val="1111985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C984-A599-1040-9738-4521E69F409C}"/>
              </a:ext>
            </a:extLst>
          </p:cNvPr>
          <p:cNvSpPr>
            <a:spLocks noGrp="1"/>
          </p:cNvSpPr>
          <p:nvPr>
            <p:ph type="ctrTitle"/>
          </p:nvPr>
        </p:nvSpPr>
        <p:spPr/>
        <p:txBody>
          <a:bodyPr/>
          <a:lstStyle/>
          <a:p>
            <a:r>
              <a:rPr lang="en-US" dirty="0"/>
              <a:t>Mike Donnelly</a:t>
            </a:r>
          </a:p>
        </p:txBody>
      </p:sp>
      <p:pic>
        <p:nvPicPr>
          <p:cNvPr id="20" name="Picture Placeholder 19">
            <a:extLst>
              <a:ext uri="{FF2B5EF4-FFF2-40B4-BE49-F238E27FC236}">
                <a16:creationId xmlns:a16="http://schemas.microsoft.com/office/drawing/2014/main" id="{EFCBFC4B-35B7-418E-9F84-542BAF3EE36A}"/>
              </a:ext>
            </a:extLst>
          </p:cNvPr>
          <p:cNvPicPr>
            <a:picLocks noGrp="1" noChangeAspect="1"/>
          </p:cNvPicPr>
          <p:nvPr>
            <p:ph type="pic" sz="quarter" idx="13"/>
          </p:nvPr>
        </p:nvPicPr>
        <p:blipFill rotWithShape="1">
          <a:blip r:embed="rId2"/>
          <a:srcRect t="38" b="38"/>
          <a:stretch/>
        </p:blipFill>
        <p:spPr>
          <a:xfrm>
            <a:off x="6810260" y="560560"/>
            <a:ext cx="2782486" cy="2780509"/>
          </a:xfrm>
        </p:spPr>
      </p:pic>
      <p:sp>
        <p:nvSpPr>
          <p:cNvPr id="21" name="TextBox 20">
            <a:extLst>
              <a:ext uri="{FF2B5EF4-FFF2-40B4-BE49-F238E27FC236}">
                <a16:creationId xmlns:a16="http://schemas.microsoft.com/office/drawing/2014/main" id="{25E809D7-40E9-4436-ABFA-C8340B5CEC47}"/>
              </a:ext>
            </a:extLst>
          </p:cNvPr>
          <p:cNvSpPr txBox="1"/>
          <p:nvPr/>
        </p:nvSpPr>
        <p:spPr>
          <a:xfrm>
            <a:off x="1461626" y="1709866"/>
            <a:ext cx="7143750" cy="3108543"/>
          </a:xfrm>
          <a:prstGeom prst="rect">
            <a:avLst/>
          </a:prstGeom>
          <a:noFill/>
        </p:spPr>
        <p:txBody>
          <a:bodyPr wrap="square" rtlCol="0">
            <a:spAutoFit/>
          </a:bodyPr>
          <a:lstStyle/>
          <a:p>
            <a:r>
              <a:rPr lang="en-US" sz="2800" dirty="0"/>
              <a:t>Senior Consultant</a:t>
            </a:r>
          </a:p>
          <a:p>
            <a:endParaRPr lang="en-US" sz="2800" dirty="0"/>
          </a:p>
          <a:p>
            <a:endParaRPr lang="en-US" sz="2800" dirty="0"/>
          </a:p>
          <a:p>
            <a:endParaRPr lang="en-US" sz="2800" dirty="0"/>
          </a:p>
          <a:p>
            <a:r>
              <a:rPr lang="en-US" sz="2800" dirty="0"/>
              <a:t>@SQLMD</a:t>
            </a:r>
          </a:p>
          <a:p>
            <a:endParaRPr lang="en-US" sz="2800" dirty="0"/>
          </a:p>
          <a:p>
            <a:r>
              <a:rPr lang="en-US" sz="2800" dirty="0"/>
              <a:t>mdonnelly@pragmaticworks.com</a:t>
            </a:r>
          </a:p>
        </p:txBody>
      </p:sp>
      <p:grpSp>
        <p:nvGrpSpPr>
          <p:cNvPr id="5" name="Group 4">
            <a:extLst>
              <a:ext uri="{FF2B5EF4-FFF2-40B4-BE49-F238E27FC236}">
                <a16:creationId xmlns:a16="http://schemas.microsoft.com/office/drawing/2014/main" id="{7ED33254-0B7C-4392-BF7E-4935216C782C}"/>
              </a:ext>
            </a:extLst>
          </p:cNvPr>
          <p:cNvGrpSpPr/>
          <p:nvPr/>
        </p:nvGrpSpPr>
        <p:grpSpPr>
          <a:xfrm>
            <a:off x="1232026" y="3559852"/>
            <a:ext cx="229600" cy="229600"/>
            <a:chOff x="470537" y="3886355"/>
            <a:chExt cx="229600" cy="229600"/>
          </a:xfrm>
        </p:grpSpPr>
        <p:sp>
          <p:nvSpPr>
            <p:cNvPr id="6" name="Rounded Rectangle 38">
              <a:extLst>
                <a:ext uri="{FF2B5EF4-FFF2-40B4-BE49-F238E27FC236}">
                  <a16:creationId xmlns:a16="http://schemas.microsoft.com/office/drawing/2014/main" id="{BA9BFBEC-D3BA-4E75-B56E-0D453C52CEB7}"/>
                </a:ext>
              </a:extLst>
            </p:cNvPr>
            <p:cNvSpPr/>
            <p:nvPr/>
          </p:nvSpPr>
          <p:spPr>
            <a:xfrm>
              <a:off x="470537" y="3886355"/>
              <a:ext cx="229600" cy="229600"/>
            </a:xfrm>
            <a:prstGeom prst="roundRect">
              <a:avLst/>
            </a:prstGeom>
            <a:solidFill>
              <a:schemeClr val="tx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reeform 383">
              <a:extLst>
                <a:ext uri="{FF2B5EF4-FFF2-40B4-BE49-F238E27FC236}">
                  <a16:creationId xmlns:a16="http://schemas.microsoft.com/office/drawing/2014/main" id="{7B077398-8238-4C72-BCFA-4303369CD358}"/>
                </a:ext>
              </a:extLst>
            </p:cNvPr>
            <p:cNvSpPr>
              <a:spLocks/>
            </p:cNvSpPr>
            <p:nvPr/>
          </p:nvSpPr>
          <p:spPr bwMode="auto">
            <a:xfrm>
              <a:off x="537770" y="3958471"/>
              <a:ext cx="103392" cy="89503"/>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chemeClr val="bg2"/>
            </a:solidFill>
            <a:ln>
              <a:noFill/>
            </a:ln>
          </p:spPr>
          <p:txBody>
            <a:bodyPr/>
            <a:lstStyle/>
            <a:p>
              <a:endParaRPr lang="en-US" dirty="0"/>
            </a:p>
          </p:txBody>
        </p:sp>
      </p:grpSp>
    </p:spTree>
    <p:extLst>
      <p:ext uri="{BB962C8B-B14F-4D97-AF65-F5344CB8AC3E}">
        <p14:creationId xmlns:p14="http://schemas.microsoft.com/office/powerpoint/2010/main" val="2808086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C1E3-1650-45A0-8AE7-261EC984384D}"/>
              </a:ext>
            </a:extLst>
          </p:cNvPr>
          <p:cNvSpPr>
            <a:spLocks noGrp="1"/>
          </p:cNvSpPr>
          <p:nvPr>
            <p:ph type="ctrTitle"/>
          </p:nvPr>
        </p:nvSpPr>
        <p:spPr>
          <a:xfrm>
            <a:off x="838200" y="3054345"/>
            <a:ext cx="6215743" cy="1263131"/>
          </a:xfrm>
        </p:spPr>
        <p:txBody>
          <a:bodyPr>
            <a:normAutofit/>
          </a:bodyPr>
          <a:lstStyle/>
          <a:p>
            <a:r>
              <a:rPr lang="en-US" dirty="0"/>
              <a:t>A Closer Look</a:t>
            </a:r>
          </a:p>
        </p:txBody>
      </p:sp>
      <p:sp>
        <p:nvSpPr>
          <p:cNvPr id="3" name="Subtitle 2">
            <a:extLst>
              <a:ext uri="{FF2B5EF4-FFF2-40B4-BE49-F238E27FC236}">
                <a16:creationId xmlns:a16="http://schemas.microsoft.com/office/drawing/2014/main" id="{EC56D87B-69BB-41F0-8385-B153442CACF6}"/>
              </a:ext>
            </a:extLst>
          </p:cNvPr>
          <p:cNvSpPr>
            <a:spLocks noGrp="1"/>
          </p:cNvSpPr>
          <p:nvPr>
            <p:ph type="subTitle" idx="1"/>
          </p:nvPr>
        </p:nvSpPr>
        <p:spPr>
          <a:xfrm>
            <a:off x="838200" y="4470626"/>
            <a:ext cx="4632960" cy="406082"/>
          </a:xfrm>
        </p:spPr>
        <p:txBody>
          <a:bodyPr/>
          <a:lstStyle/>
          <a:p>
            <a:r>
              <a:rPr lang="en-US" dirty="0"/>
              <a:t>Quick Demo</a:t>
            </a:r>
          </a:p>
        </p:txBody>
      </p:sp>
    </p:spTree>
    <p:extLst>
      <p:ext uri="{BB962C8B-B14F-4D97-AF65-F5344CB8AC3E}">
        <p14:creationId xmlns:p14="http://schemas.microsoft.com/office/powerpoint/2010/main" val="2236309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30D86AD-2D15-0A48-98CE-6E5BC83ED5C8}"/>
              </a:ext>
            </a:extLst>
          </p:cNvPr>
          <p:cNvPicPr>
            <a:picLocks noGrp="1" noChangeAspect="1"/>
          </p:cNvPicPr>
          <p:nvPr>
            <p:ph type="pic" sz="quarter" idx="4294967295"/>
          </p:nvPr>
        </p:nvPicPr>
        <p:blipFill>
          <a:blip r:embed="rId2"/>
          <a:srcRect/>
          <a:stretch/>
        </p:blipFill>
        <p:spPr>
          <a:xfrm flipH="1">
            <a:off x="0" y="108018"/>
            <a:ext cx="10026811" cy="6641964"/>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5" name="Title 4">
            <a:extLst>
              <a:ext uri="{FF2B5EF4-FFF2-40B4-BE49-F238E27FC236}">
                <a16:creationId xmlns:a16="http://schemas.microsoft.com/office/drawing/2014/main" id="{994C072C-D116-4575-97DE-BE1E5802C419}"/>
              </a:ext>
            </a:extLst>
          </p:cNvPr>
          <p:cNvSpPr>
            <a:spLocks noGrp="1"/>
          </p:cNvSpPr>
          <p:nvPr>
            <p:ph type="ctrTitle"/>
          </p:nvPr>
        </p:nvSpPr>
        <p:spPr>
          <a:xfrm>
            <a:off x="6683604" y="797001"/>
            <a:ext cx="5127393" cy="837089"/>
          </a:xfrm>
        </p:spPr>
        <p:txBody>
          <a:bodyPr>
            <a:normAutofit/>
          </a:bodyPr>
          <a:lstStyle/>
          <a:p>
            <a:pPr algn="l"/>
            <a:r>
              <a:rPr lang="en-US" dirty="0"/>
              <a:t>Cosmos DBA?</a:t>
            </a:r>
          </a:p>
        </p:txBody>
      </p:sp>
    </p:spTree>
    <p:extLst>
      <p:ext uri="{BB962C8B-B14F-4D97-AF65-F5344CB8AC3E}">
        <p14:creationId xmlns:p14="http://schemas.microsoft.com/office/powerpoint/2010/main" val="715357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1922282" y="1953081"/>
            <a:ext cx="8098411" cy="3486186"/>
          </a:xfrm>
        </p:spPr>
        <p:txBody>
          <a:bodyPr/>
          <a:lstStyle/>
          <a:p>
            <a:pPr marL="742950" indent="-742950">
              <a:buFont typeface="+mj-lt"/>
              <a:buAutoNum type="arabicPeriod"/>
            </a:pPr>
            <a:r>
              <a:rPr lang="en-US" sz="3600" dirty="0">
                <a:solidFill>
                  <a:schemeClr val="tx1">
                    <a:lumMod val="75000"/>
                    <a:lumOff val="25000"/>
                  </a:schemeClr>
                </a:solidFill>
              </a:rPr>
              <a:t>Converting the Schema</a:t>
            </a:r>
          </a:p>
          <a:p>
            <a:pPr marL="742950" indent="-742950">
              <a:buFont typeface="+mj-lt"/>
              <a:buAutoNum type="arabicPeriod"/>
            </a:pPr>
            <a:r>
              <a:rPr lang="en-US" sz="3600" dirty="0">
                <a:solidFill>
                  <a:schemeClr val="tx1">
                    <a:lumMod val="75000"/>
                    <a:lumOff val="25000"/>
                  </a:schemeClr>
                </a:solidFill>
                <a:latin typeface="AvantGarde Bk BT Book" panose="020B0402020202020204" pitchFamily="34" charset="0"/>
              </a:rPr>
              <a:t>It’s Not Really SQL</a:t>
            </a:r>
          </a:p>
          <a:p>
            <a:pPr marL="742950" indent="-742950">
              <a:buFont typeface="+mj-lt"/>
              <a:buAutoNum type="arabicPeriod"/>
            </a:pPr>
            <a:r>
              <a:rPr lang="en-US" sz="3600" dirty="0">
                <a:solidFill>
                  <a:schemeClr val="tx1">
                    <a:lumMod val="75000"/>
                    <a:lumOff val="25000"/>
                  </a:schemeClr>
                </a:solidFill>
              </a:rPr>
              <a:t>Transactions</a:t>
            </a:r>
          </a:p>
          <a:p>
            <a:pPr marL="742950" indent="-742950">
              <a:buFont typeface="+mj-lt"/>
              <a:buAutoNum type="arabicPeriod"/>
            </a:pPr>
            <a:r>
              <a:rPr lang="en-US" sz="3600" dirty="0">
                <a:solidFill>
                  <a:schemeClr val="tx1">
                    <a:lumMod val="75000"/>
                    <a:lumOff val="25000"/>
                  </a:schemeClr>
                </a:solidFill>
                <a:latin typeface="AvantGarde Bk BT Book" panose="020B0402020202020204" pitchFamily="34" charset="0"/>
              </a:rPr>
              <a:t>Time to Live</a:t>
            </a:r>
          </a:p>
          <a:p>
            <a:pPr marL="742950" indent="-742950">
              <a:buFont typeface="+mj-lt"/>
              <a:buAutoNum type="arabicPeriod"/>
            </a:pPr>
            <a:r>
              <a:rPr lang="en-US" sz="3600" dirty="0">
                <a:solidFill>
                  <a:schemeClr val="tx1">
                    <a:lumMod val="75000"/>
                    <a:lumOff val="25000"/>
                  </a:schemeClr>
                </a:solidFill>
              </a:rPr>
              <a:t>Stored Procedures and Triggers</a:t>
            </a:r>
            <a:endParaRPr lang="en-US" sz="3600" dirty="0">
              <a:solidFill>
                <a:schemeClr val="tx1">
                  <a:lumMod val="75000"/>
                  <a:lumOff val="25000"/>
                </a:schemeClr>
              </a:solidFill>
              <a:latin typeface="AvantGarde Bk BT Book" panose="020B0402020202020204" pitchFamily="34" charset="0"/>
            </a:endParaRPr>
          </a:p>
          <a:p>
            <a:pPr lvl="1"/>
            <a:endParaRPr lang="en-US" sz="32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lstStyle/>
          <a:p>
            <a:r>
              <a:rPr lang="en-US" dirty="0"/>
              <a:t>Cosmos DBA</a:t>
            </a:r>
          </a:p>
        </p:txBody>
      </p:sp>
    </p:spTree>
    <p:extLst>
      <p:ext uri="{BB962C8B-B14F-4D97-AF65-F5344CB8AC3E}">
        <p14:creationId xmlns:p14="http://schemas.microsoft.com/office/powerpoint/2010/main" val="17570432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5F77B-964D-4080-9F1D-90BA1BFD729B}"/>
              </a:ext>
            </a:extLst>
          </p:cNvPr>
          <p:cNvSpPr>
            <a:spLocks noGrp="1"/>
          </p:cNvSpPr>
          <p:nvPr>
            <p:ph type="title" idx="4294967295"/>
          </p:nvPr>
        </p:nvSpPr>
        <p:spPr>
          <a:xfrm>
            <a:off x="0" y="584200"/>
            <a:ext cx="11126788" cy="819150"/>
          </a:xfrm>
          <a:prstGeom prst="rect">
            <a:avLst/>
          </a:prstGeom>
        </p:spPr>
        <p:txBody>
          <a:bodyPr/>
          <a:lstStyle/>
          <a:p>
            <a:r>
              <a:rPr lang="en-US" dirty="0"/>
              <a:t>Schema-less is a Myth</a:t>
            </a:r>
          </a:p>
        </p:txBody>
      </p:sp>
      <p:sp>
        <p:nvSpPr>
          <p:cNvPr id="16" name="Text Placeholder 15">
            <a:extLst>
              <a:ext uri="{FF2B5EF4-FFF2-40B4-BE49-F238E27FC236}">
                <a16:creationId xmlns:a16="http://schemas.microsoft.com/office/drawing/2014/main" id="{3CD0963C-E501-4481-B855-35D0E7873A8E}"/>
              </a:ext>
            </a:extLst>
          </p:cNvPr>
          <p:cNvSpPr>
            <a:spLocks noGrp="1"/>
          </p:cNvSpPr>
          <p:nvPr>
            <p:ph type="body" sz="quarter" idx="4294967295"/>
          </p:nvPr>
        </p:nvSpPr>
        <p:spPr>
          <a:xfrm>
            <a:off x="0" y="2338388"/>
            <a:ext cx="5265738" cy="2717800"/>
          </a:xfrm>
          <a:prstGeom prst="rect">
            <a:avLst/>
          </a:prstGeom>
        </p:spPr>
        <p:txBody>
          <a:bodyPr/>
          <a:lstStyle/>
          <a:p>
            <a:r>
              <a:rPr lang="en-US" dirty="0"/>
              <a:t>Determine how the Data Should be modeled</a:t>
            </a:r>
          </a:p>
        </p:txBody>
      </p:sp>
      <p:sp>
        <p:nvSpPr>
          <p:cNvPr id="17" name="Text Placeholder 16">
            <a:extLst>
              <a:ext uri="{FF2B5EF4-FFF2-40B4-BE49-F238E27FC236}">
                <a16:creationId xmlns:a16="http://schemas.microsoft.com/office/drawing/2014/main" id="{96EAAE81-074E-4312-93B9-48B83291E1F2}"/>
              </a:ext>
            </a:extLst>
          </p:cNvPr>
          <p:cNvSpPr>
            <a:spLocks noGrp="1"/>
          </p:cNvSpPr>
          <p:nvPr>
            <p:ph type="body" sz="quarter" idx="4294967295"/>
          </p:nvPr>
        </p:nvSpPr>
        <p:spPr>
          <a:xfrm>
            <a:off x="6926263" y="2338388"/>
            <a:ext cx="5265737" cy="2717800"/>
          </a:xfrm>
          <a:prstGeom prst="rect">
            <a:avLst/>
          </a:prstGeom>
        </p:spPr>
        <p:txBody>
          <a:bodyPr/>
          <a:lstStyle/>
          <a:p>
            <a:r>
              <a:rPr lang="en-US" dirty="0"/>
              <a:t>Decide on </a:t>
            </a:r>
          </a:p>
          <a:p>
            <a:r>
              <a:rPr lang="en-US" dirty="0"/>
              <a:t>Embedded Data vs Reference Key</a:t>
            </a:r>
          </a:p>
        </p:txBody>
      </p:sp>
      <p:sp>
        <p:nvSpPr>
          <p:cNvPr id="3" name="Rectangle 2">
            <a:extLst>
              <a:ext uri="{FF2B5EF4-FFF2-40B4-BE49-F238E27FC236}">
                <a16:creationId xmlns:a16="http://schemas.microsoft.com/office/drawing/2014/main" id="{96322F2A-FB23-47AE-9572-9D686D63BA64}"/>
              </a:ext>
            </a:extLst>
          </p:cNvPr>
          <p:cNvSpPr/>
          <p:nvPr/>
        </p:nvSpPr>
        <p:spPr>
          <a:xfrm>
            <a:off x="609600" y="5622781"/>
            <a:ext cx="9491133" cy="461665"/>
          </a:xfrm>
          <a:prstGeom prst="rect">
            <a:avLst/>
          </a:prstGeom>
        </p:spPr>
        <p:txBody>
          <a:bodyPr wrap="square">
            <a:spAutoFit/>
          </a:bodyPr>
          <a:lstStyle/>
          <a:p>
            <a:r>
              <a:rPr lang="en-US" sz="2400" dirty="0">
                <a:hlinkClick r:id="rId3"/>
              </a:rPr>
              <a:t>https://docs.microsoft.com/en-us/azure/cosmos-db/modeling-data</a:t>
            </a:r>
            <a:endParaRPr lang="en-US" sz="2400" dirty="0"/>
          </a:p>
        </p:txBody>
      </p:sp>
    </p:spTree>
    <p:extLst>
      <p:ext uri="{BB962C8B-B14F-4D97-AF65-F5344CB8AC3E}">
        <p14:creationId xmlns:p14="http://schemas.microsoft.com/office/powerpoint/2010/main" val="33354689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CD126B-D06D-4B78-B093-AA18CECD129D}"/>
              </a:ext>
            </a:extLst>
          </p:cNvPr>
          <p:cNvPicPr>
            <a:picLocks noChangeAspect="1"/>
          </p:cNvPicPr>
          <p:nvPr/>
        </p:nvPicPr>
        <p:blipFill>
          <a:blip r:embed="rId2"/>
          <a:stretch>
            <a:fillRect/>
          </a:stretch>
        </p:blipFill>
        <p:spPr>
          <a:xfrm>
            <a:off x="996356" y="0"/>
            <a:ext cx="7311697" cy="6858000"/>
          </a:xfrm>
          <a:prstGeom prst="rect">
            <a:avLst/>
          </a:prstGeom>
        </p:spPr>
      </p:pic>
      <p:sp>
        <p:nvSpPr>
          <p:cNvPr id="8" name="TextBox 7">
            <a:extLst>
              <a:ext uri="{FF2B5EF4-FFF2-40B4-BE49-F238E27FC236}">
                <a16:creationId xmlns:a16="http://schemas.microsoft.com/office/drawing/2014/main" id="{8965EFCC-E5AC-49DF-AD08-74F9C54D4C23}"/>
              </a:ext>
            </a:extLst>
          </p:cNvPr>
          <p:cNvSpPr txBox="1"/>
          <p:nvPr/>
        </p:nvSpPr>
        <p:spPr>
          <a:xfrm>
            <a:off x="8651300" y="591646"/>
            <a:ext cx="3745053" cy="1733680"/>
          </a:xfrm>
          <a:prstGeom prst="rect">
            <a:avLst/>
          </a:prstGeom>
          <a:noFill/>
        </p:spPr>
        <p:txBody>
          <a:bodyPr wrap="square" rtlCol="0">
            <a:spAutoFit/>
          </a:bodyPr>
          <a:lstStyle/>
          <a:p>
            <a:r>
              <a:rPr lang="en-US" sz="5333" dirty="0"/>
              <a:t>Relational </a:t>
            </a:r>
          </a:p>
          <a:p>
            <a:r>
              <a:rPr lang="en-US" sz="5333" dirty="0"/>
              <a:t>Model</a:t>
            </a:r>
          </a:p>
        </p:txBody>
      </p:sp>
    </p:spTree>
    <p:extLst>
      <p:ext uri="{BB962C8B-B14F-4D97-AF65-F5344CB8AC3E}">
        <p14:creationId xmlns:p14="http://schemas.microsoft.com/office/powerpoint/2010/main" val="36798398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965EFCC-E5AC-49DF-AD08-74F9C54D4C23}"/>
              </a:ext>
            </a:extLst>
          </p:cNvPr>
          <p:cNvSpPr txBox="1"/>
          <p:nvPr/>
        </p:nvSpPr>
        <p:spPr>
          <a:xfrm>
            <a:off x="8261048" y="704768"/>
            <a:ext cx="3745053" cy="1733680"/>
          </a:xfrm>
          <a:prstGeom prst="rect">
            <a:avLst/>
          </a:prstGeom>
          <a:noFill/>
        </p:spPr>
        <p:txBody>
          <a:bodyPr wrap="square" rtlCol="0">
            <a:spAutoFit/>
          </a:bodyPr>
          <a:lstStyle/>
          <a:p>
            <a:r>
              <a:rPr lang="en-US" sz="5333" dirty="0"/>
              <a:t>NoSQL or </a:t>
            </a:r>
          </a:p>
          <a:p>
            <a:r>
              <a:rPr lang="en-US" sz="5333" dirty="0"/>
              <a:t>JSON model</a:t>
            </a:r>
          </a:p>
        </p:txBody>
      </p:sp>
      <p:pic>
        <p:nvPicPr>
          <p:cNvPr id="3" name="Picture 2">
            <a:extLst>
              <a:ext uri="{FF2B5EF4-FFF2-40B4-BE49-F238E27FC236}">
                <a16:creationId xmlns:a16="http://schemas.microsoft.com/office/drawing/2014/main" id="{B3F78154-4220-48CA-B446-1B44C067AA8A}"/>
              </a:ext>
            </a:extLst>
          </p:cNvPr>
          <p:cNvPicPr>
            <a:picLocks noChangeAspect="1"/>
          </p:cNvPicPr>
          <p:nvPr/>
        </p:nvPicPr>
        <p:blipFill>
          <a:blip r:embed="rId2"/>
          <a:stretch>
            <a:fillRect/>
          </a:stretch>
        </p:blipFill>
        <p:spPr>
          <a:xfrm>
            <a:off x="665023" y="94268"/>
            <a:ext cx="6531860" cy="6858000"/>
          </a:xfrm>
          <a:prstGeom prst="rect">
            <a:avLst/>
          </a:prstGeom>
        </p:spPr>
      </p:pic>
    </p:spTree>
    <p:extLst>
      <p:ext uri="{BB962C8B-B14F-4D97-AF65-F5344CB8AC3E}">
        <p14:creationId xmlns:p14="http://schemas.microsoft.com/office/powerpoint/2010/main" val="2212744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F57C6D-F163-44E2-8CB0-F54DA7486D67}"/>
              </a:ext>
            </a:extLst>
          </p:cNvPr>
          <p:cNvSpPr>
            <a:spLocks noGrp="1"/>
          </p:cNvSpPr>
          <p:nvPr>
            <p:ph type="ctrTitle"/>
          </p:nvPr>
        </p:nvSpPr>
        <p:spPr>
          <a:prstGeom prst="rect">
            <a:avLst/>
          </a:prstGeom>
        </p:spPr>
        <p:txBody>
          <a:bodyPr/>
          <a:lstStyle/>
          <a:p>
            <a:r>
              <a:rPr lang="en-US" dirty="0"/>
              <a:t>Cosmic Karma</a:t>
            </a:r>
          </a:p>
        </p:txBody>
      </p:sp>
      <p:sp>
        <p:nvSpPr>
          <p:cNvPr id="2" name="TextBox 1">
            <a:extLst>
              <a:ext uri="{FF2B5EF4-FFF2-40B4-BE49-F238E27FC236}">
                <a16:creationId xmlns:a16="http://schemas.microsoft.com/office/drawing/2014/main" id="{AC8C435A-754F-40A4-A4DF-B9683A614A8C}"/>
              </a:ext>
            </a:extLst>
          </p:cNvPr>
          <p:cNvSpPr txBox="1"/>
          <p:nvPr/>
        </p:nvSpPr>
        <p:spPr>
          <a:xfrm>
            <a:off x="1070288" y="4199935"/>
            <a:ext cx="5751565" cy="461665"/>
          </a:xfrm>
          <a:prstGeom prst="rect">
            <a:avLst/>
          </a:prstGeom>
          <a:noFill/>
        </p:spPr>
        <p:txBody>
          <a:bodyPr wrap="square" rtlCol="0">
            <a:spAutoFit/>
          </a:bodyPr>
          <a:lstStyle/>
          <a:p>
            <a:pPr marL="380990" indent="-380990">
              <a:buFont typeface="Arial" panose="020B0604020202020204" pitchFamily="34" charset="0"/>
              <a:buChar char="•"/>
            </a:pPr>
            <a:r>
              <a:rPr lang="en-US" sz="2400" dirty="0"/>
              <a:t>I left to go work on something else</a:t>
            </a:r>
          </a:p>
        </p:txBody>
      </p:sp>
    </p:spTree>
    <p:extLst>
      <p:ext uri="{BB962C8B-B14F-4D97-AF65-F5344CB8AC3E}">
        <p14:creationId xmlns:p14="http://schemas.microsoft.com/office/powerpoint/2010/main" val="36951205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6752-3CB4-4DBE-8430-9B441FCD48A3}"/>
              </a:ext>
            </a:extLst>
          </p:cNvPr>
          <p:cNvSpPr>
            <a:spLocks noGrp="1"/>
          </p:cNvSpPr>
          <p:nvPr>
            <p:ph type="title" idx="4294967295"/>
          </p:nvPr>
        </p:nvSpPr>
        <p:spPr>
          <a:xfrm>
            <a:off x="0" y="584200"/>
            <a:ext cx="11307763" cy="819150"/>
          </a:xfrm>
          <a:prstGeom prst="rect">
            <a:avLst/>
          </a:prstGeom>
        </p:spPr>
        <p:txBody>
          <a:bodyPr/>
          <a:lstStyle/>
          <a:p>
            <a:r>
              <a:rPr lang="en-US" dirty="0"/>
              <a:t>The SQL API is not all there</a:t>
            </a:r>
          </a:p>
        </p:txBody>
      </p:sp>
      <p:sp>
        <p:nvSpPr>
          <p:cNvPr id="3" name="Text Placeholder 2">
            <a:extLst>
              <a:ext uri="{FF2B5EF4-FFF2-40B4-BE49-F238E27FC236}">
                <a16:creationId xmlns:a16="http://schemas.microsoft.com/office/drawing/2014/main" id="{9C761592-8A1B-47F8-8B24-458DE13719B3}"/>
              </a:ext>
            </a:extLst>
          </p:cNvPr>
          <p:cNvSpPr>
            <a:spLocks noGrp="1"/>
          </p:cNvSpPr>
          <p:nvPr>
            <p:ph type="body" sz="quarter" idx="4294967295"/>
          </p:nvPr>
        </p:nvSpPr>
        <p:spPr>
          <a:xfrm>
            <a:off x="0" y="1898650"/>
            <a:ext cx="6810375" cy="1295400"/>
          </a:xfrm>
          <a:prstGeom prst="rect">
            <a:avLst/>
          </a:prstGeom>
        </p:spPr>
        <p:txBody>
          <a:bodyPr/>
          <a:lstStyle/>
          <a:p>
            <a:r>
              <a:rPr lang="en-US" dirty="0"/>
              <a:t>SELECT * FROM a where a.locationId = “999”</a:t>
            </a:r>
          </a:p>
        </p:txBody>
      </p:sp>
      <p:sp>
        <p:nvSpPr>
          <p:cNvPr id="5" name="Text Placeholder 2">
            <a:extLst>
              <a:ext uri="{FF2B5EF4-FFF2-40B4-BE49-F238E27FC236}">
                <a16:creationId xmlns:a16="http://schemas.microsoft.com/office/drawing/2014/main" id="{7043F098-E90C-4B98-A10A-3A6F2D118635}"/>
              </a:ext>
            </a:extLst>
          </p:cNvPr>
          <p:cNvSpPr txBox="1">
            <a:spLocks/>
          </p:cNvSpPr>
          <p:nvPr/>
        </p:nvSpPr>
        <p:spPr>
          <a:xfrm>
            <a:off x="2436624" y="3365775"/>
            <a:ext cx="6810753" cy="1296492"/>
          </a:xfrm>
          <a:prstGeom prst="rect">
            <a:avLst/>
          </a:prstGeom>
        </p:spPr>
        <p:txBody>
          <a:bodyPr/>
          <a:lstStyle>
            <a:lvl1pPr marL="0" indent="0" algn="l" defTabSz="914400" rtl="0" eaLnBrk="1" latinLnBrk="0" hangingPunct="1">
              <a:lnSpc>
                <a:spcPct val="100000"/>
              </a:lnSpc>
              <a:spcBef>
                <a:spcPct val="20000"/>
              </a:spcBef>
              <a:spcAft>
                <a:spcPts val="0"/>
              </a:spcAft>
              <a:buClr>
                <a:schemeClr val="accent3"/>
              </a:buClr>
              <a:buFont typeface="Arial"/>
              <a:buNone/>
              <a:defRPr lang="en-US" sz="2400" b="0" i="0" kern="1200" dirty="0">
                <a:solidFill>
                  <a:schemeClr val="tx1"/>
                </a:solidFill>
                <a:latin typeface="+mn-lt"/>
                <a:ea typeface="Segoe UI Semibold" panose="020B0502040204020203" pitchFamily="34" charset="0"/>
                <a:cs typeface="Segoe UI Semibold" panose="020B05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SELECT a.questions FROM a</a:t>
            </a:r>
          </a:p>
        </p:txBody>
      </p:sp>
      <p:sp>
        <p:nvSpPr>
          <p:cNvPr id="6" name="Text Placeholder 2">
            <a:extLst>
              <a:ext uri="{FF2B5EF4-FFF2-40B4-BE49-F238E27FC236}">
                <a16:creationId xmlns:a16="http://schemas.microsoft.com/office/drawing/2014/main" id="{7F099840-47E0-431C-8465-D68EF5E8DCC7}"/>
              </a:ext>
            </a:extLst>
          </p:cNvPr>
          <p:cNvSpPr txBox="1">
            <a:spLocks/>
          </p:cNvSpPr>
          <p:nvPr/>
        </p:nvSpPr>
        <p:spPr>
          <a:xfrm>
            <a:off x="2436624" y="4833537"/>
            <a:ext cx="6810753" cy="1296492"/>
          </a:xfrm>
          <a:prstGeom prst="rect">
            <a:avLst/>
          </a:prstGeom>
        </p:spPr>
        <p:txBody>
          <a:bodyPr/>
          <a:lstStyle>
            <a:lvl1pPr marL="0" indent="0" algn="l" defTabSz="914400" rtl="0" eaLnBrk="1" latinLnBrk="0" hangingPunct="1">
              <a:lnSpc>
                <a:spcPct val="100000"/>
              </a:lnSpc>
              <a:spcBef>
                <a:spcPct val="20000"/>
              </a:spcBef>
              <a:spcAft>
                <a:spcPts val="0"/>
              </a:spcAft>
              <a:buClr>
                <a:schemeClr val="accent3"/>
              </a:buClr>
              <a:buFont typeface="Arial"/>
              <a:buNone/>
              <a:defRPr lang="en-US" sz="2400" b="0" i="0" kern="1200" dirty="0">
                <a:solidFill>
                  <a:schemeClr val="tx1"/>
                </a:solidFill>
                <a:latin typeface="+mn-lt"/>
                <a:ea typeface="Segoe UI Semibold" panose="020B0502040204020203" pitchFamily="34" charset="0"/>
                <a:cs typeface="Segoe UI Semibold" panose="020B05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SELECT * FROM q in a.questions</a:t>
            </a:r>
          </a:p>
        </p:txBody>
      </p:sp>
    </p:spTree>
    <p:extLst>
      <p:ext uri="{BB962C8B-B14F-4D97-AF65-F5344CB8AC3E}">
        <p14:creationId xmlns:p14="http://schemas.microsoft.com/office/powerpoint/2010/main" val="2699458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96752-3CB4-4DBE-8430-9B441FCD48A3}"/>
              </a:ext>
            </a:extLst>
          </p:cNvPr>
          <p:cNvSpPr>
            <a:spLocks noGrp="1"/>
          </p:cNvSpPr>
          <p:nvPr>
            <p:ph type="title" idx="4294967295"/>
          </p:nvPr>
        </p:nvSpPr>
        <p:spPr>
          <a:xfrm>
            <a:off x="0" y="584200"/>
            <a:ext cx="11307763" cy="819150"/>
          </a:xfrm>
          <a:prstGeom prst="rect">
            <a:avLst/>
          </a:prstGeom>
        </p:spPr>
        <p:txBody>
          <a:bodyPr/>
          <a:lstStyle/>
          <a:p>
            <a:r>
              <a:rPr lang="en-US" dirty="0"/>
              <a:t>The SQL API is not all there</a:t>
            </a:r>
          </a:p>
        </p:txBody>
      </p:sp>
      <p:sp>
        <p:nvSpPr>
          <p:cNvPr id="3" name="Text Placeholder 2">
            <a:extLst>
              <a:ext uri="{FF2B5EF4-FFF2-40B4-BE49-F238E27FC236}">
                <a16:creationId xmlns:a16="http://schemas.microsoft.com/office/drawing/2014/main" id="{9C761592-8A1B-47F8-8B24-458DE13719B3}"/>
              </a:ext>
            </a:extLst>
          </p:cNvPr>
          <p:cNvSpPr>
            <a:spLocks noGrp="1"/>
          </p:cNvSpPr>
          <p:nvPr>
            <p:ph type="body" sz="quarter" idx="4294967295"/>
          </p:nvPr>
        </p:nvSpPr>
        <p:spPr>
          <a:xfrm>
            <a:off x="0" y="1898650"/>
            <a:ext cx="6810375" cy="1295400"/>
          </a:xfrm>
          <a:prstGeom prst="rect">
            <a:avLst/>
          </a:prstGeom>
        </p:spPr>
        <p:txBody>
          <a:bodyPr/>
          <a:lstStyle/>
          <a:p>
            <a:r>
              <a:rPr lang="en-US" dirty="0"/>
              <a:t>SELECT * FROM a where a.locationId = “999”</a:t>
            </a:r>
          </a:p>
        </p:txBody>
      </p:sp>
      <p:sp>
        <p:nvSpPr>
          <p:cNvPr id="5" name="Text Placeholder 2">
            <a:extLst>
              <a:ext uri="{FF2B5EF4-FFF2-40B4-BE49-F238E27FC236}">
                <a16:creationId xmlns:a16="http://schemas.microsoft.com/office/drawing/2014/main" id="{7043F098-E90C-4B98-A10A-3A6F2D118635}"/>
              </a:ext>
            </a:extLst>
          </p:cNvPr>
          <p:cNvSpPr txBox="1">
            <a:spLocks/>
          </p:cNvSpPr>
          <p:nvPr/>
        </p:nvSpPr>
        <p:spPr>
          <a:xfrm>
            <a:off x="2436624" y="3365775"/>
            <a:ext cx="6810753" cy="1296492"/>
          </a:xfrm>
          <a:prstGeom prst="rect">
            <a:avLst/>
          </a:prstGeom>
        </p:spPr>
        <p:txBody>
          <a:bodyPr/>
          <a:lstStyle>
            <a:lvl1pPr marL="0" indent="0" algn="l" defTabSz="914400" rtl="0" eaLnBrk="1" latinLnBrk="0" hangingPunct="1">
              <a:lnSpc>
                <a:spcPct val="100000"/>
              </a:lnSpc>
              <a:spcBef>
                <a:spcPct val="20000"/>
              </a:spcBef>
              <a:spcAft>
                <a:spcPts val="0"/>
              </a:spcAft>
              <a:buClr>
                <a:schemeClr val="accent3"/>
              </a:buClr>
              <a:buFont typeface="Arial"/>
              <a:buNone/>
              <a:defRPr lang="en-US" sz="2400" b="0" i="0" kern="1200" dirty="0">
                <a:solidFill>
                  <a:schemeClr val="tx1"/>
                </a:solidFill>
                <a:latin typeface="+mn-lt"/>
                <a:ea typeface="Segoe UI Semibold" panose="020B0502040204020203" pitchFamily="34" charset="0"/>
                <a:cs typeface="Segoe UI Semibold" panose="020B05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SELECT a.questions FROM a</a:t>
            </a:r>
          </a:p>
        </p:txBody>
      </p:sp>
      <p:sp>
        <p:nvSpPr>
          <p:cNvPr id="6" name="Text Placeholder 2">
            <a:extLst>
              <a:ext uri="{FF2B5EF4-FFF2-40B4-BE49-F238E27FC236}">
                <a16:creationId xmlns:a16="http://schemas.microsoft.com/office/drawing/2014/main" id="{7F099840-47E0-431C-8465-D68EF5E8DCC7}"/>
              </a:ext>
            </a:extLst>
          </p:cNvPr>
          <p:cNvSpPr txBox="1">
            <a:spLocks/>
          </p:cNvSpPr>
          <p:nvPr/>
        </p:nvSpPr>
        <p:spPr>
          <a:xfrm>
            <a:off x="2436624" y="4833537"/>
            <a:ext cx="6810753" cy="1296492"/>
          </a:xfrm>
          <a:prstGeom prst="rect">
            <a:avLst/>
          </a:prstGeom>
        </p:spPr>
        <p:txBody>
          <a:bodyPr/>
          <a:lstStyle>
            <a:lvl1pPr marL="0" indent="0" algn="l" defTabSz="914400" rtl="0" eaLnBrk="1" latinLnBrk="0" hangingPunct="1">
              <a:lnSpc>
                <a:spcPct val="100000"/>
              </a:lnSpc>
              <a:spcBef>
                <a:spcPct val="20000"/>
              </a:spcBef>
              <a:spcAft>
                <a:spcPts val="0"/>
              </a:spcAft>
              <a:buClr>
                <a:schemeClr val="accent3"/>
              </a:buClr>
              <a:buFont typeface="Arial"/>
              <a:buNone/>
              <a:defRPr lang="en-US" sz="2400" b="0" i="0" kern="1200" dirty="0">
                <a:solidFill>
                  <a:schemeClr val="tx1"/>
                </a:solidFill>
                <a:latin typeface="+mn-lt"/>
                <a:ea typeface="Segoe UI Semibold" panose="020B0502040204020203" pitchFamily="34" charset="0"/>
                <a:cs typeface="Segoe UI Semibold" panose="020B05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3200" dirty="0"/>
              <a:t>SELECT * FROM q in a.questions</a:t>
            </a:r>
          </a:p>
        </p:txBody>
      </p:sp>
    </p:spTree>
    <p:extLst>
      <p:ext uri="{BB962C8B-B14F-4D97-AF65-F5344CB8AC3E}">
        <p14:creationId xmlns:p14="http://schemas.microsoft.com/office/powerpoint/2010/main" val="3934247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5C1E3-1650-45A0-8AE7-261EC984384D}"/>
              </a:ext>
            </a:extLst>
          </p:cNvPr>
          <p:cNvSpPr>
            <a:spLocks noGrp="1"/>
          </p:cNvSpPr>
          <p:nvPr>
            <p:ph type="ctrTitle"/>
          </p:nvPr>
        </p:nvSpPr>
        <p:spPr>
          <a:xfrm>
            <a:off x="838200" y="3054345"/>
            <a:ext cx="6215743" cy="1263131"/>
          </a:xfrm>
        </p:spPr>
        <p:txBody>
          <a:bodyPr>
            <a:normAutofit fontScale="90000"/>
          </a:bodyPr>
          <a:lstStyle/>
          <a:p>
            <a:r>
              <a:rPr lang="en-US" dirty="0"/>
              <a:t>Let’s Look at some “SQL”</a:t>
            </a:r>
          </a:p>
        </p:txBody>
      </p:sp>
      <p:sp>
        <p:nvSpPr>
          <p:cNvPr id="3" name="Subtitle 2">
            <a:extLst>
              <a:ext uri="{FF2B5EF4-FFF2-40B4-BE49-F238E27FC236}">
                <a16:creationId xmlns:a16="http://schemas.microsoft.com/office/drawing/2014/main" id="{EC56D87B-69BB-41F0-8385-B153442CACF6}"/>
              </a:ext>
            </a:extLst>
          </p:cNvPr>
          <p:cNvSpPr>
            <a:spLocks noGrp="1"/>
          </p:cNvSpPr>
          <p:nvPr>
            <p:ph type="subTitle" idx="1"/>
          </p:nvPr>
        </p:nvSpPr>
        <p:spPr>
          <a:xfrm>
            <a:off x="838200" y="4317476"/>
            <a:ext cx="4632960" cy="406082"/>
          </a:xfrm>
        </p:spPr>
        <p:txBody>
          <a:bodyPr/>
          <a:lstStyle/>
          <a:p>
            <a:r>
              <a:rPr lang="en-US" dirty="0"/>
              <a:t>Quick Demo</a:t>
            </a:r>
          </a:p>
        </p:txBody>
      </p:sp>
    </p:spTree>
    <p:extLst>
      <p:ext uri="{BB962C8B-B14F-4D97-AF65-F5344CB8AC3E}">
        <p14:creationId xmlns:p14="http://schemas.microsoft.com/office/powerpoint/2010/main" val="4247406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p:txBody>
          <a:bodyPr/>
          <a:lstStyle/>
          <a:p>
            <a:pPr marL="342900" indent="-342900">
              <a:buFont typeface="+mj-lt"/>
              <a:buAutoNum type="arabicPeriod"/>
            </a:pPr>
            <a:r>
              <a:rPr lang="en-US" sz="3600" dirty="0">
                <a:solidFill>
                  <a:schemeClr val="tx1">
                    <a:lumMod val="75000"/>
                    <a:lumOff val="25000"/>
                  </a:schemeClr>
                </a:solidFill>
                <a:latin typeface="AvantGarde Bk BT Book" panose="020B0402020202020204" pitchFamily="34" charset="0"/>
              </a:rPr>
              <a:t>What is Cosmos DB</a:t>
            </a:r>
          </a:p>
          <a:p>
            <a:pPr marL="342900" indent="-342900">
              <a:buFont typeface="+mj-lt"/>
              <a:buAutoNum type="arabicPeriod"/>
            </a:pPr>
            <a:endParaRPr lang="en-US" sz="3600" dirty="0">
              <a:solidFill>
                <a:schemeClr val="tx1">
                  <a:lumMod val="75000"/>
                  <a:lumOff val="25000"/>
                </a:schemeClr>
              </a:solidFill>
              <a:latin typeface="AvantGarde Bk BT Book" panose="020B0402020202020204" pitchFamily="34" charset="0"/>
            </a:endParaRPr>
          </a:p>
          <a:p>
            <a:pPr marL="342900" indent="-342900">
              <a:buFont typeface="+mj-lt"/>
              <a:buAutoNum type="arabicPeriod"/>
            </a:pPr>
            <a:r>
              <a:rPr lang="en-US" sz="3600" dirty="0">
                <a:solidFill>
                  <a:schemeClr val="tx1">
                    <a:lumMod val="75000"/>
                    <a:lumOff val="25000"/>
                  </a:schemeClr>
                </a:solidFill>
              </a:rPr>
              <a:t>Why Cosmos DB for a project that already had a SQL database</a:t>
            </a:r>
          </a:p>
          <a:p>
            <a:pPr marL="342900" indent="-342900">
              <a:buFont typeface="+mj-lt"/>
              <a:buAutoNum type="arabicPeriod"/>
            </a:pPr>
            <a:endParaRPr lang="en-US" sz="3600" dirty="0">
              <a:solidFill>
                <a:schemeClr val="tx1">
                  <a:lumMod val="75000"/>
                  <a:lumOff val="25000"/>
                </a:schemeClr>
              </a:solidFill>
            </a:endParaRPr>
          </a:p>
          <a:p>
            <a:pPr marL="342900" indent="-342900">
              <a:buFont typeface="+mj-lt"/>
              <a:buAutoNum type="arabicPeriod"/>
            </a:pPr>
            <a:r>
              <a:rPr lang="en-US" sz="3600" dirty="0">
                <a:solidFill>
                  <a:schemeClr val="tx1">
                    <a:lumMod val="75000"/>
                    <a:lumOff val="25000"/>
                  </a:schemeClr>
                </a:solidFill>
                <a:latin typeface="AvantGarde Bk BT Book" panose="020B0402020202020204" pitchFamily="34" charset="0"/>
              </a:rPr>
              <a:t>Things DBAs care about</a:t>
            </a: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p:txBody>
          <a:bodyPr/>
          <a:lstStyle/>
          <a:p>
            <a:r>
              <a:rPr lang="en-US" dirty="0"/>
              <a:t>Today’s Story</a:t>
            </a:r>
          </a:p>
        </p:txBody>
      </p:sp>
    </p:spTree>
    <p:extLst>
      <p:ext uri="{BB962C8B-B14F-4D97-AF65-F5344CB8AC3E}">
        <p14:creationId xmlns:p14="http://schemas.microsoft.com/office/powerpoint/2010/main" val="28271261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209514C-0A57-45BB-9D51-052C52721839}"/>
              </a:ext>
            </a:extLst>
          </p:cNvPr>
          <p:cNvSpPr>
            <a:spLocks noGrp="1"/>
          </p:cNvSpPr>
          <p:nvPr>
            <p:ph type="title" idx="4294967295"/>
          </p:nvPr>
        </p:nvSpPr>
        <p:spPr>
          <a:xfrm>
            <a:off x="0" y="584200"/>
            <a:ext cx="11307763" cy="819150"/>
          </a:xfrm>
          <a:prstGeom prst="rect">
            <a:avLst/>
          </a:prstGeom>
        </p:spPr>
        <p:txBody>
          <a:bodyPr/>
          <a:lstStyle/>
          <a:p>
            <a:r>
              <a:rPr lang="en-US" dirty="0"/>
              <a:t>Transactions in Cosmos</a:t>
            </a:r>
          </a:p>
        </p:txBody>
      </p:sp>
      <p:sp>
        <p:nvSpPr>
          <p:cNvPr id="5" name="Text Placeholder 4">
            <a:extLst>
              <a:ext uri="{FF2B5EF4-FFF2-40B4-BE49-F238E27FC236}">
                <a16:creationId xmlns:a16="http://schemas.microsoft.com/office/drawing/2014/main" id="{B8CF1DDF-62E7-4159-BB41-5D468A42D0DF}"/>
              </a:ext>
            </a:extLst>
          </p:cNvPr>
          <p:cNvSpPr>
            <a:spLocks noGrp="1"/>
          </p:cNvSpPr>
          <p:nvPr>
            <p:ph type="body" sz="quarter" idx="4294967295"/>
          </p:nvPr>
        </p:nvSpPr>
        <p:spPr>
          <a:xfrm>
            <a:off x="661988" y="1849438"/>
            <a:ext cx="11530012" cy="2679700"/>
          </a:xfrm>
          <a:prstGeom prst="rect">
            <a:avLst/>
          </a:prstGeom>
        </p:spPr>
        <p:txBody>
          <a:bodyPr/>
          <a:lstStyle/>
          <a:p>
            <a:pPr marL="457189" indent="-457189">
              <a:buFont typeface="Arial" panose="020B0604020202020204" pitchFamily="34" charset="0"/>
              <a:buChar char="•"/>
            </a:pPr>
            <a:r>
              <a:rPr lang="en-US" dirty="0"/>
              <a:t>Not exactly transactions, at the Partition Key level</a:t>
            </a:r>
          </a:p>
          <a:p>
            <a:pPr marL="457189" indent="-457189">
              <a:buFont typeface="Arial" panose="020B0604020202020204" pitchFamily="34" charset="0"/>
              <a:buChar char="•"/>
            </a:pPr>
            <a:endParaRPr lang="en-US" dirty="0"/>
          </a:p>
          <a:p>
            <a:pPr marL="457189" indent="-457189">
              <a:buFont typeface="Arial" panose="020B0604020202020204" pitchFamily="34" charset="0"/>
              <a:buChar char="•"/>
            </a:pPr>
            <a:r>
              <a:rPr lang="en-US" dirty="0"/>
              <a:t>Old Way = </a:t>
            </a:r>
            <a:r>
              <a:rPr lang="en-US" dirty="0" err="1"/>
              <a:t>Serverside</a:t>
            </a:r>
            <a:r>
              <a:rPr lang="en-US" dirty="0"/>
              <a:t> Code</a:t>
            </a:r>
          </a:p>
          <a:p>
            <a:pPr marL="914377" lvl="1"/>
            <a:r>
              <a:rPr lang="en-US" dirty="0"/>
              <a:t>Use Stored Procedures to handle multi-document actions</a:t>
            </a:r>
          </a:p>
          <a:p>
            <a:pPr marL="914377" lvl="1"/>
            <a:r>
              <a:rPr lang="en-US" dirty="0"/>
              <a:t>Use triggers to enforce some relationships</a:t>
            </a:r>
          </a:p>
          <a:p>
            <a:pPr marL="914377" lvl="1"/>
            <a:endParaRPr lang="en-US" dirty="0"/>
          </a:p>
          <a:p>
            <a:pPr marL="457189" indent="-457189">
              <a:buFont typeface="Arial" panose="020B0604020202020204" pitchFamily="34" charset="0"/>
              <a:buChar char="•"/>
            </a:pPr>
            <a:r>
              <a:rPr lang="en-US" dirty="0"/>
              <a:t>New Way = Cosmos .NET SDK (version 3.4+)</a:t>
            </a:r>
          </a:p>
        </p:txBody>
      </p:sp>
      <p:pic>
        <p:nvPicPr>
          <p:cNvPr id="1028" name="Picture 4" descr="Image result for javascript logo">
            <a:extLst>
              <a:ext uri="{FF2B5EF4-FFF2-40B4-BE49-F238E27FC236}">
                <a16:creationId xmlns:a16="http://schemas.microsoft.com/office/drawing/2014/main" id="{00E20A2E-5912-43E9-9640-56CBFF2477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21976" y="1262587"/>
            <a:ext cx="1926701" cy="1926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16978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571E-7472-4B09-852F-6C33D19EECDA}"/>
              </a:ext>
            </a:extLst>
          </p:cNvPr>
          <p:cNvSpPr>
            <a:spLocks noGrp="1"/>
          </p:cNvSpPr>
          <p:nvPr>
            <p:ph type="title" idx="4294967295"/>
          </p:nvPr>
        </p:nvSpPr>
        <p:spPr>
          <a:xfrm>
            <a:off x="0" y="584200"/>
            <a:ext cx="11241088" cy="819150"/>
          </a:xfrm>
          <a:prstGeom prst="rect">
            <a:avLst/>
          </a:prstGeom>
        </p:spPr>
        <p:txBody>
          <a:bodyPr/>
          <a:lstStyle/>
          <a:p>
            <a:r>
              <a:rPr lang="en-US" dirty="0"/>
              <a:t>Trigger</a:t>
            </a:r>
          </a:p>
        </p:txBody>
      </p:sp>
      <p:sp>
        <p:nvSpPr>
          <p:cNvPr id="3" name="Rectangle 2">
            <a:extLst>
              <a:ext uri="{FF2B5EF4-FFF2-40B4-BE49-F238E27FC236}">
                <a16:creationId xmlns:a16="http://schemas.microsoft.com/office/drawing/2014/main" id="{D531B008-1230-431D-BA7C-CB5C53FDEBF2}"/>
              </a:ext>
            </a:extLst>
          </p:cNvPr>
          <p:cNvSpPr/>
          <p:nvPr/>
        </p:nvSpPr>
        <p:spPr>
          <a:xfrm>
            <a:off x="231227" y="1705451"/>
            <a:ext cx="11740056" cy="3416320"/>
          </a:xfrm>
          <a:prstGeom prst="rect">
            <a:avLst/>
          </a:prstGeom>
        </p:spPr>
        <p:txBody>
          <a:bodyPr wrap="square">
            <a:spAutoFit/>
          </a:bodyPr>
          <a:lstStyle/>
          <a:p>
            <a:r>
              <a:rPr lang="en-US" sz="2400" dirty="0">
                <a:solidFill>
                  <a:srgbClr val="0000FF"/>
                </a:solidFill>
                <a:latin typeface="Consolas" panose="020B0609020204030204" pitchFamily="49" charset="0"/>
              </a:rPr>
              <a:t>function</a:t>
            </a:r>
            <a:r>
              <a:rPr lang="en-US" sz="2400" dirty="0">
                <a:solidFill>
                  <a:srgbClr val="000000"/>
                </a:solidFill>
                <a:latin typeface="Consolas" panose="020B0609020204030204" pitchFamily="49" charset="0"/>
              </a:rPr>
              <a:t> </a:t>
            </a:r>
            <a:r>
              <a:rPr lang="en-US" sz="2400" dirty="0" err="1">
                <a:solidFill>
                  <a:srgbClr val="000000"/>
                </a:solidFill>
                <a:latin typeface="Consolas" panose="020B0609020204030204" pitchFamily="49" charset="0"/>
              </a:rPr>
              <a:t>validateLocationIdExists</a:t>
            </a:r>
            <a:r>
              <a:rPr lang="en-US" sz="2400" dirty="0">
                <a:solidFill>
                  <a:srgbClr val="000000"/>
                </a:solidFill>
                <a:latin typeface="Consolas" panose="020B0609020204030204" pitchFamily="49" charset="0"/>
              </a:rPr>
              <a:t>() {</a:t>
            </a:r>
            <a:endParaRPr lang="en-US" sz="2400" dirty="0">
              <a:solidFill>
                <a:srgbClr val="1A1A1A"/>
              </a:solidFill>
              <a:latin typeface="Open Sans"/>
            </a:endParaRPr>
          </a:p>
          <a:p>
            <a:r>
              <a:rPr lang="en-US" sz="2400" dirty="0">
                <a:solidFill>
                  <a:srgbClr val="000000"/>
                </a:solidFill>
                <a:latin typeface="Consolas" panose="020B0609020204030204" pitchFamily="49" charset="0"/>
              </a:rPr>
              <a:t>  </a:t>
            </a:r>
            <a:r>
              <a:rPr lang="en-US" sz="2400" dirty="0">
                <a:solidFill>
                  <a:srgbClr val="0000FF"/>
                </a:solidFill>
                <a:latin typeface="Consolas" panose="020B0609020204030204" pitchFamily="49" charset="0"/>
              </a:rPr>
              <a:t>var</a:t>
            </a:r>
            <a:r>
              <a:rPr lang="en-US" sz="2400" dirty="0">
                <a:solidFill>
                  <a:srgbClr val="000000"/>
                </a:solidFill>
                <a:latin typeface="Consolas" panose="020B0609020204030204" pitchFamily="49" charset="0"/>
              </a:rPr>
              <a:t> collection = getContext().</a:t>
            </a:r>
            <a:r>
              <a:rPr lang="en-US" sz="2400" dirty="0" err="1">
                <a:solidFill>
                  <a:srgbClr val="000000"/>
                </a:solidFill>
                <a:latin typeface="Consolas" panose="020B0609020204030204" pitchFamily="49" charset="0"/>
              </a:rPr>
              <a:t>getCollection</a:t>
            </a:r>
            <a:r>
              <a:rPr lang="en-US" sz="2400" dirty="0">
                <a:solidFill>
                  <a:srgbClr val="000000"/>
                </a:solidFill>
                <a:latin typeface="Consolas" panose="020B0609020204030204" pitchFamily="49" charset="0"/>
              </a:rPr>
              <a:t>();</a:t>
            </a:r>
            <a:endParaRPr lang="en-US" sz="2400" dirty="0">
              <a:solidFill>
                <a:srgbClr val="1A1A1A"/>
              </a:solidFill>
              <a:latin typeface="Open Sans"/>
            </a:endParaRPr>
          </a:p>
          <a:p>
            <a:r>
              <a:rPr lang="en-US" sz="2400" dirty="0">
                <a:solidFill>
                  <a:srgbClr val="000000"/>
                </a:solidFill>
                <a:latin typeface="Consolas" panose="020B0609020204030204" pitchFamily="49" charset="0"/>
              </a:rPr>
              <a:t>  </a:t>
            </a:r>
            <a:r>
              <a:rPr lang="en-US" sz="2400" dirty="0">
                <a:solidFill>
                  <a:srgbClr val="0000FF"/>
                </a:solidFill>
                <a:latin typeface="Consolas" panose="020B0609020204030204" pitchFamily="49" charset="0"/>
              </a:rPr>
              <a:t>var</a:t>
            </a:r>
            <a:r>
              <a:rPr lang="en-US" sz="2400" dirty="0">
                <a:solidFill>
                  <a:srgbClr val="000000"/>
                </a:solidFill>
                <a:latin typeface="Consolas" panose="020B0609020204030204" pitchFamily="49" charset="0"/>
              </a:rPr>
              <a:t> request = getContext().</a:t>
            </a:r>
            <a:r>
              <a:rPr lang="en-US" sz="2400" dirty="0" err="1">
                <a:solidFill>
                  <a:srgbClr val="000000"/>
                </a:solidFill>
                <a:latin typeface="Consolas" panose="020B0609020204030204" pitchFamily="49" charset="0"/>
              </a:rPr>
              <a:t>getRequest</a:t>
            </a:r>
            <a:r>
              <a:rPr lang="en-US" sz="2400" dirty="0">
                <a:solidFill>
                  <a:srgbClr val="000000"/>
                </a:solidFill>
                <a:latin typeface="Consolas" panose="020B0609020204030204" pitchFamily="49" charset="0"/>
              </a:rPr>
              <a:t>();</a:t>
            </a:r>
            <a:endParaRPr lang="en-US" sz="2400" dirty="0">
              <a:solidFill>
                <a:srgbClr val="1A1A1A"/>
              </a:solidFill>
              <a:latin typeface="Open Sans"/>
            </a:endParaRPr>
          </a:p>
          <a:p>
            <a:r>
              <a:rPr lang="en-US" sz="2400" dirty="0">
                <a:solidFill>
                  <a:srgbClr val="000000"/>
                </a:solidFill>
                <a:latin typeface="Consolas" panose="020B0609020204030204" pitchFamily="49" charset="0"/>
              </a:rPr>
              <a:t>  </a:t>
            </a:r>
            <a:r>
              <a:rPr lang="en-US" sz="2400" dirty="0">
                <a:solidFill>
                  <a:srgbClr val="0000FF"/>
                </a:solidFill>
                <a:latin typeface="Consolas" panose="020B0609020204030204" pitchFamily="49" charset="0"/>
              </a:rPr>
              <a:t>var</a:t>
            </a:r>
            <a:r>
              <a:rPr lang="en-US" sz="2400" dirty="0">
                <a:solidFill>
                  <a:srgbClr val="000000"/>
                </a:solidFill>
                <a:latin typeface="Consolas" panose="020B0609020204030204" pitchFamily="49" charset="0"/>
              </a:rPr>
              <a:t> doc = </a:t>
            </a:r>
            <a:r>
              <a:rPr lang="en-US" sz="2400" dirty="0" err="1">
                <a:solidFill>
                  <a:srgbClr val="000000"/>
                </a:solidFill>
                <a:latin typeface="Consolas" panose="020B0609020204030204" pitchFamily="49" charset="0"/>
              </a:rPr>
              <a:t>request.getBody</a:t>
            </a:r>
            <a:r>
              <a:rPr lang="en-US" sz="2400" dirty="0">
                <a:solidFill>
                  <a:srgbClr val="000000"/>
                </a:solidFill>
                <a:latin typeface="Consolas" panose="020B0609020204030204" pitchFamily="49" charset="0"/>
              </a:rPr>
              <a:t>();</a:t>
            </a:r>
            <a:endParaRPr lang="en-US" sz="2400" dirty="0">
              <a:solidFill>
                <a:srgbClr val="1A1A1A"/>
              </a:solidFill>
              <a:latin typeface="Open Sans"/>
            </a:endParaRPr>
          </a:p>
          <a:p>
            <a:r>
              <a:rPr lang="en-US" sz="2400" dirty="0">
                <a:solidFill>
                  <a:srgbClr val="000000"/>
                </a:solidFill>
                <a:latin typeface="Consolas" panose="020B0609020204030204" pitchFamily="49" charset="0"/>
              </a:rPr>
              <a:t>  if (!</a:t>
            </a:r>
            <a:r>
              <a:rPr lang="en-US" sz="2400" dirty="0" err="1">
                <a:solidFill>
                  <a:srgbClr val="000000"/>
                </a:solidFill>
                <a:latin typeface="Consolas" panose="020B0609020204030204" pitchFamily="49" charset="0"/>
              </a:rPr>
              <a:t>doc.locationId</a:t>
            </a:r>
            <a:r>
              <a:rPr lang="en-US" sz="2400" dirty="0">
                <a:solidFill>
                  <a:srgbClr val="000000"/>
                </a:solidFill>
                <a:latin typeface="Consolas" panose="020B0609020204030204" pitchFamily="49" charset="0"/>
              </a:rPr>
              <a:t>) {</a:t>
            </a:r>
            <a:endParaRPr lang="en-US" sz="2400" dirty="0">
              <a:solidFill>
                <a:srgbClr val="1A1A1A"/>
              </a:solidFill>
              <a:latin typeface="Open Sans"/>
            </a:endParaRPr>
          </a:p>
          <a:p>
            <a:r>
              <a:rPr lang="en-US" sz="2400" dirty="0">
                <a:solidFill>
                  <a:srgbClr val="000000"/>
                </a:solidFill>
                <a:latin typeface="Consolas" panose="020B0609020204030204" pitchFamily="49" charset="0"/>
              </a:rPr>
              <a:t>    </a:t>
            </a:r>
            <a:r>
              <a:rPr lang="en-US" sz="2400" dirty="0">
                <a:solidFill>
                  <a:srgbClr val="0000FF"/>
                </a:solidFill>
                <a:latin typeface="Consolas" panose="020B0609020204030204" pitchFamily="49" charset="0"/>
              </a:rPr>
              <a:t>throw</a:t>
            </a:r>
            <a:r>
              <a:rPr lang="en-US" sz="2400" dirty="0">
                <a:solidFill>
                  <a:srgbClr val="000000"/>
                </a:solidFill>
                <a:latin typeface="Consolas" panose="020B0609020204030204" pitchFamily="49" charset="0"/>
              </a:rPr>
              <a:t> </a:t>
            </a:r>
            <a:r>
              <a:rPr lang="en-US" sz="2400" dirty="0">
                <a:solidFill>
                  <a:srgbClr val="0000FF"/>
                </a:solidFill>
                <a:latin typeface="Consolas" panose="020B0609020204030204" pitchFamily="49" charset="0"/>
              </a:rPr>
              <a:t>new</a:t>
            </a:r>
            <a:r>
              <a:rPr lang="en-US" sz="2400" dirty="0">
                <a:solidFill>
                  <a:srgbClr val="000000"/>
                </a:solidFill>
                <a:latin typeface="Consolas" panose="020B0609020204030204" pitchFamily="49" charset="0"/>
              </a:rPr>
              <a:t> Error('Document must include a “locationId" property.');</a:t>
            </a:r>
            <a:endParaRPr lang="en-US" sz="2400" dirty="0">
              <a:solidFill>
                <a:srgbClr val="1A1A1A"/>
              </a:solidFill>
              <a:latin typeface="Open Sans"/>
            </a:endParaRPr>
          </a:p>
          <a:p>
            <a:r>
              <a:rPr lang="en-US" sz="2400" dirty="0">
                <a:solidFill>
                  <a:srgbClr val="000000"/>
                </a:solidFill>
                <a:latin typeface="Consolas" panose="020B0609020204030204" pitchFamily="49" charset="0"/>
              </a:rPr>
              <a:t>  }</a:t>
            </a:r>
            <a:endParaRPr lang="en-US" sz="2400" dirty="0">
              <a:solidFill>
                <a:srgbClr val="1A1A1A"/>
              </a:solidFill>
              <a:latin typeface="Open Sans"/>
            </a:endParaRPr>
          </a:p>
          <a:p>
            <a:r>
              <a:rPr lang="en-US" sz="2400" dirty="0">
                <a:solidFill>
                  <a:srgbClr val="000000"/>
                </a:solidFill>
                <a:latin typeface="Consolas" panose="020B0609020204030204" pitchFamily="49" charset="0"/>
              </a:rPr>
              <a:t>}</a:t>
            </a:r>
            <a:endParaRPr lang="en-US" sz="2400" dirty="0">
              <a:solidFill>
                <a:srgbClr val="1A1A1A"/>
              </a:solidFill>
              <a:latin typeface="Open Sans"/>
            </a:endParaRPr>
          </a:p>
        </p:txBody>
      </p:sp>
    </p:spTree>
    <p:extLst>
      <p:ext uri="{BB962C8B-B14F-4D97-AF65-F5344CB8AC3E}">
        <p14:creationId xmlns:p14="http://schemas.microsoft.com/office/powerpoint/2010/main" val="30448036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E49508-95F9-2F4A-A728-68FCD2EF7B4D}"/>
              </a:ext>
            </a:extLst>
          </p:cNvPr>
          <p:cNvSpPr>
            <a:spLocks noGrp="1"/>
          </p:cNvSpPr>
          <p:nvPr>
            <p:ph type="title" idx="4294967295"/>
          </p:nvPr>
        </p:nvSpPr>
        <p:spPr>
          <a:xfrm>
            <a:off x="7558088" y="912813"/>
            <a:ext cx="4633912" cy="819150"/>
          </a:xfrm>
          <a:prstGeom prst="rect">
            <a:avLst/>
          </a:prstGeom>
        </p:spPr>
        <p:txBody>
          <a:bodyPr/>
          <a:lstStyle/>
          <a:p>
            <a:r>
              <a:rPr lang="en-US" dirty="0"/>
              <a:t>Example Stored Proc</a:t>
            </a:r>
          </a:p>
        </p:txBody>
      </p:sp>
      <p:sp>
        <p:nvSpPr>
          <p:cNvPr id="4" name="Rectangle 3">
            <a:extLst>
              <a:ext uri="{FF2B5EF4-FFF2-40B4-BE49-F238E27FC236}">
                <a16:creationId xmlns:a16="http://schemas.microsoft.com/office/drawing/2014/main" id="{00753040-465D-4552-8EE9-CC16780E57EA}"/>
              </a:ext>
            </a:extLst>
          </p:cNvPr>
          <p:cNvSpPr/>
          <p:nvPr/>
        </p:nvSpPr>
        <p:spPr>
          <a:xfrm>
            <a:off x="272646" y="52069"/>
            <a:ext cx="6130759" cy="6861302"/>
          </a:xfrm>
          <a:prstGeom prst="rect">
            <a:avLst/>
          </a:prstGeom>
        </p:spPr>
        <p:txBody>
          <a:bodyPr wrap="square">
            <a:spAutoFit/>
          </a:bodyPr>
          <a:lstStyle/>
          <a:p>
            <a:r>
              <a:rPr lang="en-US" sz="1333" dirty="0"/>
              <a:t>function createTwoDocuments(locationName, industry, billRate) {</a:t>
            </a:r>
          </a:p>
          <a:p>
            <a:r>
              <a:rPr lang="en-US" sz="1333" dirty="0"/>
              <a:t>     var context = getContext();</a:t>
            </a:r>
          </a:p>
          <a:p>
            <a:r>
              <a:rPr lang="en-US" sz="1333" dirty="0"/>
              <a:t>     var collection = </a:t>
            </a:r>
            <a:r>
              <a:rPr lang="en-US" sz="1333" dirty="0" err="1"/>
              <a:t>context.getCollection</a:t>
            </a:r>
            <a:r>
              <a:rPr lang="en-US" sz="1333" dirty="0"/>
              <a:t>();</a:t>
            </a:r>
          </a:p>
          <a:p>
            <a:r>
              <a:rPr lang="en-US" sz="1333" dirty="0"/>
              <a:t>     var </a:t>
            </a:r>
            <a:r>
              <a:rPr lang="en-US" sz="1333" dirty="0" err="1"/>
              <a:t>firstDocument</a:t>
            </a:r>
            <a:r>
              <a:rPr lang="en-US" sz="1333" dirty="0"/>
              <a:t> = {</a:t>
            </a:r>
          </a:p>
          <a:p>
            <a:r>
              <a:rPr lang="en-US" sz="1333" dirty="0"/>
              <a:t>         location: locationName,</a:t>
            </a:r>
          </a:p>
          <a:p>
            <a:r>
              <a:rPr lang="en-US" sz="1333" dirty="0"/>
              <a:t>         industry: industry</a:t>
            </a:r>
          </a:p>
          <a:p>
            <a:r>
              <a:rPr lang="en-US" sz="1333" dirty="0"/>
              <a:t>     };</a:t>
            </a:r>
          </a:p>
          <a:p>
            <a:r>
              <a:rPr lang="en-US" sz="1333" dirty="0"/>
              <a:t>     var </a:t>
            </a:r>
            <a:r>
              <a:rPr lang="en-US" sz="1333" dirty="0" err="1"/>
              <a:t>secondDocument</a:t>
            </a:r>
            <a:r>
              <a:rPr lang="en-US" sz="1333" dirty="0"/>
              <a:t> = {</a:t>
            </a:r>
          </a:p>
          <a:p>
            <a:r>
              <a:rPr lang="en-US" sz="1333" dirty="0"/>
              <a:t>         location: locationName,</a:t>
            </a:r>
          </a:p>
          <a:p>
            <a:r>
              <a:rPr lang="en-US" sz="1333" dirty="0"/>
              <a:t>         billing: {</a:t>
            </a:r>
          </a:p>
          <a:p>
            <a:r>
              <a:rPr lang="en-US" sz="1333" dirty="0"/>
              <a:t>             discounted: false,</a:t>
            </a:r>
          </a:p>
          <a:p>
            <a:r>
              <a:rPr lang="en-US" sz="1333" dirty="0"/>
              <a:t>             rate: billRate</a:t>
            </a:r>
          </a:p>
          <a:p>
            <a:r>
              <a:rPr lang="en-US" sz="1333" dirty="0"/>
              <a:t>         }</a:t>
            </a:r>
          </a:p>
          <a:p>
            <a:r>
              <a:rPr lang="en-US" sz="1333" dirty="0"/>
              <a:t>     };</a:t>
            </a:r>
          </a:p>
          <a:p>
            <a:r>
              <a:rPr lang="en-US" sz="1333" dirty="0"/>
              <a:t>     var </a:t>
            </a:r>
            <a:r>
              <a:rPr lang="en-US" sz="1333" dirty="0" err="1"/>
              <a:t>firstAccepted</a:t>
            </a:r>
            <a:r>
              <a:rPr lang="en-US" sz="1333" dirty="0"/>
              <a:t> = </a:t>
            </a:r>
            <a:r>
              <a:rPr lang="en-US" sz="1333" dirty="0" err="1"/>
              <a:t>collection.createDocument</a:t>
            </a:r>
            <a:r>
              <a:rPr lang="en-US" sz="1333" dirty="0"/>
              <a:t>(</a:t>
            </a:r>
            <a:r>
              <a:rPr lang="en-US" sz="1333" dirty="0" err="1"/>
              <a:t>collection.getSelfLink</a:t>
            </a:r>
            <a:r>
              <a:rPr lang="en-US" sz="1333" dirty="0"/>
              <a:t>(), </a:t>
            </a:r>
            <a:r>
              <a:rPr lang="en-US" sz="1333" dirty="0" err="1"/>
              <a:t>firstDocument</a:t>
            </a:r>
            <a:r>
              <a:rPr lang="en-US" sz="1333" dirty="0"/>
              <a:t>, </a:t>
            </a:r>
          </a:p>
          <a:p>
            <a:r>
              <a:rPr lang="en-US" sz="1333" dirty="0"/>
              <a:t>         function (</a:t>
            </a:r>
            <a:r>
              <a:rPr lang="en-US" sz="1333" dirty="0" err="1"/>
              <a:t>firstError</a:t>
            </a:r>
            <a:r>
              <a:rPr lang="en-US" sz="1333" dirty="0"/>
              <a:t>, </a:t>
            </a:r>
            <a:r>
              <a:rPr lang="en-US" sz="1333" dirty="0" err="1"/>
              <a:t>newFirstDocument</a:t>
            </a:r>
            <a:r>
              <a:rPr lang="en-US" sz="1333" dirty="0"/>
              <a:t>) {</a:t>
            </a:r>
          </a:p>
          <a:p>
            <a:r>
              <a:rPr lang="en-US" sz="1333" dirty="0"/>
              <a:t>             if (</a:t>
            </a:r>
            <a:r>
              <a:rPr lang="en-US" sz="1333" dirty="0" err="1"/>
              <a:t>firstError</a:t>
            </a:r>
            <a:r>
              <a:rPr lang="en-US" sz="1333" dirty="0"/>
              <a:t>) throw new Error('Error' + </a:t>
            </a:r>
            <a:r>
              <a:rPr lang="en-US" sz="1333" dirty="0" err="1"/>
              <a:t>firstError.message</a:t>
            </a:r>
            <a:r>
              <a:rPr lang="en-US" sz="1333" dirty="0"/>
              <a:t>);</a:t>
            </a:r>
          </a:p>
          <a:p>
            <a:r>
              <a:rPr lang="en-US" sz="1333" dirty="0"/>
              <a:t>             var </a:t>
            </a:r>
            <a:r>
              <a:rPr lang="en-US" sz="1333" dirty="0" err="1"/>
              <a:t>secondAccepted</a:t>
            </a:r>
            <a:r>
              <a:rPr lang="en-US" sz="1333" dirty="0"/>
              <a:t> = </a:t>
            </a:r>
            <a:r>
              <a:rPr lang="en-US" sz="1333" dirty="0" err="1"/>
              <a:t>collection.createDocument</a:t>
            </a:r>
            <a:r>
              <a:rPr lang="en-US" sz="1333" dirty="0"/>
              <a:t>(</a:t>
            </a:r>
            <a:r>
              <a:rPr lang="en-US" sz="1333" dirty="0" err="1"/>
              <a:t>collection.getSelfLink</a:t>
            </a:r>
            <a:r>
              <a:rPr lang="en-US" sz="1333" dirty="0"/>
              <a:t>(), </a:t>
            </a:r>
            <a:r>
              <a:rPr lang="en-US" sz="1333" dirty="0" err="1"/>
              <a:t>secondDocument</a:t>
            </a:r>
            <a:r>
              <a:rPr lang="en-US" sz="1333" dirty="0"/>
              <a:t>,</a:t>
            </a:r>
          </a:p>
          <a:p>
            <a:r>
              <a:rPr lang="en-US" sz="1333" dirty="0"/>
              <a:t>                 function (</a:t>
            </a:r>
            <a:r>
              <a:rPr lang="en-US" sz="1333" dirty="0" err="1"/>
              <a:t>secondError</a:t>
            </a:r>
            <a:r>
              <a:rPr lang="en-US" sz="1333" dirty="0"/>
              <a:t>, </a:t>
            </a:r>
            <a:r>
              <a:rPr lang="en-US" sz="1333" dirty="0" err="1"/>
              <a:t>newSecondDocument</a:t>
            </a:r>
            <a:r>
              <a:rPr lang="en-US" sz="1333" dirty="0"/>
              <a:t>) {</a:t>
            </a:r>
          </a:p>
          <a:p>
            <a:r>
              <a:rPr lang="en-US" sz="1333" dirty="0"/>
              <a:t>                     if (</a:t>
            </a:r>
            <a:r>
              <a:rPr lang="en-US" sz="1333" dirty="0" err="1"/>
              <a:t>secondError</a:t>
            </a:r>
            <a:r>
              <a:rPr lang="en-US" sz="1333" dirty="0"/>
              <a:t>) throw new Error('Error' + </a:t>
            </a:r>
            <a:r>
              <a:rPr lang="en-US" sz="1333" dirty="0" err="1"/>
              <a:t>secondError.message</a:t>
            </a:r>
            <a:r>
              <a:rPr lang="en-US" sz="1333" dirty="0"/>
              <a:t>);      </a:t>
            </a:r>
          </a:p>
          <a:p>
            <a:r>
              <a:rPr lang="en-US" sz="1333" dirty="0"/>
              <a:t>                     </a:t>
            </a:r>
            <a:r>
              <a:rPr lang="en-US" sz="1333" dirty="0" err="1"/>
              <a:t>context.getResponse</a:t>
            </a:r>
            <a:r>
              <a:rPr lang="en-US" sz="1333" dirty="0"/>
              <a:t>().</a:t>
            </a:r>
            <a:r>
              <a:rPr lang="en-US" sz="1333" dirty="0" err="1"/>
              <a:t>setBody</a:t>
            </a:r>
            <a:r>
              <a:rPr lang="en-US" sz="1333" dirty="0"/>
              <a:t>({</a:t>
            </a:r>
          </a:p>
          <a:p>
            <a:r>
              <a:rPr lang="en-US" sz="1333" dirty="0"/>
              <a:t>                         </a:t>
            </a:r>
            <a:r>
              <a:rPr lang="en-US" sz="1333" dirty="0" err="1"/>
              <a:t>locationRecord</a:t>
            </a:r>
            <a:r>
              <a:rPr lang="en-US" sz="1333" dirty="0"/>
              <a:t>: </a:t>
            </a:r>
            <a:r>
              <a:rPr lang="en-US" sz="1333" dirty="0" err="1"/>
              <a:t>newFirstDocument</a:t>
            </a:r>
            <a:r>
              <a:rPr lang="en-US" sz="1333" dirty="0"/>
              <a:t>,</a:t>
            </a:r>
          </a:p>
          <a:p>
            <a:r>
              <a:rPr lang="en-US" sz="1333" dirty="0"/>
              <a:t>                         </a:t>
            </a:r>
            <a:r>
              <a:rPr lang="en-US" sz="1333" dirty="0" err="1"/>
              <a:t>billingRecord</a:t>
            </a:r>
            <a:r>
              <a:rPr lang="en-US" sz="1333" dirty="0"/>
              <a:t>: </a:t>
            </a:r>
            <a:r>
              <a:rPr lang="en-US" sz="1333" dirty="0" err="1"/>
              <a:t>newSecondDocument</a:t>
            </a:r>
            <a:endParaRPr lang="en-US" sz="1333" dirty="0"/>
          </a:p>
          <a:p>
            <a:r>
              <a:rPr lang="en-US" sz="1333" dirty="0"/>
              <a:t>                     });</a:t>
            </a:r>
          </a:p>
          <a:p>
            <a:r>
              <a:rPr lang="en-US" sz="1333" dirty="0"/>
              <a:t>                 }</a:t>
            </a:r>
          </a:p>
          <a:p>
            <a:r>
              <a:rPr lang="en-US" sz="1333" dirty="0"/>
              <a:t>             );</a:t>
            </a:r>
          </a:p>
          <a:p>
            <a:r>
              <a:rPr lang="en-US" sz="1333" dirty="0"/>
              <a:t>             if (!</a:t>
            </a:r>
            <a:r>
              <a:rPr lang="en-US" sz="1333" dirty="0" err="1"/>
              <a:t>secondAccepted</a:t>
            </a:r>
            <a:r>
              <a:rPr lang="en-US" sz="1333" dirty="0"/>
              <a:t>) return;    </a:t>
            </a:r>
          </a:p>
          <a:p>
            <a:r>
              <a:rPr lang="en-US" sz="1333" dirty="0"/>
              <a:t>         }</a:t>
            </a:r>
          </a:p>
          <a:p>
            <a:r>
              <a:rPr lang="en-US" sz="1333" dirty="0"/>
              <a:t>     );</a:t>
            </a:r>
          </a:p>
          <a:p>
            <a:r>
              <a:rPr lang="en-US" sz="1333" dirty="0"/>
              <a:t>     if (!</a:t>
            </a:r>
            <a:r>
              <a:rPr lang="en-US" sz="1333" dirty="0" err="1"/>
              <a:t>firstAccepted</a:t>
            </a:r>
            <a:r>
              <a:rPr lang="en-US" sz="1333" dirty="0"/>
              <a:t>) return;    </a:t>
            </a:r>
          </a:p>
          <a:p>
            <a:r>
              <a:rPr lang="en-US" sz="1333" dirty="0"/>
              <a:t> }</a:t>
            </a:r>
          </a:p>
        </p:txBody>
      </p:sp>
      <p:sp>
        <p:nvSpPr>
          <p:cNvPr id="2" name="Rectangle 1">
            <a:extLst>
              <a:ext uri="{FF2B5EF4-FFF2-40B4-BE49-F238E27FC236}">
                <a16:creationId xmlns:a16="http://schemas.microsoft.com/office/drawing/2014/main" id="{87E58E08-6A5E-4B21-A079-D5C8ABBA8608}"/>
              </a:ext>
            </a:extLst>
          </p:cNvPr>
          <p:cNvSpPr/>
          <p:nvPr/>
        </p:nvSpPr>
        <p:spPr>
          <a:xfrm>
            <a:off x="7851229" y="2787171"/>
            <a:ext cx="3121572" cy="2677656"/>
          </a:xfrm>
          <a:prstGeom prst="rect">
            <a:avLst/>
          </a:prstGeom>
        </p:spPr>
        <p:txBody>
          <a:bodyPr wrap="square">
            <a:spAutoFit/>
          </a:bodyPr>
          <a:lstStyle/>
          <a:p>
            <a:r>
              <a:rPr lang="en-US" sz="2400" dirty="0">
                <a:solidFill>
                  <a:srgbClr val="000000"/>
                </a:solidFill>
                <a:latin typeface="Segoe UI" panose="020B0502040204020203" pitchFamily="34" charset="0"/>
              </a:rPr>
              <a:t>“Stored procedures are best suited for operations that are write-heavy and require a transaction across a partition key value.”</a:t>
            </a:r>
            <a:endParaRPr lang="en-US" sz="2400" dirty="0"/>
          </a:p>
        </p:txBody>
      </p:sp>
    </p:spTree>
    <p:extLst>
      <p:ext uri="{BB962C8B-B14F-4D97-AF65-F5344CB8AC3E}">
        <p14:creationId xmlns:p14="http://schemas.microsoft.com/office/powerpoint/2010/main" val="15433405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8785E34C-5534-4064-ACE4-30E0FBA5511B}"/>
              </a:ext>
            </a:extLst>
          </p:cNvPr>
          <p:cNvGrpSpPr/>
          <p:nvPr/>
        </p:nvGrpSpPr>
        <p:grpSpPr>
          <a:xfrm>
            <a:off x="1508898" y="3878535"/>
            <a:ext cx="229600" cy="229600"/>
            <a:chOff x="470537" y="3886355"/>
            <a:chExt cx="229600" cy="229600"/>
          </a:xfrm>
        </p:grpSpPr>
        <p:sp>
          <p:nvSpPr>
            <p:cNvPr id="12" name="Rounded Rectangle 15">
              <a:extLst>
                <a:ext uri="{FF2B5EF4-FFF2-40B4-BE49-F238E27FC236}">
                  <a16:creationId xmlns:a16="http://schemas.microsoft.com/office/drawing/2014/main" id="{25877ADA-33DE-4650-BC0A-6A2944F1D3F7}"/>
                </a:ext>
              </a:extLst>
            </p:cNvPr>
            <p:cNvSpPr/>
            <p:nvPr/>
          </p:nvSpPr>
          <p:spPr>
            <a:xfrm>
              <a:off x="470537" y="3886355"/>
              <a:ext cx="229600" cy="229600"/>
            </a:xfrm>
            <a:prstGeom prst="roundRect">
              <a:avLst/>
            </a:prstGeom>
            <a:solidFill>
              <a:srgbClr val="000000"/>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FAFAF"/>
                </a:solidFill>
                <a:effectLst/>
                <a:uLnTx/>
                <a:uFillTx/>
                <a:latin typeface="Segoe UI"/>
                <a:ea typeface="+mn-ea"/>
                <a:cs typeface="+mn-cs"/>
              </a:endParaRPr>
            </a:p>
          </p:txBody>
        </p:sp>
        <p:sp>
          <p:nvSpPr>
            <p:cNvPr id="13" name="Freeform 383">
              <a:extLst>
                <a:ext uri="{FF2B5EF4-FFF2-40B4-BE49-F238E27FC236}">
                  <a16:creationId xmlns:a16="http://schemas.microsoft.com/office/drawing/2014/main" id="{5F83D9AE-B61A-4BD2-BD02-321318182ED5}"/>
                </a:ext>
              </a:extLst>
            </p:cNvPr>
            <p:cNvSpPr>
              <a:spLocks/>
            </p:cNvSpPr>
            <p:nvPr/>
          </p:nvSpPr>
          <p:spPr bwMode="auto">
            <a:xfrm>
              <a:off x="537770" y="3958471"/>
              <a:ext cx="103392" cy="89503"/>
            </a:xfrm>
            <a:custGeom>
              <a:avLst/>
              <a:gdLst>
                <a:gd name="T0" fmla="*/ 458484450 w 64"/>
                <a:gd name="T1" fmla="*/ 49083328 h 56"/>
                <a:gd name="T2" fmla="*/ 408336961 w 64"/>
                <a:gd name="T3" fmla="*/ 63107136 h 56"/>
                <a:gd name="T4" fmla="*/ 444156978 w 64"/>
                <a:gd name="T5" fmla="*/ 7011904 h 56"/>
                <a:gd name="T6" fmla="*/ 386847091 w 64"/>
                <a:gd name="T7" fmla="*/ 28047616 h 56"/>
                <a:gd name="T8" fmla="*/ 386847091 w 64"/>
                <a:gd name="T9" fmla="*/ 28047616 h 56"/>
                <a:gd name="T10" fmla="*/ 315207056 w 64"/>
                <a:gd name="T11" fmla="*/ 0 h 56"/>
                <a:gd name="T12" fmla="*/ 222077151 w 64"/>
                <a:gd name="T13" fmla="*/ 98166656 h 56"/>
                <a:gd name="T14" fmla="*/ 229242225 w 64"/>
                <a:gd name="T15" fmla="*/ 119202368 h 56"/>
                <a:gd name="T16" fmla="*/ 229242225 w 64"/>
                <a:gd name="T17" fmla="*/ 119202368 h 56"/>
                <a:gd name="T18" fmla="*/ 28654944 w 64"/>
                <a:gd name="T19" fmla="*/ 21035712 h 56"/>
                <a:gd name="T20" fmla="*/ 57309887 w 64"/>
                <a:gd name="T21" fmla="*/ 147249984 h 56"/>
                <a:gd name="T22" fmla="*/ 14327472 w 64"/>
                <a:gd name="T23" fmla="*/ 140238080 h 56"/>
                <a:gd name="T24" fmla="*/ 85964831 w 64"/>
                <a:gd name="T25" fmla="*/ 238404736 h 56"/>
                <a:gd name="T26" fmla="*/ 42982415 w 64"/>
                <a:gd name="T27" fmla="*/ 238404736 h 56"/>
                <a:gd name="T28" fmla="*/ 128949923 w 64"/>
                <a:gd name="T29" fmla="*/ 308523776 h 56"/>
                <a:gd name="T30" fmla="*/ 0 w 64"/>
                <a:gd name="T31" fmla="*/ 350595200 h 56"/>
                <a:gd name="T32" fmla="*/ 150439792 w 64"/>
                <a:gd name="T33" fmla="*/ 392666624 h 56"/>
                <a:gd name="T34" fmla="*/ 415502035 w 64"/>
                <a:gd name="T35" fmla="*/ 98166656 h 56"/>
                <a:gd name="T36" fmla="*/ 415502035 w 64"/>
                <a:gd name="T37" fmla="*/ 98166656 h 56"/>
                <a:gd name="T38" fmla="*/ 415502035 w 64"/>
                <a:gd name="T39" fmla="*/ 98166656 h 56"/>
                <a:gd name="T40" fmla="*/ 415502035 w 64"/>
                <a:gd name="T41" fmla="*/ 98166656 h 56"/>
                <a:gd name="T42" fmla="*/ 458484450 w 64"/>
                <a:gd name="T43" fmla="*/ 49083328 h 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64" h="56">
                  <a:moveTo>
                    <a:pt x="64" y="7"/>
                  </a:moveTo>
                  <a:cubicBezTo>
                    <a:pt x="63" y="7"/>
                    <a:pt x="60" y="9"/>
                    <a:pt x="57" y="9"/>
                  </a:cubicBezTo>
                  <a:cubicBezTo>
                    <a:pt x="59" y="8"/>
                    <a:pt x="61" y="4"/>
                    <a:pt x="62" y="1"/>
                  </a:cubicBezTo>
                  <a:cubicBezTo>
                    <a:pt x="60" y="3"/>
                    <a:pt x="56" y="4"/>
                    <a:pt x="54" y="4"/>
                  </a:cubicBezTo>
                  <a:cubicBezTo>
                    <a:pt x="54" y="4"/>
                    <a:pt x="54" y="4"/>
                    <a:pt x="54" y="4"/>
                  </a:cubicBezTo>
                  <a:cubicBezTo>
                    <a:pt x="52" y="2"/>
                    <a:pt x="48" y="0"/>
                    <a:pt x="44" y="0"/>
                  </a:cubicBezTo>
                  <a:cubicBezTo>
                    <a:pt x="37" y="0"/>
                    <a:pt x="31" y="6"/>
                    <a:pt x="31" y="14"/>
                  </a:cubicBezTo>
                  <a:cubicBezTo>
                    <a:pt x="31" y="15"/>
                    <a:pt x="31" y="16"/>
                    <a:pt x="32" y="17"/>
                  </a:cubicBezTo>
                  <a:cubicBezTo>
                    <a:pt x="32" y="17"/>
                    <a:pt x="32" y="17"/>
                    <a:pt x="32" y="17"/>
                  </a:cubicBezTo>
                  <a:cubicBezTo>
                    <a:pt x="22" y="17"/>
                    <a:pt x="10" y="12"/>
                    <a:pt x="4" y="3"/>
                  </a:cubicBezTo>
                  <a:cubicBezTo>
                    <a:pt x="0" y="10"/>
                    <a:pt x="3" y="18"/>
                    <a:pt x="8" y="21"/>
                  </a:cubicBezTo>
                  <a:cubicBezTo>
                    <a:pt x="6" y="22"/>
                    <a:pt x="3" y="21"/>
                    <a:pt x="2" y="20"/>
                  </a:cubicBezTo>
                  <a:cubicBezTo>
                    <a:pt x="2" y="25"/>
                    <a:pt x="4" y="31"/>
                    <a:pt x="12" y="34"/>
                  </a:cubicBezTo>
                  <a:cubicBezTo>
                    <a:pt x="10" y="35"/>
                    <a:pt x="8" y="34"/>
                    <a:pt x="6" y="34"/>
                  </a:cubicBezTo>
                  <a:cubicBezTo>
                    <a:pt x="7" y="38"/>
                    <a:pt x="12" y="44"/>
                    <a:pt x="18" y="44"/>
                  </a:cubicBezTo>
                  <a:cubicBezTo>
                    <a:pt x="16" y="46"/>
                    <a:pt x="9" y="51"/>
                    <a:pt x="0" y="50"/>
                  </a:cubicBezTo>
                  <a:cubicBezTo>
                    <a:pt x="6" y="54"/>
                    <a:pt x="13" y="56"/>
                    <a:pt x="21" y="56"/>
                  </a:cubicBezTo>
                  <a:cubicBezTo>
                    <a:pt x="42" y="56"/>
                    <a:pt x="58" y="37"/>
                    <a:pt x="58" y="14"/>
                  </a:cubicBezTo>
                  <a:cubicBezTo>
                    <a:pt x="58" y="14"/>
                    <a:pt x="58" y="14"/>
                    <a:pt x="58" y="14"/>
                  </a:cubicBezTo>
                  <a:cubicBezTo>
                    <a:pt x="58" y="14"/>
                    <a:pt x="58" y="14"/>
                    <a:pt x="58" y="14"/>
                  </a:cubicBezTo>
                  <a:cubicBezTo>
                    <a:pt x="58" y="14"/>
                    <a:pt x="58" y="14"/>
                    <a:pt x="58" y="14"/>
                  </a:cubicBezTo>
                  <a:cubicBezTo>
                    <a:pt x="60" y="13"/>
                    <a:pt x="62" y="10"/>
                    <a:pt x="64" y="7"/>
                  </a:cubicBezTo>
                  <a:close/>
                </a:path>
              </a:pathLst>
            </a:custGeom>
            <a:solidFill>
              <a:srgbClr val="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latin typeface="Segoe UI"/>
              </a:endParaRPr>
            </a:p>
          </p:txBody>
        </p:sp>
      </p:grpSp>
      <p:sp>
        <p:nvSpPr>
          <p:cNvPr id="14" name="Rounded Rectangle 18">
            <a:extLst>
              <a:ext uri="{FF2B5EF4-FFF2-40B4-BE49-F238E27FC236}">
                <a16:creationId xmlns:a16="http://schemas.microsoft.com/office/drawing/2014/main" id="{73D6B0DF-607A-494D-B40A-5D7A48B3A5A8}"/>
              </a:ext>
            </a:extLst>
          </p:cNvPr>
          <p:cNvSpPr/>
          <p:nvPr/>
        </p:nvSpPr>
        <p:spPr>
          <a:xfrm>
            <a:off x="1508898" y="4279368"/>
            <a:ext cx="229600" cy="229600"/>
          </a:xfrm>
          <a:prstGeom prst="roundRect">
            <a:avLst/>
          </a:prstGeom>
          <a:solidFill>
            <a:srgbClr val="000000"/>
          </a:solidFill>
          <a:ln w="1905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AFAFAF"/>
              </a:solidFill>
              <a:effectLst/>
              <a:uLnTx/>
              <a:uFillTx/>
              <a:latin typeface="Segoe UI"/>
              <a:ea typeface="+mn-ea"/>
              <a:cs typeface="+mn-cs"/>
            </a:endParaRPr>
          </a:p>
        </p:txBody>
      </p:sp>
      <p:grpSp>
        <p:nvGrpSpPr>
          <p:cNvPr id="15" name="Group 14">
            <a:extLst>
              <a:ext uri="{FF2B5EF4-FFF2-40B4-BE49-F238E27FC236}">
                <a16:creationId xmlns:a16="http://schemas.microsoft.com/office/drawing/2014/main" id="{0AC607E8-3E72-48F4-A8A1-E4E0EE2FF5EE}"/>
              </a:ext>
            </a:extLst>
          </p:cNvPr>
          <p:cNvGrpSpPr/>
          <p:nvPr/>
        </p:nvGrpSpPr>
        <p:grpSpPr>
          <a:xfrm>
            <a:off x="1569471" y="4350934"/>
            <a:ext cx="116315" cy="86468"/>
            <a:chOff x="797870" y="1445676"/>
            <a:chExt cx="2282964" cy="1697143"/>
          </a:xfrm>
        </p:grpSpPr>
        <p:sp>
          <p:nvSpPr>
            <p:cNvPr id="16" name="Freeform 25">
              <a:extLst>
                <a:ext uri="{FF2B5EF4-FFF2-40B4-BE49-F238E27FC236}">
                  <a16:creationId xmlns:a16="http://schemas.microsoft.com/office/drawing/2014/main" id="{ECB351F5-73BB-4223-BD32-4413D4FD3D47}"/>
                </a:ext>
              </a:extLst>
            </p:cNvPr>
            <p:cNvSpPr/>
            <p:nvPr/>
          </p:nvSpPr>
          <p:spPr>
            <a:xfrm>
              <a:off x="927238" y="1445676"/>
              <a:ext cx="2016618" cy="845721"/>
            </a:xfrm>
            <a:custGeom>
              <a:avLst/>
              <a:gdLst>
                <a:gd name="connsiteX0" fmla="*/ 1007358 w 2016618"/>
                <a:gd name="connsiteY0" fmla="*/ 848572 h 845720"/>
                <a:gd name="connsiteX1" fmla="*/ 2022326 w 2016618"/>
                <a:gd name="connsiteY1" fmla="*/ 32308 h 845720"/>
                <a:gd name="connsiteX2" fmla="*/ 1898665 w 2016618"/>
                <a:gd name="connsiteY2" fmla="*/ 0 h 845720"/>
                <a:gd name="connsiteX3" fmla="*/ 124612 w 2016618"/>
                <a:gd name="connsiteY3" fmla="*/ 0 h 845720"/>
                <a:gd name="connsiteX4" fmla="*/ 0 w 2016618"/>
                <a:gd name="connsiteY4" fmla="*/ 32308 h 845720"/>
                <a:gd name="connsiteX5" fmla="*/ 1007358 w 2016618"/>
                <a:gd name="connsiteY5" fmla="*/ 848572 h 845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6618" h="845720">
                  <a:moveTo>
                    <a:pt x="1007358" y="848572"/>
                  </a:moveTo>
                  <a:lnTo>
                    <a:pt x="2022326" y="32308"/>
                  </a:lnTo>
                  <a:cubicBezTo>
                    <a:pt x="1985228" y="12353"/>
                    <a:pt x="1943373" y="0"/>
                    <a:pt x="1898665" y="0"/>
                  </a:cubicBezTo>
                  <a:lnTo>
                    <a:pt x="124612" y="0"/>
                  </a:lnTo>
                  <a:cubicBezTo>
                    <a:pt x="78953" y="0"/>
                    <a:pt x="37098" y="11403"/>
                    <a:pt x="0" y="32308"/>
                  </a:cubicBezTo>
                  <a:lnTo>
                    <a:pt x="1007358" y="848572"/>
                  </a:lnTo>
                  <a:close/>
                </a:path>
              </a:pathLst>
            </a:custGeom>
            <a:solidFill>
              <a:srgbClr val="FFFFFF"/>
            </a:solidFill>
            <a:ln w="9506" cap="flat">
              <a:noFill/>
              <a:prstDash val="solid"/>
              <a:miter/>
            </a:ln>
          </p:spPr>
          <p:txBody>
            <a:bodyPr rtlCol="0" anchor="ctr"/>
            <a:lstStyle/>
            <a:p>
              <a:endParaRPr lang="en-US">
                <a:solidFill>
                  <a:srgbClr val="000000"/>
                </a:solidFill>
                <a:latin typeface="Segoe UI"/>
              </a:endParaRPr>
            </a:p>
          </p:txBody>
        </p:sp>
        <p:sp>
          <p:nvSpPr>
            <p:cNvPr id="17" name="Freeform 26">
              <a:extLst>
                <a:ext uri="{FF2B5EF4-FFF2-40B4-BE49-F238E27FC236}">
                  <a16:creationId xmlns:a16="http://schemas.microsoft.com/office/drawing/2014/main" id="{A91C9D79-7D85-45A3-8815-E5AAAD9CA1BC}"/>
                </a:ext>
              </a:extLst>
            </p:cNvPr>
            <p:cNvSpPr/>
            <p:nvPr/>
          </p:nvSpPr>
          <p:spPr>
            <a:xfrm>
              <a:off x="797870" y="1688939"/>
              <a:ext cx="2282964" cy="1453880"/>
            </a:xfrm>
            <a:custGeom>
              <a:avLst/>
              <a:gdLst>
                <a:gd name="connsiteX0" fmla="*/ 1135775 w 2282964"/>
                <a:gd name="connsiteY0" fmla="*/ 922691 h 1453879"/>
                <a:gd name="connsiteX1" fmla="*/ 0 w 2282964"/>
                <a:gd name="connsiteY1" fmla="*/ 950 h 1453879"/>
                <a:gd name="connsiteX2" fmla="*/ 0 w 2282964"/>
                <a:gd name="connsiteY2" fmla="*/ 10453 h 1453879"/>
                <a:gd name="connsiteX3" fmla="*/ 0 w 2282964"/>
                <a:gd name="connsiteY3" fmla="*/ 1203014 h 1453879"/>
                <a:gd name="connsiteX4" fmla="*/ 254931 w 2282964"/>
                <a:gd name="connsiteY4" fmla="*/ 1457681 h 1453879"/>
                <a:gd name="connsiteX5" fmla="*/ 2028984 w 2282964"/>
                <a:gd name="connsiteY5" fmla="*/ 1457681 h 1453879"/>
                <a:gd name="connsiteX6" fmla="*/ 2283915 w 2282964"/>
                <a:gd name="connsiteY6" fmla="*/ 1203014 h 1453879"/>
                <a:gd name="connsiteX7" fmla="*/ 2283915 w 2282964"/>
                <a:gd name="connsiteY7" fmla="*/ 10453 h 1453879"/>
                <a:gd name="connsiteX8" fmla="*/ 2283915 w 2282964"/>
                <a:gd name="connsiteY8" fmla="*/ 0 h 1453879"/>
                <a:gd name="connsiteX9" fmla="*/ 1135775 w 2282964"/>
                <a:gd name="connsiteY9" fmla="*/ 922691 h 1453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2964" h="1453879">
                  <a:moveTo>
                    <a:pt x="1135775" y="922691"/>
                  </a:moveTo>
                  <a:lnTo>
                    <a:pt x="0" y="950"/>
                  </a:lnTo>
                  <a:cubicBezTo>
                    <a:pt x="0" y="3801"/>
                    <a:pt x="0" y="6652"/>
                    <a:pt x="0" y="10453"/>
                  </a:cubicBezTo>
                  <a:lnTo>
                    <a:pt x="0" y="1203014"/>
                  </a:lnTo>
                  <a:cubicBezTo>
                    <a:pt x="0" y="1343651"/>
                    <a:pt x="114148" y="1457681"/>
                    <a:pt x="254931" y="1457681"/>
                  </a:cubicBezTo>
                  <a:lnTo>
                    <a:pt x="2028984" y="1457681"/>
                  </a:lnTo>
                  <a:cubicBezTo>
                    <a:pt x="2169767" y="1457681"/>
                    <a:pt x="2283915" y="1343651"/>
                    <a:pt x="2283915" y="1203014"/>
                  </a:cubicBezTo>
                  <a:lnTo>
                    <a:pt x="2283915" y="10453"/>
                  </a:lnTo>
                  <a:cubicBezTo>
                    <a:pt x="2283915" y="6652"/>
                    <a:pt x="2283915" y="3801"/>
                    <a:pt x="2283915" y="0"/>
                  </a:cubicBezTo>
                  <a:lnTo>
                    <a:pt x="1135775" y="922691"/>
                  </a:lnTo>
                  <a:close/>
                </a:path>
              </a:pathLst>
            </a:custGeom>
            <a:solidFill>
              <a:srgbClr val="FFFFFF"/>
            </a:solidFill>
            <a:ln w="9506" cap="flat">
              <a:noFill/>
              <a:prstDash val="solid"/>
              <a:miter/>
            </a:ln>
          </p:spPr>
          <p:txBody>
            <a:bodyPr rtlCol="0" anchor="ctr"/>
            <a:lstStyle/>
            <a:p>
              <a:endParaRPr lang="en-US">
                <a:solidFill>
                  <a:srgbClr val="000000"/>
                </a:solidFill>
                <a:latin typeface="Segoe UI"/>
              </a:endParaRPr>
            </a:p>
          </p:txBody>
        </p:sp>
      </p:grpSp>
      <p:sp>
        <p:nvSpPr>
          <p:cNvPr id="18" name="Title 37">
            <a:extLst>
              <a:ext uri="{FF2B5EF4-FFF2-40B4-BE49-F238E27FC236}">
                <a16:creationId xmlns:a16="http://schemas.microsoft.com/office/drawing/2014/main" id="{3F6740D0-6E90-4B88-8825-AAEACC82FB60}"/>
              </a:ext>
            </a:extLst>
          </p:cNvPr>
          <p:cNvSpPr txBox="1">
            <a:spLocks/>
          </p:cNvSpPr>
          <p:nvPr/>
        </p:nvSpPr>
        <p:spPr>
          <a:xfrm>
            <a:off x="1351467" y="3159190"/>
            <a:ext cx="3976024" cy="597065"/>
          </a:xfrm>
          <a:prstGeom prst="rect">
            <a:avLst/>
          </a:prstGeom>
        </p:spPr>
        <p:txBody>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0" i="0" u="none" strike="noStrike" kern="1200" cap="none" spc="0" normalizeH="0" baseline="0">
                <a:ln>
                  <a:noFill/>
                </a:ln>
                <a:solidFill>
                  <a:schemeClr val="tx1"/>
                </a:solidFill>
                <a:effectLst/>
                <a:uLnTx/>
                <a:uFillTx/>
                <a:latin typeface="Segoe UI" panose="020B0502040204020203" pitchFamily="34" charset="0"/>
                <a:ea typeface="Segoe UI Light" charset="0"/>
                <a:cs typeface="Segoe UI" panose="020B0502040204020203" pitchFamily="34" charset="0"/>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Mike Donnelly</a:t>
            </a:r>
          </a:p>
        </p:txBody>
      </p:sp>
      <p:sp>
        <p:nvSpPr>
          <p:cNvPr id="19" name="Text Placeholder 38">
            <a:extLst>
              <a:ext uri="{FF2B5EF4-FFF2-40B4-BE49-F238E27FC236}">
                <a16:creationId xmlns:a16="http://schemas.microsoft.com/office/drawing/2014/main" id="{971FD021-6F4B-4A1B-AAC1-B540097D92EF}"/>
              </a:ext>
            </a:extLst>
          </p:cNvPr>
          <p:cNvSpPr txBox="1">
            <a:spLocks/>
          </p:cNvSpPr>
          <p:nvPr/>
        </p:nvSpPr>
        <p:spPr>
          <a:xfrm>
            <a:off x="1909357" y="3816455"/>
            <a:ext cx="3598807" cy="1068958"/>
          </a:xfrm>
          <a:prstGeom prst="rect">
            <a:avLst/>
          </a:prstGeom>
        </p:spPr>
        <p:txBody>
          <a:bodyPr/>
          <a:lstStyle>
            <a:lvl1pPr marL="0" indent="0" algn="l" defTabSz="914400" rtl="0" eaLnBrk="1" latinLnBrk="0" hangingPunct="1">
              <a:lnSpc>
                <a:spcPct val="100000"/>
              </a:lnSpc>
              <a:spcBef>
                <a:spcPts val="0"/>
              </a:spcBef>
              <a:spcAft>
                <a:spcPts val="900"/>
              </a:spcAft>
              <a:buClr>
                <a:schemeClr val="accent3"/>
              </a:buClr>
              <a:buFont typeface="Arial"/>
              <a:buNone/>
              <a:defRPr lang="en-US" sz="1800" b="0" i="0" kern="1200" dirty="0">
                <a:solidFill>
                  <a:schemeClr val="tx1"/>
                </a:solidFill>
                <a:latin typeface="+mn-lt"/>
                <a:ea typeface="+mn-ea"/>
                <a:cs typeface="Segoe UI Semilight" panose="020B04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900"/>
              </a:spcAft>
              <a:buClr>
                <a:srgbClr val="33C0CD"/>
              </a:buClr>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@sqlmd</a:t>
            </a:r>
          </a:p>
          <a:p>
            <a:pPr marL="0" marR="0" lvl="0" indent="0" algn="l" defTabSz="914400" rtl="0" eaLnBrk="1" fontAlgn="auto" latinLnBrk="0" hangingPunct="1">
              <a:lnSpc>
                <a:spcPct val="100000"/>
              </a:lnSpc>
              <a:spcBef>
                <a:spcPts val="0"/>
              </a:spcBef>
              <a:spcAft>
                <a:spcPts val="900"/>
              </a:spcAft>
              <a:buClr>
                <a:srgbClr val="33C0CD"/>
              </a:buClr>
              <a:buSzTx/>
              <a:buFont typeface="Arial"/>
              <a:buNone/>
              <a:tabLst/>
              <a:defRPr/>
            </a:pPr>
            <a:r>
              <a:rPr kumimoji="0" lang="en-US" sz="1800" b="0" i="0" u="none" strike="noStrike" kern="1200" cap="none" spc="0" normalizeH="0" baseline="0" noProof="0" dirty="0">
                <a:ln>
                  <a:noFill/>
                </a:ln>
                <a:solidFill>
                  <a:srgbClr val="000000"/>
                </a:solidFill>
                <a:effectLst/>
                <a:uLnTx/>
                <a:uFillTx/>
                <a:latin typeface="Segoe UI"/>
                <a:ea typeface="+mn-ea"/>
                <a:cs typeface="Segoe UI Semilight" panose="020B0402040204020203" pitchFamily="34" charset="0"/>
              </a:rPr>
              <a:t>mdonnelly@pragmaticworks.com</a:t>
            </a:r>
          </a:p>
        </p:txBody>
      </p:sp>
      <p:sp>
        <p:nvSpPr>
          <p:cNvPr id="4" name="Rectangle 3">
            <a:extLst>
              <a:ext uri="{FF2B5EF4-FFF2-40B4-BE49-F238E27FC236}">
                <a16:creationId xmlns:a16="http://schemas.microsoft.com/office/drawing/2014/main" id="{8E27ED79-56D0-4240-9E72-02D65B81E3F7}"/>
              </a:ext>
            </a:extLst>
          </p:cNvPr>
          <p:cNvSpPr/>
          <p:nvPr/>
        </p:nvSpPr>
        <p:spPr>
          <a:xfrm>
            <a:off x="5394724" y="3354790"/>
            <a:ext cx="6096000" cy="923330"/>
          </a:xfrm>
          <a:prstGeom prst="rect">
            <a:avLst/>
          </a:prstGeom>
        </p:spPr>
        <p:txBody>
          <a:bodyPr>
            <a:spAutoFit/>
          </a:bodyPr>
          <a:lstStyle/>
          <a:p>
            <a:pPr algn="ctr"/>
            <a:r>
              <a:rPr lang="en-US" dirty="0">
                <a:solidFill>
                  <a:srgbClr val="657786"/>
                </a:solidFill>
                <a:latin typeface="system-ui"/>
                <a:hlinkClick r:id="rId2"/>
              </a:rPr>
              <a:t>@AzureCosmosDB</a:t>
            </a:r>
          </a:p>
          <a:p>
            <a:pPr algn="ctr"/>
            <a:endParaRPr lang="en-US" dirty="0">
              <a:solidFill>
                <a:srgbClr val="657786"/>
              </a:solidFill>
              <a:latin typeface="system-ui"/>
              <a:hlinkClick r:id="rId2"/>
            </a:endParaRPr>
          </a:p>
          <a:p>
            <a:pPr algn="ctr"/>
            <a:r>
              <a:rPr lang="en-US" dirty="0">
                <a:hlinkClick r:id="rId3"/>
              </a:rPr>
              <a:t>https://azurecosmosdb.github.io/CosmicNotes/</a:t>
            </a:r>
            <a:endParaRPr lang="en-US" dirty="0">
              <a:solidFill>
                <a:srgbClr val="657786"/>
              </a:solidFill>
              <a:latin typeface="system-ui"/>
              <a:hlinkClick r:id="rId2"/>
            </a:endParaRPr>
          </a:p>
        </p:txBody>
      </p:sp>
    </p:spTree>
    <p:extLst>
      <p:ext uri="{BB962C8B-B14F-4D97-AF65-F5344CB8AC3E}">
        <p14:creationId xmlns:p14="http://schemas.microsoft.com/office/powerpoint/2010/main" val="28359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30D86AD-2D15-0A48-98CE-6E5BC83ED5C8}"/>
              </a:ext>
            </a:extLst>
          </p:cNvPr>
          <p:cNvPicPr>
            <a:picLocks noGrp="1" noChangeAspect="1"/>
          </p:cNvPicPr>
          <p:nvPr>
            <p:ph type="pic" sz="quarter" idx="4294967295"/>
          </p:nvPr>
        </p:nvPicPr>
        <p:blipFill>
          <a:blip r:embed="rId2"/>
          <a:srcRect/>
          <a:stretch/>
        </p:blipFill>
        <p:spPr>
          <a:xfrm flipH="1">
            <a:off x="0" y="108018"/>
            <a:ext cx="10026811" cy="6641964"/>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5" name="Title 4">
            <a:extLst>
              <a:ext uri="{FF2B5EF4-FFF2-40B4-BE49-F238E27FC236}">
                <a16:creationId xmlns:a16="http://schemas.microsoft.com/office/drawing/2014/main" id="{994C072C-D116-4575-97DE-BE1E5802C419}"/>
              </a:ext>
            </a:extLst>
          </p:cNvPr>
          <p:cNvSpPr>
            <a:spLocks noGrp="1"/>
          </p:cNvSpPr>
          <p:nvPr>
            <p:ph type="ctrTitle"/>
          </p:nvPr>
        </p:nvSpPr>
        <p:spPr>
          <a:xfrm>
            <a:off x="6683604" y="797001"/>
            <a:ext cx="5127393" cy="837089"/>
          </a:xfrm>
        </p:spPr>
        <p:txBody>
          <a:bodyPr>
            <a:normAutofit fontScale="90000"/>
          </a:bodyPr>
          <a:lstStyle/>
          <a:p>
            <a:r>
              <a:rPr lang="en-US" dirty="0"/>
              <a:t>What is Cosmos DB?</a:t>
            </a:r>
          </a:p>
        </p:txBody>
      </p:sp>
    </p:spTree>
    <p:extLst>
      <p:ext uri="{BB962C8B-B14F-4D97-AF65-F5344CB8AC3E}">
        <p14:creationId xmlns:p14="http://schemas.microsoft.com/office/powerpoint/2010/main" val="2147783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443061" y="1679702"/>
            <a:ext cx="8700939" cy="4391160"/>
          </a:xfrm>
        </p:spPr>
        <p:txBody>
          <a:bodyPr/>
          <a:lstStyle/>
          <a:p>
            <a:pPr marL="0" indent="0">
              <a:buNone/>
            </a:pPr>
            <a:r>
              <a:rPr lang="en-US" sz="4000" dirty="0">
                <a:solidFill>
                  <a:schemeClr val="tx1">
                    <a:lumMod val="75000"/>
                    <a:lumOff val="25000"/>
                  </a:schemeClr>
                </a:solidFill>
                <a:latin typeface="AvantGarde Bk BT Book" panose="020B0402020202020204" pitchFamily="34" charset="0"/>
              </a:rPr>
              <a:t>“</a:t>
            </a:r>
            <a:r>
              <a:rPr lang="en-US" sz="4000" b="1" dirty="0">
                <a:solidFill>
                  <a:schemeClr val="tx1">
                    <a:lumMod val="75000"/>
                    <a:lumOff val="25000"/>
                  </a:schemeClr>
                </a:solidFill>
                <a:latin typeface="AvantGarde Bk BT Book" panose="020B0402020202020204" pitchFamily="34" charset="0"/>
              </a:rPr>
              <a:t>Azure Cosmos DB </a:t>
            </a:r>
            <a:r>
              <a:rPr lang="en-US" sz="4000" dirty="0">
                <a:solidFill>
                  <a:schemeClr val="tx1">
                    <a:lumMod val="75000"/>
                    <a:lumOff val="25000"/>
                  </a:schemeClr>
                </a:solidFill>
                <a:latin typeface="AvantGarde Bk BT Book" panose="020B0402020202020204" pitchFamily="34" charset="0"/>
              </a:rPr>
              <a:t>is Microsoft’s proprietary globally-distributed, multi-model database service for managing data at planet-scale launched in May 2017. It is schema-agnostic, horizontally scalable and generally classified as a </a:t>
            </a:r>
            <a:r>
              <a:rPr lang="en-US" sz="4000" dirty="0">
                <a:solidFill>
                  <a:schemeClr val="accent1"/>
                </a:solidFill>
                <a:latin typeface="AvantGarde Bk BT Book" panose="020B0402020202020204" pitchFamily="34" charset="0"/>
              </a:rPr>
              <a:t>NoSQL</a:t>
            </a:r>
            <a:r>
              <a:rPr lang="en-US" sz="4000" dirty="0">
                <a:solidFill>
                  <a:schemeClr val="tx1">
                    <a:lumMod val="75000"/>
                    <a:lumOff val="25000"/>
                  </a:schemeClr>
                </a:solidFill>
                <a:latin typeface="AvantGarde Bk BT Book" panose="020B0402020202020204" pitchFamily="34" charset="0"/>
              </a:rPr>
              <a:t> database.”</a:t>
            </a:r>
          </a:p>
        </p:txBody>
      </p:sp>
      <p:pic>
        <p:nvPicPr>
          <p:cNvPr id="11" name="Picture 10">
            <a:extLst>
              <a:ext uri="{FF2B5EF4-FFF2-40B4-BE49-F238E27FC236}">
                <a16:creationId xmlns:a16="http://schemas.microsoft.com/office/drawing/2014/main" id="{0D5A93CE-6DA3-4634-9FB1-74182CCF27BA}"/>
              </a:ext>
            </a:extLst>
          </p:cNvPr>
          <p:cNvPicPr>
            <a:picLocks noChangeAspect="1"/>
          </p:cNvPicPr>
          <p:nvPr/>
        </p:nvPicPr>
        <p:blipFill>
          <a:blip r:embed="rId2"/>
          <a:srcRect/>
          <a:stretch/>
        </p:blipFill>
        <p:spPr>
          <a:xfrm>
            <a:off x="8653805" y="515449"/>
            <a:ext cx="2834719" cy="1488897"/>
          </a:xfrm>
          <a:prstGeom prst="rect">
            <a:avLst/>
          </a:prstGeom>
        </p:spPr>
      </p:pic>
    </p:spTree>
    <p:extLst>
      <p:ext uri="{BB962C8B-B14F-4D97-AF65-F5344CB8AC3E}">
        <p14:creationId xmlns:p14="http://schemas.microsoft.com/office/powerpoint/2010/main" val="64712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78764-E5C1-4842-9BA4-ACF802B85ED4}"/>
              </a:ext>
            </a:extLst>
          </p:cNvPr>
          <p:cNvSpPr>
            <a:spLocks noGrp="1"/>
          </p:cNvSpPr>
          <p:nvPr>
            <p:ph idx="1"/>
          </p:nvPr>
        </p:nvSpPr>
        <p:spPr>
          <a:xfrm>
            <a:off x="7842316" y="2133759"/>
            <a:ext cx="3385008" cy="3918857"/>
          </a:xfrm>
        </p:spPr>
        <p:txBody>
          <a:bodyPr/>
          <a:lstStyle/>
          <a:p>
            <a:pPr marL="0" indent="0">
              <a:buNone/>
            </a:pPr>
            <a:r>
              <a:rPr lang="en-US" sz="3600" b="1" dirty="0">
                <a:solidFill>
                  <a:schemeClr val="accent2">
                    <a:lumMod val="75000"/>
                  </a:schemeClr>
                </a:solidFill>
              </a:rPr>
              <a:t>Built for the Cloud</a:t>
            </a:r>
          </a:p>
          <a:p>
            <a:r>
              <a:rPr lang="en-US" dirty="0"/>
              <a:t>Cosmos only runs on Azure there is no on-prem version</a:t>
            </a:r>
          </a:p>
        </p:txBody>
      </p:sp>
      <p:sp>
        <p:nvSpPr>
          <p:cNvPr id="3" name="Title 2">
            <a:extLst>
              <a:ext uri="{FF2B5EF4-FFF2-40B4-BE49-F238E27FC236}">
                <a16:creationId xmlns:a16="http://schemas.microsoft.com/office/drawing/2014/main" id="{EAC995EF-9079-4479-B0FF-5AE16F145C18}"/>
              </a:ext>
            </a:extLst>
          </p:cNvPr>
          <p:cNvSpPr>
            <a:spLocks noGrp="1"/>
          </p:cNvSpPr>
          <p:nvPr>
            <p:ph type="ctrTitle"/>
          </p:nvPr>
        </p:nvSpPr>
        <p:spPr/>
        <p:txBody>
          <a:bodyPr/>
          <a:lstStyle/>
          <a:p>
            <a:r>
              <a:rPr lang="en-US" dirty="0"/>
              <a:t>Cosmos DB is</a:t>
            </a:r>
          </a:p>
        </p:txBody>
      </p:sp>
      <p:sp>
        <p:nvSpPr>
          <p:cNvPr id="4" name="Content Placeholder 1">
            <a:extLst>
              <a:ext uri="{FF2B5EF4-FFF2-40B4-BE49-F238E27FC236}">
                <a16:creationId xmlns:a16="http://schemas.microsoft.com/office/drawing/2014/main" id="{327E4E70-23DD-4148-9E54-E353E7658915}"/>
              </a:ext>
            </a:extLst>
          </p:cNvPr>
          <p:cNvSpPr txBox="1">
            <a:spLocks/>
          </p:cNvSpPr>
          <p:nvPr/>
        </p:nvSpPr>
        <p:spPr>
          <a:xfrm>
            <a:off x="4180788" y="2133760"/>
            <a:ext cx="3385008"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lumMod val="75000"/>
                  </a:schemeClr>
                </a:solidFill>
              </a:rPr>
              <a:t>Distributed Globally</a:t>
            </a:r>
          </a:p>
          <a:p>
            <a:r>
              <a:rPr lang="en-US" dirty="0"/>
              <a:t>Redundancy is built in</a:t>
            </a:r>
          </a:p>
        </p:txBody>
      </p:sp>
      <p:sp>
        <p:nvSpPr>
          <p:cNvPr id="5" name="Content Placeholder 1">
            <a:extLst>
              <a:ext uri="{FF2B5EF4-FFF2-40B4-BE49-F238E27FC236}">
                <a16:creationId xmlns:a16="http://schemas.microsoft.com/office/drawing/2014/main" id="{88C30EDA-100E-4FAC-9408-8714271E798B}"/>
              </a:ext>
            </a:extLst>
          </p:cNvPr>
          <p:cNvSpPr txBox="1">
            <a:spLocks/>
          </p:cNvSpPr>
          <p:nvPr/>
        </p:nvSpPr>
        <p:spPr>
          <a:xfrm>
            <a:off x="519260" y="2133761"/>
            <a:ext cx="3385008"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lumMod val="75000"/>
                  </a:schemeClr>
                </a:solidFill>
              </a:rPr>
              <a:t>Horizontally Partitioned</a:t>
            </a:r>
          </a:p>
          <a:p>
            <a:r>
              <a:rPr lang="en-US" dirty="0"/>
              <a:t>Using Replica Sets to Scale </a:t>
            </a:r>
            <a:r>
              <a:rPr lang="en-US" dirty="0" err="1"/>
              <a:t>Horizonatally</a:t>
            </a:r>
            <a:endParaRPr lang="en-US" dirty="0"/>
          </a:p>
        </p:txBody>
      </p:sp>
    </p:spTree>
    <p:extLst>
      <p:ext uri="{BB962C8B-B14F-4D97-AF65-F5344CB8AC3E}">
        <p14:creationId xmlns:p14="http://schemas.microsoft.com/office/powerpoint/2010/main" val="278676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3F29C-1818-4F55-B9DD-2397712BC6DC}"/>
              </a:ext>
            </a:extLst>
          </p:cNvPr>
          <p:cNvSpPr>
            <a:spLocks noGrp="1"/>
          </p:cNvSpPr>
          <p:nvPr>
            <p:ph type="title" idx="4294967295"/>
          </p:nvPr>
        </p:nvSpPr>
        <p:spPr>
          <a:xfrm>
            <a:off x="0" y="584200"/>
            <a:ext cx="11222038" cy="819150"/>
          </a:xfrm>
          <a:prstGeom prst="rect">
            <a:avLst/>
          </a:prstGeom>
        </p:spPr>
        <p:txBody>
          <a:bodyPr/>
          <a:lstStyle/>
          <a:p>
            <a:r>
              <a:rPr lang="en-US" sz="4800" b="1" dirty="0"/>
              <a:t>APIs Supported </a:t>
            </a:r>
          </a:p>
        </p:txBody>
      </p:sp>
      <p:sp>
        <p:nvSpPr>
          <p:cNvPr id="3" name="Text Placeholder 2">
            <a:extLst>
              <a:ext uri="{FF2B5EF4-FFF2-40B4-BE49-F238E27FC236}">
                <a16:creationId xmlns:a16="http://schemas.microsoft.com/office/drawing/2014/main" id="{AFE3C0B0-45E4-4B05-8EF6-ED2345B7EC78}"/>
              </a:ext>
            </a:extLst>
          </p:cNvPr>
          <p:cNvSpPr>
            <a:spLocks noGrp="1"/>
          </p:cNvSpPr>
          <p:nvPr>
            <p:ph type="body" sz="quarter" idx="4294967295"/>
          </p:nvPr>
        </p:nvSpPr>
        <p:spPr>
          <a:xfrm>
            <a:off x="0" y="1743075"/>
            <a:ext cx="4314825" cy="1244600"/>
          </a:xfrm>
          <a:prstGeom prst="rect">
            <a:avLst/>
          </a:prstGeom>
        </p:spPr>
        <p:txBody>
          <a:bodyPr/>
          <a:lstStyle/>
          <a:p>
            <a:pPr algn="ctr"/>
            <a:r>
              <a:rPr lang="en-US" dirty="0"/>
              <a:t>SQL</a:t>
            </a:r>
          </a:p>
          <a:p>
            <a:pPr algn="ctr"/>
            <a:r>
              <a:rPr lang="en-US" dirty="0"/>
              <a:t>(Document DB)</a:t>
            </a:r>
          </a:p>
        </p:txBody>
      </p:sp>
      <p:sp>
        <p:nvSpPr>
          <p:cNvPr id="9" name="Text Placeholder 2">
            <a:extLst>
              <a:ext uri="{FF2B5EF4-FFF2-40B4-BE49-F238E27FC236}">
                <a16:creationId xmlns:a16="http://schemas.microsoft.com/office/drawing/2014/main" id="{D2F7897E-2FDD-422E-BFDC-1EB2C03901A8}"/>
              </a:ext>
            </a:extLst>
          </p:cNvPr>
          <p:cNvSpPr txBox="1">
            <a:spLocks/>
          </p:cNvSpPr>
          <p:nvPr/>
        </p:nvSpPr>
        <p:spPr>
          <a:xfrm>
            <a:off x="6957871" y="780577"/>
            <a:ext cx="3542968" cy="520700"/>
          </a:xfrm>
          <a:prstGeom prst="rect">
            <a:avLst/>
          </a:prstGeom>
        </p:spPr>
        <p:txBody>
          <a:bodyPr anchor="t">
            <a:noAutofit/>
          </a:bodyPr>
          <a:lstStyle>
            <a:lvl1pPr marL="0" indent="0" algn="l" defTabSz="914400" rtl="0" eaLnBrk="1" latinLnBrk="0" hangingPunct="1">
              <a:spcBef>
                <a:spcPct val="20000"/>
              </a:spcBef>
              <a:buClr>
                <a:schemeClr val="accent3"/>
              </a:buClr>
              <a:buFont typeface="Arial"/>
              <a:buNone/>
              <a:defRPr lang="en-US" sz="2400" b="1" i="0" kern="1200" dirty="0">
                <a:solidFill>
                  <a:schemeClr val="accent2"/>
                </a:solidFill>
                <a:latin typeface="Segoe UI Semibold" panose="020B0502040204020203" pitchFamily="34" charset="0"/>
                <a:ea typeface="Segoe UI Semibold" panose="020B0502040204020203" pitchFamily="34" charset="0"/>
                <a:cs typeface="Segoe UI Semibold" panose="020B0502040204020203" pitchFamily="34" charset="0"/>
              </a:defRPr>
            </a:lvl1pPr>
            <a:lvl2pPr marL="342900" indent="-342900" algn="l" defTabSz="914400" rtl="0" eaLnBrk="1" latinLnBrk="0" hangingPunct="1">
              <a:spcBef>
                <a:spcPct val="20000"/>
              </a:spcBef>
              <a:buClr>
                <a:schemeClr val="accent3"/>
              </a:buClr>
              <a:buFont typeface="Arial"/>
              <a:buChar char="•"/>
              <a:defRPr lang="en-US" sz="2000" b="0" i="0" kern="1200" dirty="0" smtClean="0">
                <a:solidFill>
                  <a:schemeClr val="tx1"/>
                </a:solidFill>
                <a:latin typeface="Segoe UI Semilight" panose="020B0402040204020203" pitchFamily="34" charset="0"/>
                <a:ea typeface="+mn-ea"/>
                <a:cs typeface="Segoe UI Semilight" panose="020B0402040204020203" pitchFamily="34" charset="0"/>
              </a:defRPr>
            </a:lvl2pPr>
            <a:lvl3pPr marL="638175"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3pPr>
            <a:lvl4pPr marL="922338" indent="-342900" algn="l" defTabSz="914400" rtl="0" eaLnBrk="1" latinLnBrk="0" hangingPunct="1">
              <a:spcBef>
                <a:spcPct val="20000"/>
              </a:spcBef>
              <a:buClr>
                <a:schemeClr val="accent3"/>
              </a:buClr>
              <a:buFont typeface="Arial"/>
              <a:buChar char="•"/>
              <a:defRPr lang="en-US" sz="1800" b="0" i="0" kern="1200" dirty="0" smtClean="0">
                <a:solidFill>
                  <a:schemeClr val="tx1"/>
                </a:solidFill>
                <a:latin typeface="Segoe UI Semilight" panose="020B0402040204020203" pitchFamily="34" charset="0"/>
                <a:ea typeface="+mn-ea"/>
                <a:cs typeface="Segoe UI Semilight" panose="020B0402040204020203" pitchFamily="34" charset="0"/>
              </a:defRPr>
            </a:lvl4pPr>
            <a:lvl5pPr marL="1189038" indent="-342900" algn="l" defTabSz="914400" rtl="0" eaLnBrk="1" latinLnBrk="0" hangingPunct="1">
              <a:spcBef>
                <a:spcPct val="20000"/>
              </a:spcBef>
              <a:buClr>
                <a:schemeClr val="accent3"/>
              </a:buClr>
              <a:buFont typeface="Arial"/>
              <a:buChar char="•"/>
              <a:defRPr lang="en-US" sz="1800" b="0" i="0" kern="1200" dirty="0">
                <a:solidFill>
                  <a:schemeClr val="tx1"/>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4267" dirty="0"/>
              <a:t>Table API</a:t>
            </a:r>
          </a:p>
        </p:txBody>
      </p:sp>
      <p:pic>
        <p:nvPicPr>
          <p:cNvPr id="2052" name="Picture 4" descr="Image result for mongodb logo">
            <a:extLst>
              <a:ext uri="{FF2B5EF4-FFF2-40B4-BE49-F238E27FC236}">
                <a16:creationId xmlns:a16="http://schemas.microsoft.com/office/drawing/2014/main" id="{6D4DFEAB-C522-4DE1-BE8B-D7633BA3BDA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124" y="3429000"/>
            <a:ext cx="2410349" cy="6364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assandra logo">
            <a:extLst>
              <a:ext uri="{FF2B5EF4-FFF2-40B4-BE49-F238E27FC236}">
                <a16:creationId xmlns:a16="http://schemas.microsoft.com/office/drawing/2014/main" id="{A36D348B-122C-4C7B-A57F-70FD18CC4A3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3027" y="2082459"/>
            <a:ext cx="2377443" cy="159348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gremlin graph db logo">
            <a:extLst>
              <a:ext uri="{FF2B5EF4-FFF2-40B4-BE49-F238E27FC236}">
                <a16:creationId xmlns:a16="http://schemas.microsoft.com/office/drawing/2014/main" id="{E43B3EFC-78AB-4843-902A-F79E4B6989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6275" y="3965518"/>
            <a:ext cx="3219449" cy="1244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Image result for etcd logo">
            <a:extLst>
              <a:ext uri="{FF2B5EF4-FFF2-40B4-BE49-F238E27FC236}">
                <a16:creationId xmlns:a16="http://schemas.microsoft.com/office/drawing/2014/main" id="{6EEE665F-BCBD-4835-A717-90DD7C695E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13463" y="3344370"/>
            <a:ext cx="2398413" cy="8622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134ADAB-86A6-44FA-8B8A-495E5CFFC892}"/>
              </a:ext>
            </a:extLst>
          </p:cNvPr>
          <p:cNvSpPr/>
          <p:nvPr/>
        </p:nvSpPr>
        <p:spPr>
          <a:xfrm>
            <a:off x="3644848" y="6089317"/>
            <a:ext cx="3860544" cy="461665"/>
          </a:xfrm>
          <a:prstGeom prst="rect">
            <a:avLst/>
          </a:prstGeom>
        </p:spPr>
        <p:txBody>
          <a:bodyPr wrap="none">
            <a:spAutoFit/>
          </a:bodyPr>
          <a:lstStyle/>
          <a:p>
            <a:r>
              <a:rPr lang="en-US" sz="2400" dirty="0">
                <a:solidFill>
                  <a:srgbClr val="293338"/>
                </a:solidFill>
                <a:latin typeface="Gotham SSm A"/>
              </a:rPr>
              <a:t>ARS – Atom Record Sequence</a:t>
            </a:r>
            <a:endParaRPr lang="en-US" sz="2400" dirty="0"/>
          </a:p>
        </p:txBody>
      </p:sp>
      <p:cxnSp>
        <p:nvCxnSpPr>
          <p:cNvPr id="6" name="Straight Connector 5">
            <a:extLst>
              <a:ext uri="{FF2B5EF4-FFF2-40B4-BE49-F238E27FC236}">
                <a16:creationId xmlns:a16="http://schemas.microsoft.com/office/drawing/2014/main" id="{D8117C66-8BEB-4314-9801-B9086BDBE00D}"/>
              </a:ext>
            </a:extLst>
          </p:cNvPr>
          <p:cNvCxnSpPr/>
          <p:nvPr/>
        </p:nvCxnSpPr>
        <p:spPr>
          <a:xfrm>
            <a:off x="64160" y="5599655"/>
            <a:ext cx="12155213"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8893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30D86AD-2D15-0A48-98CE-6E5BC83ED5C8}"/>
              </a:ext>
            </a:extLst>
          </p:cNvPr>
          <p:cNvPicPr>
            <a:picLocks noGrp="1" noChangeAspect="1"/>
          </p:cNvPicPr>
          <p:nvPr>
            <p:ph type="pic" sz="quarter" idx="4294967295"/>
          </p:nvPr>
        </p:nvPicPr>
        <p:blipFill>
          <a:blip r:embed="rId2"/>
          <a:srcRect/>
          <a:stretch/>
        </p:blipFill>
        <p:spPr>
          <a:xfrm flipH="1">
            <a:off x="0" y="108018"/>
            <a:ext cx="10026811" cy="6641964"/>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5" name="Title 4">
            <a:extLst>
              <a:ext uri="{FF2B5EF4-FFF2-40B4-BE49-F238E27FC236}">
                <a16:creationId xmlns:a16="http://schemas.microsoft.com/office/drawing/2014/main" id="{994C072C-D116-4575-97DE-BE1E5802C419}"/>
              </a:ext>
            </a:extLst>
          </p:cNvPr>
          <p:cNvSpPr>
            <a:spLocks noGrp="1"/>
          </p:cNvSpPr>
          <p:nvPr>
            <p:ph type="ctrTitle"/>
          </p:nvPr>
        </p:nvSpPr>
        <p:spPr>
          <a:xfrm>
            <a:off x="6683604" y="797001"/>
            <a:ext cx="5127393" cy="837089"/>
          </a:xfrm>
        </p:spPr>
        <p:txBody>
          <a:bodyPr>
            <a:normAutofit/>
          </a:bodyPr>
          <a:lstStyle/>
          <a:p>
            <a:r>
              <a:rPr lang="en-US" dirty="0"/>
              <a:t>Why Cosmos DB?</a:t>
            </a:r>
          </a:p>
        </p:txBody>
      </p:sp>
    </p:spTree>
    <p:extLst>
      <p:ext uri="{BB962C8B-B14F-4D97-AF65-F5344CB8AC3E}">
        <p14:creationId xmlns:p14="http://schemas.microsoft.com/office/powerpoint/2010/main" val="2142865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6678764-E5C1-4842-9BA4-ACF802B85ED4}"/>
              </a:ext>
            </a:extLst>
          </p:cNvPr>
          <p:cNvSpPr>
            <a:spLocks noGrp="1"/>
          </p:cNvSpPr>
          <p:nvPr>
            <p:ph idx="1"/>
          </p:nvPr>
        </p:nvSpPr>
        <p:spPr>
          <a:xfrm>
            <a:off x="7842316" y="2312488"/>
            <a:ext cx="3385008" cy="3918857"/>
          </a:xfrm>
        </p:spPr>
        <p:txBody>
          <a:bodyPr/>
          <a:lstStyle/>
          <a:p>
            <a:pPr marL="0" indent="0">
              <a:buNone/>
            </a:pPr>
            <a:r>
              <a:rPr lang="en-US" sz="3600" b="1" dirty="0">
                <a:solidFill>
                  <a:schemeClr val="accent2">
                    <a:lumMod val="75000"/>
                  </a:schemeClr>
                </a:solidFill>
              </a:rPr>
              <a:t>Building in the Cloud</a:t>
            </a:r>
            <a:endParaRPr lang="en-US" dirty="0"/>
          </a:p>
        </p:txBody>
      </p:sp>
      <p:sp>
        <p:nvSpPr>
          <p:cNvPr id="3" name="Title 2">
            <a:extLst>
              <a:ext uri="{FF2B5EF4-FFF2-40B4-BE49-F238E27FC236}">
                <a16:creationId xmlns:a16="http://schemas.microsoft.com/office/drawing/2014/main" id="{EAC995EF-9079-4479-B0FF-5AE16F145C18}"/>
              </a:ext>
            </a:extLst>
          </p:cNvPr>
          <p:cNvSpPr>
            <a:spLocks noGrp="1"/>
          </p:cNvSpPr>
          <p:nvPr>
            <p:ph type="ctrTitle"/>
          </p:nvPr>
        </p:nvSpPr>
        <p:spPr/>
        <p:txBody>
          <a:bodyPr/>
          <a:lstStyle/>
          <a:p>
            <a:r>
              <a:rPr lang="en-US" dirty="0"/>
              <a:t>Cosmos DB Because</a:t>
            </a:r>
          </a:p>
        </p:txBody>
      </p:sp>
      <p:sp>
        <p:nvSpPr>
          <p:cNvPr id="4" name="Content Placeholder 1">
            <a:extLst>
              <a:ext uri="{FF2B5EF4-FFF2-40B4-BE49-F238E27FC236}">
                <a16:creationId xmlns:a16="http://schemas.microsoft.com/office/drawing/2014/main" id="{327E4E70-23DD-4148-9E54-E353E7658915}"/>
              </a:ext>
            </a:extLst>
          </p:cNvPr>
          <p:cNvSpPr txBox="1">
            <a:spLocks/>
          </p:cNvSpPr>
          <p:nvPr/>
        </p:nvSpPr>
        <p:spPr>
          <a:xfrm>
            <a:off x="4180788" y="2310756"/>
            <a:ext cx="3385008"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lumMod val="75000"/>
                  </a:schemeClr>
                </a:solidFill>
              </a:rPr>
              <a:t>Distributed Globally</a:t>
            </a:r>
            <a:endParaRPr lang="en-US" dirty="0"/>
          </a:p>
        </p:txBody>
      </p:sp>
      <p:sp>
        <p:nvSpPr>
          <p:cNvPr id="5" name="Content Placeholder 1">
            <a:extLst>
              <a:ext uri="{FF2B5EF4-FFF2-40B4-BE49-F238E27FC236}">
                <a16:creationId xmlns:a16="http://schemas.microsoft.com/office/drawing/2014/main" id="{88C30EDA-100E-4FAC-9408-8714271E798B}"/>
              </a:ext>
            </a:extLst>
          </p:cNvPr>
          <p:cNvSpPr txBox="1">
            <a:spLocks/>
          </p:cNvSpPr>
          <p:nvPr/>
        </p:nvSpPr>
        <p:spPr>
          <a:xfrm>
            <a:off x="443846" y="2310757"/>
            <a:ext cx="3385008" cy="391885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vantGarde Bk BT Book" panose="020B04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vantGarde Bk BT Book" panose="020B04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vantGarde Bk BT Book" panose="020B04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vantGarde Bk BT Book" panose="020B04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chemeClr val="accent2">
                    <a:lumMod val="75000"/>
                  </a:schemeClr>
                </a:solidFill>
              </a:rPr>
              <a:t>Lots of Serialization / Deserialization of JSON</a:t>
            </a:r>
            <a:endParaRPr lang="en-US" dirty="0"/>
          </a:p>
        </p:txBody>
      </p:sp>
    </p:spTree>
    <p:extLst>
      <p:ext uri="{BB962C8B-B14F-4D97-AF65-F5344CB8AC3E}">
        <p14:creationId xmlns:p14="http://schemas.microsoft.com/office/powerpoint/2010/main" val="3161012290"/>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URL xmlns="ac2cf9c6-a5cc-43ca-99ef-a3ab066b4ae5">
      <Url xsi:nil="true"/>
      <Description xsi:nil="true"/>
    </File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13" ma:contentTypeDescription="Create a new document." ma:contentTypeScope="" ma:versionID="dde1fa8aba31e09161a902f39401a57e">
  <xsd:schema xmlns:xsd="http://www.w3.org/2001/XMLSchema" xmlns:xs="http://www.w3.org/2001/XMLSchema" xmlns:p="http://schemas.microsoft.com/office/2006/metadata/properties" xmlns:ns2="ac2cf9c6-a5cc-43ca-99ef-a3ab066b4ae5" xmlns:ns3="1d6a7d0a-77ae-48b6-a3f7-d8d039761d64" targetNamespace="http://schemas.microsoft.com/office/2006/metadata/properties" ma:root="true" ma:fieldsID="9676848b5c4e6950c2484c682c6de321" ns2:_="" ns3:_="">
    <xsd:import namespace="ac2cf9c6-a5cc-43ca-99ef-a3ab066b4ae5"/>
    <xsd:import namespace="1d6a7d0a-77ae-48b6-a3f7-d8d039761d6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3:SharedWithUsers" minOccurs="0"/>
                <xsd:element ref="ns3:SharedWithDetails" minOccurs="0"/>
                <xsd:element ref="ns2:FileUR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FileURL" ma:index="20" nillable="true" ma:displayName="FileURL" ma:description="Link to Data Sheet File" ma:format="Hyperlink" ma:internalName="FileURL">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d6a7d0a-77ae-48b6-a3f7-d8d039761d6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AEA5888-9705-4D73-B45E-466F1EA731AB}">
  <ds:schemaRefs>
    <ds:schemaRef ds:uri="http://purl.org/dc/elements/1.1/"/>
    <ds:schemaRef ds:uri="http://www.w3.org/XML/1998/namespace"/>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1d6a7d0a-77ae-48b6-a3f7-d8d039761d64"/>
    <ds:schemaRef ds:uri="ac2cf9c6-a5cc-43ca-99ef-a3ab066b4ae5"/>
    <ds:schemaRef ds:uri="http://purl.org/dc/dcmitype/"/>
  </ds:schemaRefs>
</ds:datastoreItem>
</file>

<file path=customXml/itemProps2.xml><?xml version="1.0" encoding="utf-8"?>
<ds:datastoreItem xmlns:ds="http://schemas.openxmlformats.org/officeDocument/2006/customXml" ds:itemID="{49C60976-2800-4D6A-B8D2-CF8D78F86478}">
  <ds:schemaRefs>
    <ds:schemaRef ds:uri="http://schemas.microsoft.com/sharepoint/v3/contenttype/forms"/>
  </ds:schemaRefs>
</ds:datastoreItem>
</file>

<file path=customXml/itemProps3.xml><?xml version="1.0" encoding="utf-8"?>
<ds:datastoreItem xmlns:ds="http://schemas.openxmlformats.org/officeDocument/2006/customXml" ds:itemID="{6070CF75-205B-4860-B855-A2D105DE4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1d6a7d0a-77ae-48b6-a3f7-d8d039761d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20096</TotalTime>
  <Words>1088</Words>
  <Application>Microsoft Office PowerPoint</Application>
  <PresentationFormat>Widescreen</PresentationFormat>
  <Paragraphs>197</Paragraphs>
  <Slides>33</Slides>
  <Notes>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Arial</vt:lpstr>
      <vt:lpstr>AvantGarde Bk BT Book</vt:lpstr>
      <vt:lpstr>AvantGarde Bk BT Demi</vt:lpstr>
      <vt:lpstr>Calibri</vt:lpstr>
      <vt:lpstr>Calibri Light</vt:lpstr>
      <vt:lpstr>Consolas</vt:lpstr>
      <vt:lpstr>Gotham SSm A</vt:lpstr>
      <vt:lpstr>Open Sans</vt:lpstr>
      <vt:lpstr>Segoe UI</vt:lpstr>
      <vt:lpstr>Segoe UI Semibold</vt:lpstr>
      <vt:lpstr>system-ui</vt:lpstr>
      <vt:lpstr>Verdana</vt:lpstr>
      <vt:lpstr>Pragmatic Works</vt:lpstr>
      <vt:lpstr>Cosmos DB 101</vt:lpstr>
      <vt:lpstr>Mike Donnelly</vt:lpstr>
      <vt:lpstr>Today’s Story</vt:lpstr>
      <vt:lpstr>What is Cosmos DB?</vt:lpstr>
      <vt:lpstr>PowerPoint Presentation</vt:lpstr>
      <vt:lpstr>Cosmos DB is</vt:lpstr>
      <vt:lpstr>APIs Supported </vt:lpstr>
      <vt:lpstr>Why Cosmos DB?</vt:lpstr>
      <vt:lpstr>Cosmos DB Because</vt:lpstr>
      <vt:lpstr>Creating a Document Container</vt:lpstr>
      <vt:lpstr>Mind Shift to NoSQL</vt:lpstr>
      <vt:lpstr>Partitioning is Key</vt:lpstr>
      <vt:lpstr>Consistency Levels</vt:lpstr>
      <vt:lpstr>Indexing still matters</vt:lpstr>
      <vt:lpstr>What RU?</vt:lpstr>
      <vt:lpstr>PowerPoint Presentation</vt:lpstr>
      <vt:lpstr>RU Considering the Right Things?</vt:lpstr>
      <vt:lpstr>RU on AutoPilot? (Now called AutoScale)</vt:lpstr>
      <vt:lpstr>Free as in Tier</vt:lpstr>
      <vt:lpstr>A Closer Look</vt:lpstr>
      <vt:lpstr>Cosmos DBA?</vt:lpstr>
      <vt:lpstr>Cosmos DBA</vt:lpstr>
      <vt:lpstr>Schema-less is a Myth</vt:lpstr>
      <vt:lpstr>PowerPoint Presentation</vt:lpstr>
      <vt:lpstr>PowerPoint Presentation</vt:lpstr>
      <vt:lpstr>Cosmic Karma</vt:lpstr>
      <vt:lpstr>The SQL API is not all there</vt:lpstr>
      <vt:lpstr>The SQL API is not all there</vt:lpstr>
      <vt:lpstr>Let’s Look at some “SQL”</vt:lpstr>
      <vt:lpstr>Transactions in Cosmos</vt:lpstr>
      <vt:lpstr>Trigger</vt:lpstr>
      <vt:lpstr>Example Stored Proc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Bethany Mincey</dc:creator>
  <cp:lastModifiedBy>Karen Robito</cp:lastModifiedBy>
  <cp:revision>47</cp:revision>
  <cp:lastPrinted>2019-01-11T19:40:18Z</cp:lastPrinted>
  <dcterms:created xsi:type="dcterms:W3CDTF">2019-01-10T16:41:43Z</dcterms:created>
  <dcterms:modified xsi:type="dcterms:W3CDTF">2020-07-20T16:39:58Z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0x010100254247606362E441ADA82642F26A3272</vt:lpwstr>
  </property>
</Properties>
</file>