
<file path=[Content_Types].xml><?xml version="1.0" encoding="utf-8"?>
<Types xmlns="http://schemas.openxmlformats.org/package/2006/content-types">
  <Default Extension="png" ContentType="image/png"/>
  <Default Extension="bin"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media/image13.bin" ContentType="image/x-emf"/>
  <Override PartName="/ppt/tags/tag1.xml" ContentType="application/vnd.openxmlformats-officedocument.presentationml.tags+xml"/>
  <Override PartName="/ppt/embeddings/oleObject1.bin" ContentType="application/vnd.openxmlformats-officedocument.oleObject"/>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media/image14.bin" ContentType="image/jpeg"/>
  <Override PartName="/ppt/embeddings/oleObject3.bin" ContentType="application/vnd.openxmlformats-officedocument.oleObject"/>
  <Override PartName="/ppt/tags/tag4.xml" ContentType="application/vnd.openxmlformats-officedocument.presentationml.tags+xml"/>
  <Override PartName="/ppt/embeddings/oleObject4.bin" ContentType="application/vnd.openxmlformats-officedocument.oleObject"/>
  <Override PartName="/ppt/tags/tag5.xml" ContentType="application/vnd.openxmlformats-officedocument.presentationml.tags+xml"/>
  <Override PartName="/ppt/embeddings/oleObject5.bin" ContentType="application/vnd.openxmlformats-officedocument.oleObject"/>
  <Override PartName="/ppt/tags/tag6.xml" ContentType="application/vnd.openxmlformats-officedocument.presentationml.tags+xml"/>
  <Override PartName="/ppt/embeddings/oleObject6.bin" ContentType="application/vnd.openxmlformats-officedocument.oleObject"/>
  <Override PartName="/ppt/tags/tag7.xml" ContentType="application/vnd.openxmlformats-officedocument.presentationml.tags+xml"/>
  <Override PartName="/ppt/embeddings/oleObject7.bin" ContentType="application/vnd.openxmlformats-officedocument.oleObject"/>
  <Override PartName="/ppt/tags/tag8.xml" ContentType="application/vnd.openxmlformats-officedocument.presentationml.tags+xml"/>
  <Override PartName="/ppt/embeddings/oleObject8.bin" ContentType="application/vnd.openxmlformats-officedocument.oleObject"/>
  <Override PartName="/ppt/tags/tag9.xml" ContentType="application/vnd.openxmlformats-officedocument.presentationml.tags+xml"/>
  <Override PartName="/ppt/embeddings/oleObject9.bin" ContentType="application/vnd.openxmlformats-officedocument.oleObject"/>
  <Override PartName="/ppt/tags/tag10.xml" ContentType="application/vnd.openxmlformats-officedocument.presentationml.tags+xml"/>
  <Override PartName="/ppt/embeddings/oleObject10.bin" ContentType="application/vnd.openxmlformats-officedocument.oleObject"/>
  <Override PartName="/ppt/tags/tag11.xml" ContentType="application/vnd.openxmlformats-officedocument.presentationml.tags+xml"/>
  <Override PartName="/ppt/embeddings/oleObject11.bin" ContentType="application/vnd.openxmlformats-officedocument.oleObject"/>
  <Override PartName="/ppt/tags/tag12.xml" ContentType="application/vnd.openxmlformats-officedocument.presentationml.tags+xml"/>
  <Override PartName="/ppt/embeddings/oleObject12.bin" ContentType="application/vnd.openxmlformats-officedocument.oleObject"/>
  <Override PartName="/ppt/tags/tag13.xml" ContentType="application/vnd.openxmlformats-officedocument.presentationml.tags+xml"/>
  <Override PartName="/ppt/embeddings/oleObject13.bin" ContentType="application/vnd.openxmlformats-officedocument.oleObject"/>
  <Override PartName="/ppt/tags/tag14.xml" ContentType="application/vnd.openxmlformats-officedocument.presentationml.tags+xml"/>
  <Override PartName="/ppt/embeddings/oleObject14.bin" ContentType="application/vnd.openxmlformats-officedocument.oleObject"/>
  <Override PartName="/ppt/tags/tag15.xml" ContentType="application/vnd.openxmlformats-officedocument.presentationml.tags+xml"/>
  <Override PartName="/ppt/embeddings/oleObject15.bin" ContentType="application/vnd.openxmlformats-officedocument.oleObject"/>
  <Override PartName="/ppt/tags/tag16.xml" ContentType="application/vnd.openxmlformats-officedocument.presentationml.tags+xml"/>
  <Override PartName="/ppt/embeddings/oleObject16.bin" ContentType="application/vnd.openxmlformats-officedocument.oleObject"/>
  <Override PartName="/ppt/tags/tag17.xml" ContentType="application/vnd.openxmlformats-officedocument.presentationml.tags+xml"/>
  <Override PartName="/ppt/embeddings/oleObject17.bin" ContentType="application/vnd.openxmlformats-officedocument.oleObject"/>
  <Override PartName="/ppt/tags/tag18.xml" ContentType="application/vnd.openxmlformats-officedocument.presentationml.tags+xml"/>
  <Override PartName="/ppt/embeddings/oleObject18.bin" ContentType="application/vnd.openxmlformats-officedocument.oleObject"/>
  <Override PartName="/ppt/tags/tag19.xml" ContentType="application/vnd.openxmlformats-officedocument.presentationml.tags+xml"/>
  <Override PartName="/ppt/embeddings/oleObject19.bin" ContentType="application/vnd.openxmlformats-officedocument.oleObject"/>
  <Override PartName="/ppt/tags/tag20.xml" ContentType="application/vnd.openxmlformats-officedocument.presentationml.tags+xml"/>
  <Override PartName="/ppt/embeddings/oleObject20.bin" ContentType="application/vnd.openxmlformats-officedocument.oleObject"/>
  <Override PartName="/ppt/tags/tag21.xml" ContentType="application/vnd.openxmlformats-officedocument.presentationml.tags+xml"/>
  <Override PartName="/ppt/embeddings/oleObject21.bin" ContentType="application/vnd.openxmlformats-officedocument.oleObject"/>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0.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embeddings/oleObject22.bin" ContentType="application/vnd.openxmlformats-officedocument.oleObject"/>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1.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embeddings/oleObject23.bin" ContentType="application/vnd.openxmlformats-officedocument.oleObject"/>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embeddings/oleObject24.bin" ContentType="application/vnd.openxmlformats-officedocument.oleObject"/>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embeddings/oleObject25.bin" ContentType="application/vnd.openxmlformats-officedocument.oleObject"/>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5.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embeddings/oleObject26.bin" ContentType="application/vnd.openxmlformats-officedocument.oleObject"/>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6.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7.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embeddings/oleObject27.bin" ContentType="application/vnd.openxmlformats-officedocument.oleObject"/>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10" r:id="rId4"/>
    <p:sldMasterId id="2147484341" r:id="rId5"/>
    <p:sldMasterId id="2147484485" r:id="rId6"/>
    <p:sldMasterId id="2147484524" r:id="rId7"/>
    <p:sldMasterId id="2147484545" r:id="rId8"/>
    <p:sldMasterId id="2147484573" r:id="rId9"/>
    <p:sldMasterId id="2147484598" r:id="rId10"/>
    <p:sldMasterId id="2147484619" r:id="rId11"/>
    <p:sldMasterId id="2147484639" r:id="rId12"/>
    <p:sldMasterId id="2147484666" r:id="rId13"/>
    <p:sldMasterId id="2147484711" r:id="rId14"/>
    <p:sldMasterId id="2147484743" r:id="rId15"/>
    <p:sldMasterId id="2147484768" r:id="rId16"/>
    <p:sldMasterId id="2147484798" r:id="rId17"/>
    <p:sldMasterId id="2147484815" r:id="rId18"/>
    <p:sldMasterId id="2147484838" r:id="rId19"/>
    <p:sldMasterId id="2147484858" r:id="rId20"/>
    <p:sldMasterId id="2147484881" r:id="rId21"/>
  </p:sldMasterIdLst>
  <p:notesMasterIdLst>
    <p:notesMasterId r:id="rId84"/>
  </p:notesMasterIdLst>
  <p:handoutMasterIdLst>
    <p:handoutMasterId r:id="rId85"/>
  </p:handoutMasterIdLst>
  <p:sldIdLst>
    <p:sldId id="1393" r:id="rId22"/>
    <p:sldId id="1506" r:id="rId23"/>
    <p:sldId id="1505" r:id="rId24"/>
    <p:sldId id="1566" r:id="rId25"/>
    <p:sldId id="1509" r:id="rId26"/>
    <p:sldId id="1488" r:id="rId27"/>
    <p:sldId id="1489" r:id="rId28"/>
    <p:sldId id="1492" r:id="rId29"/>
    <p:sldId id="1491" r:id="rId30"/>
    <p:sldId id="1504" r:id="rId31"/>
    <p:sldId id="1494" r:id="rId32"/>
    <p:sldId id="1500" r:id="rId33"/>
    <p:sldId id="1496" r:id="rId34"/>
    <p:sldId id="1497" r:id="rId35"/>
    <p:sldId id="1501" r:id="rId36"/>
    <p:sldId id="1502" r:id="rId37"/>
    <p:sldId id="1503" r:id="rId38"/>
    <p:sldId id="1498" r:id="rId39"/>
    <p:sldId id="1415" r:id="rId40"/>
    <p:sldId id="1569" r:id="rId41"/>
    <p:sldId id="1516" r:id="rId42"/>
    <p:sldId id="1517" r:id="rId43"/>
    <p:sldId id="1518" r:id="rId44"/>
    <p:sldId id="1549" r:id="rId45"/>
    <p:sldId id="1558" r:id="rId46"/>
    <p:sldId id="1550" r:id="rId47"/>
    <p:sldId id="1539" r:id="rId48"/>
    <p:sldId id="1551" r:id="rId49"/>
    <p:sldId id="1552" r:id="rId50"/>
    <p:sldId id="1563" r:id="rId51"/>
    <p:sldId id="1564" r:id="rId52"/>
    <p:sldId id="1565" r:id="rId53"/>
    <p:sldId id="1553" r:id="rId54"/>
    <p:sldId id="1554" r:id="rId55"/>
    <p:sldId id="1561" r:id="rId56"/>
    <p:sldId id="1560" r:id="rId57"/>
    <p:sldId id="1570" r:id="rId58"/>
    <p:sldId id="1545" r:id="rId59"/>
    <p:sldId id="1546" r:id="rId60"/>
    <p:sldId id="1559" r:id="rId61"/>
    <p:sldId id="1568" r:id="rId62"/>
    <p:sldId id="1572" r:id="rId63"/>
    <p:sldId id="1573" r:id="rId64"/>
    <p:sldId id="1574" r:id="rId65"/>
    <p:sldId id="1520" r:id="rId66"/>
    <p:sldId id="1521" r:id="rId67"/>
    <p:sldId id="1522" r:id="rId68"/>
    <p:sldId id="1571" r:id="rId69"/>
    <p:sldId id="1577" r:id="rId70"/>
    <p:sldId id="1578" r:id="rId71"/>
    <p:sldId id="1579" r:id="rId72"/>
    <p:sldId id="1580" r:id="rId73"/>
    <p:sldId id="1581" r:id="rId74"/>
    <p:sldId id="1582" r:id="rId75"/>
    <p:sldId id="1583" r:id="rId76"/>
    <p:sldId id="1584" r:id="rId77"/>
    <p:sldId id="1586" r:id="rId78"/>
    <p:sldId id="1587" r:id="rId79"/>
    <p:sldId id="1588" r:id="rId80"/>
    <p:sldId id="1585" r:id="rId81"/>
    <p:sldId id="1589" r:id="rId82"/>
    <p:sldId id="1556" r:id="rId8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73DAE3-B461-442F-A3D3-6642BD875E45}">
          <p14:sldIdLst>
            <p14:sldId id="1393"/>
          </p14:sldIdLst>
        </p14:section>
        <p14:section name="Essentials" id="{F811A423-5702-4C79-A03C-9301496D34EB}">
          <p14:sldIdLst>
            <p14:sldId id="1506"/>
            <p14:sldId id="1505"/>
            <p14:sldId id="1566"/>
            <p14:sldId id="1509"/>
            <p14:sldId id="1488"/>
            <p14:sldId id="1489"/>
            <p14:sldId id="1492"/>
            <p14:sldId id="1491"/>
            <p14:sldId id="1504"/>
            <p14:sldId id="1494"/>
            <p14:sldId id="1500"/>
            <p14:sldId id="1496"/>
            <p14:sldId id="1497"/>
            <p14:sldId id="1501"/>
            <p14:sldId id="1502"/>
            <p14:sldId id="1503"/>
            <p14:sldId id="1498"/>
            <p14:sldId id="1415"/>
          </p14:sldIdLst>
        </p14:section>
        <p14:section name="Vault" id="{36995A9A-ADBE-49D4-B5FB-1BEFB184F374}">
          <p14:sldIdLst>
            <p14:sldId id="1569"/>
            <p14:sldId id="1516"/>
            <p14:sldId id="1517"/>
            <p14:sldId id="1518"/>
          </p14:sldIdLst>
        </p14:section>
        <p14:section name="Azure Backup" id="{F0911050-ED6F-498C-AB00-735B4C5F4788}">
          <p14:sldIdLst>
            <p14:sldId id="1549"/>
            <p14:sldId id="1558"/>
            <p14:sldId id="1550"/>
            <p14:sldId id="1539"/>
            <p14:sldId id="1551"/>
            <p14:sldId id="1552"/>
            <p14:sldId id="1563"/>
            <p14:sldId id="1564"/>
            <p14:sldId id="1565"/>
            <p14:sldId id="1553"/>
            <p14:sldId id="1554"/>
            <p14:sldId id="1561"/>
            <p14:sldId id="1560"/>
            <p14:sldId id="1570"/>
            <p14:sldId id="1545"/>
            <p14:sldId id="1546"/>
            <p14:sldId id="1559"/>
          </p14:sldIdLst>
        </p14:section>
        <p14:section name="ASR" id="{87836077-F451-4A09-AE7B-C3F2CEE7FF51}">
          <p14:sldIdLst>
            <p14:sldId id="1568"/>
            <p14:sldId id="1572"/>
            <p14:sldId id="1573"/>
            <p14:sldId id="1574"/>
            <p14:sldId id="1520"/>
            <p14:sldId id="1521"/>
            <p14:sldId id="1522"/>
          </p14:sldIdLst>
        </p14:section>
        <p14:section name="Azure Migrate" id="{2D5D8A3C-C636-4B4B-AB87-DF5DC0CA8BF2}">
          <p14:sldIdLst>
            <p14:sldId id="1571"/>
            <p14:sldId id="1577"/>
            <p14:sldId id="1578"/>
            <p14:sldId id="1579"/>
            <p14:sldId id="1580"/>
            <p14:sldId id="1581"/>
            <p14:sldId id="1582"/>
            <p14:sldId id="1583"/>
            <p14:sldId id="1584"/>
            <p14:sldId id="1586"/>
            <p14:sldId id="1587"/>
            <p14:sldId id="1588"/>
            <p14:sldId id="1585"/>
            <p14:sldId id="1589"/>
            <p14:sldId id="155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78D7"/>
    <a:srgbClr val="FFFFFF"/>
    <a:srgbClr val="BAD80A"/>
    <a:srgbClr val="A80000"/>
    <a:srgbClr val="5C2D91"/>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CBC04-2E36-4266-B519-0BACA8C4E75D}" v="258" dt="2018-07-03T14:39:11.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83234" autoAdjust="0"/>
  </p:normalViewPr>
  <p:slideViewPr>
    <p:cSldViewPr>
      <p:cViewPr varScale="1">
        <p:scale>
          <a:sx n="90" d="100"/>
          <a:sy n="90" d="100"/>
        </p:scale>
        <p:origin x="1440"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1178"/>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agner" userId="a726f0af57464917" providerId="LiveId" clId="{E02A3302-E2F0-4737-BCA3-D544C9932D80}"/>
  </pc:docChgLst>
  <pc:docChgLst>
    <pc:chgData name="Jeff Wagner" userId="a726f0af57464917" providerId="LiveId" clId="{AD8CA390-0DD5-4B05-95FE-0FF7CCBD1BC1}"/>
  </pc:docChgLst>
  <pc:docChgLst>
    <pc:chgData name="Jeff Wagner" userId="88ef95cb-d269-4d78-b3f1-131ced00cf52" providerId="ADAL" clId="{6168EBC4-12C1-4302-92A1-3AF89F4548A6}"/>
  </pc:docChgLst>
  <pc:docChgLst>
    <pc:chgData name="Chris Seferlis" userId="38456287-8daa-4ce8-ab54-e9377258f3e0" providerId="ADAL" clId="{149CBC04-2E36-4266-B519-0BACA8C4E75D}"/>
    <pc:docChg chg="custSel delSld modSld modSection">
      <pc:chgData name="Chris Seferlis" userId="38456287-8daa-4ce8-ab54-e9377258f3e0" providerId="ADAL" clId="{149CBC04-2E36-4266-B519-0BACA8C4E75D}" dt="2018-07-03T14:39:11.048" v="255" actId="1076"/>
      <pc:docMkLst>
        <pc:docMk/>
      </pc:docMkLst>
      <pc:sldChg chg="addSp modSp">
        <pc:chgData name="Chris Seferlis" userId="38456287-8daa-4ce8-ab54-e9377258f3e0" providerId="ADAL" clId="{149CBC04-2E36-4266-B519-0BACA8C4E75D}" dt="2018-07-03T14:39:11.048" v="255" actId="1076"/>
        <pc:sldMkLst>
          <pc:docMk/>
          <pc:sldMk cId="2760755950" sldId="1393"/>
        </pc:sldMkLst>
        <pc:spChg chg="mod">
          <ac:chgData name="Chris Seferlis" userId="38456287-8daa-4ce8-ab54-e9377258f3e0" providerId="ADAL" clId="{149CBC04-2E36-4266-B519-0BACA8C4E75D}" dt="2018-07-03T14:39:11.048" v="255" actId="1076"/>
          <ac:spMkLst>
            <pc:docMk/>
            <pc:sldMk cId="2760755950" sldId="1393"/>
            <ac:spMk id="4" creationId="{00000000-0000-0000-0000-000000000000}"/>
          </ac:spMkLst>
        </pc:spChg>
        <pc:spChg chg="mod">
          <ac:chgData name="Chris Seferlis" userId="38456287-8daa-4ce8-ab54-e9377258f3e0" providerId="ADAL" clId="{149CBC04-2E36-4266-B519-0BACA8C4E75D}" dt="2018-07-02T20:41:28.824" v="86" actId="20577"/>
          <ac:spMkLst>
            <pc:docMk/>
            <pc:sldMk cId="2760755950" sldId="1393"/>
            <ac:spMk id="5" creationId="{00000000-0000-0000-0000-000000000000}"/>
          </ac:spMkLst>
        </pc:spChg>
        <pc:picChg chg="add mod">
          <ac:chgData name="Chris Seferlis" userId="38456287-8daa-4ce8-ab54-e9377258f3e0" providerId="ADAL" clId="{149CBC04-2E36-4266-B519-0BACA8C4E75D}" dt="2018-07-02T20:40:48.491" v="49" actId="14100"/>
          <ac:picMkLst>
            <pc:docMk/>
            <pc:sldMk cId="2760755950" sldId="1393"/>
            <ac:picMk id="3" creationId="{911950F0-7741-4673-9AB2-6CC54E1BDBFA}"/>
          </ac:picMkLst>
        </pc:picChg>
      </pc:sldChg>
      <pc:sldChg chg="modNotesTx">
        <pc:chgData name="Chris Seferlis" userId="38456287-8daa-4ce8-ab54-e9377258f3e0" providerId="ADAL" clId="{149CBC04-2E36-4266-B519-0BACA8C4E75D}" dt="2018-07-02T20:43:07.333" v="179" actId="5793"/>
        <pc:sldMkLst>
          <pc:docMk/>
          <pc:sldMk cId="2287582359" sldId="1505"/>
        </pc:sldMkLst>
      </pc:sldChg>
      <pc:sldChg chg="del">
        <pc:chgData name="Chris Seferlis" userId="38456287-8daa-4ce8-ab54-e9377258f3e0" providerId="ADAL" clId="{149CBC04-2E36-4266-B519-0BACA8C4E75D}" dt="2018-07-03T00:49:19.802" v="253" actId="2696"/>
        <pc:sldMkLst>
          <pc:docMk/>
          <pc:sldMk cId="2531679432" sldId="1508"/>
        </pc:sldMkLst>
      </pc:sldChg>
      <pc:sldChg chg="modNotesTx">
        <pc:chgData name="Chris Seferlis" userId="38456287-8daa-4ce8-ab54-e9377258f3e0" providerId="ADAL" clId="{149CBC04-2E36-4266-B519-0BACA8C4E75D}" dt="2018-07-02T20:43:36.916" v="240" actId="20577"/>
        <pc:sldMkLst>
          <pc:docMk/>
          <pc:sldMk cId="384808673" sldId="1509"/>
        </pc:sldMkLst>
      </pc:sldChg>
      <pc:sldChg chg="del">
        <pc:chgData name="Chris Seferlis" userId="38456287-8daa-4ce8-ab54-e9377258f3e0" providerId="ADAL" clId="{149CBC04-2E36-4266-B519-0BACA8C4E75D}" dt="2018-07-03T00:47:24.218" v="248" actId="2696"/>
        <pc:sldMkLst>
          <pc:docMk/>
          <pc:sldMk cId="3433055255" sldId="1523"/>
        </pc:sldMkLst>
      </pc:sldChg>
      <pc:sldChg chg="del">
        <pc:chgData name="Chris Seferlis" userId="38456287-8daa-4ce8-ab54-e9377258f3e0" providerId="ADAL" clId="{149CBC04-2E36-4266-B519-0BACA8C4E75D}" dt="2018-07-03T00:47:24.168" v="245" actId="2696"/>
        <pc:sldMkLst>
          <pc:docMk/>
          <pc:sldMk cId="1708427884" sldId="1526"/>
        </pc:sldMkLst>
      </pc:sldChg>
      <pc:sldChg chg="del">
        <pc:chgData name="Chris Seferlis" userId="38456287-8daa-4ce8-ab54-e9377258f3e0" providerId="ADAL" clId="{149CBC04-2E36-4266-B519-0BACA8C4E75D}" dt="2018-07-03T00:47:59.923" v="250" actId="2696"/>
        <pc:sldMkLst>
          <pc:docMk/>
          <pc:sldMk cId="3565026961" sldId="1527"/>
        </pc:sldMkLst>
      </pc:sldChg>
      <pc:sldChg chg="del">
        <pc:chgData name="Chris Seferlis" userId="38456287-8daa-4ce8-ab54-e9377258f3e0" providerId="ADAL" clId="{149CBC04-2E36-4266-B519-0BACA8C4E75D}" dt="2018-07-03T00:47:24.135" v="243" actId="2696"/>
        <pc:sldMkLst>
          <pc:docMk/>
          <pc:sldMk cId="833723479" sldId="1532"/>
        </pc:sldMkLst>
      </pc:sldChg>
      <pc:sldChg chg="del">
        <pc:chgData name="Chris Seferlis" userId="38456287-8daa-4ce8-ab54-e9377258f3e0" providerId="ADAL" clId="{149CBC04-2E36-4266-B519-0BACA8C4E75D}" dt="2018-07-03T00:47:59.984" v="251" actId="2696"/>
        <pc:sldMkLst>
          <pc:docMk/>
          <pc:sldMk cId="3445261580" sldId="1535"/>
        </pc:sldMkLst>
      </pc:sldChg>
      <pc:sldChg chg="del">
        <pc:chgData name="Chris Seferlis" userId="38456287-8daa-4ce8-ab54-e9377258f3e0" providerId="ADAL" clId="{149CBC04-2E36-4266-B519-0BACA8C4E75D}" dt="2018-07-03T00:41:58.202" v="242" actId="2696"/>
        <pc:sldMkLst>
          <pc:docMk/>
          <pc:sldMk cId="1050790934" sldId="1547"/>
        </pc:sldMkLst>
      </pc:sldChg>
      <pc:sldChg chg="del">
        <pc:chgData name="Chris Seferlis" userId="38456287-8daa-4ce8-ab54-e9377258f3e0" providerId="ADAL" clId="{149CBC04-2E36-4266-B519-0BACA8C4E75D}" dt="2018-07-02T21:06:50.054" v="241" actId="2696"/>
        <pc:sldMkLst>
          <pc:docMk/>
          <pc:sldMk cId="417785760" sldId="1562"/>
        </pc:sldMkLst>
      </pc:sldChg>
      <pc:sldChg chg="modNotesTx">
        <pc:chgData name="Chris Seferlis" userId="38456287-8daa-4ce8-ab54-e9377258f3e0" providerId="ADAL" clId="{149CBC04-2E36-4266-B519-0BACA8C4E75D}" dt="2018-07-02T20:43:26.731" v="236" actId="20577"/>
        <pc:sldMkLst>
          <pc:docMk/>
          <pc:sldMk cId="164464995" sldId="1566"/>
        </pc:sldMkLst>
      </pc:sldChg>
      <pc:sldChg chg="del">
        <pc:chgData name="Chris Seferlis" userId="38456287-8daa-4ce8-ab54-e9377258f3e0" providerId="ADAL" clId="{149CBC04-2E36-4266-B519-0BACA8C4E75D}" dt="2018-07-03T00:47:24.202" v="247" actId="2696"/>
        <pc:sldMkLst>
          <pc:docMk/>
          <pc:sldMk cId="930250533" sldId="1567"/>
        </pc:sldMkLst>
      </pc:sldChg>
      <pc:sldChg chg="del">
        <pc:chgData name="Chris Seferlis" userId="38456287-8daa-4ce8-ab54-e9377258f3e0" providerId="ADAL" clId="{149CBC04-2E36-4266-B519-0BACA8C4E75D}" dt="2018-07-03T00:47:59.868" v="249" actId="2696"/>
        <pc:sldMkLst>
          <pc:docMk/>
          <pc:sldMk cId="610755250" sldId="1575"/>
        </pc:sldMkLst>
      </pc:sldChg>
      <pc:sldChg chg="del">
        <pc:chgData name="Chris Seferlis" userId="38456287-8daa-4ce8-ab54-e9377258f3e0" providerId="ADAL" clId="{149CBC04-2E36-4266-B519-0BACA8C4E75D}" dt="2018-07-03T00:48:00.002" v="252" actId="2696"/>
        <pc:sldMkLst>
          <pc:docMk/>
          <pc:sldMk cId="3588897011" sldId="1576"/>
        </pc:sldMkLst>
      </pc:sldChg>
      <pc:sldMasterChg chg="delSldLayout">
        <pc:chgData name="Chris Seferlis" userId="38456287-8daa-4ce8-ab54-e9377258f3e0" providerId="ADAL" clId="{149CBC04-2E36-4266-B519-0BACA8C4E75D}" dt="2018-07-03T00:47:24.168" v="246" actId="2696"/>
        <pc:sldMasterMkLst>
          <pc:docMk/>
          <pc:sldMasterMk cId="811760305" sldId="2147484573"/>
        </pc:sldMasterMkLst>
        <pc:sldLayoutChg chg="del">
          <pc:chgData name="Chris Seferlis" userId="38456287-8daa-4ce8-ab54-e9377258f3e0" providerId="ADAL" clId="{149CBC04-2E36-4266-B519-0BACA8C4E75D}" dt="2018-07-03T00:47:24.168" v="246" actId="2696"/>
          <pc:sldLayoutMkLst>
            <pc:docMk/>
            <pc:sldMasterMk cId="811760305" sldId="2147484573"/>
            <pc:sldLayoutMk cId="2237559355" sldId="2147484596"/>
          </pc:sldLayoutMkLst>
        </pc:sldLayoutChg>
        <pc:sldLayoutChg chg="del">
          <pc:chgData name="Chris Seferlis" userId="38456287-8daa-4ce8-ab54-e9377258f3e0" providerId="ADAL" clId="{149CBC04-2E36-4266-B519-0BACA8C4E75D}" dt="2018-07-03T00:47:24.151" v="244" actId="2696"/>
          <pc:sldLayoutMkLst>
            <pc:docMk/>
            <pc:sldMasterMk cId="811760305" sldId="2147484573"/>
            <pc:sldLayoutMk cId="152508966" sldId="2147484665"/>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bin"/></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7/3/2018 10:39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7/3/2018 10:38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CC5343E-9722-6343-B5B9-5CA32FB98E3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1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TechReady 23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71481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TechReady 23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2989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91592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10053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3229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825488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114070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18286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657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9941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404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694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79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9493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2494593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96928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19C63-FB75-415C-8A96-2227AF478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03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7/3/2018 10:38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66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19C63-FB75-415C-8A96-2227AF4782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68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A76B7-D7F0-4945-9387-B2D1F61599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06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causes of these disasters? – well, the results may surprise you…</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688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9582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0196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9622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7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01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45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2B2F6-10A8-44AC-A296-7AC07D9612AA}"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9918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9611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C67A6-C0E7-47DF-97C2-CA9B112753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4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C67A6-C0E7-47DF-97C2-CA9B112753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29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challenging to implement a DR solution?</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6029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1624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790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5681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58" rtl="0" eaLnBrk="1" fontAlgn="auto" latinLnBrk="0" hangingPunct="1">
              <a:lnSpc>
                <a:spcPct val="90000"/>
              </a:lnSpc>
              <a:spcBef>
                <a:spcPts val="0"/>
              </a:spcBef>
              <a:spcAft>
                <a:spcPts val="25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80E2210-FCD4-4E32-922A-6DC22322192A}" type="datetime1">
              <a:rPr lang="en-US" smtClean="0">
                <a:solidFill>
                  <a:prstClr val="black"/>
                </a:solidFill>
              </a:rPr>
              <a:pPr/>
              <a:t>7/3/2018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264505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923545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52446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TechEd 2013</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FDA5C7-BBAE-481E-8BF7-731156A2E2C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7/3/2018 10:38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2885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TechEd 2013</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FDA5C7-BBAE-481E-8BF7-731156A2E2C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7/3/2018 10:38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69107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3155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2028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full BCDR strategy contains all three things: HA, DR, and backup.</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327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0060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73129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3455633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2161504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846342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20836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1192927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2170476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3359010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3340811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74148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869062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754810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8432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ECFB08E-041A-4965-8398-DBA9E8260AC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Header Placeholder 5"/>
          <p:cNvSpPr>
            <a:spLocks noGrp="1"/>
          </p:cNvSpPr>
          <p:nvPr>
            <p:ph type="hdr" sz="quarter" idx="12"/>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Footer Placeholder 6"/>
          <p:cNvSpPr>
            <a:spLocks noGrp="1"/>
          </p:cNvSpPr>
          <p:nvPr>
            <p:ph type="ftr" sz="quarter" idx="13"/>
          </p:nvPr>
        </p:nvSpPr>
        <p:spPr/>
        <p:txBody>
          <a:bodyPr/>
          <a:lstStyle/>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rPr>
              <a:t>© 2010 Microsoft Corporation. All rights reserved. Microsoft, Windows, Windows Vista and other product names are or may be registered trademarks and/or trademarks in the U.S. and/or other countries.</a:t>
            </a:r>
          </a:p>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rPr>
            </a:br>
            <a:r>
              <a:rPr kumimoji="0" lang="en-US" sz="500" b="0" i="0" u="none" strike="noStrike" kern="1200" cap="none" spc="0" normalizeH="0" baseline="0" noProof="0" dirty="0">
                <a:ln>
                  <a:noFill/>
                </a:ln>
                <a:solidFill>
                  <a:srgbClr val="000000"/>
                </a:solidFill>
                <a:effectLst/>
                <a:uLnTx/>
                <a:uFillTx/>
                <a:latin typeface="Segoe UI" pitchFamily="34" charset="0"/>
                <a:ea typeface="+mn-ea"/>
                <a:cs typeface="+mn-cs"/>
              </a:rPr>
              <a:t>MICROSOFT MAKES NO WARRANTIES, EXPRESS, IMPLIED OR STATUTORY, AS TO THE INFORMATION IN THIS PRESENTATION.</a:t>
            </a:r>
          </a:p>
        </p:txBody>
      </p:sp>
    </p:spTree>
    <p:extLst>
      <p:ext uri="{BB962C8B-B14F-4D97-AF65-F5344CB8AC3E}">
        <p14:creationId xmlns:p14="http://schemas.microsoft.com/office/powerpoint/2010/main" val="1392231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TechReady 23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693076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TechReady 23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7/3/2018 10:38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11409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TechReady 23</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7/3/2018 10:38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3059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3.bin"/><Relationship Id="rId4" Type="http://schemas.openxmlformats.org/officeDocument/2006/relationships/oleObject" Target="../embeddings/oleObject15.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3.bin"/><Relationship Id="rId4" Type="http://schemas.openxmlformats.org/officeDocument/2006/relationships/oleObject" Target="../embeddings/oleObject16.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3.bin"/><Relationship Id="rId4" Type="http://schemas.openxmlformats.org/officeDocument/2006/relationships/oleObject" Target="../embeddings/oleObject17.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3.bin"/><Relationship Id="rId4" Type="http://schemas.openxmlformats.org/officeDocument/2006/relationships/oleObject" Target="../embeddings/oleObject18.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9.xml"/><Relationship Id="rId1" Type="http://schemas.openxmlformats.org/officeDocument/2006/relationships/vmlDrawing" Target="../drawings/vmlDrawing19.vml"/><Relationship Id="rId5" Type="http://schemas.openxmlformats.org/officeDocument/2006/relationships/image" Target="../media/image13.bin"/><Relationship Id="rId4" Type="http://schemas.openxmlformats.org/officeDocument/2006/relationships/oleObject" Target="../embeddings/oleObject19.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17.bin"/><Relationship Id="rId5" Type="http://schemas.openxmlformats.org/officeDocument/2006/relationships/image" Target="../media/image13.bin"/><Relationship Id="rId4" Type="http://schemas.openxmlformats.org/officeDocument/2006/relationships/oleObject" Target="../embeddings/oleObject20.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3.bin"/><Relationship Id="rId4" Type="http://schemas.openxmlformats.org/officeDocument/2006/relationships/oleObject" Target="../embeddings/oleObject21.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23.xml"/><Relationship Id="rId7" Type="http://schemas.openxmlformats.org/officeDocument/2006/relationships/oleObject" Target="../embeddings/oleObject22.bin"/><Relationship Id="rId2" Type="http://schemas.openxmlformats.org/officeDocument/2006/relationships/tags" Target="../tags/tag22.xml"/><Relationship Id="rId1" Type="http://schemas.openxmlformats.org/officeDocument/2006/relationships/vmlDrawing" Target="../drawings/vmlDrawing22.vml"/><Relationship Id="rId6" Type="http://schemas.openxmlformats.org/officeDocument/2006/relationships/slideMaster" Target="../slideMasters/slideMaster10.xml"/><Relationship Id="rId5" Type="http://schemas.openxmlformats.org/officeDocument/2006/relationships/tags" Target="../tags/tag25.xml"/><Relationship Id="rId4" Type="http://schemas.openxmlformats.org/officeDocument/2006/relationships/tags" Target="../tags/tag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1.xml"/><Relationship Id="rId5" Type="http://schemas.openxmlformats.org/officeDocument/2006/relationships/image" Target="../media/image27.png"/><Relationship Id="rId4" Type="http://schemas.microsoft.com/office/2007/relationships/hdphoto" Target="../media/hdphoto1.wdp"/></Relationships>
</file>

<file path=ppt/slideLayouts/_rels/slideLayout2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27.xml"/><Relationship Id="rId7" Type="http://schemas.openxmlformats.org/officeDocument/2006/relationships/oleObject" Target="../embeddings/oleObject23.bin"/><Relationship Id="rId2" Type="http://schemas.openxmlformats.org/officeDocument/2006/relationships/tags" Target="../tags/tag26.xml"/><Relationship Id="rId1" Type="http://schemas.openxmlformats.org/officeDocument/2006/relationships/vmlDrawing" Target="../drawings/vmlDrawing23.vml"/><Relationship Id="rId6" Type="http://schemas.openxmlformats.org/officeDocument/2006/relationships/slideMaster" Target="../slideMasters/slideMaster11.xml"/><Relationship Id="rId5" Type="http://schemas.openxmlformats.org/officeDocument/2006/relationships/tags" Target="../tags/tag29.xml"/><Relationship Id="rId4" Type="http://schemas.openxmlformats.org/officeDocument/2006/relationships/tags" Target="../tags/tag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31.xml"/><Relationship Id="rId7" Type="http://schemas.openxmlformats.org/officeDocument/2006/relationships/oleObject" Target="../embeddings/oleObject24.bin"/><Relationship Id="rId2" Type="http://schemas.openxmlformats.org/officeDocument/2006/relationships/tags" Target="../tags/tag30.xml"/><Relationship Id="rId1" Type="http://schemas.openxmlformats.org/officeDocument/2006/relationships/vmlDrawing" Target="../drawings/vmlDrawing24.vml"/><Relationship Id="rId6" Type="http://schemas.openxmlformats.org/officeDocument/2006/relationships/slideMaster" Target="../slideMasters/slideMaster12.xml"/><Relationship Id="rId5" Type="http://schemas.openxmlformats.org/officeDocument/2006/relationships/tags" Target="../tags/tag33.xml"/><Relationship Id="rId4" Type="http://schemas.openxmlformats.org/officeDocument/2006/relationships/tags" Target="../tags/tag3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35.xml"/><Relationship Id="rId7" Type="http://schemas.openxmlformats.org/officeDocument/2006/relationships/oleObject" Target="../embeddings/oleObject25.bin"/><Relationship Id="rId2" Type="http://schemas.openxmlformats.org/officeDocument/2006/relationships/tags" Target="../tags/tag34.xml"/><Relationship Id="rId1" Type="http://schemas.openxmlformats.org/officeDocument/2006/relationships/vmlDrawing" Target="../drawings/vmlDrawing25.vml"/><Relationship Id="rId6" Type="http://schemas.openxmlformats.org/officeDocument/2006/relationships/slideMaster" Target="../slideMasters/slideMaster14.xml"/><Relationship Id="rId5" Type="http://schemas.openxmlformats.org/officeDocument/2006/relationships/tags" Target="../tags/tag37.xml"/><Relationship Id="rId4" Type="http://schemas.openxmlformats.org/officeDocument/2006/relationships/tags" Target="../tags/tag3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39.xml"/><Relationship Id="rId7" Type="http://schemas.openxmlformats.org/officeDocument/2006/relationships/oleObject" Target="../embeddings/oleObject26.bin"/><Relationship Id="rId2" Type="http://schemas.openxmlformats.org/officeDocument/2006/relationships/tags" Target="../tags/tag38.xml"/><Relationship Id="rId1" Type="http://schemas.openxmlformats.org/officeDocument/2006/relationships/vmlDrawing" Target="../drawings/vmlDrawing26.vml"/><Relationship Id="rId6" Type="http://schemas.openxmlformats.org/officeDocument/2006/relationships/slideMaster" Target="../slideMasters/slideMaster15.xml"/><Relationship Id="rId5" Type="http://schemas.openxmlformats.org/officeDocument/2006/relationships/tags" Target="../tags/tag41.xml"/><Relationship Id="rId4" Type="http://schemas.openxmlformats.org/officeDocument/2006/relationships/tags" Target="../tags/tag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43.xml"/><Relationship Id="rId7" Type="http://schemas.openxmlformats.org/officeDocument/2006/relationships/oleObject" Target="../embeddings/oleObject27.bin"/><Relationship Id="rId2" Type="http://schemas.openxmlformats.org/officeDocument/2006/relationships/tags" Target="../tags/tag42.xml"/><Relationship Id="rId1" Type="http://schemas.openxmlformats.org/officeDocument/2006/relationships/vmlDrawing" Target="../drawings/vmlDrawing27.vml"/><Relationship Id="rId6" Type="http://schemas.openxmlformats.org/officeDocument/2006/relationships/slideMaster" Target="../slideMasters/slideMaster17.xml"/><Relationship Id="rId5" Type="http://schemas.openxmlformats.org/officeDocument/2006/relationships/tags" Target="../tags/tag45.xml"/><Relationship Id="rId4" Type="http://schemas.openxmlformats.org/officeDocument/2006/relationships/tags" Target="../tags/tag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3.bin"/><Relationship Id="rId4" Type="http://schemas.openxmlformats.org/officeDocument/2006/relationships/oleObject" Target="../embeddings/oleObject1.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5.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3.bin"/><Relationship Id="rId5" Type="http://schemas.openxmlformats.org/officeDocument/2006/relationships/oleObject" Target="../embeddings/oleObject3.bin"/><Relationship Id="rId4" Type="http://schemas.openxmlformats.org/officeDocument/2006/relationships/image" Target="../media/image14.bin"/></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bin"/><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5.bin"/><Relationship Id="rId5" Type="http://schemas.openxmlformats.org/officeDocument/2006/relationships/image" Target="../media/image13.bin"/><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6.bin"/><Relationship Id="rId5" Type="http://schemas.openxmlformats.org/officeDocument/2006/relationships/image" Target="../media/image13.bin"/><Relationship Id="rId4" Type="http://schemas.openxmlformats.org/officeDocument/2006/relationships/oleObject" Target="../embeddings/oleObject5.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3.bin"/><Relationship Id="rId4" Type="http://schemas.openxmlformats.org/officeDocument/2006/relationships/oleObject" Target="../embeddings/oleObject6.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3.bin"/><Relationship Id="rId4" Type="http://schemas.openxmlformats.org/officeDocument/2006/relationships/oleObject" Target="../embeddings/oleObject7.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3.bin"/><Relationship Id="rId4" Type="http://schemas.openxmlformats.org/officeDocument/2006/relationships/oleObject" Target="../embeddings/oleObject8.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3.bin"/><Relationship Id="rId4" Type="http://schemas.openxmlformats.org/officeDocument/2006/relationships/oleObject" Target="../embeddings/oleObject9.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3.bin"/><Relationship Id="rId4" Type="http://schemas.openxmlformats.org/officeDocument/2006/relationships/oleObject" Target="../embeddings/oleObject10.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3.bin"/><Relationship Id="rId4" Type="http://schemas.openxmlformats.org/officeDocument/2006/relationships/oleObject" Target="../embeddings/oleObject11.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3.bin"/><Relationship Id="rId4" Type="http://schemas.openxmlformats.org/officeDocument/2006/relationships/oleObject" Target="../embeddings/oleObject12.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3.bin"/><Relationship Id="rId4" Type="http://schemas.openxmlformats.org/officeDocument/2006/relationships/oleObject" Target="../embeddings/oleObject13.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3.bin"/><Relationship Id="rId4" Type="http://schemas.openxmlformats.org/officeDocument/2006/relationships/oleObject" Target="../embeddings/oleObject1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48699189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10593635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2207333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3634595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5" name="Text Placeholder 4"/>
          <p:cNvSpPr>
            <a:spLocks noGrp="1"/>
          </p:cNvSpPr>
          <p:nvPr>
            <p:ph type="body" sz="quarter" idx="10"/>
          </p:nvPr>
        </p:nvSpPr>
        <p:spPr>
          <a:xfrm>
            <a:off x="274638" y="1335577"/>
            <a:ext cx="11887199" cy="1796052"/>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206558020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482"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36419236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79584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EE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974C60E-8F8C-41D8-9BFF-6DF338C2FC78}" type="slidenum">
              <a:rPr lang="en-US">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2570651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974C60E-8F8C-41D8-9BFF-6DF338C2FC78}" type="slidenum">
              <a:rPr lang="en-US">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138292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2043" y="2153642"/>
            <a:ext cx="11301996" cy="1726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75833" y="6380761"/>
            <a:ext cx="2798207" cy="372394"/>
          </a:xfrm>
          <a:prstGeom prst="rect">
            <a:avLst/>
          </a:prstGeom>
        </p:spPr>
        <p:txBody>
          <a:bodyPr/>
          <a:lstStyle/>
          <a:p>
            <a:pPr defTabSz="932418"/>
            <a:fld id="{0A164282-434E-41D4-9582-783D542A7B68}" type="slidenum">
              <a:rPr lang="en-US"/>
              <a:pPr defTabSz="932418"/>
              <a:t>‹#›</a:t>
            </a:fld>
            <a:endParaRPr lang="en-US"/>
          </a:p>
        </p:txBody>
      </p:sp>
      <p:sp>
        <p:nvSpPr>
          <p:cNvPr id="5" name="Text Placeholder 4"/>
          <p:cNvSpPr>
            <a:spLocks noGrp="1"/>
          </p:cNvSpPr>
          <p:nvPr>
            <p:ph type="body" sz="quarter" idx="13" hasCustomPrompt="1"/>
          </p:nvPr>
        </p:nvSpPr>
        <p:spPr>
          <a:xfrm>
            <a:off x="571625" y="1564636"/>
            <a:ext cx="11302942" cy="446305"/>
          </a:xfrm>
        </p:spPr>
        <p:txBody>
          <a:bodyPr>
            <a:normAutofit/>
          </a:bodyPr>
          <a:lstStyle>
            <a:lvl1pPr marL="0" indent="0">
              <a:buFontTx/>
              <a:buNone/>
              <a:defRPr sz="2040" cap="all" baseline="0"/>
            </a:lvl1pPr>
            <a:lvl5pPr>
              <a:defRPr/>
            </a:lvl5pPr>
          </a:lstStyle>
          <a:p>
            <a:pPr lvl="0"/>
            <a:r>
              <a:rPr lang="en-US"/>
              <a:t>Secondary refining headline</a:t>
            </a:r>
          </a:p>
        </p:txBody>
      </p:sp>
    </p:spTree>
    <p:extLst>
      <p:ext uri="{BB962C8B-B14F-4D97-AF65-F5344CB8AC3E}">
        <p14:creationId xmlns:p14="http://schemas.microsoft.com/office/powerpoint/2010/main" val="38324927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06905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05241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with photo and til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7803" b="7803"/>
          <a:stretch/>
        </p:blipFill>
        <p:spPr>
          <a:xfrm>
            <a:off x="-1" y="0"/>
            <a:ext cx="12434711" cy="6994525"/>
          </a:xfrm>
          <a:prstGeom prst="rect">
            <a:avLst/>
          </a:prstGeom>
        </p:spPr>
      </p:pic>
      <p:sp>
        <p:nvSpPr>
          <p:cNvPr id="8" name="Rectangle 7"/>
          <p:cNvSpPr/>
          <p:nvPr/>
        </p:nvSpPr>
        <p:spPr bwMode="auto">
          <a:xfrm>
            <a:off x="273050" y="2125662"/>
            <a:ext cx="6400800" cy="3657600"/>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vert="horz" wrap="square" lIns="146304" tIns="91440" rIns="146304" bIns="91440" rtlCol="0" anchor="t" anchorCtr="0">
            <a:noAutofit/>
          </a:bodyPr>
          <a:lstStyle>
            <a:lvl1pPr>
              <a:defRPr lang="en-US" spc="-100"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94904">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p:nvPicPr>
        <p:blipFill>
          <a:blip r:embed="rId3"/>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387129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p:nvPicPr>
        <p:blipFill>
          <a:blip r:embed="rId2"/>
          <a:stretch>
            <a:fillRect/>
          </a:stretch>
        </p:blipFill>
        <p:spPr bwMode="black">
          <a:xfrm>
            <a:off x="460688" y="479425"/>
            <a:ext cx="1451843" cy="310896"/>
          </a:xfrm>
          <a:prstGeom prst="rect">
            <a:avLst/>
          </a:prstGeom>
        </p:spPr>
      </p:pic>
      <p:pic>
        <p:nvPicPr>
          <p:cNvPr id="7" name="Picture 6" hidden="1">
            <a:extLst>
              <a:ext uri="{FF2B5EF4-FFF2-40B4-BE49-F238E27FC236}">
                <a16:creationId xmlns:a16="http://schemas.microsoft.com/office/drawing/2014/main" id="{68EFA321-C35B-4B72-B1FB-E6FFE4F779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Rectangle 7">
            <a:extLst>
              <a:ext uri="{FF2B5EF4-FFF2-40B4-BE49-F238E27FC236}">
                <a16:creationId xmlns:a16="http://schemas.microsoft.com/office/drawing/2014/main" id="{372B23CB-9024-4D9C-B67B-93F1F316E57B}"/>
              </a:ext>
            </a:extLst>
          </p:cNvPr>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975443D4-A7CD-47C3-8D94-D4D2042719EC}"/>
              </a:ext>
            </a:extLst>
          </p:cNvPr>
          <p:cNvPicPr>
            <a:picLocks noChangeAspect="1"/>
          </p:cNvPicPr>
          <p:nvPr userDrawn="1"/>
        </p:nvPicPr>
        <p:blipFill>
          <a:blip r:embed="rId4"/>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714253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746" t="7803" b="7803"/>
          <a:stretch/>
        </p:blipFill>
        <p:spPr>
          <a:xfrm>
            <a:off x="5439663" y="0"/>
            <a:ext cx="6995047" cy="6994525"/>
          </a:xfrm>
          <a:prstGeom prst="rect">
            <a:avLst/>
          </a:prstGeom>
        </p:spPr>
      </p:pic>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p:nvPicPr>
        <p:blipFill>
          <a:blip r:embed="rId3"/>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704251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184157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628581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94804454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35061674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32040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4872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77262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437818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852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1018545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5902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80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9B887EE-D1FB-49BB-B287-07DBC08E8795}"/>
              </a:ext>
            </a:extLst>
          </p:cNvPr>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6364695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7527522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5300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2523301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70074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7803" b="7803"/>
          <a:stretch/>
        </p:blipFill>
        <p:spPr>
          <a:xfrm>
            <a:off x="-1" y="0"/>
            <a:ext cx="12434711" cy="6994525"/>
          </a:xfrm>
          <a:prstGeom prst="rect">
            <a:avLst/>
          </a:prstGeom>
        </p:spPr>
      </p:pic>
      <p:sp>
        <p:nvSpPr>
          <p:cNvPr id="12" name="Rectangle 11"/>
          <p:cNvSpPr/>
          <p:nvPr userDrawn="1"/>
        </p:nvSpPr>
        <p:spPr bwMode="auto">
          <a:xfrm>
            <a:off x="273050" y="2125662"/>
            <a:ext cx="6400800" cy="3657600"/>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5423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047864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a:srcRect l="43746" t="7803" b="7803"/>
          <a:stretch/>
        </p:blipFill>
        <p:spPr>
          <a:xfrm>
            <a:off x="5439663" y="0"/>
            <a:ext cx="6995047" cy="6994525"/>
          </a:xfrm>
          <a:prstGeom prst="rect">
            <a:avLst/>
          </a:prstGeom>
        </p:spPr>
      </p:pic>
    </p:spTree>
    <p:extLst>
      <p:ext uri="{BB962C8B-B14F-4D97-AF65-F5344CB8AC3E}">
        <p14:creationId xmlns:p14="http://schemas.microsoft.com/office/powerpoint/2010/main" val="856975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324947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34558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90360083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78337891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99369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55786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63130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4692987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573286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5731953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94734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976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84179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981936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995173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923292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7803" b="7803"/>
          <a:stretch/>
        </p:blipFill>
        <p:spPr>
          <a:xfrm>
            <a:off x="-1" y="0"/>
            <a:ext cx="12434711" cy="6994525"/>
          </a:xfrm>
          <a:prstGeom prst="rect">
            <a:avLst/>
          </a:prstGeom>
        </p:spPr>
      </p:pic>
      <p:sp>
        <p:nvSpPr>
          <p:cNvPr id="8" name="Rectangle 7"/>
          <p:cNvSpPr/>
          <p:nvPr userDrawn="1"/>
        </p:nvSpPr>
        <p:spPr bwMode="auto">
          <a:xfrm>
            <a:off x="273050" y="2125662"/>
            <a:ext cx="6400800" cy="3657600"/>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vert="horz" wrap="square" lIns="146304" tIns="91440" rIns="146304" bIns="91440" rtlCol="0" anchor="t" anchorCtr="0">
            <a:noAutofit/>
          </a:bodyPr>
          <a:lstStyle>
            <a:lvl1pPr>
              <a:defRPr lang="en-US" spc="-100"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89172">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userDrawn="1"/>
        </p:nvPicPr>
        <p:blipFill>
          <a:blip r:embed="rId3"/>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6215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3317931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p:cNvPicPr>
            <a:picLocks noChangeAspect="1"/>
          </p:cNvPicPr>
          <p:nvPr userDrawn="1"/>
        </p:nvPicPr>
        <p:blipFill rotWithShape="1">
          <a:blip r:embed="rId3"/>
          <a:srcRect l="43746" t="7803" b="7803"/>
          <a:stretch/>
        </p:blipFill>
        <p:spPr>
          <a:xfrm>
            <a:off x="5439663" y="0"/>
            <a:ext cx="6995047" cy="6994525"/>
          </a:xfrm>
          <a:prstGeom prst="rect">
            <a:avLst/>
          </a:prstGeom>
        </p:spPr>
      </p:pic>
    </p:spTree>
    <p:extLst>
      <p:ext uri="{BB962C8B-B14F-4D97-AF65-F5344CB8AC3E}">
        <p14:creationId xmlns:p14="http://schemas.microsoft.com/office/powerpoint/2010/main" val="2767207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54567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17659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49959551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180470792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759613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67213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001282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7633369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720634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818218984"/>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70570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08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5945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150714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8751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atacenter title 1">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31" y="2"/>
            <a:ext cx="12461176" cy="7012307"/>
          </a:xfrm>
          <a:prstGeom prst="rect">
            <a:avLst/>
          </a:prstGeom>
        </p:spPr>
      </p:pic>
      <p:pic>
        <p:nvPicPr>
          <p:cNvPr id="31" name="Picture 30"/>
          <p:cNvPicPr>
            <a:picLocks noChangeAspect="1"/>
          </p:cNvPicPr>
          <p:nvPr userDrawn="1"/>
        </p:nvPicPr>
        <p:blipFill>
          <a:blip r:embed="rId3"/>
          <a:stretch>
            <a:fillRect/>
          </a:stretch>
        </p:blipFill>
        <p:spPr>
          <a:xfrm>
            <a:off x="9873011" y="443334"/>
            <a:ext cx="2133131" cy="458258"/>
          </a:xfrm>
          <a:prstGeom prst="rect">
            <a:avLst/>
          </a:prstGeom>
        </p:spPr>
      </p:pic>
      <p:sp>
        <p:nvSpPr>
          <p:cNvPr id="13" name="Rectangle 12"/>
          <p:cNvSpPr/>
          <p:nvPr userDrawn="1"/>
        </p:nvSpPr>
        <p:spPr bwMode="gray">
          <a:xfrm>
            <a:off x="6538477" y="1436209"/>
            <a:ext cx="5447176" cy="3030961"/>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6538478" y="1441922"/>
            <a:ext cx="5439287" cy="2129073"/>
          </a:xfrm>
          <a:noFill/>
        </p:spPr>
        <p:txBody>
          <a:bodyPr lIns="393192" tIns="393192" rIns="146304" bIns="91440" anchor="t" anchorCtr="0"/>
          <a:lstStyle>
            <a:lvl1pPr>
              <a:defRPr sz="4896"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0" hasCustomPrompt="1"/>
          </p:nvPr>
        </p:nvSpPr>
        <p:spPr>
          <a:xfrm>
            <a:off x="6538477" y="3564385"/>
            <a:ext cx="5447176" cy="894625"/>
          </a:xfrm>
        </p:spPr>
        <p:txBody>
          <a:bodyPr lIns="393192" bIns="393192" anchor="b" anchorCtr="0"/>
          <a:lstStyle>
            <a:lvl1pPr marL="0" indent="0">
              <a:buNone/>
              <a:defRPr sz="2856">
                <a:solidFill>
                  <a:schemeClr val="bg1"/>
                </a:solidFill>
              </a:defRPr>
            </a:lvl1pPr>
          </a:lstStyle>
          <a:p>
            <a:pPr lvl="0"/>
            <a:r>
              <a:rPr lang="en-US" dirty="0"/>
              <a:t>Subtitle</a:t>
            </a:r>
          </a:p>
        </p:txBody>
      </p:sp>
    </p:spTree>
    <p:extLst>
      <p:ext uri="{BB962C8B-B14F-4D97-AF65-F5344CB8AC3E}">
        <p14:creationId xmlns:p14="http://schemas.microsoft.com/office/powerpoint/2010/main" val="34076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atacenter titl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65" y="1"/>
            <a:ext cx="12443000" cy="7032333"/>
          </a:xfrm>
          <a:prstGeom prst="rect">
            <a:avLst/>
          </a:prstGeom>
        </p:spPr>
      </p:pic>
      <p:sp>
        <p:nvSpPr>
          <p:cNvPr id="27" name="Rectangle 26"/>
          <p:cNvSpPr/>
          <p:nvPr userDrawn="1"/>
        </p:nvSpPr>
        <p:spPr>
          <a:xfrm>
            <a:off x="1" y="0"/>
            <a:ext cx="12436475" cy="7133768"/>
          </a:xfrm>
          <a:prstGeom prst="rect">
            <a:avLst/>
          </a:prstGeom>
          <a:gradFill>
            <a:gsLst>
              <a:gs pos="64000">
                <a:schemeClr val="bg1">
                  <a:alpha val="0"/>
                </a:schemeClr>
              </a:gs>
              <a:gs pos="100000">
                <a:schemeClr val="bg1">
                  <a:alpha val="6000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3" name="Rectangle 22"/>
          <p:cNvSpPr/>
          <p:nvPr userDrawn="1"/>
        </p:nvSpPr>
        <p:spPr bwMode="gray">
          <a:xfrm>
            <a:off x="6538477" y="1436209"/>
            <a:ext cx="5447176" cy="3030961"/>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itle 1"/>
          <p:cNvSpPr>
            <a:spLocks noGrp="1"/>
          </p:cNvSpPr>
          <p:nvPr>
            <p:ph type="title" hasCustomPrompt="1"/>
          </p:nvPr>
        </p:nvSpPr>
        <p:spPr bwMode="gray">
          <a:xfrm>
            <a:off x="6538478" y="1441920"/>
            <a:ext cx="5439287" cy="2137045"/>
          </a:xfrm>
          <a:noFill/>
        </p:spPr>
        <p:txBody>
          <a:bodyPr lIns="393192" tIns="393192" rIns="146304" bIns="91440" anchor="t" anchorCtr="0"/>
          <a:lstStyle>
            <a:lvl1pPr>
              <a:defRPr sz="4896" spc="-100" baseline="0">
                <a:gradFill>
                  <a:gsLst>
                    <a:gs pos="57576">
                      <a:srgbClr val="FFFFFF"/>
                    </a:gs>
                    <a:gs pos="35000">
                      <a:srgbClr val="FFFFFF"/>
                    </a:gs>
                  </a:gsLst>
                  <a:lin ang="5400000" scaled="0"/>
                </a:gradFill>
              </a:defRPr>
            </a:lvl1pPr>
          </a:lstStyle>
          <a:p>
            <a:r>
              <a:rPr lang="en-US" dirty="0"/>
              <a:t>Presentation title</a:t>
            </a:r>
          </a:p>
        </p:txBody>
      </p:sp>
      <p:sp>
        <p:nvSpPr>
          <p:cNvPr id="25" name="Text Placeholder 2"/>
          <p:cNvSpPr>
            <a:spLocks noGrp="1"/>
          </p:cNvSpPr>
          <p:nvPr>
            <p:ph type="body" sz="quarter" idx="10" hasCustomPrompt="1"/>
          </p:nvPr>
        </p:nvSpPr>
        <p:spPr>
          <a:xfrm>
            <a:off x="6538477" y="3564385"/>
            <a:ext cx="5447176" cy="894625"/>
          </a:xfrm>
        </p:spPr>
        <p:txBody>
          <a:bodyPr lIns="393192" bIns="393192" anchor="b" anchorCtr="0"/>
          <a:lstStyle>
            <a:lvl1pPr marL="0" indent="0">
              <a:buNone/>
              <a:defRPr sz="2856">
                <a:solidFill>
                  <a:schemeClr val="bg1"/>
                </a:solidFill>
              </a:defRPr>
            </a:lvl1pPr>
          </a:lstStyle>
          <a:p>
            <a:pPr lvl="0"/>
            <a:r>
              <a:rPr lang="en-US" dirty="0"/>
              <a:t>Subtitle</a:t>
            </a:r>
          </a:p>
        </p:txBody>
      </p:sp>
      <p:pic>
        <p:nvPicPr>
          <p:cNvPr id="8" name="Picture 7"/>
          <p:cNvPicPr>
            <a:picLocks noChangeAspect="1"/>
          </p:cNvPicPr>
          <p:nvPr userDrawn="1"/>
        </p:nvPicPr>
        <p:blipFill>
          <a:blip r:embed="rId3"/>
          <a:stretch>
            <a:fillRect/>
          </a:stretch>
        </p:blipFill>
        <p:spPr>
          <a:xfrm>
            <a:off x="9873011" y="443334"/>
            <a:ext cx="2133131" cy="458258"/>
          </a:xfrm>
          <a:prstGeom prst="rect">
            <a:avLst/>
          </a:prstGeom>
        </p:spPr>
      </p:pic>
    </p:spTree>
    <p:extLst>
      <p:ext uri="{BB962C8B-B14F-4D97-AF65-F5344CB8AC3E}">
        <p14:creationId xmlns:p14="http://schemas.microsoft.com/office/powerpoint/2010/main" val="208737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784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tx2"/>
                </a:solidFill>
              </a:defRPr>
            </a:lvl1pPr>
            <a:lvl2pPr marL="466209"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3"/>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198844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2"/>
                </a:solidFill>
              </a:defRPr>
            </a:lvl1pPr>
            <a:lvl2pPr marL="466209"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3"/>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6441017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3"/>
                </a:solidFill>
              </a:defRPr>
            </a:lvl1pPr>
            <a:lvl2pPr marL="466209"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3"/>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5262448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4"/>
                </a:solidFill>
              </a:defRPr>
            </a:lvl1pPr>
            <a:lvl2pPr marL="466209"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3"/>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960167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Plain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 (Optional)</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5"/>
                </a:solidFill>
              </a:defRPr>
            </a:lvl1pPr>
            <a:lvl2pPr marL="466209" indent="0">
              <a:buNone/>
              <a:defRPr/>
            </a:lvl2pPr>
          </a:lstStyle>
          <a:p>
            <a:pPr lvl="0"/>
            <a:r>
              <a:rPr lang="en-US" dirty="0"/>
              <a:t>Subtitle (Optional)</a:t>
            </a:r>
          </a:p>
        </p:txBody>
      </p:sp>
      <p:sp>
        <p:nvSpPr>
          <p:cNvPr id="10" name="Text Placeholder 9"/>
          <p:cNvSpPr>
            <a:spLocks noGrp="1"/>
          </p:cNvSpPr>
          <p:nvPr>
            <p:ph type="body" sz="quarter" idx="12" hasCustomPrompt="1"/>
          </p:nvPr>
        </p:nvSpPr>
        <p:spPr>
          <a:xfrm>
            <a:off x="0" y="2200363"/>
            <a:ext cx="12436475" cy="4794164"/>
          </a:xfrm>
        </p:spPr>
        <p:txBody>
          <a:bodyPr lIns="393192" tIns="91440" bIns="91440">
            <a:normAutofit/>
          </a:bodyPr>
          <a:lstStyle>
            <a:lvl1pPr marL="0" indent="0">
              <a:buNone/>
              <a:defRPr sz="2040">
                <a:solidFill>
                  <a:schemeClr val="tx1"/>
                </a:solidFill>
              </a:defRPr>
            </a:lvl1pPr>
          </a:lstStyle>
          <a:p>
            <a:pPr lvl="0"/>
            <a:r>
              <a:rPr lang="en-US" dirty="0"/>
              <a:t>Body copy</a:t>
            </a:r>
          </a:p>
        </p:txBody>
      </p:sp>
    </p:spTree>
    <p:extLst>
      <p:ext uri="{BB962C8B-B14F-4D97-AF65-F5344CB8AC3E}">
        <p14:creationId xmlns:p14="http://schemas.microsoft.com/office/powerpoint/2010/main" val="42218001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tx2"/>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38454595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2"/>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15399964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3"/>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1551134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4"/>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32304976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Title/sub-title only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436475"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12436475" cy="922288"/>
          </a:xfrm>
        </p:spPr>
        <p:txBody>
          <a:bodyPr lIns="393192" bIns="91440"/>
          <a:lstStyle>
            <a:lvl1pPr marL="0" indent="0">
              <a:buNone/>
              <a:defRPr>
                <a:solidFill>
                  <a:schemeClr val="accent5"/>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27273323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6632"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6632" cy="922288"/>
          </a:xfrm>
        </p:spPr>
        <p:txBody>
          <a:bodyPr lIns="393192" bIns="91440"/>
          <a:lstStyle>
            <a:lvl1pPr marL="0" indent="0">
              <a:buNone/>
              <a:defRPr>
                <a:solidFill>
                  <a:schemeClr val="tx2"/>
                </a:solidFill>
              </a:defRPr>
            </a:lvl1pPr>
            <a:lvl2pPr marL="466209"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752483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2"/>
                </a:solidFill>
              </a:defRPr>
            </a:lvl1pPr>
            <a:lvl2pPr marL="466209"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093253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3"/>
                </a:solidFill>
              </a:defRPr>
            </a:lvl1pPr>
            <a:lvl2pPr marL="466209"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688359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4"/>
                </a:solidFill>
              </a:defRPr>
            </a:lvl1pPr>
            <a:lvl2pPr marL="466209"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966422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0_Title/sub-title pillar color background stripe ">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5"/>
                </a:solidFill>
              </a:defRPr>
            </a:lvl1pPr>
            <a:lvl2pPr marL="466209" indent="0">
              <a:buNone/>
              <a:defRPr/>
            </a:lvl2pPr>
          </a:lstStyle>
          <a:p>
            <a:pPr lvl="0"/>
            <a:r>
              <a:rPr lang="en-US" dirty="0"/>
              <a:t>Subtitle</a:t>
            </a:r>
          </a:p>
        </p:txBody>
      </p:sp>
      <p:sp>
        <p:nvSpPr>
          <p:cNvPr id="4" name="Rectangle 3"/>
          <p:cNvSpPr/>
          <p:nvPr userDrawn="1"/>
        </p:nvSpPr>
        <p:spPr bwMode="auto">
          <a:xfrm>
            <a:off x="8239165" y="0"/>
            <a:ext cx="419731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261289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1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7666632"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0" y="1267759"/>
            <a:ext cx="7666632" cy="922288"/>
          </a:xfrm>
        </p:spPr>
        <p:txBody>
          <a:bodyPr lIns="393192" bIns="91440"/>
          <a:lstStyle>
            <a:lvl1pPr marL="0" indent="0">
              <a:buNone/>
              <a:defRPr>
                <a:solidFill>
                  <a:schemeClr val="tx2"/>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15904243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2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2"/>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3212938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3"/>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82806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4105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4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4"/>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22896472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5_Title/sub-title illu">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 y="1"/>
            <a:ext cx="7667087" cy="1257442"/>
          </a:xfrm>
        </p:spPr>
        <p:txBody>
          <a:bodyPr lIns="393192" tIns="393192" bIns="91440">
            <a:normAutofit/>
          </a:bodyPr>
          <a:lstStyle>
            <a:lvl1pPr marL="0" indent="0">
              <a:buNone/>
              <a:defRPr sz="4488">
                <a:solidFill>
                  <a:srgbClr val="505050"/>
                </a:solidFill>
              </a:defRPr>
            </a:lvl1pPr>
          </a:lstStyle>
          <a:p>
            <a:pPr lvl="0"/>
            <a:r>
              <a:rPr lang="en-US" dirty="0"/>
              <a:t>Title</a:t>
            </a:r>
          </a:p>
        </p:txBody>
      </p:sp>
      <p:sp>
        <p:nvSpPr>
          <p:cNvPr id="8" name="Text Placeholder 7"/>
          <p:cNvSpPr>
            <a:spLocks noGrp="1"/>
          </p:cNvSpPr>
          <p:nvPr>
            <p:ph type="body" sz="quarter" idx="11" hasCustomPrompt="1"/>
          </p:nvPr>
        </p:nvSpPr>
        <p:spPr>
          <a:xfrm>
            <a:off x="1" y="1267759"/>
            <a:ext cx="7667087" cy="922288"/>
          </a:xfrm>
        </p:spPr>
        <p:txBody>
          <a:bodyPr lIns="393192" bIns="91440"/>
          <a:lstStyle>
            <a:lvl1pPr marL="0" indent="0">
              <a:buNone/>
              <a:defRPr>
                <a:solidFill>
                  <a:schemeClr val="accent5"/>
                </a:solidFill>
              </a:defRPr>
            </a:lvl1pPr>
            <a:lvl2pPr marL="466209" indent="0">
              <a:buNone/>
              <a:defRPr/>
            </a:lvl2pPr>
          </a:lstStyle>
          <a:p>
            <a:pPr lvl="0"/>
            <a:r>
              <a:rPr lang="en-US" dirty="0"/>
              <a:t>Subtitle</a:t>
            </a:r>
          </a:p>
        </p:txBody>
      </p:sp>
    </p:spTree>
    <p:extLst>
      <p:ext uri="{BB962C8B-B14F-4D97-AF65-F5344CB8AC3E}">
        <p14:creationId xmlns:p14="http://schemas.microsoft.com/office/powerpoint/2010/main" val="10920215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2" y="2"/>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2" y="2581883"/>
            <a:ext cx="4183177" cy="978967"/>
          </a:xfrm>
        </p:spPr>
        <p:txBody>
          <a:bodyPr lIns="393192" rIns="393192" bIns="91440"/>
          <a:lstStyle>
            <a:lvl1pPr marL="0" indent="0">
              <a:buNone/>
              <a:defRPr>
                <a:solidFill>
                  <a:schemeClr val="bg1"/>
                </a:solidFill>
              </a:defRPr>
            </a:lvl1pPr>
            <a:lvl2pPr marL="466209" indent="0">
              <a:buNone/>
              <a:defRPr/>
            </a:lvl2pPr>
          </a:lstStyle>
          <a:p>
            <a:pPr lvl="0"/>
            <a:r>
              <a:rPr lang="en-US" dirty="0"/>
              <a:t>Subtitle</a:t>
            </a:r>
          </a:p>
        </p:txBody>
      </p:sp>
      <p:sp>
        <p:nvSpPr>
          <p:cNvPr id="3" name="Text Placeholder 2"/>
          <p:cNvSpPr>
            <a:spLocks noGrp="1"/>
          </p:cNvSpPr>
          <p:nvPr>
            <p:ph type="body" sz="quarter" idx="12" hasCustomPrompt="1"/>
          </p:nvPr>
        </p:nvSpPr>
        <p:spPr>
          <a:xfrm>
            <a:off x="2"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687031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2" y="2"/>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2" y="2581883"/>
            <a:ext cx="4183177" cy="978967"/>
          </a:xfrm>
        </p:spPr>
        <p:txBody>
          <a:bodyPr lIns="393192" rIns="393192" bIns="91440"/>
          <a:lstStyle>
            <a:lvl1pPr marL="0" indent="0">
              <a:buNone/>
              <a:defRPr>
                <a:solidFill>
                  <a:schemeClr val="bg1"/>
                </a:solidFill>
              </a:defRPr>
            </a:lvl1pPr>
            <a:lvl2pPr marL="466209" indent="0">
              <a:buNone/>
              <a:defRPr/>
            </a:lvl2pPr>
          </a:lstStyle>
          <a:p>
            <a:pPr lvl="0"/>
            <a:r>
              <a:rPr lang="en-US" dirty="0"/>
              <a:t>Subtitle</a:t>
            </a:r>
          </a:p>
        </p:txBody>
      </p:sp>
      <p:sp>
        <p:nvSpPr>
          <p:cNvPr id="9" name="Text Placeholder 2"/>
          <p:cNvSpPr>
            <a:spLocks noGrp="1"/>
          </p:cNvSpPr>
          <p:nvPr>
            <p:ph type="body" sz="quarter" idx="12" hasCustomPrompt="1"/>
          </p:nvPr>
        </p:nvSpPr>
        <p:spPr>
          <a:xfrm>
            <a:off x="2"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10186809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2" y="2"/>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2" y="2581883"/>
            <a:ext cx="4183177" cy="978967"/>
          </a:xfrm>
        </p:spPr>
        <p:txBody>
          <a:bodyPr lIns="393192" rIns="393192" bIns="91440"/>
          <a:lstStyle>
            <a:lvl1pPr marL="0" indent="0">
              <a:buNone/>
              <a:defRPr>
                <a:solidFill>
                  <a:schemeClr val="bg1"/>
                </a:solidFill>
              </a:defRPr>
            </a:lvl1pPr>
            <a:lvl2pPr marL="466209" indent="0">
              <a:buNone/>
              <a:defRPr/>
            </a:lvl2pPr>
          </a:lstStyle>
          <a:p>
            <a:pPr lvl="0"/>
            <a:r>
              <a:rPr lang="en-US" dirty="0"/>
              <a:t>Subtitle</a:t>
            </a:r>
          </a:p>
        </p:txBody>
      </p:sp>
      <p:sp>
        <p:nvSpPr>
          <p:cNvPr id="9" name="Text Placeholder 2"/>
          <p:cNvSpPr>
            <a:spLocks noGrp="1"/>
          </p:cNvSpPr>
          <p:nvPr>
            <p:ph type="body" sz="quarter" idx="12" hasCustomPrompt="1"/>
          </p:nvPr>
        </p:nvSpPr>
        <p:spPr>
          <a:xfrm>
            <a:off x="2"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2486632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2" y="2"/>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2" y="2581883"/>
            <a:ext cx="4183177" cy="978967"/>
          </a:xfrm>
        </p:spPr>
        <p:txBody>
          <a:bodyPr lIns="393192" rIns="393192" bIns="91440"/>
          <a:lstStyle>
            <a:lvl1pPr marL="0" indent="0">
              <a:buNone/>
              <a:defRPr>
                <a:solidFill>
                  <a:schemeClr val="bg1"/>
                </a:solidFill>
              </a:defRPr>
            </a:lvl1pPr>
            <a:lvl2pPr marL="466209" indent="0">
              <a:buNone/>
              <a:defRPr/>
            </a:lvl2pPr>
          </a:lstStyle>
          <a:p>
            <a:pPr lvl="0"/>
            <a:r>
              <a:rPr lang="en-US" dirty="0"/>
              <a:t>Subtitle</a:t>
            </a:r>
          </a:p>
        </p:txBody>
      </p:sp>
      <p:sp>
        <p:nvSpPr>
          <p:cNvPr id="9" name="Text Placeholder 2"/>
          <p:cNvSpPr>
            <a:spLocks noGrp="1"/>
          </p:cNvSpPr>
          <p:nvPr>
            <p:ph type="body" sz="quarter" idx="12" hasCustomPrompt="1"/>
          </p:nvPr>
        </p:nvSpPr>
        <p:spPr>
          <a:xfrm>
            <a:off x="2"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3843049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Split layout ">
    <p:spTree>
      <p:nvGrpSpPr>
        <p:cNvPr id="1" name=""/>
        <p:cNvGrpSpPr/>
        <p:nvPr/>
      </p:nvGrpSpPr>
      <p:grpSpPr>
        <a:xfrm>
          <a:off x="0" y="0"/>
          <a:ext cx="0" cy="0"/>
          <a:chOff x="0" y="0"/>
          <a:chExt cx="0" cy="0"/>
        </a:xfrm>
      </p:grpSpPr>
      <p:sp>
        <p:nvSpPr>
          <p:cNvPr id="4" name="Rectangle 3"/>
          <p:cNvSpPr/>
          <p:nvPr userDrawn="1"/>
        </p:nvSpPr>
        <p:spPr bwMode="auto">
          <a:xfrm>
            <a:off x="0" y="0"/>
            <a:ext cx="4197310" cy="699452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5"/>
          <p:cNvSpPr>
            <a:spLocks noGrp="1"/>
          </p:cNvSpPr>
          <p:nvPr>
            <p:ph type="body" sz="quarter" idx="10" hasCustomPrompt="1"/>
          </p:nvPr>
        </p:nvSpPr>
        <p:spPr>
          <a:xfrm>
            <a:off x="2" y="2"/>
            <a:ext cx="4183177" cy="2557594"/>
          </a:xfrm>
        </p:spPr>
        <p:txBody>
          <a:bodyPr lIns="393192" tIns="393192" rIns="393192" bIns="91440">
            <a:normAutofit/>
          </a:bodyPr>
          <a:lstStyle>
            <a:lvl1pPr marL="0" indent="0">
              <a:buNone/>
              <a:defRPr sz="4488">
                <a:solidFill>
                  <a:schemeClr val="bg1"/>
                </a:solidFill>
              </a:defRPr>
            </a:lvl1pPr>
          </a:lstStyle>
          <a:p>
            <a:pPr lvl="0"/>
            <a:r>
              <a:rPr lang="en-US" dirty="0"/>
              <a:t>Title</a:t>
            </a:r>
          </a:p>
        </p:txBody>
      </p:sp>
      <p:sp>
        <p:nvSpPr>
          <p:cNvPr id="7" name="Text Placeholder 7"/>
          <p:cNvSpPr>
            <a:spLocks noGrp="1"/>
          </p:cNvSpPr>
          <p:nvPr>
            <p:ph type="body" sz="quarter" idx="11" hasCustomPrompt="1"/>
          </p:nvPr>
        </p:nvSpPr>
        <p:spPr>
          <a:xfrm>
            <a:off x="2" y="2581883"/>
            <a:ext cx="4183177" cy="978967"/>
          </a:xfrm>
        </p:spPr>
        <p:txBody>
          <a:bodyPr lIns="393192" rIns="393192" bIns="91440"/>
          <a:lstStyle>
            <a:lvl1pPr marL="0" indent="0">
              <a:buNone/>
              <a:defRPr>
                <a:solidFill>
                  <a:schemeClr val="bg1"/>
                </a:solidFill>
              </a:defRPr>
            </a:lvl1pPr>
            <a:lvl2pPr marL="466209" indent="0">
              <a:buNone/>
              <a:defRPr/>
            </a:lvl2pPr>
          </a:lstStyle>
          <a:p>
            <a:pPr lvl="0"/>
            <a:r>
              <a:rPr lang="en-US" dirty="0"/>
              <a:t>Subtitle</a:t>
            </a:r>
          </a:p>
        </p:txBody>
      </p:sp>
      <p:sp>
        <p:nvSpPr>
          <p:cNvPr id="9" name="Text Placeholder 2"/>
          <p:cNvSpPr>
            <a:spLocks noGrp="1"/>
          </p:cNvSpPr>
          <p:nvPr>
            <p:ph type="body" sz="quarter" idx="12" hasCustomPrompt="1"/>
          </p:nvPr>
        </p:nvSpPr>
        <p:spPr>
          <a:xfrm>
            <a:off x="2" y="3574979"/>
            <a:ext cx="4169782" cy="3419546"/>
          </a:xfrm>
        </p:spPr>
        <p:txBody>
          <a:bodyPr lIns="393192" tIns="91440" bIns="91440">
            <a:normAutofit/>
          </a:bodyPr>
          <a:lstStyle>
            <a:lvl1pPr marL="0" indent="0">
              <a:buNone/>
              <a:defRPr sz="2040">
                <a:solidFill>
                  <a:schemeClr val="bg1"/>
                </a:solidFill>
                <a:latin typeface="+mn-lt"/>
                <a:cs typeface="Segoe UI"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Body text</a:t>
            </a:r>
          </a:p>
        </p:txBody>
      </p:sp>
      <p:sp>
        <p:nvSpPr>
          <p:cNvPr id="10" name="Picture Placeholder 9"/>
          <p:cNvSpPr>
            <a:spLocks noGrp="1"/>
          </p:cNvSpPr>
          <p:nvPr>
            <p:ph type="pic" sz="quarter" idx="13"/>
          </p:nvPr>
        </p:nvSpPr>
        <p:spPr>
          <a:xfrm>
            <a:off x="4182737" y="0"/>
            <a:ext cx="8253738" cy="6994525"/>
          </a:xfrm>
        </p:spPr>
        <p:txBody>
          <a:bodyPr/>
          <a:lstStyle/>
          <a:p>
            <a:endParaRPr lang="en-US"/>
          </a:p>
        </p:txBody>
      </p:sp>
    </p:spTree>
    <p:extLst>
      <p:ext uri="{BB962C8B-B14F-4D97-AF65-F5344CB8AC3E}">
        <p14:creationId xmlns:p14="http://schemas.microsoft.com/office/powerpoint/2010/main" val="34893133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3"/>
            <a:ext cx="11581467" cy="3127489"/>
          </a:xfrm>
        </p:spPr>
        <p:txBody>
          <a:bodyPr lIns="393192" anchor="t" anchorCtr="0">
            <a:normAutofit/>
          </a:bodyPr>
          <a:lstStyle>
            <a:lvl1pPr>
              <a:defRPr sz="67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432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9_Sec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3"/>
            <a:ext cx="11581467" cy="3127489"/>
          </a:xfrm>
        </p:spPr>
        <p:txBody>
          <a:bodyPr lIns="393192" anchor="t" anchorCtr="0">
            <a:normAutofit/>
          </a:bodyPr>
          <a:lstStyle>
            <a:lvl1pPr>
              <a:defRPr sz="67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381668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Sectio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3"/>
            <a:ext cx="11581467" cy="3127489"/>
          </a:xfrm>
        </p:spPr>
        <p:txBody>
          <a:bodyPr lIns="393192" anchor="t" anchorCtr="0">
            <a:normAutofit/>
          </a:bodyPr>
          <a:lstStyle>
            <a:lvl1pPr>
              <a:defRPr sz="67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8380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99979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3"/>
            <a:ext cx="11581467" cy="3127489"/>
          </a:xfrm>
        </p:spPr>
        <p:txBody>
          <a:bodyPr lIns="393192" anchor="t" anchorCtr="0">
            <a:normAutofit/>
          </a:bodyPr>
          <a:lstStyle>
            <a:lvl1pPr>
              <a:defRPr sz="67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54987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Sectio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7123"/>
            <a:ext cx="11581467" cy="3127489"/>
          </a:xfrm>
        </p:spPr>
        <p:txBody>
          <a:bodyPr lIns="393192" anchor="t" anchorCtr="0">
            <a:normAutofit/>
          </a:bodyPr>
          <a:lstStyle>
            <a:lvl1pPr>
              <a:defRPr sz="672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07681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ection">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Tree>
    <p:extLst>
      <p:ext uri="{BB962C8B-B14F-4D97-AF65-F5344CB8AC3E}">
        <p14:creationId xmlns:p14="http://schemas.microsoft.com/office/powerpoint/2010/main" val="9610968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Section">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Tree>
    <p:extLst>
      <p:ext uri="{BB962C8B-B14F-4D97-AF65-F5344CB8AC3E}">
        <p14:creationId xmlns:p14="http://schemas.microsoft.com/office/powerpoint/2010/main" val="28368804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ection">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Tree>
    <p:extLst>
      <p:ext uri="{BB962C8B-B14F-4D97-AF65-F5344CB8AC3E}">
        <p14:creationId xmlns:p14="http://schemas.microsoft.com/office/powerpoint/2010/main" val="12215096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Section">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Tree>
    <p:extLst>
      <p:ext uri="{BB962C8B-B14F-4D97-AF65-F5344CB8AC3E}">
        <p14:creationId xmlns:p14="http://schemas.microsoft.com/office/powerpoint/2010/main" val="26122860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Section">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Tree>
    <p:extLst>
      <p:ext uri="{BB962C8B-B14F-4D97-AF65-F5344CB8AC3E}">
        <p14:creationId xmlns:p14="http://schemas.microsoft.com/office/powerpoint/2010/main" val="35755592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8"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6"/>
            <a:ext cx="9143937" cy="1828007"/>
          </a:xfrm>
          <a:noFill/>
        </p:spPr>
        <p:txBody>
          <a:bodyPr lIns="182880" tIns="146304" rIns="182880" bIns="146304">
            <a:noAutofit/>
          </a:bodyPr>
          <a:lstStyle>
            <a:lvl1pPr marL="0" indent="0">
              <a:spcBef>
                <a:spcPts val="0"/>
              </a:spcBef>
              <a:buNone/>
              <a:defRPr sz="3598"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6" y="479775"/>
            <a:ext cx="1639084" cy="359162"/>
          </a:xfrm>
          <a:prstGeom prst="rect">
            <a:avLst/>
          </a:prstGeom>
        </p:spPr>
      </p:pic>
    </p:spTree>
    <p:extLst>
      <p:ext uri="{BB962C8B-B14F-4D97-AF65-F5344CB8AC3E}">
        <p14:creationId xmlns:p14="http://schemas.microsoft.com/office/powerpoint/2010/main" val="119948266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3" name="Rectangle 2"/>
          <p:cNvSpPr/>
          <p:nvPr userDrawn="1"/>
        </p:nvSpPr>
        <p:spPr bwMode="auto">
          <a:xfrm>
            <a:off x="865" y="6410327"/>
            <a:ext cx="12436475" cy="584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7955962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_Title Only">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3" name="Rectangle 2"/>
          <p:cNvSpPr/>
          <p:nvPr userDrawn="1"/>
        </p:nvSpPr>
        <p:spPr bwMode="auto">
          <a:xfrm>
            <a:off x="865" y="6410327"/>
            <a:ext cx="12436475" cy="5842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8739544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ivider Slid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1" y="2151538"/>
            <a:ext cx="10445795" cy="1017048"/>
          </a:xfrm>
          <a:prstGeom prst="rect">
            <a:avLst/>
          </a:prstGeom>
        </p:spPr>
        <p:txBody>
          <a:bodyPr lIns="91306" tIns="45654" rIns="91306" bIns="45654" anchor="b" anchorCtr="0"/>
          <a:lstStyle>
            <a:lvl1pPr>
              <a:defRPr sz="7343" spc="-153" baseline="0"/>
            </a:lvl1pPr>
          </a:lstStyle>
          <a:p>
            <a:r>
              <a:rPr lang="en-US"/>
              <a:t>Click to edit title style</a:t>
            </a:r>
          </a:p>
        </p:txBody>
      </p:sp>
      <p:sp>
        <p:nvSpPr>
          <p:cNvPr id="5" name="Text Placeholder 4"/>
          <p:cNvSpPr>
            <a:spLocks noGrp="1"/>
          </p:cNvSpPr>
          <p:nvPr>
            <p:ph type="body" sz="quarter" idx="12" hasCustomPrompt="1"/>
          </p:nvPr>
        </p:nvSpPr>
        <p:spPr>
          <a:xfrm>
            <a:off x="998581" y="3494027"/>
            <a:ext cx="10445795" cy="508525"/>
          </a:xfrm>
          <a:prstGeom prst="rect">
            <a:avLst/>
          </a:prstGeom>
        </p:spPr>
        <p:txBody>
          <a:bodyPr lIns="91306" tIns="45654" rIns="91306" bIns="45654">
            <a:noAutofit/>
          </a:bodyPr>
          <a:lstStyle>
            <a:lvl1pPr marL="0" indent="0">
              <a:spcBef>
                <a:spcPts val="0"/>
              </a:spcBef>
              <a:buNone/>
              <a:defRPr spc="-72" baseline="0">
                <a:gradFill>
                  <a:gsLst>
                    <a:gs pos="0">
                      <a:schemeClr val="tx1"/>
                    </a:gs>
                    <a:gs pos="100000">
                      <a:schemeClr val="tx1"/>
                    </a:gs>
                  </a:gsLst>
                  <a:lin ang="5400000" scaled="0"/>
                </a:gradFill>
                <a:latin typeface="+mj-lt"/>
              </a:defRPr>
            </a:lvl1pPr>
          </a:lstStyle>
          <a:p>
            <a:pPr lvl="0"/>
            <a:r>
              <a:rPr lang="en-US"/>
              <a:t>Subtitle</a:t>
            </a:r>
          </a:p>
        </p:txBody>
      </p:sp>
    </p:spTree>
    <p:extLst>
      <p:ext uri="{BB962C8B-B14F-4D97-AF65-F5344CB8AC3E}">
        <p14:creationId xmlns:p14="http://schemas.microsoft.com/office/powerpoint/2010/main" val="4209051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831975"/>
          </a:xfrm>
          <a:noFill/>
        </p:spPr>
        <p:txBody>
          <a:bodyPr tIns="91440" bIns="91440" anchor="t" anchorCtr="0"/>
          <a:lstStyle>
            <a:lvl1pPr>
              <a:defRPr sz="87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708146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278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278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55010" y="6482891"/>
            <a:ext cx="2798207" cy="372394"/>
          </a:xfrm>
          <a:prstGeom prst="rect">
            <a:avLst/>
          </a:prstGeom>
        </p:spPr>
        <p:txBody>
          <a:bodyPr/>
          <a:lstStyle/>
          <a:p>
            <a:fld id="{8713FE0B-90A8-4522-911E-44EDD0F8888D}" type="datetimeFigureOut">
              <a:rPr lang="en-US" smtClean="0"/>
              <a:t>7/3/2018</a:t>
            </a:fld>
            <a:endParaRPr lang="en-US"/>
          </a:p>
        </p:txBody>
      </p:sp>
      <p:sp>
        <p:nvSpPr>
          <p:cNvPr id="6" name="Footer Placeholder 5"/>
          <p:cNvSpPr>
            <a:spLocks noGrp="1"/>
          </p:cNvSpPr>
          <p:nvPr>
            <p:ph type="ftr" sz="quarter" idx="11"/>
          </p:nvPr>
        </p:nvSpPr>
        <p:spPr>
          <a:xfrm>
            <a:off x="4119583" y="6482891"/>
            <a:ext cx="4197310" cy="372394"/>
          </a:xfrm>
          <a:prstGeom prst="rect">
            <a:avLst/>
          </a:prstGeom>
        </p:spPr>
        <p:txBody>
          <a:bodyPr/>
          <a:lstStyle/>
          <a:p>
            <a:endParaRPr lang="en-US"/>
          </a:p>
        </p:txBody>
      </p:sp>
      <p:sp>
        <p:nvSpPr>
          <p:cNvPr id="7" name="Slide Number Placeholder 6"/>
          <p:cNvSpPr>
            <a:spLocks noGrp="1"/>
          </p:cNvSpPr>
          <p:nvPr>
            <p:ph type="sldNum" sz="quarter" idx="12"/>
          </p:nvPr>
        </p:nvSpPr>
        <p:spPr>
          <a:xfrm>
            <a:off x="8783260" y="6482891"/>
            <a:ext cx="2798207" cy="372394"/>
          </a:xfrm>
          <a:prstGeom prst="rect">
            <a:avLst/>
          </a:prstGeom>
        </p:spPr>
        <p:txBody>
          <a:bodyPr/>
          <a:lstStyle/>
          <a:p>
            <a:fld id="{24CEB870-F81B-40D5-A5CE-D66A83EBE3E9}" type="slidenum">
              <a:rPr lang="en-US" smtClean="0"/>
              <a:t>‹#›</a:t>
            </a:fld>
            <a:endParaRPr lang="en-US"/>
          </a:p>
        </p:txBody>
      </p:sp>
    </p:spTree>
    <p:extLst>
      <p:ext uri="{BB962C8B-B14F-4D97-AF65-F5344CB8AC3E}">
        <p14:creationId xmlns:p14="http://schemas.microsoft.com/office/powerpoint/2010/main" val="32930827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899420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4" y="1624"/>
          <a:ext cx="1619" cy="1619"/>
        </p:xfrm>
        <a:graphic>
          <a:graphicData uri="http://schemas.openxmlformats.org/presentationml/2006/ole">
            <mc:AlternateContent xmlns:mc="http://schemas.openxmlformats.org/markup-compatibility/2006">
              <mc:Choice xmlns:v="urn:schemas-microsoft-com:vml" Requires="v">
                <p:oleObj spid="_x0000_s22530" name="think-cell Slide" r:id="rId7" imgW="270" imgH="270" progId="TCLayout.ActiveDocument.1">
                  <p:embed/>
                </p:oleObj>
              </mc:Choice>
              <mc:Fallback>
                <p:oleObj name="think-cell Slide" r:id="rId7" imgW="270" imgH="270" progId="TCLayout.ActiveDocument.1">
                  <p:embed/>
                  <p:pic>
                    <p:nvPicPr>
                      <p:cNvPr id="3" name="Objec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 y="1624"/>
                        <a:ext cx="1619"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a:p>
        </p:txBody>
      </p:sp>
      <p:sp>
        <p:nvSpPr>
          <p:cNvPr id="4" name="Text Placeholder 3"/>
          <p:cNvSpPr>
            <a:spLocks noGrp="1"/>
          </p:cNvSpPr>
          <p:nvPr>
            <p:ph type="body" sz="quarter" idx="15" hasCustomPrompt="1"/>
            <p:custDataLst>
              <p:tags r:id="rId4"/>
            </p:custDataLst>
          </p:nvPr>
        </p:nvSpPr>
        <p:spPr>
          <a:xfrm>
            <a:off x="777281" y="1554340"/>
            <a:ext cx="10881916" cy="2311705"/>
          </a:xfrm>
          <a:prstGeom prst="rect">
            <a:avLst/>
          </a:prstGeom>
        </p:spPr>
        <p:txBody>
          <a:bodyPr/>
          <a:lstStyle>
            <a:lvl1pPr marL="0" indent="0">
              <a:buNone/>
              <a:defRPr>
                <a:solidFill>
                  <a:schemeClr val="tx1"/>
                </a:solidFill>
                <a:latin typeface="Segoe UI"/>
                <a:cs typeface="Segoe UI"/>
                <a:sym typeface="Segoe UI"/>
              </a:defRPr>
            </a:lvl1pPr>
            <a:lvl2pPr marL="287026" indent="0">
              <a:buNone/>
              <a:defRPr>
                <a:solidFill>
                  <a:schemeClr val="tx1"/>
                </a:solidFill>
                <a:latin typeface="Segoe UI"/>
                <a:cs typeface="Segoe UI"/>
                <a:sym typeface="Segoe UI"/>
              </a:defRPr>
            </a:lvl2pPr>
            <a:lvl3pPr marL="599659" indent="0">
              <a:buNone/>
              <a:defRPr>
                <a:solidFill>
                  <a:schemeClr val="tx1"/>
                </a:solidFill>
                <a:latin typeface="Segoe UI"/>
                <a:cs typeface="Segoe UI"/>
                <a:sym typeface="Segoe UI"/>
              </a:defRPr>
            </a:lvl3pPr>
            <a:lvl4pPr marL="886686" indent="0">
              <a:buNone/>
              <a:defRPr>
                <a:solidFill>
                  <a:schemeClr val="tx1"/>
                </a:solidFill>
                <a:latin typeface="Segoe UI"/>
                <a:cs typeface="Segoe UI"/>
                <a:sym typeface="Segoe UI"/>
              </a:defRPr>
            </a:lvl4pPr>
            <a:lvl5pPr marL="1126549" indent="0">
              <a:buNone/>
              <a:defRPr>
                <a:solidFill>
                  <a:schemeClr val="tx1"/>
                </a:solidFill>
                <a:latin typeface="Segoe UI"/>
                <a:cs typeface="Segoe UI"/>
                <a:sym typeface="Segoe UI"/>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custDataLst>
              <p:tags r:id="rId5"/>
            </p:custDataLst>
          </p:nvPr>
        </p:nvSpPr>
        <p:spPr>
          <a:xfrm>
            <a:off x="3" y="585040"/>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26" indent="0">
              <a:buNone/>
              <a:defRPr/>
            </a:lvl2pPr>
            <a:lvl3pPr marL="599659" indent="0">
              <a:buNone/>
              <a:defRPr/>
            </a:lvl3pPr>
            <a:lvl4pPr marL="886686" indent="0">
              <a:buNone/>
              <a:defRPr/>
            </a:lvl4pPr>
            <a:lvl5pPr marL="1126549" indent="0">
              <a:buNone/>
              <a:defRPr/>
            </a:lvl5pPr>
          </a:lstStyle>
          <a:p>
            <a:pPr lvl="0"/>
            <a:r>
              <a:rPr lang="en-US"/>
              <a:t>Click to add subtitle</a:t>
            </a:r>
          </a:p>
        </p:txBody>
      </p:sp>
    </p:spTree>
    <p:extLst>
      <p:ext uri="{BB962C8B-B14F-4D97-AF65-F5344CB8AC3E}">
        <p14:creationId xmlns:p14="http://schemas.microsoft.com/office/powerpoint/2010/main" val="19950413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176267"/>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667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93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4" y="6182441"/>
            <a:ext cx="1552931" cy="332660"/>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280" y="493940"/>
            <a:ext cx="7141464" cy="1323471"/>
          </a:xfrm>
          <a:prstGeom prst="rect">
            <a:avLst/>
          </a:prstGeom>
        </p:spPr>
      </p:pic>
    </p:spTree>
    <p:extLst>
      <p:ext uri="{BB962C8B-B14F-4D97-AF65-F5344CB8AC3E}">
        <p14:creationId xmlns:p14="http://schemas.microsoft.com/office/powerpoint/2010/main" val="3994732296"/>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endParaRPr lang="en-US" sz="1800"/>
          </a:p>
        </p:txBody>
      </p:sp>
      <p:sp>
        <p:nvSpPr>
          <p:cNvPr id="10" name="Rectangle 7"/>
          <p:cNvSpPr>
            <a:spLocks noChangeArrowheads="1"/>
          </p:cNvSpPr>
          <p:nvPr userDrawn="1"/>
        </p:nvSpPr>
        <p:spPr bwMode="auto">
          <a:xfrm>
            <a:off x="1" y="5843588"/>
            <a:ext cx="12433301" cy="1154113"/>
          </a:xfrm>
          <a:prstGeom prst="rect">
            <a:avLst/>
          </a:prstGeom>
          <a:solidFill>
            <a:srgbClr val="00188F"/>
          </a:solidFill>
          <a:ln>
            <a:noFill/>
          </a:ln>
          <a:extLst/>
        </p:spPr>
        <p:txBody>
          <a:bodyPr vert="horz" wrap="square" lIns="91427" tIns="45713" rIns="91427" bIns="45713" numCol="1" anchor="t" anchorCtr="0" compatLnSpc="1">
            <a:prstTxWarp prst="textNoShape">
              <a:avLst/>
            </a:prstTxWarp>
          </a:bodyPr>
          <a:lstStyle/>
          <a:p>
            <a:endParaRPr lang="en-US" sz="1800"/>
          </a:p>
        </p:txBody>
      </p:sp>
      <p:sp>
        <p:nvSpPr>
          <p:cNvPr id="1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1"/>
            <a:ext cx="1552931" cy="332660"/>
          </a:xfrm>
          <a:prstGeom prst="rect">
            <a:avLst/>
          </a:prstGeom>
        </p:spPr>
      </p:pic>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274638" y="296864"/>
            <a:ext cx="3657600" cy="461665"/>
          </a:xfrm>
        </p:spPr>
        <p:txBody>
          <a:bodyPr/>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8504240" y="296864"/>
            <a:ext cx="3657600" cy="461665"/>
          </a:xfrm>
        </p:spPr>
        <p:txBody>
          <a:bodyPr/>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Yammer hashtag</a:t>
            </a:r>
          </a:p>
        </p:txBody>
      </p:sp>
    </p:spTree>
    <p:extLst>
      <p:ext uri="{BB962C8B-B14F-4D97-AF65-F5344CB8AC3E}">
        <p14:creationId xmlns:p14="http://schemas.microsoft.com/office/powerpoint/2010/main" val="36313359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1"/>
            <a:ext cx="1552931" cy="332660"/>
          </a:xfrm>
          <a:prstGeom prst="rect">
            <a:avLst/>
          </a:prstGeom>
        </p:spPr>
      </p:pic>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4"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
        <p:nvSpPr>
          <p:cNvPr id="15" name="Text Placeholder 16"/>
          <p:cNvSpPr>
            <a:spLocks noGrp="1"/>
          </p:cNvSpPr>
          <p:nvPr>
            <p:ph type="body" sz="quarter" idx="13" hasCustomPrompt="1"/>
          </p:nvPr>
        </p:nvSpPr>
        <p:spPr>
          <a:xfrm>
            <a:off x="274638" y="296864"/>
            <a:ext cx="3657600" cy="461665"/>
          </a:xfrm>
        </p:spPr>
        <p:txBody>
          <a:bodyPr/>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8504240" y="296864"/>
            <a:ext cx="3657600" cy="461665"/>
          </a:xfrm>
        </p:spPr>
        <p:txBody>
          <a:bodyPr/>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Yammer hashtag</a:t>
            </a:r>
          </a:p>
        </p:txBody>
      </p:sp>
    </p:spTree>
    <p:extLst>
      <p:ext uri="{BB962C8B-B14F-4D97-AF65-F5344CB8AC3E}">
        <p14:creationId xmlns:p14="http://schemas.microsoft.com/office/powerpoint/2010/main" val="10663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4242009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198"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4685508"/>
            <a:ext cx="7315200" cy="1829593"/>
          </a:xfrm>
          <a:noFill/>
        </p:spPr>
        <p:txBody>
          <a:bodyPr lIns="182880" tIns="146304" rIns="182880" bIns="146304">
            <a:noAutofit/>
          </a:bodyPr>
          <a:lstStyle>
            <a:lvl1pPr marL="0" indent="0">
              <a:spcBef>
                <a:spcPts val="0"/>
              </a:spcBef>
              <a:buNone/>
              <a:defRPr sz="3599"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
        <p:nvSpPr>
          <p:cNvPr id="7"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1214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9143999" cy="2751698"/>
          </a:xfrm>
          <a:noFill/>
        </p:spPr>
        <p:txBody>
          <a:bodyPr tIns="91440" bIns="91440" anchor="t" anchorCtr="0"/>
          <a:lstStyle>
            <a:lvl1pPr>
              <a:defRPr sz="7198" spc="-100" baseline="0">
                <a:gradFill>
                  <a:gsLst>
                    <a:gs pos="75912">
                      <a:schemeClr val="tx1"/>
                    </a:gs>
                    <a:gs pos="34307">
                      <a:schemeClr val="tx1"/>
                    </a:gs>
                    <a:gs pos="43000">
                      <a:schemeClr val="tx1"/>
                    </a:gs>
                  </a:gsLst>
                  <a:lin ang="5400000" scaled="0"/>
                </a:gradFill>
              </a:defRPr>
            </a:lvl1pPr>
          </a:lstStyle>
          <a:p>
            <a:r>
              <a:rPr lang="en-US" dirty="0"/>
              <a:t>Video title</a:t>
            </a:r>
          </a:p>
        </p:txBody>
      </p:sp>
      <p:sp>
        <p:nvSpPr>
          <p:cNvPr id="5"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pic>
        <p:nvPicPr>
          <p:cNvPr id="9" name="Picture 8"/>
          <p:cNvPicPr>
            <a:picLocks noChangeAspect="1"/>
          </p:cNvPicPr>
          <p:nvPr userDrawn="1"/>
        </p:nvPicPr>
        <p:blipFill>
          <a:blip r:embed="rId2"/>
          <a:stretch>
            <a:fillRect/>
          </a:stretch>
        </p:blipFill>
        <p:spPr>
          <a:xfrm>
            <a:off x="636" y="3410197"/>
            <a:ext cx="12435840" cy="3104213"/>
          </a:xfrm>
          <a:prstGeom prst="rect">
            <a:avLst/>
          </a:prstGeom>
        </p:spPr>
      </p:pic>
    </p:spTree>
    <p:extLst>
      <p:ext uri="{BB962C8B-B14F-4D97-AF65-F5344CB8AC3E}">
        <p14:creationId xmlns:p14="http://schemas.microsoft.com/office/powerpoint/2010/main" val="257899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75912">
                      <a:schemeClr val="tx1"/>
                    </a:gs>
                    <a:gs pos="34307">
                      <a:schemeClr val="tx1"/>
                    </a:gs>
                    <a:gs pos="43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0664001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76646145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3"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8471242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8881019"/>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888611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04083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04083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974737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108517"/>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108517"/>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970008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2637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a:t>Click to edit Master title style</a:t>
            </a:r>
            <a:endParaRPr lang="en-US" dirty="0"/>
          </a:p>
        </p:txBody>
      </p:sp>
    </p:spTree>
    <p:extLst>
      <p:ext uri="{BB962C8B-B14F-4D97-AF65-F5344CB8AC3E}">
        <p14:creationId xmlns:p14="http://schemas.microsoft.com/office/powerpoint/2010/main" val="205060778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3531657347"/>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
        <p:nvSpPr>
          <p:cNvPr id="3"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005083002"/>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a:t>Author Name</a:t>
            </a:r>
          </a:p>
          <a:p>
            <a:pPr lvl="0"/>
            <a:r>
              <a:rPr lang="en-US" dirty="0"/>
              <a:t>Title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86848902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70503798"/>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33686951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2431193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4225819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4295567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16115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842777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11671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Title &amp; Content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7519" cy="914365"/>
          </a:xfrm>
        </p:spPr>
        <p:txBody>
          <a:bodyPr/>
          <a:lstStyle>
            <a:lvl1pPr>
              <a:defRPr sz="489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41" y="1697062"/>
            <a:ext cx="10972799" cy="1620828"/>
          </a:xfrm>
        </p:spPr>
        <p:txBody>
          <a:bodyPr/>
          <a:lstStyle>
            <a:lvl1pPr>
              <a:defRPr sz="2142">
                <a:gradFill>
                  <a:gsLst>
                    <a:gs pos="1250">
                      <a:schemeClr val="tx1"/>
                    </a:gs>
                    <a:gs pos="100000">
                      <a:schemeClr val="tx1"/>
                    </a:gs>
                  </a:gsLst>
                  <a:lin ang="5400000" scaled="0"/>
                </a:gradFill>
                <a:latin typeface="+mn-lt"/>
              </a:defRPr>
            </a:lvl1pPr>
            <a:lvl2pPr>
              <a:defRPr sz="2040"/>
            </a:lvl2pPr>
            <a:lvl3pPr>
              <a:defRPr sz="1632"/>
            </a:lvl3pPr>
            <a:lvl4pPr>
              <a:defRPr sz="1530"/>
            </a:lvl4pPr>
            <a:lvl5pPr>
              <a:defRPr sz="153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757872"/>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160591"/>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494" indent="0">
              <a:buNone/>
              <a:defRPr/>
            </a:lvl3pPr>
            <a:lvl4pPr marL="456988" indent="0">
              <a:buNone/>
              <a:defRPr/>
            </a:lvl4pPr>
            <a:lvl5pPr marL="6854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576281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36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4799">
                <a:solidFill>
                  <a:srgbClr val="505050"/>
                </a:solidFill>
              </a:defRPr>
            </a:lvl1pPr>
          </a:lstStyle>
          <a:p>
            <a:pPr marL="0" lvl="0">
              <a:lnSpc>
                <a:spcPts val="3599"/>
              </a:lnSpc>
              <a:spcBef>
                <a:spcPts val="864"/>
              </a:spcBef>
            </a:pPr>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val="1423400223"/>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3" y="1623"/>
          <a:ext cx="1619" cy="1619"/>
        </p:xfrm>
        <a:graphic>
          <a:graphicData uri="http://schemas.openxmlformats.org/presentationml/2006/ole">
            <mc:AlternateContent xmlns:mc="http://schemas.openxmlformats.org/markup-compatibility/2006">
              <mc:Choice xmlns:v="urn:schemas-microsoft-com:vml" Requires="v">
                <p:oleObj spid="_x0000_s23554"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623" y="1623"/>
                        <a:ext cx="1619" cy="1619"/>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4"/>
            </p:custDataLst>
          </p:nvPr>
        </p:nvSpPr>
        <p:spPr>
          <a:xfrm>
            <a:off x="777281" y="1554340"/>
            <a:ext cx="10881916" cy="2228302"/>
          </a:xfrm>
          <a:prstGeom prst="rect">
            <a:avLst/>
          </a:prstGeom>
        </p:spPr>
        <p:txBody>
          <a:bodyPr/>
          <a:lstStyle>
            <a:lvl1pPr marL="0" indent="0">
              <a:buNone/>
              <a:defRPr>
                <a:solidFill>
                  <a:schemeClr val="tx1"/>
                </a:solidFill>
                <a:latin typeface="Segoe UI"/>
                <a:cs typeface="Segoe UI"/>
                <a:sym typeface="Segoe UI"/>
              </a:defRPr>
            </a:lvl1pPr>
            <a:lvl2pPr marL="287082" indent="0">
              <a:buNone/>
              <a:defRPr>
                <a:solidFill>
                  <a:schemeClr val="tx1"/>
                </a:solidFill>
                <a:latin typeface="Segoe UI"/>
                <a:cs typeface="Segoe UI"/>
                <a:sym typeface="Segoe UI"/>
              </a:defRPr>
            </a:lvl2pPr>
            <a:lvl3pPr marL="599775" indent="0">
              <a:buNone/>
              <a:defRPr>
                <a:solidFill>
                  <a:schemeClr val="tx1"/>
                </a:solidFill>
                <a:latin typeface="Segoe UI"/>
                <a:cs typeface="Segoe UI"/>
                <a:sym typeface="Segoe UI"/>
              </a:defRPr>
            </a:lvl3pPr>
            <a:lvl4pPr marL="886856" indent="0">
              <a:buNone/>
              <a:defRPr>
                <a:solidFill>
                  <a:schemeClr val="tx1"/>
                </a:solidFill>
                <a:latin typeface="Segoe UI"/>
                <a:cs typeface="Segoe UI"/>
                <a:sym typeface="Segoe UI"/>
              </a:defRPr>
            </a:lvl4pPr>
            <a:lvl5pPr marL="1126765" indent="0">
              <a:buNone/>
              <a:defRPr>
                <a:solidFill>
                  <a:schemeClr val="tx1"/>
                </a:solidFill>
                <a:latin typeface="Segoe UI"/>
                <a:cs typeface="Segoe UI"/>
                <a:sym typeface="Segoe UI"/>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custDataLst>
              <p:tags r:id="rId5"/>
            </p:custDataLst>
          </p:nvPr>
        </p:nvSpPr>
        <p:spPr>
          <a:xfrm>
            <a:off x="3" y="585039"/>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82" indent="0">
              <a:buNone/>
              <a:defRPr/>
            </a:lvl2pPr>
            <a:lvl3pPr marL="599775" indent="0">
              <a:buNone/>
              <a:defRPr/>
            </a:lvl3pPr>
            <a:lvl4pPr marL="886856" indent="0">
              <a:buNone/>
              <a:defRPr/>
            </a:lvl4pPr>
            <a:lvl5pPr marL="1126765" indent="0">
              <a:buNone/>
              <a:defRPr/>
            </a:lvl5pPr>
          </a:lstStyle>
          <a:p>
            <a:pPr lvl="0"/>
            <a:r>
              <a:rPr lang="en-US" dirty="0"/>
              <a:t>Click to add subtitle</a:t>
            </a:r>
          </a:p>
        </p:txBody>
      </p:sp>
    </p:spTree>
    <p:extLst>
      <p:ext uri="{BB962C8B-B14F-4D97-AF65-F5344CB8AC3E}">
        <p14:creationId xmlns:p14="http://schemas.microsoft.com/office/powerpoint/2010/main" val="30852788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0"/>
            <a:ext cx="5486399" cy="1981953"/>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1953"/>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27184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99" y="1965645"/>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04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826515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04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2"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8"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3" y="3509753"/>
            <a:ext cx="7315137" cy="1828007"/>
          </a:xfrm>
          <a:noFill/>
        </p:spPr>
        <p:txBody>
          <a:bodyPr lIns="146304" tIns="109728" rIns="146304"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61940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11671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3958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43636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9856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5856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953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94509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9264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92852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1"/>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384"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8" tIns="146262" rIns="182828" bIns="146262"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384"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40" y="4868863"/>
            <a:ext cx="5943600" cy="1827214"/>
          </a:xfrm>
        </p:spPr>
        <p:txBody>
          <a:bodyPr lIns="182880" tIns="146304" rIns="182880" bIns="146304" anchor="ctr">
            <a:noAutofit/>
          </a:bodyPr>
          <a:lstStyle>
            <a:lvl1pPr marL="0" indent="0" algn="ctr">
              <a:buNone/>
              <a:defRPr sz="3198">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766713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8228299" cy="1181862"/>
          </a:xfrm>
          <a:noFill/>
        </p:spPr>
        <p:txBody>
          <a:bodyPr wrap="square" tIns="91440" bIns="91440" anchor="t" anchorCtr="0">
            <a:spAutoFit/>
          </a:bodyPr>
          <a:lstStyle>
            <a:lvl1pPr>
              <a:defRPr sz="7196"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3"/>
            <a:ext cx="8229599" cy="738664"/>
          </a:xfrm>
          <a:noFill/>
        </p:spPr>
        <p:txBody>
          <a:bodyPr wrap="square" lIns="182880" tIns="146304" rIns="182880" bIns="146304">
            <a:spAutoFit/>
          </a:bodyPr>
          <a:lstStyle>
            <a:lvl1pPr marL="0" indent="0">
              <a:spcBef>
                <a:spcPts val="0"/>
              </a:spcBef>
              <a:buNone/>
              <a:defRPr sz="3198"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62129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8229599" cy="1181862"/>
          </a:xfrm>
          <a:noFill/>
        </p:spPr>
        <p:txBody>
          <a:bodyPr wrap="square" tIns="91440" bIns="91440" anchor="t" anchorCtr="0">
            <a:spAutoFit/>
          </a:bodyPr>
          <a:lstStyle>
            <a:lvl1pPr>
              <a:defRPr sz="7196"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012625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38962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56845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879822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526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4568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9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3585135"/>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defTabSz="931932"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1907046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62862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36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64964"/>
            <a:ext cx="9143999" cy="1097302"/>
          </a:xfrm>
        </p:spPr>
        <p:txBody>
          <a:bodyPr vert="horz" wrap="square" lIns="146304" tIns="91440" rIns="146304" bIns="91440" rtlCol="0" anchor="t">
            <a:noAutofit/>
          </a:bodyPr>
          <a:lstStyle>
            <a:lvl1pPr>
              <a:defRPr lang="en-US" sz="4798">
                <a:solidFill>
                  <a:srgbClr val="505050"/>
                </a:solidFill>
              </a:defRPr>
            </a:lvl1pPr>
          </a:lstStyle>
          <a:p>
            <a:pPr marL="0" lvl="0">
              <a:lnSpc>
                <a:spcPts val="3598"/>
              </a:lnSpc>
              <a:spcBef>
                <a:spcPts val="864"/>
              </a:spcBef>
            </a:pPr>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val="17849183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4" y="1624"/>
          <a:ext cx="1619" cy="1619"/>
        </p:xfrm>
        <a:graphic>
          <a:graphicData uri="http://schemas.openxmlformats.org/presentationml/2006/ole">
            <mc:AlternateContent xmlns:mc="http://schemas.openxmlformats.org/markup-compatibility/2006">
              <mc:Choice xmlns:v="urn:schemas-microsoft-com:vml" Requires="v">
                <p:oleObj spid="_x0000_s24578"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624" y="1624"/>
                        <a:ext cx="1619" cy="1619"/>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4"/>
            </p:custDataLst>
          </p:nvPr>
        </p:nvSpPr>
        <p:spPr>
          <a:xfrm>
            <a:off x="777281" y="1554340"/>
            <a:ext cx="10881916" cy="2096222"/>
          </a:xfrm>
          <a:prstGeom prst="rect">
            <a:avLst/>
          </a:prstGeom>
        </p:spPr>
        <p:txBody>
          <a:bodyPr/>
          <a:lstStyle>
            <a:lvl1pPr marL="0" indent="0">
              <a:buNone/>
              <a:defRPr>
                <a:solidFill>
                  <a:schemeClr val="tx1"/>
                </a:solidFill>
                <a:latin typeface="Segoe UI"/>
                <a:cs typeface="Segoe UI"/>
                <a:sym typeface="Segoe UI"/>
              </a:defRPr>
            </a:lvl1pPr>
            <a:lvl2pPr marL="287026" indent="0">
              <a:buNone/>
              <a:defRPr>
                <a:solidFill>
                  <a:schemeClr val="tx1"/>
                </a:solidFill>
                <a:latin typeface="Segoe UI"/>
                <a:cs typeface="Segoe UI"/>
                <a:sym typeface="Segoe UI"/>
              </a:defRPr>
            </a:lvl2pPr>
            <a:lvl3pPr marL="599659" indent="0">
              <a:buNone/>
              <a:defRPr>
                <a:solidFill>
                  <a:schemeClr val="tx1"/>
                </a:solidFill>
                <a:latin typeface="Segoe UI"/>
                <a:cs typeface="Segoe UI"/>
                <a:sym typeface="Segoe UI"/>
              </a:defRPr>
            </a:lvl3pPr>
            <a:lvl4pPr marL="886686" indent="0">
              <a:buNone/>
              <a:defRPr>
                <a:solidFill>
                  <a:schemeClr val="tx1"/>
                </a:solidFill>
                <a:latin typeface="Segoe UI"/>
                <a:cs typeface="Segoe UI"/>
                <a:sym typeface="Segoe UI"/>
              </a:defRPr>
            </a:lvl4pPr>
            <a:lvl5pPr marL="1126549" indent="0">
              <a:buNone/>
              <a:defRPr>
                <a:solidFill>
                  <a:schemeClr val="tx1"/>
                </a:solidFill>
                <a:latin typeface="Segoe UI"/>
                <a:cs typeface="Segoe UI"/>
                <a:sym typeface="Segoe UI"/>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custDataLst>
              <p:tags r:id="rId5"/>
            </p:custDataLst>
          </p:nvPr>
        </p:nvSpPr>
        <p:spPr>
          <a:xfrm>
            <a:off x="3" y="585040"/>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26" indent="0">
              <a:buNone/>
              <a:defRPr/>
            </a:lvl2pPr>
            <a:lvl3pPr marL="599659" indent="0">
              <a:buNone/>
              <a:defRPr/>
            </a:lvl3pPr>
            <a:lvl4pPr marL="886686" indent="0">
              <a:buNone/>
              <a:defRPr/>
            </a:lvl4pPr>
            <a:lvl5pPr marL="1126549" indent="0">
              <a:buNone/>
              <a:defRPr/>
            </a:lvl5pPr>
          </a:lstStyle>
          <a:p>
            <a:pPr lvl="0"/>
            <a:r>
              <a:rPr lang="en-US" dirty="0"/>
              <a:t>Click to add subtitle</a:t>
            </a:r>
          </a:p>
        </p:txBody>
      </p:sp>
    </p:spTree>
    <p:extLst>
      <p:ext uri="{BB962C8B-B14F-4D97-AF65-F5344CB8AC3E}">
        <p14:creationId xmlns:p14="http://schemas.microsoft.com/office/powerpoint/2010/main" val="3133760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5"/>
            <a:ext cx="9143936" cy="1828800"/>
          </a:xfrm>
          <a:noFill/>
        </p:spPr>
        <p:txBody>
          <a:bodyPr lIns="146304" tIns="91440" rIns="146304" bIns="91440" anchor="b" anchorCtr="0"/>
          <a:lstStyle>
            <a:lvl1pPr>
              <a:defRPr sz="5399"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2" y="3040064"/>
            <a:ext cx="9143937" cy="730183"/>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7"/>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11" name="Picture 10"/>
          <p:cNvPicPr>
            <a:picLocks noChangeAspect="1"/>
          </p:cNvPicPr>
          <p:nvPr/>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880600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_Title with photo and til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5474" r="4892" b="4280"/>
          <a:stretch/>
        </p:blipFill>
        <p:spPr>
          <a:xfrm>
            <a:off x="0" y="0"/>
            <a:ext cx="12436475" cy="6995517"/>
          </a:xfrm>
          <a:prstGeom prst="rect">
            <a:avLst/>
          </a:prstGeom>
        </p:spPr>
      </p:pic>
      <p:sp>
        <p:nvSpPr>
          <p:cNvPr id="4" name="Rectangle 3"/>
          <p:cNvSpPr/>
          <p:nvPr/>
        </p:nvSpPr>
        <p:spPr bwMode="auto">
          <a:xfrm>
            <a:off x="274702" y="2857149"/>
            <a:ext cx="6400800" cy="3657600"/>
          </a:xfrm>
          <a:prstGeom prst="rect">
            <a:avLst/>
          </a:prstGeom>
          <a:solidFill>
            <a:schemeClr val="accent1">
              <a:alpha val="8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lvl="0"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3" y="2857149"/>
            <a:ext cx="6400736" cy="1828800"/>
          </a:xfrm>
          <a:noFill/>
        </p:spPr>
        <p:txBody>
          <a:bodyPr lIns="146304" tIns="91440" rIns="146304" bIns="91440" anchor="t" anchorCtr="0"/>
          <a:lstStyle>
            <a:lvl1pPr>
              <a:defRPr sz="4799" spc="-100" baseline="0">
                <a:gradFill>
                  <a:gsLst>
                    <a:gs pos="6369">
                      <a:srgbClr val="FFFFFF"/>
                    </a:gs>
                    <a:gs pos="18471">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4692435"/>
            <a:ext cx="6402388" cy="664797"/>
          </a:xfrm>
        </p:spPr>
        <p:txBody>
          <a:bodyPr wrap="square" lIns="164592" tIns="109728" rIns="164592" bIns="109728">
            <a:spAutoFit/>
          </a:bodyPr>
          <a:lstStyle>
            <a:lvl1pPr marL="0" indent="0">
              <a:spcBef>
                <a:spcPts val="0"/>
              </a:spcBef>
              <a:buNone/>
              <a:defRPr sz="3199">
                <a:gradFill>
                  <a:gsLst>
                    <a:gs pos="6369">
                      <a:srgbClr val="FFFFFF"/>
                    </a:gs>
                    <a:gs pos="18471">
                      <a:srgbClr val="FFFFFF"/>
                    </a:gs>
                  </a:gsLst>
                  <a:lin ang="5400000" scaled="0"/>
                </a:gradFill>
                <a:latin typeface="+mn-lt"/>
              </a:defRPr>
            </a:lvl1pPr>
          </a:lstStyle>
          <a:p>
            <a:pPr lvl="0"/>
            <a:r>
              <a:rPr lang="en-US" dirty="0"/>
              <a:t>Speaker name</a:t>
            </a:r>
          </a:p>
        </p:txBody>
      </p:sp>
      <p:pic>
        <p:nvPicPr>
          <p:cNvPr id="14" name="Picture 13"/>
          <p:cNvPicPr>
            <a:picLocks noChangeAspect="1"/>
          </p:cNvPicPr>
          <p:nvPr/>
        </p:nvPicPr>
        <p:blipFill>
          <a:blip r:embed="rId3"/>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2447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11" name="Picture 10"/>
          <p:cNvPicPr>
            <a:picLocks noChangeAspect="1"/>
          </p:cNvPicPr>
          <p:nvPr/>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549672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9"/>
            <a:ext cx="4937760" cy="1835285"/>
          </a:xfrm>
          <a:noFill/>
        </p:spPr>
        <p:txBody>
          <a:bodyPr lIns="146304" tIns="91440" rIns="146304" bIns="91440" anchor="t" anchorCtr="0"/>
          <a:lstStyle>
            <a:lvl1pPr>
              <a:defRPr sz="4799" spc="-100"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4"/>
            <a:ext cx="4937760" cy="731528"/>
          </a:xfrm>
        </p:spPr>
        <p:txBody>
          <a:bodyPr lIns="164592" tIns="109728" rIns="164592" bIns="109728">
            <a:noAutofit/>
          </a:bodyPr>
          <a:lstStyle>
            <a:lvl1pPr marL="0" indent="0">
              <a:spcBef>
                <a:spcPts val="0"/>
              </a:spcBef>
              <a:buNone/>
              <a:defRPr lang="en-US" sz="3199"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11" name="Picture 10"/>
          <p:cNvPicPr>
            <a:picLocks noChangeAspect="1"/>
          </p:cNvPicPr>
          <p:nvPr/>
        </p:nvPicPr>
        <p:blipFill>
          <a:blip r:embed="rId2"/>
          <a:stretch>
            <a:fillRect/>
          </a:stretch>
        </p:blipFill>
        <p:spPr bwMode="black">
          <a:xfrm>
            <a:off x="457200" y="479425"/>
            <a:ext cx="1483418" cy="310896"/>
          </a:xfrm>
          <a:prstGeom prst="rect">
            <a:avLst/>
          </a:prstGeom>
        </p:spPr>
      </p:pic>
      <p:pic>
        <p:nvPicPr>
          <p:cNvPr id="7" name="Picture 6"/>
          <p:cNvPicPr>
            <a:picLocks noChangeAspect="1"/>
          </p:cNvPicPr>
          <p:nvPr/>
        </p:nvPicPr>
        <p:blipFill rotWithShape="1">
          <a:blip r:embed="rId3"/>
          <a:srcRect l="13067" r="20267"/>
          <a:stretch/>
        </p:blipFill>
        <p:spPr>
          <a:xfrm>
            <a:off x="5441315" y="1"/>
            <a:ext cx="6995160" cy="6995160"/>
          </a:xfrm>
          <a:prstGeom prst="rect">
            <a:avLst/>
          </a:prstGeom>
        </p:spPr>
      </p:pic>
    </p:spTree>
    <p:extLst>
      <p:ext uri="{BB962C8B-B14F-4D97-AF65-F5344CB8AC3E}">
        <p14:creationId xmlns:p14="http://schemas.microsoft.com/office/powerpoint/2010/main" val="1444968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2030381"/>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318985"/>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787853161"/>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7056025"/>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964999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2593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010985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43612007"/>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07054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dirty="0"/>
              <a:t>Square photo layout</a:t>
            </a:r>
          </a:p>
        </p:txBody>
      </p:sp>
      <p:sp>
        <p:nvSpPr>
          <p:cNvPr id="7"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68285730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549964"/>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31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0754529"/>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27609199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54151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638" y="2125664"/>
            <a:ext cx="6402388" cy="1828800"/>
          </a:xfrm>
          <a:noFill/>
        </p:spPr>
        <p:txBody>
          <a:bodyPr lIns="146304" tIns="91440" rIns="146304" bIns="91440" anchor="t" anchorCtr="0"/>
          <a:lstStyle>
            <a:lvl1pPr>
              <a:defRPr sz="5399" spc="-100" baseline="0">
                <a:gradFill>
                  <a:gsLst>
                    <a:gs pos="76250">
                      <a:srgbClr val="FFFFFF"/>
                    </a:gs>
                    <a:gs pos="51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2986" y="3954444"/>
            <a:ext cx="6402388" cy="1825625"/>
          </a:xfrm>
        </p:spPr>
        <p:txBody>
          <a:bodyPr tIns="109728" bIns="109728">
            <a:noAutofit/>
          </a:bodyPr>
          <a:lstStyle>
            <a:lvl1pPr marL="0" indent="0">
              <a:spcBef>
                <a:spcPts val="0"/>
              </a:spcBef>
              <a:buNone/>
              <a:defRPr sz="3199">
                <a:gradFill>
                  <a:gsLst>
                    <a:gs pos="76250">
                      <a:srgbClr val="FFFFFF"/>
                    </a:gs>
                    <a:gs pos="51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53080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2"/>
            <a:ext cx="11375536" cy="762786"/>
          </a:xfrm>
        </p:spPr>
        <p:txBody>
          <a:bodyPr/>
          <a:lstStyle>
            <a:lvl1pPr>
              <a:defRPr>
                <a:solidFill>
                  <a:srgbClr val="0072C6"/>
                </a:solidFill>
              </a:defRPr>
            </a:lvl1pPr>
          </a:lstStyle>
          <a:p>
            <a:r>
              <a:rPr lang="en-US" dirty="0"/>
              <a:t>Click to edit Master title style</a:t>
            </a:r>
          </a:p>
        </p:txBody>
      </p:sp>
      <p:sp>
        <p:nvSpPr>
          <p:cNvPr id="5" name="Text Placeholder 4"/>
          <p:cNvSpPr>
            <a:spLocks noGrp="1"/>
          </p:cNvSpPr>
          <p:nvPr>
            <p:ph type="body" sz="quarter" idx="10"/>
          </p:nvPr>
        </p:nvSpPr>
        <p:spPr>
          <a:xfrm>
            <a:off x="529662" y="1476622"/>
            <a:ext cx="11375536" cy="230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772245"/>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1"/>
            <a:ext cx="12436475" cy="6995517"/>
          </a:xfrm>
          <a:prstGeom prst="rect">
            <a:avLst/>
          </a:prstGeom>
        </p:spPr>
      </p:pic>
    </p:spTree>
    <p:extLst>
      <p:ext uri="{BB962C8B-B14F-4D97-AF65-F5344CB8AC3E}">
        <p14:creationId xmlns:p14="http://schemas.microsoft.com/office/powerpoint/2010/main" val="756201773"/>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2C6"/>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4703158" y="5897245"/>
            <a:ext cx="7197633" cy="1097280"/>
          </a:xfrm>
          <a:prstGeom prst="rect">
            <a:avLst/>
          </a:prstGeom>
        </p:spPr>
      </p:pic>
    </p:spTree>
    <p:extLst>
      <p:ext uri="{BB962C8B-B14F-4D97-AF65-F5344CB8AC3E}">
        <p14:creationId xmlns:p14="http://schemas.microsoft.com/office/powerpoint/2010/main" val="1382382998"/>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890028006"/>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0171B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3408" tIns="89631" rIns="143408" bIns="89631" anchor="t" anchorCtr="0"/>
          <a:lstStyle>
            <a:lvl1pPr>
              <a:defRPr sz="6017"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6"/>
            <a:ext cx="9143937" cy="1828007"/>
          </a:xfrm>
          <a:noFill/>
        </p:spPr>
        <p:txBody>
          <a:bodyPr lIns="179261" tIns="143408" rIns="179261" bIns="143408">
            <a:noAutofit/>
          </a:bodyPr>
          <a:lstStyle>
            <a:lvl1pPr marL="0" indent="0">
              <a:spcBef>
                <a:spcPts val="0"/>
              </a:spcBef>
              <a:buNone/>
              <a:defRPr sz="3570"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a:xfrm>
            <a:off x="274638" y="6689365"/>
            <a:ext cx="3937000" cy="137160"/>
          </a:xfrm>
          <a:prstGeom prst="rect">
            <a:avLst/>
          </a:prstGeom>
        </p:spPr>
        <p:txBody>
          <a:bodyPr/>
          <a:lstStyle/>
          <a:p>
            <a:endParaRPr>
              <a:gradFill>
                <a:gsLst>
                  <a:gs pos="2239">
                    <a:srgbClr val="FFFFFF"/>
                  </a:gs>
                  <a:gs pos="11940">
                    <a:srgbClr val="FFFFFF"/>
                  </a:gs>
                </a:gsLst>
                <a:lin ang="5400000" scaled="0"/>
              </a:gradFill>
            </a:endParaRPr>
          </a:p>
        </p:txBody>
      </p:sp>
      <p:sp>
        <p:nvSpPr>
          <p:cNvPr id="3" name="Slide Number Placeholder 2"/>
          <p:cNvSpPr>
            <a:spLocks noGrp="1"/>
          </p:cNvSpPr>
          <p:nvPr>
            <p:ph type="sldNum" sz="quarter" idx="14"/>
          </p:nvPr>
        </p:nvSpPr>
        <p:spPr>
          <a:xfrm>
            <a:off x="9075832" y="6399061"/>
            <a:ext cx="2798207" cy="372394"/>
          </a:xfrm>
          <a:prstGeom prst="rect">
            <a:avLst/>
          </a:prstGeom>
        </p:spPr>
        <p:txBody>
          <a:bodyPr/>
          <a:lstStyle/>
          <a:p>
            <a:fld id="{27258FFF-F925-446B-8502-81C933981705}" type="slidenum">
              <a:rPr>
                <a:gradFill>
                  <a:gsLst>
                    <a:gs pos="2239">
                      <a:srgbClr val="FFFFFF"/>
                    </a:gs>
                    <a:gs pos="11940">
                      <a:srgbClr val="FFFFFF"/>
                    </a:gs>
                  </a:gsLst>
                  <a:lin ang="5400000" scaled="0"/>
                </a:gradFill>
              </a:rPr>
              <a:pPr/>
              <a:t>‹#›</a:t>
            </a:fld>
            <a:endParaRPr>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6" y="479775"/>
            <a:ext cx="1639084" cy="359162"/>
          </a:xfrm>
          <a:prstGeom prst="rect">
            <a:avLst/>
          </a:prstGeom>
        </p:spPr>
      </p:pic>
    </p:spTree>
    <p:extLst>
      <p:ext uri="{BB962C8B-B14F-4D97-AF65-F5344CB8AC3E}">
        <p14:creationId xmlns:p14="http://schemas.microsoft.com/office/powerpoint/2010/main" val="3138923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2043" y="2153641"/>
            <a:ext cx="11301996" cy="230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t>‹#›</a:t>
            </a:fld>
            <a:endParaRPr lang="en-US" dirty="0"/>
          </a:p>
        </p:txBody>
      </p:sp>
      <p:sp>
        <p:nvSpPr>
          <p:cNvPr id="5" name="Text Placeholder 4"/>
          <p:cNvSpPr>
            <a:spLocks noGrp="1"/>
          </p:cNvSpPr>
          <p:nvPr>
            <p:ph type="body" sz="quarter" idx="13" hasCustomPrompt="1"/>
          </p:nvPr>
        </p:nvSpPr>
        <p:spPr>
          <a:xfrm>
            <a:off x="571625" y="1564636"/>
            <a:ext cx="11302942" cy="446305"/>
          </a:xfrm>
        </p:spPr>
        <p:txBody>
          <a:bodyPr>
            <a:normAutofit/>
          </a:bodyPr>
          <a:lstStyle>
            <a:lvl1pPr marL="0" indent="0">
              <a:buFontTx/>
              <a:buNone/>
              <a:defRPr sz="204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1419123408"/>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2043" y="424788"/>
            <a:ext cx="11301996" cy="940467"/>
          </a:xfrm>
        </p:spPr>
        <p:txBody>
          <a:bodyPr>
            <a:normAutofit/>
          </a:bodyPr>
          <a:lstStyle>
            <a:lvl1pPr>
              <a:defRPr sz="4488"/>
            </a:lvl1pPr>
          </a:lstStyle>
          <a:p>
            <a:r>
              <a:rPr lang="en-US"/>
              <a:t>Click to edit Master title style</a:t>
            </a:r>
          </a:p>
        </p:txBody>
      </p:sp>
      <p:sp>
        <p:nvSpPr>
          <p:cNvPr id="5" name="Slide Number Placeholder 4"/>
          <p:cNvSpPr>
            <a:spLocks noGrp="1"/>
          </p:cNvSpPr>
          <p:nvPr>
            <p:ph type="sldNum" sz="quarter" idx="12"/>
          </p:nvPr>
        </p:nvSpPr>
        <p:spPr>
          <a:xfrm>
            <a:off x="9075832" y="6380761"/>
            <a:ext cx="2798207" cy="372394"/>
          </a:xfrm>
          <a:prstGeom prst="rect">
            <a:avLst/>
          </a:prstGeom>
        </p:spPr>
        <p:txBody>
          <a:bodyPr/>
          <a:lstStyle/>
          <a:p>
            <a:fld id="{0A164282-434E-41D4-9582-783D542A7B68}" type="slidenum">
              <a:rPr lang="en-US" smtClean="0"/>
              <a:t>‹#›</a:t>
            </a:fld>
            <a:endParaRPr lang="en-US" dirty="0"/>
          </a:p>
        </p:txBody>
      </p:sp>
      <p:graphicFrame>
        <p:nvGraphicFramePr>
          <p:cNvPr id="6" name="Table 5"/>
          <p:cNvGraphicFramePr>
            <a:graphicFrameLocks noGrp="1"/>
          </p:cNvGraphicFramePr>
          <p:nvPr userDrawn="1">
            <p:extLst/>
          </p:nvPr>
        </p:nvGraphicFramePr>
        <p:xfrm>
          <a:off x="595915" y="1505991"/>
          <a:ext cx="11278124" cy="4406400"/>
        </p:xfrm>
        <a:graphic>
          <a:graphicData uri="http://schemas.openxmlformats.org/drawingml/2006/table">
            <a:tbl>
              <a:tblPr firstRow="1" bandRow="1">
                <a:tableStyleId>{5C22544A-7EE6-4342-B048-85BDC9FD1C3A}</a:tableStyleId>
              </a:tblPr>
              <a:tblGrid>
                <a:gridCol w="2819531">
                  <a:extLst>
                    <a:ext uri="{9D8B030D-6E8A-4147-A177-3AD203B41FA5}">
                      <a16:colId xmlns:a16="http://schemas.microsoft.com/office/drawing/2014/main" val="20000"/>
                    </a:ext>
                  </a:extLst>
                </a:gridCol>
                <a:gridCol w="2819531">
                  <a:extLst>
                    <a:ext uri="{9D8B030D-6E8A-4147-A177-3AD203B41FA5}">
                      <a16:colId xmlns:a16="http://schemas.microsoft.com/office/drawing/2014/main" val="20001"/>
                    </a:ext>
                  </a:extLst>
                </a:gridCol>
                <a:gridCol w="2819531">
                  <a:extLst>
                    <a:ext uri="{9D8B030D-6E8A-4147-A177-3AD203B41FA5}">
                      <a16:colId xmlns:a16="http://schemas.microsoft.com/office/drawing/2014/main" val="20002"/>
                    </a:ext>
                  </a:extLst>
                </a:gridCol>
                <a:gridCol w="2819531">
                  <a:extLst>
                    <a:ext uri="{9D8B030D-6E8A-4147-A177-3AD203B41FA5}">
                      <a16:colId xmlns:a16="http://schemas.microsoft.com/office/drawing/2014/main" val="20003"/>
                    </a:ext>
                  </a:extLst>
                </a:gridCol>
              </a:tblGrid>
              <a:tr h="657264">
                <a:tc>
                  <a:txBody>
                    <a:bodyPr/>
                    <a:lstStyle/>
                    <a:p>
                      <a:r>
                        <a:rPr lang="en-US" sz="2000" dirty="0">
                          <a:solidFill>
                            <a:schemeClr val="bg1"/>
                          </a:solidFill>
                        </a:rPr>
                        <a:t>Heading</a:t>
                      </a:r>
                    </a:p>
                  </a:txBody>
                  <a:tcPr marL="139910" marR="139910" marT="139891" marB="139891"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9910" marR="139910" marT="139891" marB="139891"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9910" marR="139910" marT="139891" marB="139891"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9910" marR="139910" marT="139891" marB="139891"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49712">
                <a:tc>
                  <a:txBody>
                    <a:bodyPr/>
                    <a:lstStyle/>
                    <a:p>
                      <a:r>
                        <a:rPr lang="en-US" sz="1600" dirty="0">
                          <a:solidFill>
                            <a:srgbClr val="3C454F"/>
                          </a:solidFill>
                        </a:rPr>
                        <a:t>Content</a:t>
                      </a:r>
                    </a:p>
                  </a:txBody>
                  <a:tcPr marL="139910" marR="139910" marT="139891" marB="13989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497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497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9910" marR="139910" marT="139891" marB="1398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1681059"/>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rgbClr val="0171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460594" y="3139444"/>
            <a:ext cx="3288506" cy="704445"/>
          </a:xfrm>
          <a:prstGeom prst="rect">
            <a:avLst/>
          </a:prstGeom>
        </p:spPr>
      </p:pic>
      <p:sp>
        <p:nvSpPr>
          <p:cNvPr id="4" name="Text Box 3"/>
          <p:cNvSpPr txBox="1">
            <a:spLocks noChangeArrowheads="1"/>
          </p:cNvSpPr>
          <p:nvPr userDrawn="1"/>
        </p:nvSpPr>
        <p:spPr bwMode="blackWhite">
          <a:xfrm>
            <a:off x="273051" y="6079033"/>
            <a:ext cx="10974388" cy="625023"/>
          </a:xfrm>
          <a:prstGeom prst="rect">
            <a:avLst/>
          </a:prstGeom>
        </p:spPr>
        <p:txBody>
          <a:bodyPr vert="horz" wrap="square" lIns="182854" tIns="146283" rIns="182854" bIns="146283" numCol="1" anchor="t" anchorCtr="0" compatLnSpc="1">
            <a:prstTxWarp prst="textNoShape">
              <a:avLst/>
            </a:prstTxWarp>
            <a:spAutoFit/>
          </a:bodyPr>
          <a:lstStyle/>
          <a:p>
            <a:pPr defTabSz="932111" eaLnBrk="0" fontAlgn="base" hangingPunct="0"/>
            <a:r>
              <a:rPr lang="en-US" sz="700" dirty="0">
                <a:solidFill>
                  <a:srgbClr val="FFFFFF"/>
                </a:solidFill>
                <a:cs typeface="Segoe UI" pitchFamily="34" charset="0"/>
              </a:rPr>
              <a:t>© 2015 Microsoft Corporation. All rights reserved. Microsoft, Windows, and other product names are or may be registered trademarks and/or trademarks in the U.S. and/or other countries.</a:t>
            </a:r>
          </a:p>
          <a:p>
            <a:pPr defTabSz="932111" eaLnBrk="0" fontAlgn="base" hangingPunct="0"/>
            <a:r>
              <a:rPr lang="en-US" sz="700" dirty="0">
                <a:solidFill>
                  <a:srgbClr val="FFFFFF"/>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659150525"/>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Quote Layout_Accent Color 2">
    <p:bg>
      <p:bgRef idx="1001">
        <a:schemeClr val="bg2"/>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lgn="r">
              <a:spcBef>
                <a:spcPts val="0"/>
              </a:spcBef>
              <a:buNone/>
              <a:defRPr sz="3199"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22458500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7220" y="2469372"/>
            <a:ext cx="10706641" cy="2052543"/>
          </a:xfrm>
        </p:spPr>
        <p:txBody>
          <a:bodyPr/>
          <a:lstStyle>
            <a:lvl1pPr>
              <a:defRPr sz="5505">
                <a:solidFill>
                  <a:srgbClr val="0070C0"/>
                </a:solidFill>
              </a:defRPr>
            </a:lvl1pPr>
          </a:lstStyle>
          <a:p>
            <a:r>
              <a:rPr lang="en-US" dirty="0"/>
              <a:t>Click to edit Master title style</a:t>
            </a:r>
          </a:p>
        </p:txBody>
      </p:sp>
      <p:sp>
        <p:nvSpPr>
          <p:cNvPr id="25" name="Text Placeholder 24"/>
          <p:cNvSpPr>
            <a:spLocks noGrp="1"/>
          </p:cNvSpPr>
          <p:nvPr>
            <p:ph type="body" sz="quarter" idx="10"/>
          </p:nvPr>
        </p:nvSpPr>
        <p:spPr>
          <a:xfrm>
            <a:off x="1477218" y="4529323"/>
            <a:ext cx="7594904" cy="1228899"/>
          </a:xfrm>
          <a:prstGeom prst="rect">
            <a:avLst/>
          </a:prstGeom>
        </p:spPr>
        <p:txBody>
          <a:bodyPr/>
          <a:lstStyle>
            <a:lvl1pPr marL="0" indent="0">
              <a:buNone/>
              <a:defRPr sz="3264">
                <a:solidFill>
                  <a:schemeClr val="tx1">
                    <a:lumMod val="50000"/>
                  </a:schemeClr>
                </a:solidFill>
                <a:latin typeface="Segoe UI Light" pitchFamily="34" charset="0"/>
              </a:defRPr>
            </a:lvl1pPr>
            <a:lvl2pPr marL="466120" indent="0">
              <a:buNone/>
              <a:defRPr sz="2040"/>
            </a:lvl2pPr>
            <a:lvl3pPr marL="932239" indent="0">
              <a:buNone/>
              <a:defRPr sz="2040"/>
            </a:lvl3pPr>
            <a:lvl4pPr marL="1398358" indent="0">
              <a:buNone/>
              <a:defRPr sz="2040"/>
            </a:lvl4pPr>
            <a:lvl5pPr marL="1864477" indent="0">
              <a:buNone/>
              <a:defRPr sz="2040"/>
            </a:lvl5pPr>
          </a:lstStyle>
          <a:p>
            <a:pPr lvl="0"/>
            <a:r>
              <a:rPr lang="en-US" dirty="0"/>
              <a:t>Edit Master text styles</a:t>
            </a:r>
          </a:p>
        </p:txBody>
      </p:sp>
    </p:spTree>
    <p:extLst>
      <p:ext uri="{BB962C8B-B14F-4D97-AF65-F5344CB8AC3E}">
        <p14:creationId xmlns:p14="http://schemas.microsoft.com/office/powerpoint/2010/main" val="29080679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7302" y="374132"/>
            <a:ext cx="11375536" cy="872956"/>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627303" y="1476623"/>
            <a:ext cx="11310443" cy="4986538"/>
          </a:xfrm>
          <a:prstGeom prst="rect">
            <a:avLst/>
          </a:prstGeom>
        </p:spPr>
        <p:txBody>
          <a:bodyPr/>
          <a:lstStyle>
            <a:lvl1pPr marL="466120" indent="-466120">
              <a:buClrTx/>
              <a:buFont typeface="Arial" pitchFamily="34" charset="0"/>
              <a:buChar char="•"/>
              <a:defRPr>
                <a:latin typeface="Segoe UI" panose="020B0502040204020203" pitchFamily="34" charset="0"/>
                <a:ea typeface="Segoe UI Symbol" pitchFamily="34" charset="0"/>
                <a:cs typeface="Segoe UI" panose="020B0502040204020203" pitchFamily="34" charset="0"/>
              </a:defRPr>
            </a:lvl1pPr>
            <a:lvl2pPr marL="818946" indent="-466120">
              <a:buClrTx/>
              <a:buFont typeface="Segoe UI" panose="020B0502040204020203" pitchFamily="34" charset="0"/>
              <a:buChar char="−"/>
              <a:defRPr sz="2856">
                <a:latin typeface="Segoe UI" panose="020B0502040204020203" pitchFamily="34" charset="0"/>
                <a:ea typeface="Segoe UI Symbol" pitchFamily="34" charset="0"/>
                <a:cs typeface="Segoe UI" panose="020B0502040204020203" pitchFamily="34" charset="0"/>
              </a:defRPr>
            </a:lvl2pPr>
            <a:lvl3pPr marL="992121" indent="-349589">
              <a:buClrTx/>
              <a:buFont typeface="Arial" pitchFamily="34" charset="0"/>
              <a:buChar char="•"/>
              <a:defRPr sz="2448">
                <a:latin typeface="Segoe UI" panose="020B0502040204020203" pitchFamily="34" charset="0"/>
                <a:ea typeface="Segoe UI Symbol" pitchFamily="34" charset="0"/>
                <a:cs typeface="Segoe UI" panose="020B0502040204020203" pitchFamily="34" charset="0"/>
              </a:defRPr>
            </a:lvl3pPr>
            <a:lvl4pPr marL="1633035"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4pPr>
            <a:lvl5pPr marL="1861240"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014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824" y="1632064"/>
            <a:ext cx="5492776" cy="4718967"/>
          </a:xfrm>
          <a:prstGeom prst="rect">
            <a:avLst/>
          </a:prstGeom>
        </p:spPr>
        <p:txBody>
          <a:bodyPr/>
          <a:lstStyle>
            <a:lvl1pPr marL="466120" indent="-466120">
              <a:buClrTx/>
              <a:buFont typeface="Arial" pitchFamily="34" charset="0"/>
              <a:buChar char="•"/>
              <a:defRPr sz="2856">
                <a:latin typeface="Segoe UI" panose="020B0502040204020203" pitchFamily="34" charset="0"/>
                <a:ea typeface="Segoe UI Symbol" pitchFamily="34" charset="0"/>
                <a:cs typeface="Segoe UI" panose="020B0502040204020203" pitchFamily="34" charset="0"/>
              </a:defRPr>
            </a:lvl1pPr>
            <a:lvl2pPr marL="815708" indent="-349589">
              <a:buClrTx/>
              <a:buFont typeface="Arial" pitchFamily="34" charset="0"/>
              <a:buChar char="•"/>
              <a:defRPr sz="2448">
                <a:latin typeface="Segoe UI" panose="020B0502040204020203" pitchFamily="34" charset="0"/>
                <a:ea typeface="Segoe UI Symbol" pitchFamily="34" charset="0"/>
                <a:cs typeface="Segoe UI" panose="020B0502040204020203" pitchFamily="34" charset="0"/>
              </a:defRPr>
            </a:lvl2pPr>
            <a:lvl3pPr marL="1281827"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3pPr>
            <a:lvl4pPr marL="1689682" indent="-291324">
              <a:buClrTx/>
              <a:buFont typeface="Arial" pitchFamily="34" charset="0"/>
              <a:buChar char="•"/>
              <a:defRPr sz="1836">
                <a:latin typeface="Segoe UI" panose="020B0502040204020203" pitchFamily="34" charset="0"/>
                <a:ea typeface="Segoe UI Symbol" pitchFamily="34" charset="0"/>
                <a:cs typeface="Segoe UI" panose="020B0502040204020203" pitchFamily="34" charset="0"/>
              </a:defRPr>
            </a:lvl4pPr>
            <a:lvl5pPr marL="2155801" indent="-291324">
              <a:buClrTx/>
              <a:buFont typeface="Arial" pitchFamily="34" charset="0"/>
              <a:buChar char="•"/>
              <a:defRPr sz="1836">
                <a:latin typeface="Segoe UI" panose="020B0502040204020203" pitchFamily="34" charset="0"/>
                <a:ea typeface="Segoe UI Symbol" pitchFamily="34" charset="0"/>
                <a:cs typeface="Segoe UI" panose="020B0502040204020203" pitchFamily="34" charset="0"/>
              </a:defRPr>
            </a:lvl5pPr>
            <a:lvl6pPr>
              <a:defRPr sz="1836"/>
            </a:lvl6pPr>
            <a:lvl7pPr>
              <a:defRPr sz="1836"/>
            </a:lvl7pPr>
            <a:lvl8pPr>
              <a:defRPr sz="1836"/>
            </a:lvl8pPr>
            <a:lvl9pPr>
              <a:defRPr sz="183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0"/>
          </p:nvPr>
        </p:nvSpPr>
        <p:spPr>
          <a:xfrm>
            <a:off x="6321713" y="1632064"/>
            <a:ext cx="5492776" cy="4718967"/>
          </a:xfrm>
          <a:prstGeom prst="rect">
            <a:avLst/>
          </a:prstGeom>
        </p:spPr>
        <p:txBody>
          <a:bodyPr/>
          <a:lstStyle>
            <a:lvl1pPr marL="349589" indent="-349589">
              <a:buClrTx/>
              <a:buFont typeface="Arial" pitchFamily="34" charset="0"/>
              <a:buChar char="•"/>
              <a:defRPr sz="2856">
                <a:latin typeface="Segoe UI" panose="020B0502040204020203" pitchFamily="34" charset="0"/>
                <a:ea typeface="Segoe UI Symbol" pitchFamily="34" charset="0"/>
                <a:cs typeface="Segoe UI" panose="020B0502040204020203" pitchFamily="34" charset="0"/>
              </a:defRPr>
            </a:lvl1pPr>
            <a:lvl2pPr marL="757444" indent="-291324">
              <a:buClrTx/>
              <a:buFont typeface="Arial" pitchFamily="34" charset="0"/>
              <a:buChar char="•"/>
              <a:defRPr sz="2448">
                <a:latin typeface="Segoe UI" panose="020B0502040204020203" pitchFamily="34" charset="0"/>
                <a:ea typeface="Segoe UI Symbol" pitchFamily="34" charset="0"/>
                <a:cs typeface="Segoe UI" panose="020B0502040204020203" pitchFamily="34" charset="0"/>
              </a:defRPr>
            </a:lvl2pPr>
            <a:lvl3pPr marL="1165298" indent="-23305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3pPr>
            <a:lvl4pPr marL="1631418" indent="-233059">
              <a:buClrTx/>
              <a:buFont typeface="Arial" pitchFamily="34" charset="0"/>
              <a:buChar char="•"/>
              <a:defRPr sz="1836">
                <a:latin typeface="Segoe UI" panose="020B0502040204020203" pitchFamily="34" charset="0"/>
                <a:ea typeface="Segoe UI Symbol" pitchFamily="34" charset="0"/>
                <a:cs typeface="Segoe UI" panose="020B0502040204020203" pitchFamily="34" charset="0"/>
              </a:defRPr>
            </a:lvl4pPr>
            <a:lvl5pPr marL="2097537" indent="-233059">
              <a:buClrTx/>
              <a:buFont typeface="Arial" pitchFamily="34" charset="0"/>
              <a:buChar char="•"/>
              <a:defRPr sz="1836">
                <a:latin typeface="Segoe UI" panose="020B0502040204020203" pitchFamily="34" charset="0"/>
                <a:ea typeface="Segoe UI Symbol" pitchFamily="34" charset="0"/>
                <a:cs typeface="Segoe UI" panose="020B0502040204020203" pitchFamily="34" charset="0"/>
              </a:defRPr>
            </a:lvl5pPr>
            <a:lvl6pPr>
              <a:defRPr sz="1836"/>
            </a:lvl6pPr>
            <a:lvl7pPr>
              <a:defRPr sz="1836"/>
            </a:lvl7pPr>
            <a:lvl8pPr>
              <a:defRPr sz="1836"/>
            </a:lvl8pPr>
            <a:lvl9pPr>
              <a:defRPr sz="183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6664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1987" y="418674"/>
            <a:ext cx="11192503" cy="880227"/>
          </a:xfrm>
        </p:spPr>
        <p:txBody>
          <a:bodyPr anchor="t"/>
          <a:lstStyle/>
          <a:p>
            <a:r>
              <a:rPr lang="en-US"/>
              <a:t>Click to edit Master title style</a:t>
            </a:r>
          </a:p>
        </p:txBody>
      </p:sp>
    </p:spTree>
    <p:extLst>
      <p:ext uri="{BB962C8B-B14F-4D97-AF65-F5344CB8AC3E}">
        <p14:creationId xmlns:p14="http://schemas.microsoft.com/office/powerpoint/2010/main" val="127162662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21024" y="1632833"/>
            <a:ext cx="10794563" cy="4783478"/>
          </a:xfrm>
          <a:prstGeom prst="rect">
            <a:avLst/>
          </a:prstGeom>
        </p:spPr>
        <p:txBody>
          <a:bodyPr/>
          <a:lstStyle>
            <a:lvl1pPr marL="0" indent="0">
              <a:buNone/>
              <a:defRPr sz="2856" b="0" baseline="0">
                <a:solidFill>
                  <a:schemeClr val="tx1">
                    <a:lumMod val="65000"/>
                    <a:lumOff val="35000"/>
                  </a:schemeClr>
                </a:solidFill>
                <a:latin typeface="Segoe UI" panose="020B0502040204020203" pitchFamily="34" charset="0"/>
                <a:cs typeface="Segoe UI" panose="020B0502040204020203" pitchFamily="34" charset="0"/>
              </a:defRPr>
            </a:lvl1pPr>
          </a:lstStyle>
          <a:p>
            <a:pPr lvl="0"/>
            <a:r>
              <a:rPr lang="en-US" dirty="0"/>
              <a:t>Insert Text</a:t>
            </a:r>
          </a:p>
        </p:txBody>
      </p:sp>
      <p:sp>
        <p:nvSpPr>
          <p:cNvPr id="4" name="Title 1"/>
          <p:cNvSpPr>
            <a:spLocks noGrp="1"/>
          </p:cNvSpPr>
          <p:nvPr>
            <p:ph type="title"/>
          </p:nvPr>
        </p:nvSpPr>
        <p:spPr>
          <a:xfrm>
            <a:off x="621987" y="418674"/>
            <a:ext cx="11192503" cy="880227"/>
          </a:xfrm>
        </p:spPr>
        <p:txBody>
          <a:bodyPr anchor="t"/>
          <a:lstStyle/>
          <a:p>
            <a:r>
              <a:rPr lang="en-US"/>
              <a:t>Click to edit Master title style</a:t>
            </a:r>
          </a:p>
        </p:txBody>
      </p:sp>
    </p:spTree>
    <p:extLst>
      <p:ext uri="{BB962C8B-B14F-4D97-AF65-F5344CB8AC3E}">
        <p14:creationId xmlns:p14="http://schemas.microsoft.com/office/powerpoint/2010/main" val="68585428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7303" y="1476623"/>
            <a:ext cx="11310443" cy="4986538"/>
          </a:xfrm>
          <a:prstGeom prst="rect">
            <a:avLst/>
          </a:prstGeom>
        </p:spPr>
        <p:txBody>
          <a:bodyPr/>
          <a:lstStyle>
            <a:lvl1pPr marL="466120" indent="-466120">
              <a:buClrTx/>
              <a:buFont typeface="Arial" pitchFamily="34" charset="0"/>
              <a:buChar char="•"/>
              <a:defRPr>
                <a:latin typeface="Segoe UI" panose="020B0502040204020203" pitchFamily="34" charset="0"/>
                <a:ea typeface="Segoe UI Symbol" pitchFamily="34" charset="0"/>
                <a:cs typeface="Segoe UI" panose="020B0502040204020203" pitchFamily="34" charset="0"/>
              </a:defRPr>
            </a:lvl1pPr>
            <a:lvl2pPr marL="818946" indent="-466120">
              <a:buClrTx/>
              <a:buFont typeface="Segoe UI" panose="020B0502040204020203" pitchFamily="34" charset="0"/>
              <a:buChar char="−"/>
              <a:defRPr sz="2856">
                <a:latin typeface="Segoe UI" panose="020B0502040204020203" pitchFamily="34" charset="0"/>
                <a:ea typeface="Segoe UI Symbol" pitchFamily="34" charset="0"/>
                <a:cs typeface="Segoe UI" panose="020B0502040204020203" pitchFamily="34" charset="0"/>
              </a:defRPr>
            </a:lvl2pPr>
            <a:lvl3pPr marL="992121" indent="-349589">
              <a:buClrTx/>
              <a:buFont typeface="Arial" pitchFamily="34" charset="0"/>
              <a:buChar char="•"/>
              <a:defRPr sz="2448">
                <a:latin typeface="Segoe UI" panose="020B0502040204020203" pitchFamily="34" charset="0"/>
                <a:ea typeface="Segoe UI Symbol" pitchFamily="34" charset="0"/>
                <a:cs typeface="Segoe UI" panose="020B0502040204020203" pitchFamily="34" charset="0"/>
              </a:defRPr>
            </a:lvl3pPr>
            <a:lvl4pPr marL="1633035"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4pPr>
            <a:lvl5pPr marL="1861240"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21987" y="418674"/>
            <a:ext cx="11192503" cy="880227"/>
          </a:xfrm>
        </p:spPr>
        <p:txBody>
          <a:bodyPr anchor="t"/>
          <a:lstStyle/>
          <a:p>
            <a:r>
              <a:rPr lang="en-US"/>
              <a:t>Click to edit Master title style</a:t>
            </a:r>
          </a:p>
        </p:txBody>
      </p:sp>
    </p:spTree>
    <p:extLst>
      <p:ext uri="{BB962C8B-B14F-4D97-AF65-F5344CB8AC3E}">
        <p14:creationId xmlns:p14="http://schemas.microsoft.com/office/powerpoint/2010/main" val="41848999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7302" y="374132"/>
            <a:ext cx="11375536" cy="872956"/>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627303" y="1476623"/>
            <a:ext cx="11310443" cy="4986538"/>
          </a:xfrm>
          <a:prstGeom prst="rect">
            <a:avLst/>
          </a:prstGeom>
        </p:spPr>
        <p:txBody>
          <a:bodyPr/>
          <a:lstStyle>
            <a:lvl1pPr marL="466120" indent="-466120">
              <a:buClrTx/>
              <a:buFont typeface="Arial" pitchFamily="34" charset="0"/>
              <a:buChar char="•"/>
              <a:defRPr>
                <a:latin typeface="Segoe UI" panose="020B0502040204020203" pitchFamily="34" charset="0"/>
                <a:ea typeface="Segoe UI Symbol" pitchFamily="34" charset="0"/>
                <a:cs typeface="Segoe UI" panose="020B0502040204020203" pitchFamily="34" charset="0"/>
              </a:defRPr>
            </a:lvl1pPr>
            <a:lvl2pPr marL="818946" indent="-466120">
              <a:buClrTx/>
              <a:buFont typeface="Segoe UI" panose="020B0502040204020203" pitchFamily="34" charset="0"/>
              <a:buChar char="−"/>
              <a:defRPr sz="2856">
                <a:latin typeface="Segoe UI" panose="020B0502040204020203" pitchFamily="34" charset="0"/>
                <a:ea typeface="Segoe UI Symbol" pitchFamily="34" charset="0"/>
                <a:cs typeface="Segoe UI" panose="020B0502040204020203" pitchFamily="34" charset="0"/>
              </a:defRPr>
            </a:lvl2pPr>
            <a:lvl3pPr marL="992121" indent="-349589">
              <a:buClrTx/>
              <a:buFont typeface="Arial" pitchFamily="34" charset="0"/>
              <a:buChar char="•"/>
              <a:defRPr sz="2448">
                <a:latin typeface="Segoe UI" panose="020B0502040204020203" pitchFamily="34" charset="0"/>
                <a:ea typeface="Segoe UI Symbol" pitchFamily="34" charset="0"/>
                <a:cs typeface="Segoe UI" panose="020B0502040204020203" pitchFamily="34" charset="0"/>
              </a:defRPr>
            </a:lvl3pPr>
            <a:lvl4pPr marL="1633035"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4pPr>
            <a:lvl5pPr marL="1861240" indent="-349589">
              <a:buClrTx/>
              <a:buFont typeface="Arial" pitchFamily="34" charset="0"/>
              <a:buChar char="•"/>
              <a:defRPr sz="2040">
                <a:latin typeface="Segoe UI" panose="020B0502040204020203" pitchFamily="34" charset="0"/>
                <a:ea typeface="Segoe UI Symbol"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7867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mo 1">
    <p:spTree>
      <p:nvGrpSpPr>
        <p:cNvPr id="1" name=""/>
        <p:cNvGrpSpPr/>
        <p:nvPr/>
      </p:nvGrpSpPr>
      <p:grpSpPr>
        <a:xfrm>
          <a:off x="0" y="0"/>
          <a:ext cx="0" cy="0"/>
          <a:chOff x="0" y="0"/>
          <a:chExt cx="0" cy="0"/>
        </a:xfrm>
      </p:grpSpPr>
      <p:sp>
        <p:nvSpPr>
          <p:cNvPr id="3" name="Title 2"/>
          <p:cNvSpPr>
            <a:spLocks noGrp="1"/>
          </p:cNvSpPr>
          <p:nvPr>
            <p:ph type="ctrTitle" hasCustomPrompt="1"/>
          </p:nvPr>
        </p:nvSpPr>
        <p:spPr>
          <a:xfrm>
            <a:off x="2627724" y="2931039"/>
            <a:ext cx="9327356" cy="559456"/>
          </a:xfrm>
        </p:spPr>
        <p:txBody>
          <a:bodyPr/>
          <a:lstStyle>
            <a:lvl1pPr>
              <a:defRPr/>
            </a:lvl1pPr>
          </a:lstStyle>
          <a:p>
            <a:pPr algn="l"/>
            <a:r>
              <a:rPr lang="en-US" dirty="0"/>
              <a:t>DEMO</a:t>
            </a:r>
          </a:p>
        </p:txBody>
      </p:sp>
      <p:sp>
        <p:nvSpPr>
          <p:cNvPr id="5" name="Subtitle 3"/>
          <p:cNvSpPr>
            <a:spLocks noGrp="1"/>
          </p:cNvSpPr>
          <p:nvPr>
            <p:ph type="subTitle" idx="1" hasCustomPrompt="1"/>
          </p:nvPr>
        </p:nvSpPr>
        <p:spPr>
          <a:xfrm>
            <a:off x="2750079" y="3588546"/>
            <a:ext cx="6249329" cy="849381"/>
          </a:xfrm>
          <a:prstGeom prst="rect">
            <a:avLst/>
          </a:prstGeom>
        </p:spPr>
        <p:txBody>
          <a:bodyPr/>
          <a:lstStyle>
            <a:lvl1pPr marL="0" indent="0">
              <a:buNone/>
              <a:defRPr>
                <a:solidFill>
                  <a:schemeClr val="tx1">
                    <a:lumMod val="50000"/>
                  </a:schemeClr>
                </a:solidFill>
              </a:defRPr>
            </a:lvl1pPr>
          </a:lstStyle>
          <a:p>
            <a:pPr algn="l"/>
            <a:r>
              <a:rPr lang="en-US" sz="3264" dirty="0"/>
              <a:t>Demo description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20796" flipH="1">
            <a:off x="1288841" y="3011646"/>
            <a:ext cx="1153966" cy="1153802"/>
          </a:xfrm>
          <a:prstGeom prst="rect">
            <a:avLst/>
          </a:prstGeom>
        </p:spPr>
      </p:pic>
    </p:spTree>
    <p:extLst>
      <p:ext uri="{BB962C8B-B14F-4D97-AF65-F5344CB8AC3E}">
        <p14:creationId xmlns:p14="http://schemas.microsoft.com/office/powerpoint/2010/main" val="32664441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2">
    <p:spTree>
      <p:nvGrpSpPr>
        <p:cNvPr id="1" name=""/>
        <p:cNvGrpSpPr/>
        <p:nvPr/>
      </p:nvGrpSpPr>
      <p:grpSpPr>
        <a:xfrm>
          <a:off x="0" y="0"/>
          <a:ext cx="0" cy="0"/>
          <a:chOff x="0" y="0"/>
          <a:chExt cx="0" cy="0"/>
        </a:xfrm>
      </p:grpSpPr>
      <p:sp>
        <p:nvSpPr>
          <p:cNvPr id="3" name="Title 2"/>
          <p:cNvSpPr>
            <a:spLocks noGrp="1"/>
          </p:cNvSpPr>
          <p:nvPr>
            <p:ph type="ctrTitle" hasCustomPrompt="1"/>
          </p:nvPr>
        </p:nvSpPr>
        <p:spPr>
          <a:xfrm>
            <a:off x="2627724" y="2931039"/>
            <a:ext cx="9327356" cy="559456"/>
          </a:xfrm>
        </p:spPr>
        <p:txBody>
          <a:bodyPr/>
          <a:lstStyle>
            <a:lvl1pPr>
              <a:defRPr/>
            </a:lvl1pPr>
          </a:lstStyle>
          <a:p>
            <a:pPr algn="l"/>
            <a:r>
              <a:rPr lang="en-US" dirty="0"/>
              <a:t>DEMO</a:t>
            </a:r>
          </a:p>
        </p:txBody>
      </p:sp>
      <p:sp>
        <p:nvSpPr>
          <p:cNvPr id="5" name="Subtitle 3"/>
          <p:cNvSpPr>
            <a:spLocks noGrp="1"/>
          </p:cNvSpPr>
          <p:nvPr>
            <p:ph type="subTitle" idx="1" hasCustomPrompt="1"/>
          </p:nvPr>
        </p:nvSpPr>
        <p:spPr>
          <a:xfrm>
            <a:off x="2750079" y="3588546"/>
            <a:ext cx="6249329" cy="849381"/>
          </a:xfrm>
          <a:prstGeom prst="rect">
            <a:avLst/>
          </a:prstGeom>
        </p:spPr>
        <p:txBody>
          <a:bodyPr/>
          <a:lstStyle>
            <a:lvl1pPr marL="0" indent="0">
              <a:buNone/>
              <a:defRPr>
                <a:solidFill>
                  <a:schemeClr val="tx1">
                    <a:lumMod val="50000"/>
                  </a:schemeClr>
                </a:solidFill>
              </a:defRPr>
            </a:lvl1pPr>
          </a:lstStyle>
          <a:p>
            <a:pPr algn="l"/>
            <a:r>
              <a:rPr lang="en-US" sz="3264" dirty="0"/>
              <a:t>Demo description</a:t>
            </a:r>
          </a:p>
        </p:txBody>
      </p:sp>
    </p:spTree>
    <p:extLst>
      <p:ext uri="{BB962C8B-B14F-4D97-AF65-F5344CB8AC3E}">
        <p14:creationId xmlns:p14="http://schemas.microsoft.com/office/powerpoint/2010/main" val="28023125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p:cNvSpPr/>
          <p:nvPr userDrawn="1"/>
        </p:nvSpPr>
        <p:spPr>
          <a:xfrm>
            <a:off x="0" y="1598751"/>
            <a:ext cx="12436475" cy="423198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25782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528C4-1DE2-4ABE-B020-17D9BF4211B0}" type="datetimeFigureOut">
              <a:rPr lang="en-IN" smtClean="0"/>
              <a:t>03-07-2018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88636CE-FDB8-4CD1-8628-B4470F5DBED2}" type="slidenum">
              <a:rPr lang="en-IN" smtClean="0"/>
              <a:t>‹#›</a:t>
            </a:fld>
            <a:endParaRPr lang="en-IN"/>
          </a:p>
        </p:txBody>
      </p:sp>
    </p:spTree>
    <p:extLst>
      <p:ext uri="{BB962C8B-B14F-4D97-AF65-F5344CB8AC3E}">
        <p14:creationId xmlns:p14="http://schemas.microsoft.com/office/powerpoint/2010/main" val="36132371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5"/>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120" indent="0" algn="ctr">
              <a:buNone/>
              <a:defRPr sz="2040"/>
            </a:lvl2pPr>
            <a:lvl3pPr marL="932239" indent="0" algn="ctr">
              <a:buNone/>
              <a:defRPr sz="1836"/>
            </a:lvl3pPr>
            <a:lvl4pPr marL="1398358" indent="0" algn="ctr">
              <a:buNone/>
              <a:defRPr sz="1632"/>
            </a:lvl4pPr>
            <a:lvl5pPr marL="1864477" indent="0" algn="ctr">
              <a:buNone/>
              <a:defRPr sz="1632"/>
            </a:lvl5pPr>
            <a:lvl6pPr marL="2330596" indent="0" algn="ctr">
              <a:buNone/>
              <a:defRPr sz="1632"/>
            </a:lvl6pPr>
            <a:lvl7pPr marL="2796716" indent="0" algn="ctr">
              <a:buNone/>
              <a:defRPr sz="1632"/>
            </a:lvl7pPr>
            <a:lvl8pPr marL="3262835" indent="0" algn="ctr">
              <a:buNone/>
              <a:defRPr sz="1632"/>
            </a:lvl8pPr>
            <a:lvl9pPr marL="3728953"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3D274CAA-188D-44E1-AFA1-7C1ADA7271AF}" type="datetimeFigureOut">
              <a:rPr lang="en-US" smtClean="0"/>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2EC6A-FB5B-4612-8539-1439433A912D}" type="slidenum">
              <a:rPr lang="en-US" smtClean="0"/>
              <a:t>‹#›</a:t>
            </a:fld>
            <a:endParaRPr lang="en-US"/>
          </a:p>
        </p:txBody>
      </p:sp>
    </p:spTree>
    <p:extLst>
      <p:ext uri="{BB962C8B-B14F-4D97-AF65-F5344CB8AC3E}">
        <p14:creationId xmlns:p14="http://schemas.microsoft.com/office/powerpoint/2010/main" val="5206016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4" y="1624"/>
          <a:ext cx="1619" cy="1619"/>
        </p:xfrm>
        <a:graphic>
          <a:graphicData uri="http://schemas.openxmlformats.org/presentationml/2006/ole">
            <mc:AlternateContent xmlns:mc="http://schemas.openxmlformats.org/markup-compatibility/2006">
              <mc:Choice xmlns:v="urn:schemas-microsoft-com:vml" Requires="v">
                <p:oleObj spid="_x0000_s25602"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624" y="1624"/>
                        <a:ext cx="1619" cy="1619"/>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4"/>
            </p:custDataLst>
          </p:nvPr>
        </p:nvSpPr>
        <p:spPr>
          <a:xfrm>
            <a:off x="777281" y="1554340"/>
            <a:ext cx="10881916" cy="2228302"/>
          </a:xfrm>
          <a:prstGeom prst="rect">
            <a:avLst/>
          </a:prstGeom>
        </p:spPr>
        <p:txBody>
          <a:bodyPr/>
          <a:lstStyle>
            <a:lvl1pPr marL="0" indent="0">
              <a:buNone/>
              <a:defRPr>
                <a:solidFill>
                  <a:schemeClr val="tx1"/>
                </a:solidFill>
                <a:latin typeface="Segoe UI"/>
                <a:cs typeface="Segoe UI"/>
                <a:sym typeface="Segoe UI"/>
              </a:defRPr>
            </a:lvl1pPr>
            <a:lvl2pPr marL="287026" indent="0">
              <a:buNone/>
              <a:defRPr>
                <a:solidFill>
                  <a:schemeClr val="tx1"/>
                </a:solidFill>
                <a:latin typeface="Segoe UI"/>
                <a:cs typeface="Segoe UI"/>
                <a:sym typeface="Segoe UI"/>
              </a:defRPr>
            </a:lvl2pPr>
            <a:lvl3pPr marL="599659" indent="0">
              <a:buNone/>
              <a:defRPr>
                <a:solidFill>
                  <a:schemeClr val="tx1"/>
                </a:solidFill>
                <a:latin typeface="Segoe UI"/>
                <a:cs typeface="Segoe UI"/>
                <a:sym typeface="Segoe UI"/>
              </a:defRPr>
            </a:lvl3pPr>
            <a:lvl4pPr marL="886686" indent="0">
              <a:buNone/>
              <a:defRPr>
                <a:solidFill>
                  <a:schemeClr val="tx1"/>
                </a:solidFill>
                <a:latin typeface="Segoe UI"/>
                <a:cs typeface="Segoe UI"/>
                <a:sym typeface="Segoe UI"/>
              </a:defRPr>
            </a:lvl4pPr>
            <a:lvl5pPr marL="1126549" indent="0">
              <a:buNone/>
              <a:defRPr>
                <a:solidFill>
                  <a:schemeClr val="tx1"/>
                </a:solidFill>
                <a:latin typeface="Segoe UI"/>
                <a:cs typeface="Segoe UI"/>
                <a:sym typeface="Segoe UI"/>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custDataLst>
              <p:tags r:id="rId5"/>
            </p:custDataLst>
          </p:nvPr>
        </p:nvSpPr>
        <p:spPr>
          <a:xfrm>
            <a:off x="3" y="585040"/>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26" indent="0">
              <a:buNone/>
              <a:defRPr/>
            </a:lvl2pPr>
            <a:lvl3pPr marL="599659" indent="0">
              <a:buNone/>
              <a:defRPr/>
            </a:lvl3pPr>
            <a:lvl4pPr marL="886686" indent="0">
              <a:buNone/>
              <a:defRPr/>
            </a:lvl4pPr>
            <a:lvl5pPr marL="1126549" indent="0">
              <a:buNone/>
              <a:defRPr/>
            </a:lvl5pPr>
          </a:lstStyle>
          <a:p>
            <a:pPr lvl="0"/>
            <a:r>
              <a:rPr lang="en-US" dirty="0"/>
              <a:t>Click to add subtitle</a:t>
            </a:r>
          </a:p>
        </p:txBody>
      </p:sp>
    </p:spTree>
    <p:extLst>
      <p:ext uri="{BB962C8B-B14F-4D97-AF65-F5344CB8AC3E}">
        <p14:creationId xmlns:p14="http://schemas.microsoft.com/office/powerpoint/2010/main" val="2634643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3"/>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041372"/>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25153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2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52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7373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88646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484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Customer Evidenc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Click icon to add picture</a:t>
            </a:r>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cstate="email">
              <a:extLst>
                <a:ext uri="{28A0092B-C50C-407E-A947-70E740481C1C}">
                  <a14:useLocalDpi xmlns:a14="http://schemas.microsoft.com/office/drawing/2010/main"/>
                </a:ext>
              </a:extLst>
            </a:blip>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405769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56783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27539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48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49526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78417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2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49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0970" y="295275"/>
            <a:ext cx="7043233" cy="917575"/>
          </a:xfrm>
        </p:spPr>
        <p:txBody>
          <a:bodyPr/>
          <a:lstStyle>
            <a:lvl1pPr>
              <a:defRPr sz="3999"/>
            </a:lvl1pPr>
          </a:lstStyle>
          <a:p>
            <a:r>
              <a:rPr lang="en-US"/>
              <a:t>Click to edit Master title style</a:t>
            </a:r>
          </a:p>
        </p:txBody>
      </p:sp>
      <p:sp>
        <p:nvSpPr>
          <p:cNvPr id="4" name="Text Placeholder 3"/>
          <p:cNvSpPr>
            <a:spLocks noGrp="1"/>
          </p:cNvSpPr>
          <p:nvPr>
            <p:ph type="body" sz="quarter" idx="10"/>
          </p:nvPr>
        </p:nvSpPr>
        <p:spPr>
          <a:xfrm>
            <a:off x="5120970" y="4868863"/>
            <a:ext cx="7042456" cy="1828800"/>
          </a:xfrm>
        </p:spPr>
        <p:txBody>
          <a:bodyPr wrap="square">
            <a:noAutofit/>
          </a:bodyPr>
          <a:lstStyle>
            <a:lvl1pPr marL="0" indent="0">
              <a:spcBef>
                <a:spcPts val="1800"/>
              </a:spcBef>
              <a:buNone/>
              <a:defRPr sz="2000">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925696" cy="6995160"/>
          </a:xfrm>
          <a:prstGeom prst="rect">
            <a:avLst/>
          </a:prstGeom>
        </p:spPr>
      </p:pic>
    </p:spTree>
    <p:extLst>
      <p:ext uri="{BB962C8B-B14F-4D97-AF65-F5344CB8AC3E}">
        <p14:creationId xmlns:p14="http://schemas.microsoft.com/office/powerpoint/2010/main" val="97530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92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256783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977157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endParaRPr lang="en-IN"/>
          </a:p>
        </p:txBody>
      </p:sp>
      <p:sp>
        <p:nvSpPr>
          <p:cNvPr id="3" name="Subtitle 2"/>
          <p:cNvSpPr>
            <a:spLocks noGrp="1"/>
          </p:cNvSpPr>
          <p:nvPr>
            <p:ph type="subTitle" idx="1"/>
          </p:nvPr>
        </p:nvSpPr>
        <p:spPr>
          <a:xfrm>
            <a:off x="1554560" y="3673746"/>
            <a:ext cx="9327356" cy="527358"/>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defTabSz="932418">
              <a:defRPr/>
            </a:pPr>
            <a:fld id="{865528C4-1DE2-4ABE-B020-17D9BF4211B0}" type="datetimeFigureOut">
              <a:rPr lang="en-IN" smtClean="0">
                <a:solidFill>
                  <a:prstClr val="black">
                    <a:tint val="75000"/>
                  </a:prstClr>
                </a:solidFill>
              </a:rPr>
              <a:pPr defTabSz="932418">
                <a:defRPr/>
              </a:pPr>
              <a:t>03-07-2018</a:t>
            </a:fld>
            <a:endParaRPr lang="en-IN" dirty="0">
              <a:solidFill>
                <a:prstClr val="black">
                  <a:tint val="75000"/>
                </a:prstClr>
              </a:solidFill>
            </a:endParaRPr>
          </a:p>
        </p:txBody>
      </p:sp>
      <p:sp>
        <p:nvSpPr>
          <p:cNvPr id="5" name="Footer Placeholder 4"/>
          <p:cNvSpPr>
            <a:spLocks noGrp="1"/>
          </p:cNvSpPr>
          <p:nvPr>
            <p:ph type="ftr" sz="quarter" idx="11"/>
          </p:nvPr>
        </p:nvSpPr>
        <p:spPr/>
        <p:txBody>
          <a:bodyPr/>
          <a:lstStyle/>
          <a:p>
            <a:pPr defTabSz="932418">
              <a:defRPr/>
            </a:pPr>
            <a:endParaRPr lang="en-IN"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418">
              <a:defRPr/>
            </a:pPr>
            <a:fld id="{288636CE-FDB8-4CD1-8628-B4470F5DBED2}" type="slidenum">
              <a:rPr lang="en-IN" smtClean="0">
                <a:solidFill>
                  <a:prstClr val="black">
                    <a:tint val="75000"/>
                  </a:prstClr>
                </a:solidFill>
              </a:rPr>
              <a:pPr defTabSz="932418">
                <a:defRPr/>
              </a:pPr>
              <a:t>‹#›</a:t>
            </a:fld>
            <a:endParaRPr lang="en-IN" dirty="0">
              <a:solidFill>
                <a:prstClr val="black">
                  <a:tint val="75000"/>
                </a:prstClr>
              </a:solidFill>
            </a:endParaRPr>
          </a:p>
        </p:txBody>
      </p:sp>
    </p:spTree>
    <p:extLst>
      <p:ext uri="{BB962C8B-B14F-4D97-AF65-F5344CB8AC3E}">
        <p14:creationId xmlns:p14="http://schemas.microsoft.com/office/powerpoint/2010/main" val="511288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85266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4" y="1624"/>
          <a:ext cx="1619" cy="1619"/>
        </p:xfrm>
        <a:graphic>
          <a:graphicData uri="http://schemas.openxmlformats.org/presentationml/2006/ole">
            <mc:AlternateContent xmlns:mc="http://schemas.openxmlformats.org/markup-compatibility/2006">
              <mc:Choice xmlns:v="urn:schemas-microsoft-com:vml" Requires="v">
                <p:oleObj spid="_x0000_s26626" name="think-cell Slide" r:id="rId7" imgW="270" imgH="270" progId="TCLayout.ActiveDocument.1">
                  <p:embed/>
                </p:oleObj>
              </mc:Choice>
              <mc:Fallback>
                <p:oleObj name="think-cell Slide" r:id="rId7" imgW="270" imgH="270" progId="TCLayout.ActiveDocument.1">
                  <p:embed/>
                  <p:pic>
                    <p:nvPicPr>
                      <p:cNvPr id="3" name="Objec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 y="1624"/>
                        <a:ext cx="1619"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a:p>
        </p:txBody>
      </p:sp>
      <p:sp>
        <p:nvSpPr>
          <p:cNvPr id="4" name="Text Placeholder 3"/>
          <p:cNvSpPr>
            <a:spLocks noGrp="1"/>
          </p:cNvSpPr>
          <p:nvPr>
            <p:ph type="body" sz="quarter" idx="15" hasCustomPrompt="1"/>
            <p:custDataLst>
              <p:tags r:id="rId4"/>
            </p:custDataLst>
          </p:nvPr>
        </p:nvSpPr>
        <p:spPr>
          <a:xfrm>
            <a:off x="777281" y="1554340"/>
            <a:ext cx="10881916" cy="2311705"/>
          </a:xfrm>
          <a:prstGeom prst="rect">
            <a:avLst/>
          </a:prstGeom>
        </p:spPr>
        <p:txBody>
          <a:bodyPr/>
          <a:lstStyle>
            <a:lvl1pPr marL="0" indent="0">
              <a:buNone/>
              <a:defRPr>
                <a:solidFill>
                  <a:schemeClr val="tx1"/>
                </a:solidFill>
                <a:latin typeface="Segoe UI"/>
                <a:cs typeface="Segoe UI"/>
                <a:sym typeface="Segoe UI"/>
              </a:defRPr>
            </a:lvl1pPr>
            <a:lvl2pPr marL="287026" indent="0">
              <a:buNone/>
              <a:defRPr>
                <a:solidFill>
                  <a:schemeClr val="tx1"/>
                </a:solidFill>
                <a:latin typeface="Segoe UI"/>
                <a:cs typeface="Segoe UI"/>
                <a:sym typeface="Segoe UI"/>
              </a:defRPr>
            </a:lvl2pPr>
            <a:lvl3pPr marL="599659" indent="0">
              <a:buNone/>
              <a:defRPr>
                <a:solidFill>
                  <a:schemeClr val="tx1"/>
                </a:solidFill>
                <a:latin typeface="Segoe UI"/>
                <a:cs typeface="Segoe UI"/>
                <a:sym typeface="Segoe UI"/>
              </a:defRPr>
            </a:lvl3pPr>
            <a:lvl4pPr marL="886686" indent="0">
              <a:buNone/>
              <a:defRPr>
                <a:solidFill>
                  <a:schemeClr val="tx1"/>
                </a:solidFill>
                <a:latin typeface="Segoe UI"/>
                <a:cs typeface="Segoe UI"/>
                <a:sym typeface="Segoe UI"/>
              </a:defRPr>
            </a:lvl4pPr>
            <a:lvl5pPr marL="1126549" indent="0">
              <a:buNone/>
              <a:defRPr>
                <a:solidFill>
                  <a:schemeClr val="tx1"/>
                </a:solidFill>
                <a:latin typeface="Segoe UI"/>
                <a:cs typeface="Segoe UI"/>
                <a:sym typeface="Segoe UI"/>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custDataLst>
              <p:tags r:id="rId5"/>
            </p:custDataLst>
          </p:nvPr>
        </p:nvSpPr>
        <p:spPr>
          <a:xfrm>
            <a:off x="3" y="585040"/>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26" indent="0">
              <a:buNone/>
              <a:defRPr/>
            </a:lvl2pPr>
            <a:lvl3pPr marL="599659" indent="0">
              <a:buNone/>
              <a:defRPr/>
            </a:lvl3pPr>
            <a:lvl4pPr marL="886686" indent="0">
              <a:buNone/>
              <a:defRPr/>
            </a:lvl4pPr>
            <a:lvl5pPr marL="1126549" indent="0">
              <a:buNone/>
              <a:defRPr/>
            </a:lvl5pPr>
          </a:lstStyle>
          <a:p>
            <a:pPr lvl="0"/>
            <a:r>
              <a:rPr lang="en-US"/>
              <a:t>Click to add subtitle</a:t>
            </a:r>
          </a:p>
        </p:txBody>
      </p:sp>
    </p:spTree>
    <p:extLst>
      <p:ext uri="{BB962C8B-B14F-4D97-AF65-F5344CB8AC3E}">
        <p14:creationId xmlns:p14="http://schemas.microsoft.com/office/powerpoint/2010/main" val="39983591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176267"/>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497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grpSp>
        <p:nvGrpSpPr>
          <p:cNvPr id="12" name="Group 11"/>
          <p:cNvGrpSpPr/>
          <p:nvPr userDrawn="1"/>
        </p:nvGrpSpPr>
        <p:grpSpPr>
          <a:xfrm>
            <a:off x="6994505" y="6118886"/>
            <a:ext cx="5216493" cy="627864"/>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5812" y="1871024"/>
            <a:ext cx="5957272"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741374" y="1871024"/>
            <a:ext cx="6400800" cy="1042416"/>
          </a:xfrm>
        </p:spPr>
        <p:txBody>
          <a:bodyPr lIns="182880" tIns="146304" rIns="182880" bIns="146304"/>
          <a:lstStyle>
            <a:lvl1pPr marL="0" indent="0">
              <a:buNone/>
              <a:defRPr sz="5400"/>
            </a:lvl1pPr>
          </a:lstStyle>
          <a:p>
            <a:pPr lvl="0"/>
            <a:r>
              <a:rPr lang="en-US" dirty="0"/>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6148" y="2651450"/>
            <a:ext cx="5774938" cy="1043363"/>
          </a:xfrm>
          <a:prstGeom prst="rect">
            <a:avLst/>
          </a:prstGeom>
          <a:noFill/>
        </p:spPr>
        <p:txBody>
          <a:bodyPr wrap="square" lIns="182880" tIns="146304" rIns="182880" bIns="146304" rtlCol="0">
            <a:spAutoFit/>
          </a:bodyPr>
          <a:lstStyle/>
          <a:p>
            <a:pPr algn="r">
              <a:lnSpc>
                <a:spcPct val="90000"/>
              </a:lnSpc>
              <a:spcAft>
                <a:spcPts val="600"/>
              </a:spcAft>
            </a:pPr>
            <a:r>
              <a:rPr lang="en-US" sz="5400" dirty="0">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741374" y="2651450"/>
            <a:ext cx="6400800" cy="1043363"/>
          </a:xfrm>
        </p:spPr>
        <p:txBody>
          <a:bodyPr lIns="182880" tIns="146304" rIns="182880" bIns="146304"/>
          <a:lstStyle>
            <a:lvl1pPr marL="0" indent="0">
              <a:buNone/>
              <a:defRPr sz="5400"/>
            </a:lvl1pPr>
          </a:lstStyle>
          <a:p>
            <a:pPr lvl="0"/>
            <a:r>
              <a:rPr lang="en-US" dirty="0"/>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6148" y="3445274"/>
            <a:ext cx="5774938" cy="1043363"/>
          </a:xfrm>
          <a:prstGeom prst="rect">
            <a:avLst/>
          </a:prstGeom>
          <a:noFill/>
        </p:spPr>
        <p:txBody>
          <a:bodyPr wrap="square" lIns="182880" tIns="146304" rIns="182880" bIns="146304" rtlCol="0">
            <a:spAutoFit/>
          </a:bodyPr>
          <a:lstStyle/>
          <a:p>
            <a:pPr algn="r">
              <a:lnSpc>
                <a:spcPct val="90000"/>
              </a:lnSpc>
              <a:spcAft>
                <a:spcPts val="600"/>
              </a:spcAft>
            </a:pPr>
            <a:r>
              <a:rPr lang="en-US" sz="5400" dirty="0">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741374" y="3445274"/>
            <a:ext cx="6400800" cy="1043363"/>
          </a:xfrm>
        </p:spPr>
        <p:txBody>
          <a:bodyPr lIns="182880" tIns="146304" rIns="182880" bIns="146304"/>
          <a:lstStyle>
            <a:lvl1pPr marL="0" indent="0">
              <a:buNone/>
              <a:defRPr sz="5400"/>
            </a:lvl1pPr>
          </a:lstStyle>
          <a:p>
            <a:pPr lvl="0"/>
            <a:r>
              <a:rPr lang="en-US" dirty="0"/>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026089" y="4225700"/>
            <a:ext cx="6466835"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400543451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grpSp>
        <p:nvGrpSpPr>
          <p:cNvPr id="12" name="Group 11"/>
          <p:cNvGrpSpPr/>
          <p:nvPr userDrawn="1"/>
        </p:nvGrpSpPr>
        <p:grpSpPr>
          <a:xfrm>
            <a:off x="6994505" y="6118886"/>
            <a:ext cx="5216493" cy="627864"/>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5812" y="1871024"/>
            <a:ext cx="8027454"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5026089" y="2651450"/>
            <a:ext cx="5774938" cy="1043363"/>
          </a:xfrm>
          <a:prstGeom prst="rect">
            <a:avLst/>
          </a:prstGeom>
          <a:noFill/>
        </p:spPr>
        <p:txBody>
          <a:bodyPr wrap="square" lIns="182880" tIns="146304" rIns="182880" bIns="146304" rtlCol="0">
            <a:spAutoFit/>
          </a:bodyPr>
          <a:lstStyle/>
          <a:p>
            <a:pPr algn="l">
              <a:lnSpc>
                <a:spcPct val="90000"/>
              </a:lnSpc>
              <a:spcAft>
                <a:spcPts val="600"/>
              </a:spcAft>
            </a:pPr>
            <a:r>
              <a:rPr lang="en-US" sz="5400" dirty="0">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5026089" y="3445274"/>
            <a:ext cx="5774938" cy="1043363"/>
          </a:xfrm>
          <a:prstGeom prst="rect">
            <a:avLst/>
          </a:prstGeom>
          <a:noFill/>
        </p:spPr>
        <p:txBody>
          <a:bodyPr wrap="square" lIns="182880" tIns="146304" rIns="182880" bIns="146304" rtlCol="0">
            <a:spAutoFit/>
          </a:bodyPr>
          <a:lstStyle/>
          <a:p>
            <a:pPr algn="l">
              <a:lnSpc>
                <a:spcPct val="90000"/>
              </a:lnSpc>
              <a:spcAft>
                <a:spcPts val="600"/>
              </a:spcAft>
            </a:pPr>
            <a:r>
              <a:rPr lang="en-US" sz="5400" dirty="0">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026089" y="4225700"/>
            <a:ext cx="6466835"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265163373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
        <p:nvSpPr>
          <p:cNvPr id="7"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8"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28710595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42791973"/>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1272856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07463016"/>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82755349"/>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68886054"/>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1376041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8112925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09301492"/>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99594366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595639863"/>
      </p:ext>
    </p:extLst>
  </p:cSld>
  <p:clrMapOvr>
    <a:masterClrMapping/>
  </p:clrMapOvr>
  <p:transition spd="med">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19605653"/>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38509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1041241" y="2336980"/>
            <a:ext cx="10455312" cy="10297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41999" y="4490905"/>
            <a:ext cx="11152477" cy="2206758"/>
          </a:xfrm>
          <a:prstGeom prst="rect">
            <a:avLst/>
          </a:prstGeom>
          <a:noFill/>
        </p:spPr>
        <p:txBody>
          <a:bodyPr wrap="none" lIns="182880" tIns="146304" rIns="182880" bIns="146304" rtlCol="0" anchor="ctr">
            <a:spAutoFit/>
          </a:bodyPr>
          <a:lstStyle/>
          <a:p>
            <a:pPr algn="ctr">
              <a:lnSpc>
                <a:spcPct val="90000"/>
              </a:lnSpc>
              <a:spcBef>
                <a:spcPts val="1200"/>
              </a:spcBef>
              <a:spcAft>
                <a:spcPts val="600"/>
              </a:spcAft>
            </a:pPr>
            <a:r>
              <a:rPr lang="en-US" sz="2200" dirty="0">
                <a:gradFill>
                  <a:gsLst>
                    <a:gs pos="2917">
                      <a:schemeClr val="tx1"/>
                    </a:gs>
                    <a:gs pos="30000">
                      <a:schemeClr val="tx1"/>
                    </a:gs>
                  </a:gsLst>
                  <a:lin ang="5400000" scaled="0"/>
                </a:gradFill>
              </a:rPr>
              <a:t>Microsoft Ready content is </a:t>
            </a: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200"/>
              </a:spcBef>
              <a:spcAft>
                <a:spcPts val="600"/>
              </a:spcAft>
            </a:pP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200" dirty="0">
                <a:gradFill>
                  <a:gsLst>
                    <a:gs pos="2917">
                      <a:schemeClr val="tx1"/>
                    </a:gs>
                    <a:gs pos="30000">
                      <a:schemeClr val="tx1"/>
                    </a:gs>
                  </a:gsLst>
                  <a:lin ang="5400000" scaled="0"/>
                </a:gradFill>
              </a:rPr>
              <a:t>post Microsoft Ready content to any blogs or external websites</a:t>
            </a:r>
          </a:p>
          <a:p>
            <a:pPr algn="ctr">
              <a:lnSpc>
                <a:spcPct val="90000"/>
              </a:lnSpc>
              <a:spcBef>
                <a:spcPts val="1200"/>
              </a:spcBef>
              <a:spcAft>
                <a:spcPts val="600"/>
              </a:spcAft>
            </a:pP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200" dirty="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200"/>
              </a:spcBef>
              <a:spcAft>
                <a:spcPts val="600"/>
              </a:spcAft>
            </a:pPr>
            <a:r>
              <a:rPr lang="en-US" sz="2200" dirty="0">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1497966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5698525"/>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64650656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5900500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grpSp>
        <p:nvGrpSpPr>
          <p:cNvPr id="12" name="Group 11"/>
          <p:cNvGrpSpPr/>
          <p:nvPr userDrawn="1"/>
        </p:nvGrpSpPr>
        <p:grpSpPr>
          <a:xfrm>
            <a:off x="6994505" y="6118886"/>
            <a:ext cx="5216493" cy="627864"/>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5812" y="1871024"/>
            <a:ext cx="5957272"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741374" y="1871024"/>
            <a:ext cx="6400800" cy="1042416"/>
          </a:xfrm>
        </p:spPr>
        <p:txBody>
          <a:bodyPr lIns="182880" tIns="146304" rIns="182880" bIns="146304"/>
          <a:lstStyle>
            <a:lvl1pPr marL="0" indent="0">
              <a:buNone/>
              <a:defRPr sz="5400"/>
            </a:lvl1pPr>
          </a:lstStyle>
          <a:p>
            <a:pPr lvl="0"/>
            <a:r>
              <a:rPr lang="en-US" dirty="0"/>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6148" y="2651450"/>
            <a:ext cx="5774938" cy="1043363"/>
          </a:xfrm>
          <a:prstGeom prst="rect">
            <a:avLst/>
          </a:prstGeom>
          <a:noFill/>
        </p:spPr>
        <p:txBody>
          <a:bodyPr wrap="square" lIns="182880" tIns="146304" rIns="182880" bIns="146304" rtlCol="0">
            <a:spAutoFit/>
          </a:bodyPr>
          <a:lstStyle/>
          <a:p>
            <a:pPr algn="r">
              <a:lnSpc>
                <a:spcPct val="90000"/>
              </a:lnSpc>
              <a:spcAft>
                <a:spcPts val="600"/>
              </a:spcAft>
            </a:pPr>
            <a:r>
              <a:rPr lang="en-US" sz="5400" dirty="0">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741374" y="2651450"/>
            <a:ext cx="6400800" cy="1043363"/>
          </a:xfrm>
        </p:spPr>
        <p:txBody>
          <a:bodyPr lIns="182880" tIns="146304" rIns="182880" bIns="146304"/>
          <a:lstStyle>
            <a:lvl1pPr marL="0" indent="0">
              <a:buNone/>
              <a:defRPr sz="5400"/>
            </a:lvl1pPr>
          </a:lstStyle>
          <a:p>
            <a:pPr lvl="0"/>
            <a:r>
              <a:rPr lang="en-US" dirty="0"/>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6148" y="3445274"/>
            <a:ext cx="5774938" cy="1043363"/>
          </a:xfrm>
          <a:prstGeom prst="rect">
            <a:avLst/>
          </a:prstGeom>
          <a:noFill/>
        </p:spPr>
        <p:txBody>
          <a:bodyPr wrap="square" lIns="182880" tIns="146304" rIns="182880" bIns="146304" rtlCol="0">
            <a:spAutoFit/>
          </a:bodyPr>
          <a:lstStyle/>
          <a:p>
            <a:pPr algn="r">
              <a:lnSpc>
                <a:spcPct val="90000"/>
              </a:lnSpc>
              <a:spcAft>
                <a:spcPts val="600"/>
              </a:spcAft>
            </a:pPr>
            <a:r>
              <a:rPr lang="en-US" sz="5400" dirty="0">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741374" y="3445274"/>
            <a:ext cx="6400800" cy="1043363"/>
          </a:xfrm>
        </p:spPr>
        <p:txBody>
          <a:bodyPr lIns="182880" tIns="146304" rIns="182880" bIns="146304"/>
          <a:lstStyle>
            <a:lvl1pPr marL="0" indent="0">
              <a:buNone/>
              <a:defRPr sz="5400"/>
            </a:lvl1pPr>
          </a:lstStyle>
          <a:p>
            <a:pPr lvl="0"/>
            <a:r>
              <a:rPr lang="en-US" dirty="0"/>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026089" y="4225700"/>
            <a:ext cx="6466835"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29083161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grpSp>
        <p:nvGrpSpPr>
          <p:cNvPr id="12" name="Group 11"/>
          <p:cNvGrpSpPr/>
          <p:nvPr userDrawn="1"/>
        </p:nvGrpSpPr>
        <p:grpSpPr>
          <a:xfrm>
            <a:off x="6994505" y="6118886"/>
            <a:ext cx="5216493" cy="627864"/>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5812" y="1871024"/>
            <a:ext cx="8027454"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5026089" y="2651450"/>
            <a:ext cx="5774938" cy="1043363"/>
          </a:xfrm>
          <a:prstGeom prst="rect">
            <a:avLst/>
          </a:prstGeom>
          <a:noFill/>
        </p:spPr>
        <p:txBody>
          <a:bodyPr wrap="square" lIns="182880" tIns="146304" rIns="182880" bIns="146304" rtlCol="0">
            <a:spAutoFit/>
          </a:bodyPr>
          <a:lstStyle/>
          <a:p>
            <a:pPr algn="l">
              <a:lnSpc>
                <a:spcPct val="90000"/>
              </a:lnSpc>
              <a:spcAft>
                <a:spcPts val="600"/>
              </a:spcAft>
            </a:pPr>
            <a:r>
              <a:rPr lang="en-US" sz="5400" dirty="0">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5026089" y="3445274"/>
            <a:ext cx="5774938" cy="1043363"/>
          </a:xfrm>
          <a:prstGeom prst="rect">
            <a:avLst/>
          </a:prstGeom>
          <a:noFill/>
        </p:spPr>
        <p:txBody>
          <a:bodyPr wrap="square" lIns="182880" tIns="146304" rIns="182880" bIns="146304" rtlCol="0">
            <a:spAutoFit/>
          </a:bodyPr>
          <a:lstStyle/>
          <a:p>
            <a:pPr algn="l">
              <a:lnSpc>
                <a:spcPct val="90000"/>
              </a:lnSpc>
              <a:spcAft>
                <a:spcPts val="600"/>
              </a:spcAft>
            </a:pPr>
            <a:r>
              <a:rPr lang="en-US" sz="5400" dirty="0">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026089" y="4225700"/>
            <a:ext cx="6466835" cy="1043363"/>
          </a:xfrm>
          <a:prstGeom prst="rect">
            <a:avLst/>
          </a:prstGeom>
          <a:noFill/>
        </p:spPr>
        <p:txBody>
          <a:bodyPr wrap="none" lIns="182880" tIns="146304" rIns="182880" bIns="146304" rtlCol="0">
            <a:spAutoFit/>
          </a:bodyPr>
          <a:lstStyle/>
          <a:p>
            <a:pPr>
              <a:lnSpc>
                <a:spcPct val="90000"/>
              </a:lnSpc>
              <a:spcAft>
                <a:spcPts val="600"/>
              </a:spcAft>
            </a:pPr>
            <a:r>
              <a:rPr lang="en-US" sz="5400"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304837433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
        <p:nvSpPr>
          <p:cNvPr id="7" name="Text Placeholder 16"/>
          <p:cNvSpPr>
            <a:spLocks noGrp="1"/>
          </p:cNvSpPr>
          <p:nvPr>
            <p:ph type="body" sz="quarter" idx="13" hasCustomPrompt="1"/>
          </p:nvPr>
        </p:nvSpPr>
        <p:spPr>
          <a:xfrm>
            <a:off x="8506905" y="294304"/>
            <a:ext cx="3657600"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
        <p:nvSpPr>
          <p:cNvPr id="8" name="Text Placeholder 16"/>
          <p:cNvSpPr>
            <a:spLocks noGrp="1"/>
          </p:cNvSpPr>
          <p:nvPr>
            <p:ph type="body" sz="quarter" idx="14" hasCustomPrompt="1"/>
          </p:nvPr>
        </p:nvSpPr>
        <p:spPr>
          <a:xfrm>
            <a:off x="274703" y="6122305"/>
            <a:ext cx="3657600" cy="572464"/>
          </a:xfrm>
        </p:spPr>
        <p:txBody>
          <a:bodyPr lIns="182880" tIns="146304" rIns="182880" bIns="146304" anchor="b"/>
          <a:lstStyle>
            <a:lvl1pPr marL="0" indent="0" algn="l">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Yammer hashtag</a:t>
            </a:r>
          </a:p>
        </p:txBody>
      </p:sp>
    </p:spTree>
    <p:extLst>
      <p:ext uri="{BB962C8B-B14F-4D97-AF65-F5344CB8AC3E}">
        <p14:creationId xmlns:p14="http://schemas.microsoft.com/office/powerpoint/2010/main" val="413457545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7109390"/>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538984037"/>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4602901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66968368"/>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029345224"/>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0427092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964079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24760499"/>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3343163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758600119"/>
      </p:ext>
    </p:extLst>
  </p:cSld>
  <p:clrMapOvr>
    <a:masterClrMapping/>
  </p:clrMapOvr>
  <p:transition spd="med">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372490090"/>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3068060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1041241" y="2336980"/>
            <a:ext cx="10455312" cy="10297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41999" y="4490905"/>
            <a:ext cx="11152477" cy="2206758"/>
          </a:xfrm>
          <a:prstGeom prst="rect">
            <a:avLst/>
          </a:prstGeom>
          <a:noFill/>
        </p:spPr>
        <p:txBody>
          <a:bodyPr wrap="none" lIns="182880" tIns="146304" rIns="182880" bIns="146304" rtlCol="0" anchor="ctr">
            <a:spAutoFit/>
          </a:bodyPr>
          <a:lstStyle/>
          <a:p>
            <a:pPr algn="ctr">
              <a:lnSpc>
                <a:spcPct val="90000"/>
              </a:lnSpc>
              <a:spcBef>
                <a:spcPts val="1200"/>
              </a:spcBef>
              <a:spcAft>
                <a:spcPts val="600"/>
              </a:spcAft>
            </a:pPr>
            <a:r>
              <a:rPr lang="en-US" sz="2200" dirty="0">
                <a:gradFill>
                  <a:gsLst>
                    <a:gs pos="2917">
                      <a:schemeClr val="tx1"/>
                    </a:gs>
                    <a:gs pos="30000">
                      <a:schemeClr val="tx1"/>
                    </a:gs>
                  </a:gsLst>
                  <a:lin ang="5400000" scaled="0"/>
                </a:gradFill>
              </a:rPr>
              <a:t>Microsoft Ready content is </a:t>
            </a: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200"/>
              </a:spcBef>
              <a:spcAft>
                <a:spcPts val="600"/>
              </a:spcAft>
            </a:pP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200" dirty="0">
                <a:gradFill>
                  <a:gsLst>
                    <a:gs pos="2917">
                      <a:schemeClr val="tx1"/>
                    </a:gs>
                    <a:gs pos="30000">
                      <a:schemeClr val="tx1"/>
                    </a:gs>
                  </a:gsLst>
                  <a:lin ang="5400000" scaled="0"/>
                </a:gradFill>
              </a:rPr>
              <a:t>post Microsoft Ready content to any blogs or external websites</a:t>
            </a:r>
          </a:p>
          <a:p>
            <a:pPr algn="ctr">
              <a:lnSpc>
                <a:spcPct val="90000"/>
              </a:lnSpc>
              <a:spcBef>
                <a:spcPts val="1200"/>
              </a:spcBef>
              <a:spcAft>
                <a:spcPts val="600"/>
              </a:spcAft>
            </a:pPr>
            <a:r>
              <a:rPr lang="en-US" sz="2200"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200" dirty="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200"/>
              </a:spcBef>
              <a:spcAft>
                <a:spcPts val="600"/>
              </a:spcAft>
            </a:pPr>
            <a:r>
              <a:rPr lang="en-US" sz="2200" dirty="0">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413796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1864580"/>
      </p:ext>
    </p:extLst>
  </p:cSld>
  <p:clrMapOvr>
    <a:masterClrMapping/>
  </p:clrMapOvr>
  <p:transition spd="med">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72405530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211309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Developer co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623" y="1623"/>
          <a:ext cx="1619" cy="1619"/>
        </p:xfrm>
        <a:graphic>
          <a:graphicData uri="http://schemas.openxmlformats.org/presentationml/2006/ole">
            <mc:AlternateContent xmlns:mc="http://schemas.openxmlformats.org/markup-compatibility/2006">
              <mc:Choice xmlns:v="urn:schemas-microsoft-com:vml" Requires="v">
                <p:oleObj spid="_x0000_s27650" name="think-cell Slide" r:id="rId7" imgW="270" imgH="270" progId="TCLayout.ActiveDocument.1">
                  <p:embed/>
                </p:oleObj>
              </mc:Choice>
              <mc:Fallback>
                <p:oleObj name="think-cell Slide" r:id="rId7" imgW="270" imgH="270" progId="TCLayout.ActiveDocument.1">
                  <p:embed/>
                  <p:pic>
                    <p:nvPicPr>
                      <p:cNvPr id="3" name="Objec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3" y="1623"/>
                        <a:ext cx="1619"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custDataLst>
              <p:tags r:id="rId3"/>
            </p:custDataLst>
          </p:nvPr>
        </p:nvSpPr>
        <p:spPr/>
        <p:txBody>
          <a:bodyPr>
            <a:noAutofit/>
          </a:bodyPr>
          <a:lstStyle>
            <a:lvl1pPr>
              <a:defRPr/>
            </a:lvl1pPr>
          </a:lstStyle>
          <a:p>
            <a:endParaRPr lang="en-US" dirty="0"/>
          </a:p>
        </p:txBody>
      </p:sp>
      <p:sp>
        <p:nvSpPr>
          <p:cNvPr id="4" name="Text Placeholder 3"/>
          <p:cNvSpPr>
            <a:spLocks noGrp="1"/>
          </p:cNvSpPr>
          <p:nvPr>
            <p:ph type="body" sz="quarter" idx="15" hasCustomPrompt="1"/>
            <p:custDataLst>
              <p:tags r:id="rId4"/>
            </p:custDataLst>
          </p:nvPr>
        </p:nvSpPr>
        <p:spPr>
          <a:xfrm>
            <a:off x="777281" y="1554340"/>
            <a:ext cx="10881916" cy="2228302"/>
          </a:xfrm>
          <a:prstGeom prst="rect">
            <a:avLst/>
          </a:prstGeom>
        </p:spPr>
        <p:txBody>
          <a:bodyPr/>
          <a:lstStyle>
            <a:lvl1pPr marL="0" indent="0">
              <a:buNone/>
              <a:defRPr>
                <a:solidFill>
                  <a:schemeClr val="tx1"/>
                </a:solidFill>
                <a:latin typeface="Segoe UI"/>
                <a:cs typeface="Segoe UI"/>
                <a:sym typeface="Segoe UI"/>
              </a:defRPr>
            </a:lvl1pPr>
            <a:lvl2pPr marL="287082" indent="0">
              <a:buNone/>
              <a:defRPr>
                <a:solidFill>
                  <a:schemeClr val="tx1"/>
                </a:solidFill>
                <a:latin typeface="Segoe UI"/>
                <a:cs typeface="Segoe UI"/>
                <a:sym typeface="Segoe UI"/>
              </a:defRPr>
            </a:lvl2pPr>
            <a:lvl3pPr marL="599775" indent="0">
              <a:buNone/>
              <a:defRPr>
                <a:solidFill>
                  <a:schemeClr val="tx1"/>
                </a:solidFill>
                <a:latin typeface="Segoe UI"/>
                <a:cs typeface="Segoe UI"/>
                <a:sym typeface="Segoe UI"/>
              </a:defRPr>
            </a:lvl3pPr>
            <a:lvl4pPr marL="886856" indent="0">
              <a:buNone/>
              <a:defRPr>
                <a:solidFill>
                  <a:schemeClr val="tx1"/>
                </a:solidFill>
                <a:latin typeface="Segoe UI"/>
                <a:cs typeface="Segoe UI"/>
                <a:sym typeface="Segoe UI"/>
              </a:defRPr>
            </a:lvl4pPr>
            <a:lvl5pPr marL="1126765" indent="0">
              <a:buNone/>
              <a:defRPr>
                <a:solidFill>
                  <a:schemeClr val="tx1"/>
                </a:solidFill>
                <a:latin typeface="Segoe UI"/>
                <a:cs typeface="Segoe UI"/>
                <a:sym typeface="Segoe UI"/>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custDataLst>
              <p:tags r:id="rId5"/>
            </p:custDataLst>
          </p:nvPr>
        </p:nvSpPr>
        <p:spPr>
          <a:xfrm>
            <a:off x="3" y="585039"/>
            <a:ext cx="12436475" cy="380490"/>
          </a:xfrm>
          <a:prstGeom prst="rect">
            <a:avLst/>
          </a:prstGeom>
        </p:spPr>
        <p:txBody>
          <a:bodyPr lIns="380851" tIns="53319" rIns="53319" bIns="53319">
            <a:noAutofit/>
          </a:bodyPr>
          <a:lstStyle>
            <a:lvl1pPr marL="0" indent="0">
              <a:buNone/>
              <a:defRPr sz="2856">
                <a:latin typeface="Segoe UI Light" pitchFamily="34" charset="0"/>
              </a:defRPr>
            </a:lvl1pPr>
            <a:lvl2pPr marL="287082" indent="0">
              <a:buNone/>
              <a:defRPr/>
            </a:lvl2pPr>
            <a:lvl3pPr marL="599775" indent="0">
              <a:buNone/>
              <a:defRPr/>
            </a:lvl3pPr>
            <a:lvl4pPr marL="886856" indent="0">
              <a:buNone/>
              <a:defRPr/>
            </a:lvl4pPr>
            <a:lvl5pPr marL="1126765" indent="0">
              <a:buNone/>
              <a:defRPr/>
            </a:lvl5pPr>
          </a:lstStyle>
          <a:p>
            <a:pPr lvl="0"/>
            <a:r>
              <a:rPr lang="en-US" dirty="0"/>
              <a:t>Click to add subtitle</a:t>
            </a:r>
          </a:p>
        </p:txBody>
      </p:sp>
    </p:spTree>
    <p:extLst>
      <p:ext uri="{BB962C8B-B14F-4D97-AF65-F5344CB8AC3E}">
        <p14:creationId xmlns:p14="http://schemas.microsoft.com/office/powerpoint/2010/main" val="178211263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556918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endParaRPr lang="en-IN"/>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defTabSz="932597">
              <a:defRPr/>
            </a:pPr>
            <a:fld id="{865528C4-1DE2-4ABE-B020-17D9BF4211B0}" type="datetimeFigureOut">
              <a:rPr lang="en-IN" smtClean="0">
                <a:solidFill>
                  <a:prstClr val="black">
                    <a:tint val="75000"/>
                  </a:prstClr>
                </a:solidFill>
              </a:rPr>
              <a:pPr defTabSz="932597">
                <a:defRPr/>
              </a:pPr>
              <a:t>03-07-2018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932597">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32597">
              <a:defRPr/>
            </a:pPr>
            <a:fld id="{288636CE-FDB8-4CD1-8628-B4470F5DBED2}" type="slidenum">
              <a:rPr lang="en-IN" smtClean="0">
                <a:solidFill>
                  <a:prstClr val="black">
                    <a:tint val="75000"/>
                  </a:prstClr>
                </a:solidFill>
              </a:rPr>
              <a:pPr defTabSz="932597">
                <a:defRPr/>
              </a:pPr>
              <a:t>‹#›</a:t>
            </a:fld>
            <a:endParaRPr lang="en-IN">
              <a:solidFill>
                <a:prstClr val="black">
                  <a:tint val="75000"/>
                </a:prstClr>
              </a:solidFill>
            </a:endParaRPr>
          </a:p>
        </p:txBody>
      </p:sp>
    </p:spTree>
    <p:extLst>
      <p:ext uri="{BB962C8B-B14F-4D97-AF65-F5344CB8AC3E}">
        <p14:creationId xmlns:p14="http://schemas.microsoft.com/office/powerpoint/2010/main" val="63829906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20567"/>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050675"/>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609124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2800217"/>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6030122"/>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26242568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2617575065"/>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76385254"/>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302012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00488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31243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61475674"/>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97081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5748556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0969" y="295274"/>
            <a:ext cx="7043233" cy="917575"/>
          </a:xfrm>
        </p:spPr>
        <p:txBody>
          <a:bodyPr/>
          <a:lstStyle>
            <a:lvl1pPr>
              <a:defRPr sz="4000"/>
            </a:lvl1pPr>
          </a:lstStyle>
          <a:p>
            <a:r>
              <a:rPr lang="en-US" dirty="0"/>
              <a:t>Click to edit Master title style</a:t>
            </a:r>
          </a:p>
        </p:txBody>
      </p:sp>
      <p:sp>
        <p:nvSpPr>
          <p:cNvPr id="4" name="Text Placeholder 3"/>
          <p:cNvSpPr>
            <a:spLocks noGrp="1"/>
          </p:cNvSpPr>
          <p:nvPr>
            <p:ph type="body" sz="quarter" idx="10"/>
          </p:nvPr>
        </p:nvSpPr>
        <p:spPr>
          <a:xfrm>
            <a:off x="5120970" y="4868863"/>
            <a:ext cx="7042456" cy="1828800"/>
          </a:xfrm>
        </p:spPr>
        <p:txBody>
          <a:bodyPr wrap="square">
            <a:noAutofit/>
          </a:bodyPr>
          <a:lstStyle>
            <a:lvl1pPr marL="0" indent="0">
              <a:spcBef>
                <a:spcPts val="1800"/>
              </a:spcBef>
              <a:buNone/>
              <a:defRPr sz="2000">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925696" cy="6995160"/>
          </a:xfrm>
          <a:prstGeom prst="rect">
            <a:avLst/>
          </a:prstGeom>
        </p:spPr>
      </p:pic>
    </p:spTree>
    <p:extLst>
      <p:ext uri="{BB962C8B-B14F-4D97-AF65-F5344CB8AC3E}">
        <p14:creationId xmlns:p14="http://schemas.microsoft.com/office/powerpoint/2010/main" val="28201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2551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13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212928"/>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331251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299851700"/>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022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80"/>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154238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2791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32521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16233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3192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107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35651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08441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01423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74588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1704255"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latin typeface="+mj-lt"/>
              </a:defRPr>
            </a:lvl1pPr>
          </a:lstStyle>
          <a:p>
            <a:r>
              <a:rPr lang="en-US" dirty="0"/>
              <a:t>Demo title</a:t>
            </a:r>
          </a:p>
        </p:txBody>
      </p:sp>
      <p:sp>
        <p:nvSpPr>
          <p:cNvPr id="5" name="Text Placeholder 4"/>
          <p:cNvSpPr>
            <a:spLocks noGrp="1"/>
          </p:cNvSpPr>
          <p:nvPr>
            <p:ph type="body" sz="quarter" idx="12" hasCustomPrompt="1"/>
          </p:nvPr>
        </p:nvSpPr>
        <p:spPr>
          <a:xfrm>
            <a:off x="274639" y="3954463"/>
            <a:ext cx="11612816"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3965952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1704636"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069705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066358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132732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3C3C3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66532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9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283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3791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3C3C3C"/>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marL="0" marR="0" lvl="0" indent="0" defTabSz="932111" eaLnBrk="0"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gradFill>
                  <a:gsLst>
                    <a:gs pos="0">
                      <a:schemeClr val="tx1"/>
                    </a:gs>
                    <a:gs pos="100000">
                      <a:schemeClr val="tx1"/>
                    </a:gs>
                  </a:gsLst>
                  <a:lin ang="5400000" scaled="0"/>
                </a:gradFill>
                <a:effectLst/>
                <a:uLnTx/>
                <a:uFillTx/>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262032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80325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06748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33F52C7F-4CB6-44AA-8C84-C9628692BD16}" type="datetimeFigureOut">
              <a:rPr lang="en-US" smtClean="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4CD31F-32FC-49C3-A3D7-4F64E6657033}" type="slidenum">
              <a:rPr lang="en-US" smtClean="0"/>
              <a:t>‹#›</a:t>
            </a:fld>
            <a:endParaRPr lang="en-US" dirty="0"/>
          </a:p>
        </p:txBody>
      </p:sp>
    </p:spTree>
    <p:extLst>
      <p:ext uri="{BB962C8B-B14F-4D97-AF65-F5344CB8AC3E}">
        <p14:creationId xmlns:p14="http://schemas.microsoft.com/office/powerpoint/2010/main" val="2567983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3"/>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041371"/>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Speaker name</a:t>
            </a: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372326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526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335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568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15416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12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82620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940720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25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87305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5618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9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65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0969" y="295274"/>
            <a:ext cx="7043233" cy="917575"/>
          </a:xfrm>
        </p:spPr>
        <p:txBody>
          <a:bodyPr/>
          <a:lstStyle>
            <a:lvl1pPr>
              <a:defRPr sz="4000"/>
            </a:lvl1pPr>
          </a:lstStyle>
          <a:p>
            <a:r>
              <a:rPr lang="en-US"/>
              <a:t>Click to edit Master title style</a:t>
            </a:r>
            <a:endParaRPr lang="en-US" dirty="0"/>
          </a:p>
        </p:txBody>
      </p:sp>
      <p:sp>
        <p:nvSpPr>
          <p:cNvPr id="4" name="Text Placeholder 3"/>
          <p:cNvSpPr>
            <a:spLocks noGrp="1"/>
          </p:cNvSpPr>
          <p:nvPr>
            <p:ph type="body" sz="quarter" idx="10"/>
          </p:nvPr>
        </p:nvSpPr>
        <p:spPr>
          <a:xfrm>
            <a:off x="5120970" y="4868863"/>
            <a:ext cx="7042456" cy="1828800"/>
          </a:xfrm>
        </p:spPr>
        <p:txBody>
          <a:bodyPr wrap="square">
            <a:noAutofit/>
          </a:bodyPr>
          <a:lstStyle>
            <a:lvl1pPr marL="0" indent="0">
              <a:spcBef>
                <a:spcPts val="1800"/>
              </a:spcBef>
              <a:buNone/>
              <a:defRPr sz="2000">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925696" cy="6995160"/>
          </a:xfrm>
          <a:prstGeom prst="rect">
            <a:avLst/>
          </a:prstGeom>
        </p:spPr>
      </p:pic>
    </p:spTree>
    <p:extLst>
      <p:ext uri="{BB962C8B-B14F-4D97-AF65-F5344CB8AC3E}">
        <p14:creationId xmlns:p14="http://schemas.microsoft.com/office/powerpoint/2010/main" val="39831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55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713253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8547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Quote Page">
    <p:spTree>
      <p:nvGrpSpPr>
        <p:cNvPr id="1" name=""/>
        <p:cNvGrpSpPr/>
        <p:nvPr/>
      </p:nvGrpSpPr>
      <p:grpSpPr>
        <a:xfrm>
          <a:off x="0" y="0"/>
          <a:ext cx="0" cy="0"/>
          <a:chOff x="0" y="0"/>
          <a:chExt cx="0" cy="0"/>
        </a:xfrm>
      </p:grpSpPr>
      <p:sp>
        <p:nvSpPr>
          <p:cNvPr id="25" name="Shape 25"/>
          <p:cNvSpPr>
            <a:spLocks noGrp="1"/>
          </p:cNvSpPr>
          <p:nvPr>
            <p:ph type="pic" idx="13"/>
          </p:nvPr>
        </p:nvSpPr>
        <p:spPr>
          <a:xfrm>
            <a:off x="621824" y="867122"/>
            <a:ext cx="11330471" cy="5453856"/>
          </a:xfrm>
          <a:prstGeom prst="rect">
            <a:avLst/>
          </a:prstGeom>
        </p:spPr>
        <p:txBody>
          <a:bodyPr lIns="91439" tIns="45719" rIns="91439" bIns="45719" anchor="t">
            <a:noAutofit/>
          </a:bodyPr>
          <a:lstStyle>
            <a:lvl1pPr marL="0" indent="0">
              <a:buNone/>
              <a:defRPr sz="2040" b="1">
                <a:solidFill>
                  <a:srgbClr val="FFFFFF"/>
                </a:solidFill>
              </a:defRPr>
            </a:lvl1pPr>
          </a:lstStyle>
          <a:p>
            <a:endParaRPr lang="en-US" dirty="0"/>
          </a:p>
        </p:txBody>
      </p:sp>
      <p:sp>
        <p:nvSpPr>
          <p:cNvPr id="23" name="Text Placeholder 8"/>
          <p:cNvSpPr>
            <a:spLocks noGrp="1"/>
          </p:cNvSpPr>
          <p:nvPr>
            <p:ph type="body" sz="quarter" idx="18" hasCustomPrompt="1"/>
          </p:nvPr>
        </p:nvSpPr>
        <p:spPr>
          <a:xfrm>
            <a:off x="-8872" y="0"/>
            <a:ext cx="12445347" cy="621736"/>
          </a:xfrm>
          <a:solidFill>
            <a:srgbClr val="DC002A"/>
          </a:solidFill>
        </p:spPr>
        <p:txBody>
          <a:bodyPr vert="horz" lIns="1188720" tIns="0" rIns="0" bIns="0">
            <a:noAutofit/>
          </a:bodyPr>
          <a:lstStyle>
            <a:lvl1pPr marL="0" indent="0">
              <a:lnSpc>
                <a:spcPct val="100000"/>
              </a:lnSpc>
              <a:spcBef>
                <a:spcPts val="0"/>
              </a:spcBef>
              <a:buNone/>
              <a:defRPr sz="1836" b="1" i="0">
                <a:solidFill>
                  <a:schemeClr val="bg1"/>
                </a:solidFill>
                <a:latin typeface="Verdana Bold"/>
                <a:cs typeface="Verdana Bold"/>
              </a:defRPr>
            </a:lvl1pPr>
          </a:lstStyle>
          <a:p>
            <a:pPr lvl="0"/>
            <a:r>
              <a:rPr lang="en-US" dirty="0"/>
              <a:t>CLICK TO EDIT</a:t>
            </a:r>
          </a:p>
        </p:txBody>
      </p:sp>
      <p:sp>
        <p:nvSpPr>
          <p:cNvPr id="24" name="Text Placeholder 8"/>
          <p:cNvSpPr>
            <a:spLocks noGrp="1"/>
          </p:cNvSpPr>
          <p:nvPr>
            <p:ph type="body" sz="quarter" idx="19"/>
          </p:nvPr>
        </p:nvSpPr>
        <p:spPr>
          <a:xfrm>
            <a:off x="621824" y="860931"/>
            <a:ext cx="3679124" cy="1139849"/>
          </a:xfrm>
        </p:spPr>
        <p:txBody>
          <a:bodyPr vert="horz" lIns="0" tIns="0" rIns="0" bIns="0" anchor="t" anchorCtr="0">
            <a:noAutofit/>
          </a:bodyPr>
          <a:lstStyle>
            <a:lvl1pPr marL="0" indent="0">
              <a:lnSpc>
                <a:spcPts val="2244"/>
              </a:lnSpc>
              <a:spcBef>
                <a:spcPts val="612"/>
              </a:spcBef>
              <a:spcAft>
                <a:spcPts val="306"/>
              </a:spcAft>
              <a:buNone/>
              <a:defRPr sz="1836" b="1" i="0">
                <a:solidFill>
                  <a:srgbClr val="DC002A"/>
                </a:solidFill>
                <a:latin typeface="Verdana Bold"/>
                <a:cs typeface="Verdana Bold"/>
              </a:defRPr>
            </a:lvl1pPr>
          </a:lstStyle>
          <a:p>
            <a:pPr lvl="0"/>
            <a:r>
              <a:rPr lang="en-US" dirty="0"/>
              <a:t>Click to edit</a:t>
            </a:r>
          </a:p>
        </p:txBody>
      </p:sp>
      <p:sp>
        <p:nvSpPr>
          <p:cNvPr id="11" name="Shape 29"/>
          <p:cNvSpPr>
            <a:spLocks noGrp="1"/>
          </p:cNvSpPr>
          <p:nvPr>
            <p:ph type="body" sz="quarter" idx="16" hasCustomPrompt="1"/>
          </p:nvPr>
        </p:nvSpPr>
        <p:spPr>
          <a:xfrm>
            <a:off x="7104354" y="6461435"/>
            <a:ext cx="4616288" cy="250626"/>
          </a:xfrm>
          <a:prstGeom prst="rect">
            <a:avLst/>
          </a:prstGeom>
        </p:spPr>
        <p:txBody>
          <a:bodyPr lIns="0" tIns="0" rIns="0" bIns="0" anchor="ctr" anchorCtr="0">
            <a:noAutofit/>
          </a:bodyPr>
          <a:lstStyle>
            <a:lvl1pPr marL="0" indent="0" algn="r">
              <a:lnSpc>
                <a:spcPct val="100000"/>
              </a:lnSpc>
              <a:spcBef>
                <a:spcPts val="0"/>
              </a:spcBef>
              <a:buSzTx/>
              <a:buNone/>
              <a:defRPr sz="1020" b="0" i="0" cap="all">
                <a:solidFill>
                  <a:schemeClr val="bg1">
                    <a:lumMod val="50000"/>
                  </a:schemeClr>
                </a:solidFill>
                <a:latin typeface="Verdana"/>
                <a:ea typeface="Prelo-Medium"/>
                <a:cs typeface="Verdana"/>
                <a:sym typeface="Prelo-Medium"/>
              </a:defRPr>
            </a:lvl1pPr>
          </a:lstStyle>
          <a:p>
            <a:r>
              <a:rPr lang="en-US" dirty="0"/>
              <a:t>CDW MANAGED SERVICES</a:t>
            </a:r>
          </a:p>
        </p:txBody>
      </p:sp>
      <p:sp>
        <p:nvSpPr>
          <p:cNvPr id="12" name="Shape 30"/>
          <p:cNvSpPr>
            <a:spLocks noGrp="1"/>
          </p:cNvSpPr>
          <p:nvPr>
            <p:ph type="sldNum" sz="quarter" idx="2"/>
          </p:nvPr>
        </p:nvSpPr>
        <p:spPr>
          <a:xfrm>
            <a:off x="11803298" y="6482114"/>
            <a:ext cx="307944" cy="209269"/>
          </a:xfrm>
          <a:prstGeom prst="rect">
            <a:avLst/>
          </a:prstGeom>
        </p:spPr>
        <p:txBody>
          <a:bodyPr/>
          <a:lstStyle>
            <a:lvl1pPr>
              <a:defRPr sz="1020" b="1" i="0">
                <a:solidFill>
                  <a:schemeClr val="bg1">
                    <a:lumMod val="50000"/>
                  </a:schemeClr>
                </a:solidFill>
                <a:latin typeface="Verdana Bold"/>
                <a:cs typeface="Verdana Bold"/>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1184654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7426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974C60E-8F8C-41D8-9BFF-6DF338C2FC78}" type="slidenum">
              <a:rPr lang="en-US">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2918920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05696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328261"/>
            <a:ext cx="11887200" cy="1723549"/>
          </a:xfrm>
        </p:spPr>
        <p:txBody>
          <a:bodyPr>
            <a:spAutoFit/>
          </a:bodyPr>
          <a:lstStyle>
            <a:lvl1pPr>
              <a:defRPr sz="2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893578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91" y="-602827"/>
            <a:ext cx="12880428" cy="8596286"/>
          </a:xfrm>
          <a:prstGeom prst="rect">
            <a:avLst/>
          </a:prstGeom>
        </p:spPr>
      </p:pic>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74" name="think-cell Slide" r:id="rId5" imgW="377" imgH="377" progId="TCLayout.ActiveDocument.1">
                  <p:embed/>
                </p:oleObj>
              </mc:Choice>
              <mc:Fallback>
                <p:oleObj name="think-cell Slide" r:id="rId5" imgW="377" imgH="377" progId="TCLayout.ActiveDocument.1">
                  <p:embed/>
                  <p:pic>
                    <p:nvPicPr>
                      <p:cNvPr id="4" name="Object 3" hidden="1"/>
                      <p:cNvPicPr/>
                      <p:nvPr/>
                    </p:nvPicPr>
                    <p:blipFill>
                      <a:blip r:embed="rId6"/>
                      <a:stretch>
                        <a:fillRect/>
                      </a:stretch>
                    </p:blipFill>
                    <p:spPr>
                      <a:xfrm>
                        <a:off x="1588" y="1589"/>
                        <a:ext cx="1587" cy="1587"/>
                      </a:xfrm>
                      <a:prstGeom prst="rect">
                        <a:avLst/>
                      </a:prstGeom>
                    </p:spPr>
                  </p:pic>
                </p:oleObj>
              </mc:Fallback>
            </mc:AlternateContent>
          </a:graphicData>
        </a:graphic>
      </p:graphicFrame>
      <p:sp>
        <p:nvSpPr>
          <p:cNvPr id="10" name="Rectangle 9"/>
          <p:cNvSpPr/>
          <p:nvPr userDrawn="1"/>
        </p:nvSpPr>
        <p:spPr>
          <a:xfrm rot="16200000">
            <a:off x="625318" y="-625000"/>
            <a:ext cx="6994525" cy="8244521"/>
          </a:xfrm>
          <a:prstGeom prst="rect">
            <a:avLst/>
          </a:prstGeom>
          <a:gradFill>
            <a:gsLst>
              <a:gs pos="100000">
                <a:srgbClr val="FAFAFF">
                  <a:alpha val="0"/>
                </a:srgbClr>
              </a:gs>
              <a:gs pos="52000">
                <a:srgbClr val="F8F8FF">
                  <a:alpha val="90000"/>
                </a:srgbClr>
              </a:gs>
              <a:gs pos="91160">
                <a:srgbClr val="FAFAFF">
                  <a:alpha val="23000"/>
                </a:srgbClr>
              </a:gs>
              <a:gs pos="76000">
                <a:srgbClr val="F9F9FF">
                  <a:alpha val="56000"/>
                </a:srgbClr>
              </a:gs>
              <a:gs pos="0">
                <a:srgbClr val="6666FF">
                  <a:lumMod val="5000"/>
                  <a:lumOff val="95000"/>
                  <a:alpha val="98000"/>
                </a:srgbClr>
              </a:gs>
            </a:gsLst>
            <a:lin ang="5400000" scaled="1"/>
          </a:gradFill>
        </p:spPr>
        <p:txBody>
          <a:bodyPr wrap="square" lIns="539420" tIns="219425" rIns="0" bIns="0">
            <a:noAutofit/>
          </a:bodyPr>
          <a:lstStyle/>
          <a:p>
            <a:pPr marL="0" marR="0" lvl="0" indent="0" defTabSz="685669" eaLnBrk="1" fontAlgn="auto" latinLnBrk="0" hangingPunct="1">
              <a:lnSpc>
                <a:spcPct val="100000"/>
              </a:lnSpc>
              <a:spcBef>
                <a:spcPts val="0"/>
              </a:spcBef>
              <a:spcAft>
                <a:spcPts val="0"/>
              </a:spcAft>
              <a:buClrTx/>
              <a:buSzTx/>
              <a:buFontTx/>
              <a:buNone/>
              <a:tabLst/>
              <a:defRPr/>
            </a:pPr>
            <a:endParaRPr kumimoji="0" lang="en-IN" sz="1349" b="0" i="0" u="none" strike="noStrike" kern="0" cap="none" spc="0" normalizeH="0" baseline="0" noProof="0">
              <a:ln>
                <a:noFill/>
              </a:ln>
              <a:solidFill>
                <a:prstClr val="black"/>
              </a:solidFill>
              <a:effectLst/>
              <a:uLnTx/>
              <a:uFillTx/>
              <a:latin typeface="TitilliumText25L" panose="02000000000000000000" pitchFamily="50" charset="0"/>
            </a:endParaRPr>
          </a:p>
        </p:txBody>
      </p:sp>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399" spc="-100"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58"/>
            <a:ext cx="6402388" cy="1825625"/>
          </a:xfrm>
        </p:spPr>
        <p:txBody>
          <a:bodyPr tIns="109728" bIns="109728">
            <a:noAutofit/>
          </a:bodyPr>
          <a:lstStyle>
            <a:lvl1pPr marL="0" indent="0">
              <a:spcBef>
                <a:spcPts val="0"/>
              </a:spcBef>
              <a:buNone/>
              <a:defRPr sz="3199">
                <a:solidFill>
                  <a:schemeClr val="tx1"/>
                </a:solidFill>
              </a:defRPr>
            </a:lvl1pPr>
          </a:lstStyle>
          <a:p>
            <a:pPr lvl="0"/>
            <a:r>
              <a:rPr lang="en-US"/>
              <a:t>Speaker Name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57519" y="6161443"/>
            <a:ext cx="1645920" cy="353658"/>
          </a:xfrm>
          <a:prstGeom prst="rect">
            <a:avLst/>
          </a:prstGeom>
        </p:spPr>
      </p:pic>
      <p:sp>
        <p:nvSpPr>
          <p:cNvPr id="8" name="Text Placeholder 2"/>
          <p:cNvSpPr txBox="1">
            <a:spLocks/>
          </p:cNvSpPr>
          <p:nvPr userDrawn="1"/>
        </p:nvSpPr>
        <p:spPr bwMode="auto">
          <a:xfrm>
            <a:off x="366142" y="205460"/>
            <a:ext cx="3017487" cy="548634"/>
          </a:xfrm>
          <a:prstGeom prst="rect">
            <a:avLst/>
          </a:prstGeom>
        </p:spPr>
        <p:txBody>
          <a:bodyPr vert="horz" wrap="square" lIns="146283" tIns="109712" rIns="146283" bIns="109712"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a:solidFill>
                  <a:schemeClr val="tx1">
                    <a:lumMod val="75000"/>
                  </a:schemeClr>
                </a:solidFill>
                <a:latin typeface="+mn-lt"/>
              </a:rPr>
              <a:t>Microsoft Services</a:t>
            </a:r>
          </a:p>
        </p:txBody>
      </p:sp>
    </p:spTree>
    <p:extLst>
      <p:ext uri="{BB962C8B-B14F-4D97-AF65-F5344CB8AC3E}">
        <p14:creationId xmlns:p14="http://schemas.microsoft.com/office/powerpoint/2010/main" val="103314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Title Slide Photo_Option">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7804944" y="1407431"/>
            <a:ext cx="4318755" cy="3065794"/>
          </a:xfrm>
          <a:noFill/>
        </p:spPr>
        <p:txBody>
          <a:bodyPr lIns="146304" tIns="91440" rIns="146304" bIns="91440" anchor="t" anchorCtr="0"/>
          <a:lstStyle>
            <a:lvl1pPr>
              <a:defRPr sz="5399"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7803292" y="4473205"/>
            <a:ext cx="4318755" cy="902957"/>
          </a:xfrm>
        </p:spPr>
        <p:txBody>
          <a:bodyPr tIns="109728" bIns="109728">
            <a:noAutofit/>
          </a:bodyPr>
          <a:lstStyle>
            <a:lvl1pPr marL="0" indent="0">
              <a:spcBef>
                <a:spcPts val="0"/>
              </a:spcBef>
              <a:buNone/>
              <a:defRPr sz="3199">
                <a:solidFill>
                  <a:schemeClr val="bg1"/>
                </a:solidFill>
              </a:defRPr>
            </a:lvl1pPr>
          </a:lstStyle>
          <a:p>
            <a:pPr lvl="0"/>
            <a:r>
              <a:rPr lang="en-US"/>
              <a:t>Speaker Name</a:t>
            </a:r>
          </a:p>
        </p:txBody>
      </p:sp>
      <p:pic>
        <p:nvPicPr>
          <p:cNvPr id="189" name="Picture 18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097" y="5859463"/>
            <a:ext cx="2219691" cy="816499"/>
          </a:xfrm>
          <a:prstGeom prst="rect">
            <a:avLst/>
          </a:prstGeom>
        </p:spPr>
      </p:pic>
      <p:sp>
        <p:nvSpPr>
          <p:cNvPr id="6" name="Text Placeholder 2"/>
          <p:cNvSpPr txBox="1">
            <a:spLocks/>
          </p:cNvSpPr>
          <p:nvPr userDrawn="1"/>
        </p:nvSpPr>
        <p:spPr bwMode="auto">
          <a:xfrm>
            <a:off x="366142" y="205460"/>
            <a:ext cx="3017487" cy="548634"/>
          </a:xfrm>
          <a:prstGeom prst="rect">
            <a:avLst/>
          </a:prstGeom>
        </p:spPr>
        <p:txBody>
          <a:bodyPr vert="horz" wrap="square" lIns="146283" tIns="109712" rIns="146283" bIns="109712"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a:solidFill>
                  <a:schemeClr val="bg1"/>
                </a:solidFill>
                <a:latin typeface="+mn-lt"/>
              </a:rPr>
              <a:t>Microsoft Services</a:t>
            </a:r>
          </a:p>
        </p:txBody>
      </p:sp>
    </p:spTree>
    <p:extLst>
      <p:ext uri="{BB962C8B-B14F-4D97-AF65-F5344CB8AC3E}">
        <p14:creationId xmlns:p14="http://schemas.microsoft.com/office/powerpoint/2010/main" val="34576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09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399" spc="-100" baseline="0">
                <a:solidFill>
                  <a:schemeClr val="accent2"/>
                </a:solidFill>
              </a:defRPr>
            </a:lvl1pPr>
          </a:lstStyle>
          <a:p>
            <a:r>
              <a:rPr lang="en-US"/>
              <a:t>Presentation title</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457519" y="6161443"/>
            <a:ext cx="1645920" cy="353658"/>
          </a:xfrm>
          <a:prstGeom prst="rect">
            <a:avLst/>
          </a:prstGeom>
        </p:spPr>
      </p:pic>
      <p:sp>
        <p:nvSpPr>
          <p:cNvPr id="8" name="Text Placeholder 2"/>
          <p:cNvSpPr txBox="1">
            <a:spLocks/>
          </p:cNvSpPr>
          <p:nvPr userDrawn="1"/>
        </p:nvSpPr>
        <p:spPr bwMode="auto">
          <a:xfrm>
            <a:off x="274702" y="144462"/>
            <a:ext cx="3017487" cy="548634"/>
          </a:xfrm>
          <a:prstGeom prst="rect">
            <a:avLst/>
          </a:prstGeom>
        </p:spPr>
        <p:txBody>
          <a:bodyPr vert="horz" wrap="square" lIns="182854" tIns="146283" rIns="182854" bIns="146283"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a:solidFill>
                  <a:schemeClr val="tx1">
                    <a:lumMod val="75000"/>
                  </a:schemeClr>
                </a:solidFill>
                <a:latin typeface="+mn-lt"/>
              </a:rPr>
              <a:t>Microsoft Services</a:t>
            </a:r>
          </a:p>
        </p:txBody>
      </p:sp>
    </p:spTree>
    <p:extLst>
      <p:ext uri="{BB962C8B-B14F-4D97-AF65-F5344CB8AC3E}">
        <p14:creationId xmlns:p14="http://schemas.microsoft.com/office/powerpoint/2010/main" val="1457702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199" spc="0" baseline="0">
                <a:solidFill>
                  <a:schemeClr val="bg1"/>
                </a:solidFill>
                <a:latin typeface="+mj-lt"/>
              </a:defRPr>
            </a:lvl1pPr>
          </a:lstStyle>
          <a:p>
            <a:pPr lvl="0"/>
            <a:r>
              <a:rPr lang="en-US"/>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399" spc="-100" baseline="0">
                <a:solidFill>
                  <a:schemeClr val="bg1"/>
                </a:solidFill>
              </a:defRPr>
            </a:lvl1pPr>
          </a:lstStyle>
          <a:p>
            <a:r>
              <a:rPr lang="en-US"/>
              <a:t>Presentation title</a:t>
            </a:r>
          </a:p>
        </p:txBody>
      </p:sp>
      <p:sp>
        <p:nvSpPr>
          <p:cNvPr id="8" name="Text Placeholder 2"/>
          <p:cNvSpPr txBox="1">
            <a:spLocks/>
          </p:cNvSpPr>
          <p:nvPr userDrawn="1"/>
        </p:nvSpPr>
        <p:spPr bwMode="auto">
          <a:xfrm>
            <a:off x="274702" y="144462"/>
            <a:ext cx="3017487" cy="548634"/>
          </a:xfrm>
          <a:prstGeom prst="rect">
            <a:avLst/>
          </a:prstGeom>
        </p:spPr>
        <p:txBody>
          <a:bodyPr vert="horz" wrap="square" lIns="182854" tIns="146283" rIns="182854" bIns="146283"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a:solidFill>
                  <a:schemeClr val="bg1"/>
                </a:solidFill>
                <a:latin typeface="+mn-lt"/>
              </a:rPr>
              <a:t>Microsoft Services</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1097" y="5859463"/>
            <a:ext cx="2219691" cy="816499"/>
          </a:xfrm>
          <a:prstGeom prst="rect">
            <a:avLst/>
          </a:prstGeom>
        </p:spPr>
      </p:pic>
    </p:spTree>
    <p:extLst>
      <p:ext uri="{BB962C8B-B14F-4D97-AF65-F5344CB8AC3E}">
        <p14:creationId xmlns:p14="http://schemas.microsoft.com/office/powerpoint/2010/main" val="873733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ext Placeholder 5"/>
          <p:cNvSpPr>
            <a:spLocks noGrp="1"/>
          </p:cNvSpPr>
          <p:nvPr>
            <p:ph type="body" sz="quarter" idx="10"/>
          </p:nvPr>
        </p:nvSpPr>
        <p:spPr>
          <a:xfrm>
            <a:off x="274639" y="1323329"/>
            <a:ext cx="11887200" cy="1723549"/>
          </a:xfrm>
        </p:spPr>
        <p:txBody>
          <a:bodyPr/>
          <a:lstStyle>
            <a:lvl1pPr marL="0" indent="0">
              <a:buNone/>
              <a:defRPr>
                <a:solidFill>
                  <a:schemeClr val="accent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65729132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ext Placeholder 5"/>
          <p:cNvSpPr>
            <a:spLocks noGrp="1"/>
          </p:cNvSpPr>
          <p:nvPr>
            <p:ph type="body" sz="quarter" idx="10"/>
          </p:nvPr>
        </p:nvSpPr>
        <p:spPr>
          <a:xfrm>
            <a:off x="274639" y="1323329"/>
            <a:ext cx="11887200" cy="1723549"/>
          </a:xfrm>
        </p:spPr>
        <p:txBody>
          <a:bodyPr/>
          <a:lstStyle>
            <a:lvl1pPr marL="0" indent="0">
              <a:buNone/>
              <a:defRPr>
                <a:solidFill>
                  <a:schemeClr val="tx1"/>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86189830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328261"/>
            <a:ext cx="11887200" cy="1723549"/>
          </a:xfrm>
        </p:spPr>
        <p:txBody>
          <a:bodyPr>
            <a:spAutoFit/>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354344842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9" y="1328261"/>
            <a:ext cx="11887200" cy="1723549"/>
          </a:xfrm>
        </p:spPr>
        <p:txBody>
          <a:bodyPr>
            <a:spAutoFit/>
          </a:bodyPr>
          <a:lstStyle>
            <a:lvl1pPr>
              <a:defRPr sz="2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328083667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135219710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89354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289686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26546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91914066"/>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slideLayout" Target="../slideLayouts/slideLayout210.xml"/><Relationship Id="rId47" Type="http://schemas.openxmlformats.org/officeDocument/2006/relationships/slideLayout" Target="../slideLayouts/slideLayout215.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9" Type="http://schemas.openxmlformats.org/officeDocument/2006/relationships/slideLayout" Target="../slideLayouts/slideLayout197.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45" Type="http://schemas.openxmlformats.org/officeDocument/2006/relationships/slideLayout" Target="../slideLayouts/slideLayout213.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4" Type="http://schemas.openxmlformats.org/officeDocument/2006/relationships/slideLayout" Target="../slideLayouts/slideLayout212.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43" Type="http://schemas.openxmlformats.org/officeDocument/2006/relationships/slideLayout" Target="../slideLayouts/slideLayout211.xml"/><Relationship Id="rId48" Type="http://schemas.openxmlformats.org/officeDocument/2006/relationships/theme" Target="../theme/theme10.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46" Type="http://schemas.openxmlformats.org/officeDocument/2006/relationships/slideLayout" Target="../slideLayouts/slideLayout214.xml"/><Relationship Id="rId20" Type="http://schemas.openxmlformats.org/officeDocument/2006/relationships/slideLayout" Target="../slideLayouts/slideLayout188.xml"/><Relationship Id="rId41" Type="http://schemas.openxmlformats.org/officeDocument/2006/relationships/slideLayout" Target="../slideLayouts/slideLayout20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image" Target="../media/image12.bin"/><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slideLayout" Target="../slideLayouts/slideLayout244.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theme" Target="../theme/theme11.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31" Type="http://schemas.openxmlformats.org/officeDocument/2006/relationships/slideLayout" Target="../slideLayouts/slideLayout246.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 Id="rId8" Type="http://schemas.openxmlformats.org/officeDocument/2006/relationships/slideLayout" Target="../slideLayouts/slideLayout2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theme" Target="../theme/theme12.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26" Type="http://schemas.openxmlformats.org/officeDocument/2006/relationships/slideLayout" Target="../slideLayouts/slideLayout296.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29" Type="http://schemas.openxmlformats.org/officeDocument/2006/relationships/slideLayout" Target="../slideLayouts/slideLayout299.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31" Type="http://schemas.openxmlformats.org/officeDocument/2006/relationships/image" Target="../media/image8.emf"/><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18" Type="http://schemas.openxmlformats.org/officeDocument/2006/relationships/slideLayout" Target="../slideLayouts/slideLayout330.xml"/><Relationship Id="rId3" Type="http://schemas.openxmlformats.org/officeDocument/2006/relationships/slideLayout" Target="../slideLayouts/slideLayout315.xml"/><Relationship Id="rId21" Type="http://schemas.openxmlformats.org/officeDocument/2006/relationships/slideLayout" Target="../slideLayouts/slideLayout333.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 Type="http://schemas.openxmlformats.org/officeDocument/2006/relationships/slideLayout" Target="../slideLayouts/slideLayout314.xml"/><Relationship Id="rId16" Type="http://schemas.openxmlformats.org/officeDocument/2006/relationships/slideLayout" Target="../slideLayouts/slideLayout328.xml"/><Relationship Id="rId20" Type="http://schemas.openxmlformats.org/officeDocument/2006/relationships/slideLayout" Target="../slideLayouts/slideLayout332.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24" Type="http://schemas.openxmlformats.org/officeDocument/2006/relationships/image" Target="../media/image8.emf"/><Relationship Id="rId5" Type="http://schemas.openxmlformats.org/officeDocument/2006/relationships/slideLayout" Target="../slideLayouts/slideLayout317.xml"/><Relationship Id="rId15" Type="http://schemas.openxmlformats.org/officeDocument/2006/relationships/slideLayout" Target="../slideLayouts/slideLayout327.xml"/><Relationship Id="rId23" Type="http://schemas.openxmlformats.org/officeDocument/2006/relationships/theme" Target="../theme/theme15.xml"/><Relationship Id="rId10" Type="http://schemas.openxmlformats.org/officeDocument/2006/relationships/slideLayout" Target="../slideLayouts/slideLayout322.xml"/><Relationship Id="rId19" Type="http://schemas.openxmlformats.org/officeDocument/2006/relationships/slideLayout" Target="../slideLayouts/slideLayout331.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 Id="rId22" Type="http://schemas.openxmlformats.org/officeDocument/2006/relationships/slideLayout" Target="../slideLayouts/slideLayout3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 Type="http://schemas.openxmlformats.org/officeDocument/2006/relationships/slideLayout" Target="../slideLayouts/slideLayout337.xml"/><Relationship Id="rId21" Type="http://schemas.openxmlformats.org/officeDocument/2006/relationships/image" Target="../media/image8.emf"/><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theme" Target="../theme/theme1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3" Type="http://schemas.openxmlformats.org/officeDocument/2006/relationships/slideLayout" Target="../slideLayouts/slideLayout356.xml"/><Relationship Id="rId21" Type="http://schemas.openxmlformats.org/officeDocument/2006/relationships/slideLayout" Target="../slideLayouts/slideLayout374.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image" Target="../media/image8.emf"/><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theme" Target="../theme/theme17.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3" Type="http://schemas.openxmlformats.org/officeDocument/2006/relationships/slideLayout" Target="../slideLayouts/slideLayout378.xml"/><Relationship Id="rId21" Type="http://schemas.openxmlformats.org/officeDocument/2006/relationships/image" Target="../media/image8.emf"/><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theme" Target="../theme/theme18.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8.em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12.bin"/><Relationship Id="rId5" Type="http://schemas.openxmlformats.org/officeDocument/2006/relationships/theme" Target="../theme/theme5.xml"/><Relationship Id="rId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vmlDrawing" Target="../drawings/vmlDrawing2.v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theme" Target="../theme/theme6.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image" Target="../media/image13.bin"/><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oleObject" Target="../embeddings/oleObject2.bin"/><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tags" Target="../tags/tag2.xml"/><Relationship Id="rId30" Type="http://schemas.openxmlformats.org/officeDocument/2006/relationships/image" Target="../media/image12.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theme" Target="../theme/theme7.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image" Target="../media/image8.emf"/><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theme" Target="../theme/theme8.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image" Target="../media/image8.emf"/><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theme" Target="../theme/theme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Oragen</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 id="2147484659" r:id="rId19"/>
    <p:sldLayoutId id="2147484660" r:id="rId20"/>
    <p:sldLayoutId id="21474846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D817BCF1-EDE9-46B3-A8B3-659212B54243}" type="datetimeFigureOut">
              <a:rPr lang="en-US" smtClean="0"/>
              <a:t>7/3/2018</a:t>
            </a:fld>
            <a:endParaRPr lang="en-US"/>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CFBCED8A-DE7B-4F20-BCBD-2F1C97F6A900}" type="slidenum">
              <a:rPr lang="en-US" smtClean="0"/>
              <a:t>‹#›</a:t>
            </a:fld>
            <a:endParaRPr lang="en-US"/>
          </a:p>
        </p:txBody>
      </p:sp>
    </p:spTree>
    <p:extLst>
      <p:ext uri="{BB962C8B-B14F-4D97-AF65-F5344CB8AC3E}">
        <p14:creationId xmlns:p14="http://schemas.microsoft.com/office/powerpoint/2010/main" val="4016167231"/>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 id="2147484679" r:id="rId13"/>
    <p:sldLayoutId id="2147484680" r:id="rId14"/>
    <p:sldLayoutId id="2147484681" r:id="rId15"/>
    <p:sldLayoutId id="2147484682" r:id="rId16"/>
    <p:sldLayoutId id="2147484683" r:id="rId17"/>
    <p:sldLayoutId id="2147484684" r:id="rId18"/>
    <p:sldLayoutId id="2147484685" r:id="rId19"/>
    <p:sldLayoutId id="2147484686" r:id="rId20"/>
    <p:sldLayoutId id="2147484687" r:id="rId21"/>
    <p:sldLayoutId id="2147484688" r:id="rId22"/>
    <p:sldLayoutId id="2147484689" r:id="rId23"/>
    <p:sldLayoutId id="2147484690" r:id="rId24"/>
    <p:sldLayoutId id="2147484691" r:id="rId25"/>
    <p:sldLayoutId id="2147484692" r:id="rId26"/>
    <p:sldLayoutId id="2147484693" r:id="rId27"/>
    <p:sldLayoutId id="2147484694" r:id="rId28"/>
    <p:sldLayoutId id="2147484695" r:id="rId29"/>
    <p:sldLayoutId id="2147484696" r:id="rId30"/>
    <p:sldLayoutId id="2147484697" r:id="rId31"/>
    <p:sldLayoutId id="2147484698" r:id="rId32"/>
    <p:sldLayoutId id="2147484699" r:id="rId33"/>
    <p:sldLayoutId id="2147484700" r:id="rId34"/>
    <p:sldLayoutId id="2147484701" r:id="rId35"/>
    <p:sldLayoutId id="2147484702" r:id="rId36"/>
    <p:sldLayoutId id="2147484703" r:id="rId37"/>
    <p:sldLayoutId id="2147484704" r:id="rId38"/>
    <p:sldLayoutId id="2147484705" r:id="rId39"/>
    <p:sldLayoutId id="2147484706" r:id="rId40"/>
    <p:sldLayoutId id="2147484707" r:id="rId41"/>
    <p:sldLayoutId id="2147484708" r:id="rId42"/>
    <p:sldLayoutId id="2147484709" r:id="rId43"/>
    <p:sldLayoutId id="2147484710" r:id="rId44"/>
    <p:sldLayoutId id="2147484812" r:id="rId45"/>
    <p:sldLayoutId id="2147484813" r:id="rId46"/>
    <p:sldLayoutId id="2147484901" r:id="rId47"/>
  </p:sldLayoutIdLst>
  <p:txStyles>
    <p:titleStyle>
      <a:lvl1pPr algn="l" defTabSz="932418"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33"/>
          <a:stretch>
            <a:fillRect/>
          </a:stretch>
        </p:blipFill>
        <p:spPr>
          <a:xfrm rot="5400000">
            <a:off x="9489150" y="3050514"/>
            <a:ext cx="6995160" cy="894134"/>
          </a:xfrm>
          <a:prstGeom prst="rect">
            <a:avLst/>
          </a:prstGeom>
        </p:spPr>
      </p:pic>
    </p:spTree>
    <p:extLst>
      <p:ext uri="{BB962C8B-B14F-4D97-AF65-F5344CB8AC3E}">
        <p14:creationId xmlns:p14="http://schemas.microsoft.com/office/powerpoint/2010/main" val="677333744"/>
      </p:ext>
    </p:extLst>
  </p:cSld>
  <p:clrMap bg1="dk1" tx1="lt1" bg2="dk2" tx2="lt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 id="2147484723" r:id="rId12"/>
    <p:sldLayoutId id="2147484724" r:id="rId13"/>
    <p:sldLayoutId id="2147484725" r:id="rId14"/>
    <p:sldLayoutId id="2147484726" r:id="rId15"/>
    <p:sldLayoutId id="2147484727" r:id="rId16"/>
    <p:sldLayoutId id="2147484728" r:id="rId17"/>
    <p:sldLayoutId id="2147484729" r:id="rId18"/>
    <p:sldLayoutId id="2147484730" r:id="rId19"/>
    <p:sldLayoutId id="2147484731" r:id="rId20"/>
    <p:sldLayoutId id="2147484732" r:id="rId21"/>
    <p:sldLayoutId id="2147484733" r:id="rId22"/>
    <p:sldLayoutId id="2147484734" r:id="rId23"/>
    <p:sldLayoutId id="2147484735" r:id="rId24"/>
    <p:sldLayoutId id="2147484736" r:id="rId25"/>
    <p:sldLayoutId id="2147484737" r:id="rId26"/>
    <p:sldLayoutId id="2147484738" r:id="rId27"/>
    <p:sldLayoutId id="2147484739" r:id="rId28"/>
    <p:sldLayoutId id="2147484740" r:id="rId29"/>
    <p:sldLayoutId id="2147484741" r:id="rId30"/>
    <p:sldLayoutId id="2147484742" r:id="rId31"/>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5" y="-8394"/>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114"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114"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114"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114"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114"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114"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114"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114"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384"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9" y="4227340"/>
              <a:ext cx="2709380" cy="329645"/>
            </a:xfrm>
            <a:prstGeom prst="rect">
              <a:avLst/>
            </a:prstGeom>
            <a:noFill/>
          </p:spPr>
          <p:txBody>
            <a:bodyPr wrap="none" lIns="0" tIns="91440" rIns="182880" bIns="91440" rtlCol="0">
              <a:spAutoFit/>
            </a:bodyPr>
            <a:lstStyle/>
            <a:p>
              <a:pPr marL="0" algn="l" defTabSz="932384"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114"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114"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114"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114"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31673374"/>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 id="2147484761" r:id="rId18"/>
    <p:sldLayoutId id="2147484762" r:id="rId19"/>
    <p:sldLayoutId id="2147484763" r:id="rId20"/>
    <p:sldLayoutId id="2147484764" r:id="rId21"/>
    <p:sldLayoutId id="2147484765" r:id="rId22"/>
    <p:sldLayoutId id="2147484766" r:id="rId23"/>
    <p:sldLayoutId id="2147484767" r:id="rId24"/>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31"/>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2746946218"/>
      </p:ext>
    </p:extLst>
  </p:cSld>
  <p:clrMap bg1="dk1" tx1="lt1" bg2="dk2" tx2="lt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 id="2147484781" r:id="rId13"/>
    <p:sldLayoutId id="2147484782" r:id="rId14"/>
    <p:sldLayoutId id="2147484783" r:id="rId15"/>
    <p:sldLayoutId id="2147484784" r:id="rId16"/>
    <p:sldLayoutId id="2147484785" r:id="rId17"/>
    <p:sldLayoutId id="2147484786" r:id="rId18"/>
    <p:sldLayoutId id="2147484787" r:id="rId19"/>
    <p:sldLayoutId id="2147484788" r:id="rId20"/>
    <p:sldLayoutId id="2147484789" r:id="rId21"/>
    <p:sldLayoutId id="2147484790" r:id="rId22"/>
    <p:sldLayoutId id="2147484791" r:id="rId23"/>
    <p:sldLayoutId id="2147484792" r:id="rId24"/>
    <p:sldLayoutId id="2147484793" r:id="rId25"/>
    <p:sldLayoutId id="2147484794" r:id="rId26"/>
    <p:sldLayoutId id="2147484795" r:id="rId27"/>
    <p:sldLayoutId id="2147484796" r:id="rId28"/>
    <p:sldLayoutId id="2147484797" r:id="rId29"/>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1987" y="366865"/>
            <a:ext cx="11192503" cy="8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755409815"/>
      </p:ext>
    </p:extLst>
  </p:cSld>
  <p:clrMap bg1="dk1" tx1="lt1" bg2="dk2" tx2="lt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Lst>
  <p:txStyles>
    <p:titleStyle>
      <a:lvl1pPr algn="l" defTabSz="466120" rtl="0" eaLnBrk="1" fontAlgn="base" hangingPunct="1">
        <a:lnSpc>
          <a:spcPct val="80000"/>
        </a:lnSpc>
        <a:spcBef>
          <a:spcPct val="0"/>
        </a:spcBef>
        <a:spcAft>
          <a:spcPct val="0"/>
        </a:spcAft>
        <a:defRPr sz="5505" kern="1200">
          <a:solidFill>
            <a:srgbClr val="0070C0"/>
          </a:solidFill>
          <a:latin typeface="Segoe UI Light"/>
          <a:ea typeface="ＭＳ Ｐゴシック" charset="0"/>
          <a:cs typeface="Segoe UI Light"/>
        </a:defRPr>
      </a:lvl1pPr>
      <a:lvl2pPr algn="l" defTabSz="466120" rtl="0" eaLnBrk="1" fontAlgn="base" hangingPunct="1">
        <a:lnSpc>
          <a:spcPct val="80000"/>
        </a:lnSpc>
        <a:spcBef>
          <a:spcPct val="0"/>
        </a:spcBef>
        <a:spcAft>
          <a:spcPct val="0"/>
        </a:spcAft>
        <a:defRPr sz="4488">
          <a:solidFill>
            <a:schemeClr val="accent1"/>
          </a:solidFill>
          <a:latin typeface="Segoe UI Light" charset="0"/>
          <a:ea typeface="ＭＳ Ｐゴシック" charset="0"/>
        </a:defRPr>
      </a:lvl2pPr>
      <a:lvl3pPr algn="l" defTabSz="466120" rtl="0" eaLnBrk="1" fontAlgn="base" hangingPunct="1">
        <a:lnSpc>
          <a:spcPct val="80000"/>
        </a:lnSpc>
        <a:spcBef>
          <a:spcPct val="0"/>
        </a:spcBef>
        <a:spcAft>
          <a:spcPct val="0"/>
        </a:spcAft>
        <a:defRPr sz="4488">
          <a:solidFill>
            <a:schemeClr val="accent1"/>
          </a:solidFill>
          <a:latin typeface="Segoe UI Light" charset="0"/>
          <a:ea typeface="ＭＳ Ｐゴシック" charset="0"/>
        </a:defRPr>
      </a:lvl3pPr>
      <a:lvl4pPr algn="l" defTabSz="466120" rtl="0" eaLnBrk="1" fontAlgn="base" hangingPunct="1">
        <a:lnSpc>
          <a:spcPct val="80000"/>
        </a:lnSpc>
        <a:spcBef>
          <a:spcPct val="0"/>
        </a:spcBef>
        <a:spcAft>
          <a:spcPct val="0"/>
        </a:spcAft>
        <a:defRPr sz="4488">
          <a:solidFill>
            <a:schemeClr val="accent1"/>
          </a:solidFill>
          <a:latin typeface="Segoe UI Light" charset="0"/>
          <a:ea typeface="ＭＳ Ｐゴシック" charset="0"/>
        </a:defRPr>
      </a:lvl4pPr>
      <a:lvl5pPr algn="l" defTabSz="466120" rtl="0" eaLnBrk="1" fontAlgn="base" hangingPunct="1">
        <a:lnSpc>
          <a:spcPct val="80000"/>
        </a:lnSpc>
        <a:spcBef>
          <a:spcPct val="0"/>
        </a:spcBef>
        <a:spcAft>
          <a:spcPct val="0"/>
        </a:spcAft>
        <a:defRPr sz="4488">
          <a:solidFill>
            <a:schemeClr val="accent1"/>
          </a:solidFill>
          <a:latin typeface="Segoe UI Light" charset="0"/>
          <a:ea typeface="ＭＳ Ｐゴシック" charset="0"/>
        </a:defRPr>
      </a:lvl5pPr>
      <a:lvl6pPr marL="466120" algn="l" defTabSz="466120" rtl="0" eaLnBrk="1" fontAlgn="base" hangingPunct="1">
        <a:spcBef>
          <a:spcPct val="0"/>
        </a:spcBef>
        <a:spcAft>
          <a:spcPct val="0"/>
        </a:spcAft>
        <a:defRPr sz="4488">
          <a:solidFill>
            <a:schemeClr val="accent1"/>
          </a:solidFill>
          <a:latin typeface="Segoe UI Light" charset="0"/>
          <a:ea typeface="ＭＳ Ｐゴシック" charset="0"/>
        </a:defRPr>
      </a:lvl6pPr>
      <a:lvl7pPr marL="932239" algn="l" defTabSz="466120" rtl="0" eaLnBrk="1" fontAlgn="base" hangingPunct="1">
        <a:spcBef>
          <a:spcPct val="0"/>
        </a:spcBef>
        <a:spcAft>
          <a:spcPct val="0"/>
        </a:spcAft>
        <a:defRPr sz="4488">
          <a:solidFill>
            <a:schemeClr val="accent1"/>
          </a:solidFill>
          <a:latin typeface="Segoe UI Light" charset="0"/>
          <a:ea typeface="ＭＳ Ｐゴシック" charset="0"/>
        </a:defRPr>
      </a:lvl7pPr>
      <a:lvl8pPr marL="1398358" algn="l" defTabSz="466120" rtl="0" eaLnBrk="1" fontAlgn="base" hangingPunct="1">
        <a:spcBef>
          <a:spcPct val="0"/>
        </a:spcBef>
        <a:spcAft>
          <a:spcPct val="0"/>
        </a:spcAft>
        <a:defRPr sz="4488">
          <a:solidFill>
            <a:schemeClr val="accent1"/>
          </a:solidFill>
          <a:latin typeface="Segoe UI Light" charset="0"/>
          <a:ea typeface="ＭＳ Ｐゴシック" charset="0"/>
        </a:defRPr>
      </a:lvl8pPr>
      <a:lvl9pPr marL="1864477" algn="l" defTabSz="466120" rtl="0" eaLnBrk="1" fontAlgn="base" hangingPunct="1">
        <a:spcBef>
          <a:spcPct val="0"/>
        </a:spcBef>
        <a:spcAft>
          <a:spcPct val="0"/>
        </a:spcAft>
        <a:defRPr sz="4488">
          <a:solidFill>
            <a:schemeClr val="accent1"/>
          </a:solidFill>
          <a:latin typeface="Segoe UI Light" charset="0"/>
          <a:ea typeface="ＭＳ Ｐゴシック" charset="0"/>
        </a:defRPr>
      </a:lvl9pPr>
    </p:titleStyle>
    <p:bodyStyle>
      <a:lvl1pPr marL="349589" indent="-349589" algn="l" defTabSz="932201" rtl="0" eaLnBrk="1" fontAlgn="base" latinLnBrk="0" hangingPunct="1">
        <a:lnSpc>
          <a:spcPct val="90000"/>
        </a:lnSpc>
        <a:spcBef>
          <a:spcPct val="20000"/>
        </a:spcBef>
        <a:spcAft>
          <a:spcPts val="408"/>
        </a:spcAft>
        <a:buSzPct val="90000"/>
        <a:buFont typeface="Arial" charset="0"/>
        <a:buChar char="•"/>
        <a:defRPr lang="en-US" sz="3264"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Body)"/>
          <a:ea typeface="+mn-ea"/>
          <a:cs typeface="+mn-cs"/>
        </a:defRPr>
      </a:lvl1pPr>
      <a:lvl2pPr marL="757444" indent="-291324" algn="l" defTabSz="932201" rtl="0" eaLnBrk="1" fontAlgn="base" latinLnBrk="0" hangingPunct="1">
        <a:lnSpc>
          <a:spcPct val="90000"/>
        </a:lnSpc>
        <a:spcBef>
          <a:spcPct val="20000"/>
        </a:spcBef>
        <a:spcAft>
          <a:spcPts val="408"/>
        </a:spcAft>
        <a:buSzPct val="90000"/>
        <a:buFont typeface="Arial" charset="0"/>
        <a:buChar char="•"/>
        <a:defRPr lang="en-US" sz="3264"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1165298" indent="-233059" algn="l" defTabSz="932201" rtl="0" eaLnBrk="1" fontAlgn="base" latinLnBrk="0" hangingPunct="1">
        <a:lnSpc>
          <a:spcPct val="90000"/>
        </a:lnSpc>
        <a:spcBef>
          <a:spcPct val="20000"/>
        </a:spcBef>
        <a:spcAft>
          <a:spcPts val="306"/>
        </a:spcAft>
        <a:buSzPct val="90000"/>
        <a:buFont typeface="Arial" charset="0"/>
        <a:buChar char="•"/>
        <a:defRPr lang="en-US" sz="3264"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631418" indent="-233059" algn="l" defTabSz="932201" rtl="0" eaLnBrk="1" fontAlgn="base" latinLnBrk="0" hangingPunct="1">
        <a:lnSpc>
          <a:spcPct val="90000"/>
        </a:lnSpc>
        <a:spcBef>
          <a:spcPct val="20000"/>
        </a:spcBef>
        <a:spcAft>
          <a:spcPct val="0"/>
        </a:spcAft>
        <a:buSzPct val="90000"/>
        <a:buFont typeface="Arial" charset="0"/>
        <a:buChar char="•"/>
        <a:defRPr lang="en-US" sz="3264"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2097537" indent="-233059" algn="l" defTabSz="932201" rtl="0" eaLnBrk="1" fontAlgn="base" latinLnBrk="0" hangingPunct="1">
        <a:lnSpc>
          <a:spcPct val="90000"/>
        </a:lnSpc>
        <a:spcBef>
          <a:spcPct val="20000"/>
        </a:spcBef>
        <a:spcAft>
          <a:spcPct val="0"/>
        </a:spcAft>
        <a:buSzPct val="90000"/>
        <a:buFont typeface="Arial" charset="0"/>
        <a:buChar char="•"/>
        <a:defRPr lang="en-US" sz="3264" kern="12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63656" indent="-233059" algn="l" defTabSz="466120" rtl="0" eaLnBrk="1" latinLnBrk="0" hangingPunct="1">
        <a:spcBef>
          <a:spcPct val="20000"/>
        </a:spcBef>
        <a:buFont typeface="Arial"/>
        <a:buChar char="•"/>
        <a:defRPr sz="2040" kern="1200">
          <a:solidFill>
            <a:schemeClr val="tx1"/>
          </a:solidFill>
          <a:latin typeface="+mn-lt"/>
          <a:ea typeface="+mn-ea"/>
          <a:cs typeface="+mn-cs"/>
        </a:defRPr>
      </a:lvl6pPr>
      <a:lvl7pPr marL="3029775" indent="-233059" algn="l" defTabSz="466120" rtl="0" eaLnBrk="1" latinLnBrk="0" hangingPunct="1">
        <a:spcBef>
          <a:spcPct val="20000"/>
        </a:spcBef>
        <a:buFont typeface="Arial"/>
        <a:buChar char="•"/>
        <a:defRPr sz="2040" kern="1200">
          <a:solidFill>
            <a:schemeClr val="tx1"/>
          </a:solidFill>
          <a:latin typeface="+mn-lt"/>
          <a:ea typeface="+mn-ea"/>
          <a:cs typeface="+mn-cs"/>
        </a:defRPr>
      </a:lvl7pPr>
      <a:lvl8pPr marL="3495894" indent="-233059" algn="l" defTabSz="466120" rtl="0" eaLnBrk="1" latinLnBrk="0" hangingPunct="1">
        <a:spcBef>
          <a:spcPct val="20000"/>
        </a:spcBef>
        <a:buFont typeface="Arial"/>
        <a:buChar char="•"/>
        <a:defRPr sz="2040" kern="1200">
          <a:solidFill>
            <a:schemeClr val="tx1"/>
          </a:solidFill>
          <a:latin typeface="+mn-lt"/>
          <a:ea typeface="+mn-ea"/>
          <a:cs typeface="+mn-cs"/>
        </a:defRPr>
      </a:lvl8pPr>
      <a:lvl9pPr marL="3962013" indent="-233059" algn="l" defTabSz="466120" rtl="0" eaLnBrk="1" latinLnBrk="0" hangingPunct="1">
        <a:spcBef>
          <a:spcPct val="20000"/>
        </a:spcBef>
        <a:buFont typeface="Arial"/>
        <a:buChar char="•"/>
        <a:defRPr sz="2040" kern="1200">
          <a:solidFill>
            <a:schemeClr val="tx1"/>
          </a:solidFill>
          <a:latin typeface="+mn-lt"/>
          <a:ea typeface="+mn-ea"/>
          <a:cs typeface="+mn-cs"/>
        </a:defRPr>
      </a:lvl9pPr>
    </p:bodyStyle>
    <p:otherStyle>
      <a:defPPr>
        <a:defRPr lang="en-US"/>
      </a:defPPr>
      <a:lvl1pPr marL="0" algn="l" defTabSz="466120" rtl="0" eaLnBrk="1" latinLnBrk="0" hangingPunct="1">
        <a:defRPr sz="1836" kern="1200">
          <a:solidFill>
            <a:schemeClr val="tx1"/>
          </a:solidFill>
          <a:latin typeface="+mn-lt"/>
          <a:ea typeface="+mn-ea"/>
          <a:cs typeface="+mn-cs"/>
        </a:defRPr>
      </a:lvl1pPr>
      <a:lvl2pPr marL="466120" algn="l" defTabSz="466120" rtl="0" eaLnBrk="1" latinLnBrk="0" hangingPunct="1">
        <a:defRPr sz="1836" kern="1200">
          <a:solidFill>
            <a:schemeClr val="tx1"/>
          </a:solidFill>
          <a:latin typeface="+mn-lt"/>
          <a:ea typeface="+mn-ea"/>
          <a:cs typeface="+mn-cs"/>
        </a:defRPr>
      </a:lvl2pPr>
      <a:lvl3pPr marL="932239" algn="l" defTabSz="466120" rtl="0" eaLnBrk="1" latinLnBrk="0" hangingPunct="1">
        <a:defRPr sz="1836" kern="1200">
          <a:solidFill>
            <a:schemeClr val="tx1"/>
          </a:solidFill>
          <a:latin typeface="+mn-lt"/>
          <a:ea typeface="+mn-ea"/>
          <a:cs typeface="+mn-cs"/>
        </a:defRPr>
      </a:lvl3pPr>
      <a:lvl4pPr marL="1398358" algn="l" defTabSz="466120" rtl="0" eaLnBrk="1" latinLnBrk="0" hangingPunct="1">
        <a:defRPr sz="1836" kern="1200">
          <a:solidFill>
            <a:schemeClr val="tx1"/>
          </a:solidFill>
          <a:latin typeface="+mn-lt"/>
          <a:ea typeface="+mn-ea"/>
          <a:cs typeface="+mn-cs"/>
        </a:defRPr>
      </a:lvl4pPr>
      <a:lvl5pPr marL="1864477" algn="l" defTabSz="466120" rtl="0" eaLnBrk="1" latinLnBrk="0" hangingPunct="1">
        <a:defRPr sz="1836" kern="1200">
          <a:solidFill>
            <a:schemeClr val="tx1"/>
          </a:solidFill>
          <a:latin typeface="+mn-lt"/>
          <a:ea typeface="+mn-ea"/>
          <a:cs typeface="+mn-cs"/>
        </a:defRPr>
      </a:lvl5pPr>
      <a:lvl6pPr marL="2330596" algn="l" defTabSz="466120" rtl="0" eaLnBrk="1" latinLnBrk="0" hangingPunct="1">
        <a:defRPr sz="1836" kern="1200">
          <a:solidFill>
            <a:schemeClr val="tx1"/>
          </a:solidFill>
          <a:latin typeface="+mn-lt"/>
          <a:ea typeface="+mn-ea"/>
          <a:cs typeface="+mn-cs"/>
        </a:defRPr>
      </a:lvl6pPr>
      <a:lvl7pPr marL="2796716" algn="l" defTabSz="466120" rtl="0" eaLnBrk="1" latinLnBrk="0" hangingPunct="1">
        <a:defRPr sz="1836" kern="1200">
          <a:solidFill>
            <a:schemeClr val="tx1"/>
          </a:solidFill>
          <a:latin typeface="+mn-lt"/>
          <a:ea typeface="+mn-ea"/>
          <a:cs typeface="+mn-cs"/>
        </a:defRPr>
      </a:lvl7pPr>
      <a:lvl8pPr marL="3262835" algn="l" defTabSz="466120" rtl="0" eaLnBrk="1" latinLnBrk="0" hangingPunct="1">
        <a:defRPr sz="1836" kern="1200">
          <a:solidFill>
            <a:schemeClr val="tx1"/>
          </a:solidFill>
          <a:latin typeface="+mn-lt"/>
          <a:ea typeface="+mn-ea"/>
          <a:cs typeface="+mn-cs"/>
        </a:defRPr>
      </a:lvl8pPr>
      <a:lvl9pPr marL="3728953" algn="l" defTabSz="466120" rtl="0" eaLnBrk="1" latinLnBrk="0" hangingPunct="1">
        <a:defRPr sz="183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478007100"/>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 id="2147484830" r:id="rId15"/>
    <p:sldLayoutId id="2147484831" r:id="rId16"/>
    <p:sldLayoutId id="2147484832" r:id="rId17"/>
    <p:sldLayoutId id="2147484833" r:id="rId18"/>
    <p:sldLayoutId id="2147484834" r:id="rId19"/>
    <p:sldLayoutId id="2147484835" r:id="rId20"/>
    <p:sldLayoutId id="2147484836" r:id="rId21"/>
    <p:sldLayoutId id="2147484837" r:id="rId22"/>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652988612"/>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 id="2147484850" r:id="rId12"/>
    <p:sldLayoutId id="2147484851" r:id="rId13"/>
    <p:sldLayoutId id="2147484852" r:id="rId14"/>
    <p:sldLayoutId id="2147484853" r:id="rId15"/>
    <p:sldLayoutId id="2147484854" r:id="rId16"/>
    <p:sldLayoutId id="2147484855" r:id="rId17"/>
    <p:sldLayoutId id="2147484856" r:id="rId18"/>
    <p:sldLayoutId id="2147484857"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4"/>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1624915194"/>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 id="2147484870" r:id="rId12"/>
    <p:sldLayoutId id="2147484871" r:id="rId13"/>
    <p:sldLayoutId id="2147484872" r:id="rId14"/>
    <p:sldLayoutId id="2147484873" r:id="rId15"/>
    <p:sldLayoutId id="2147484874" r:id="rId16"/>
    <p:sldLayoutId id="2147484875" r:id="rId17"/>
    <p:sldLayoutId id="2147484876" r:id="rId18"/>
    <p:sldLayoutId id="2147484877" r:id="rId19"/>
    <p:sldLayoutId id="2147484878" r:id="rId20"/>
    <p:sldLayoutId id="2147484879" r:id="rId21"/>
    <p:sldLayoutId id="2147484880"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1075445914"/>
      </p:ext>
    </p:extLst>
  </p:cSld>
  <p:clrMap bg1="dk1" tx1="lt1" bg2="dk2"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 id="2147484895" r:id="rId14"/>
    <p:sldLayoutId id="2147484896" r:id="rId15"/>
    <p:sldLayoutId id="2147484897" r:id="rId16"/>
    <p:sldLayoutId id="2147484898" r:id="rId17"/>
    <p:sldLayoutId id="2147484899" r:id="rId18"/>
    <p:sldLayoutId id="2147484900"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Oragen</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93" y="-8396"/>
            <a:ext cx="960410" cy="5775362"/>
            <a:chOff x="12614198" y="-8396"/>
            <a:chExt cx="960410" cy="5775362"/>
          </a:xfrm>
        </p:grpSpPr>
        <p:grpSp>
          <p:nvGrpSpPr>
            <p:cNvPr id="37" name="Group 36"/>
            <p:cNvGrpSpPr/>
            <p:nvPr userDrawn="1"/>
          </p:nvGrpSpPr>
          <p:grpSpPr>
            <a:xfrm>
              <a:off x="12614198" y="-8396"/>
              <a:ext cx="960410" cy="5755249"/>
              <a:chOff x="12614198" y="-8396"/>
              <a:chExt cx="960410" cy="5755249"/>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Purple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Purple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1775">
                            <a:schemeClr val="bg1"/>
                          </a:gs>
                          <a:gs pos="14000">
                            <a:schemeClr val="bg1"/>
                          </a:gs>
                        </a:gsLst>
                        <a:lin ang="5400000" scaled="0"/>
                      </a:gradFill>
                      <a:effectLst/>
                      <a:uLnTx/>
                      <a:uFillTx/>
                      <a:latin typeface="+mn-lt"/>
                      <a:ea typeface="Segoe UI" pitchFamily="34" charset="0"/>
                      <a:cs typeface="Segoe UI" pitchFamily="34" charset="0"/>
                    </a:rPr>
                    <a:t>Dark Blue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1775">
                            <a:schemeClr val="bg1"/>
                          </a:gs>
                          <a:gs pos="14000">
                            <a:schemeClr val="bg1"/>
                          </a:gs>
                        </a:gsLst>
                        <a:lin ang="5400000" scaled="0"/>
                      </a:gradFill>
                      <a:effectLst/>
                      <a:uLnTx/>
                      <a:uFillTx/>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Magenta</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Gray</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Blue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R:0 G:120 B:215</a:t>
                  </a:r>
                </a:p>
              </p:txBody>
            </p:sp>
          </p:grpSp>
          <p:sp>
            <p:nvSpPr>
              <p:cNvPr id="34" name="TextBox 33"/>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chemeClr val="tx1"/>
                        </a:gs>
                        <a:gs pos="30000">
                          <a:schemeClr val="tx1"/>
                        </a:gs>
                      </a:gsLst>
                      <a:lin ang="5400000" scaled="0"/>
                    </a:gradFill>
                    <a:effectLst/>
                    <a:uLnTx/>
                    <a:uFillTx/>
                  </a:rPr>
                  <a:t>Main colors</a:t>
                </a:r>
              </a:p>
            </p:txBody>
          </p:sp>
          <p:sp>
            <p:nvSpPr>
              <p:cNvPr id="35" name="TextBox 34"/>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marR="0" lvl="0" indent="0" defTabSz="914224"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chemeClr val="tx1"/>
                        </a:gs>
                        <a:gs pos="30000">
                          <a:schemeClr val="tx1"/>
                        </a:gs>
                      </a:gsLst>
                      <a:lin ang="5400000" scaled="0"/>
                    </a:gradFill>
                    <a:effectLst/>
                    <a:uLnTx/>
                    <a:uFillTx/>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18584">
                        <a:srgbClr val="FFFFFF"/>
                      </a:gs>
                      <a:gs pos="52000">
                        <a:srgbClr val="FFFFFF"/>
                      </a:gs>
                    </a:gsLst>
                    <a:lin ang="5400000" scaled="0"/>
                  </a:gradFill>
                  <a:effectLst/>
                  <a:uLnTx/>
                  <a:uFillTx/>
                  <a:latin typeface="+mn-lt"/>
                  <a:ea typeface="Segoe UI" pitchFamily="34" charset="0"/>
                  <a:cs typeface="Segoe UI" pitchFamily="34" charset="0"/>
                </a:rPr>
                <a:t>Mid Blue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18584">
                        <a:srgbClr val="FFFFFF"/>
                      </a:gs>
                      <a:gs pos="52000">
                        <a:srgbClr val="FFFFFF"/>
                      </a:gs>
                    </a:gsLst>
                    <a:lin ang="5400000" scaled="0"/>
                  </a:gradFill>
                  <a:effectLst/>
                  <a:uLnTx/>
                  <a:uFillTx/>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Green</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500" b="1" i="0" u="none" strike="noStrike" kern="1200" cap="none" spc="0" normalizeH="0" baseline="0" noProof="0" dirty="0">
                  <a:ln>
                    <a:noFill/>
                  </a:ln>
                  <a:gradFill>
                    <a:gsLst>
                      <a:gs pos="66272">
                        <a:srgbClr val="000000"/>
                      </a:gs>
                      <a:gs pos="44000">
                        <a:srgbClr val="000000"/>
                      </a:gs>
                    </a:gsLst>
                    <a:lin ang="5400000" scaled="1"/>
                  </a:gradFill>
                  <a:effectLst/>
                  <a:uLnTx/>
                  <a:uFillTx/>
                  <a:latin typeface="+mn-lt"/>
                  <a:ea typeface="Segoe UI" pitchFamily="34" charset="0"/>
                  <a:cs typeface="Segoe UI" pitchFamily="34" charset="0"/>
                </a:rPr>
                <a:t>Light Blue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66272">
                        <a:srgbClr val="000000"/>
                      </a:gs>
                      <a:gs pos="44000">
                        <a:srgbClr val="000000"/>
                      </a:gs>
                    </a:gsLst>
                    <a:lin ang="5400000" scaled="1"/>
                  </a:gradFill>
                  <a:effectLst/>
                  <a:uLnTx/>
                  <a:uFillTx/>
                  <a:ea typeface="Segoe UI" pitchFamily="34" charset="0"/>
                  <a:cs typeface="Segoe UI" pitchFamily="34" charset="0"/>
                </a:rPr>
                <a:t>R:0 G:188 B:242</a:t>
              </a:r>
            </a:p>
          </p:txBody>
        </p:sp>
      </p:grpSp>
    </p:spTree>
    <p:extLst>
      <p:ext uri="{BB962C8B-B14F-4D97-AF65-F5344CB8AC3E}">
        <p14:creationId xmlns:p14="http://schemas.microsoft.com/office/powerpoint/2010/main" val="3485323729"/>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1" r:id="rId16"/>
    <p:sldLayoutId id="2147484502" r:id="rId17"/>
    <p:sldLayoutId id="2147484503" r:id="rId18"/>
    <p:sldLayoutId id="2147484504" r:id="rId19"/>
    <p:sldLayoutId id="2147484505" r:id="rId20"/>
    <p:sldLayoutId id="2147484506" r:id="rId21"/>
    <p:sldLayoutId id="2147484508" r:id="rId22"/>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00000">
                <a:srgbClr val="000000"/>
              </a:gs>
              <a:gs pos="1250">
                <a:srgbClr val="000000"/>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99"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1pPr>
      <a:lvl2pPr marL="584088" marR="0" indent="-241253"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2pPr>
      <a:lvl3pPr marL="799946"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3pPr>
      <a:lvl4pPr marL="1028503"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4pPr>
      <a:lvl5pPr marL="1257058"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0"/>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917502290"/>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 id="2147484538" r:id="rId14"/>
    <p:sldLayoutId id="2147484539" r:id="rId15"/>
    <p:sldLayoutId id="2147484540" r:id="rId16"/>
    <p:sldLayoutId id="2147484541" r:id="rId17"/>
    <p:sldLayoutId id="2147484542"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6"/>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973881795"/>
      </p:ext>
    </p:extLst>
  </p:cSld>
  <p:clrMap bg1="dk1" tx1="lt1" bg2="dk2" tx2="lt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Lst>
  <p:transition>
    <p:fade/>
  </p:transition>
  <p:txStyles>
    <p:titleStyle>
      <a:lvl1pPr algn="l" defTabSz="932742" rtl="0" eaLnBrk="1" latinLnBrk="0" hangingPunct="1">
        <a:lnSpc>
          <a:spcPct val="90000"/>
        </a:lnSpc>
        <a:spcBef>
          <a:spcPct val="0"/>
        </a:spcBef>
        <a:buNone/>
        <a:defRPr lang="en-US" sz="5400"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7"/>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28" imgW="377" imgH="377" progId="TCLayout.ActiveDocument.1">
                  <p:embed/>
                </p:oleObj>
              </mc:Choice>
              <mc:Fallback>
                <p:oleObj name="think-cell Slide" r:id="rId28" imgW="377" imgH="377" progId="TCLayout.ActiveDocument.1">
                  <p:embed/>
                  <p:pic>
                    <p:nvPicPr>
                      <p:cNvPr id="3" name="Object 2" hidden="1"/>
                      <p:cNvPicPr/>
                      <p:nvPr/>
                    </p:nvPicPr>
                    <p:blipFill>
                      <a:blip r:embed="rId29"/>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323329"/>
            <a:ext cx="11887198" cy="172354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0"/>
          <a:stretch>
            <a:fillRect/>
          </a:stretch>
        </p:blipFill>
        <p:spPr>
          <a:xfrm rot="5400000">
            <a:off x="9393899" y="3050514"/>
            <a:ext cx="6995160" cy="894134"/>
          </a:xfrm>
          <a:prstGeom prst="rect">
            <a:avLst/>
          </a:prstGeom>
        </p:spPr>
      </p:pic>
      <p:sp>
        <p:nvSpPr>
          <p:cNvPr id="5" name="Slide Number Placeholder 4"/>
          <p:cNvSpPr>
            <a:spLocks noGrp="1"/>
          </p:cNvSpPr>
          <p:nvPr>
            <p:ph type="sldNum" sz="quarter" idx="4"/>
          </p:nvPr>
        </p:nvSpPr>
        <p:spPr>
          <a:xfrm>
            <a:off x="9576973" y="6667131"/>
            <a:ext cx="2797175" cy="195463"/>
          </a:xfrm>
          <a:prstGeom prst="rect">
            <a:avLst/>
          </a:prstGeom>
        </p:spPr>
        <p:txBody>
          <a:bodyPr vert="horz" lIns="91440" tIns="45720" rIns="91440" bIns="45720" rtlCol="0" anchor="ctr"/>
          <a:lstStyle>
            <a:lvl1pPr algn="r">
              <a:defRPr sz="1199">
                <a:solidFill>
                  <a:schemeClr val="tx1"/>
                </a:solidFill>
              </a:defRPr>
            </a:lvl1pPr>
          </a:lstStyle>
          <a:p>
            <a:fld id="{181750B2-C378-4896-80E6-341FDC8E0FED}" type="slidenum">
              <a:rPr lang="en-IN"/>
              <a:pPr/>
              <a:t>‹#›</a:t>
            </a:fld>
            <a:endParaRPr lang="en-IN"/>
          </a:p>
        </p:txBody>
      </p:sp>
    </p:spTree>
    <p:extLst>
      <p:ext uri="{BB962C8B-B14F-4D97-AF65-F5344CB8AC3E}">
        <p14:creationId xmlns:p14="http://schemas.microsoft.com/office/powerpoint/2010/main" val="811760305"/>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 id="2147484587" r:id="rId14"/>
    <p:sldLayoutId id="2147484588" r:id="rId15"/>
    <p:sldLayoutId id="2147484589" r:id="rId16"/>
    <p:sldLayoutId id="2147484590" r:id="rId17"/>
    <p:sldLayoutId id="2147484591" r:id="rId18"/>
    <p:sldLayoutId id="2147484592" r:id="rId19"/>
    <p:sldLayoutId id="2147484593" r:id="rId20"/>
    <p:sldLayoutId id="2147484594" r:id="rId21"/>
    <p:sldLayoutId id="2147484595" r:id="rId22"/>
    <p:sldLayoutId id="2147484597" r:id="rId23"/>
    <p:sldLayoutId id="2147484664" r:id="rId24"/>
  </p:sldLayoutIdLst>
  <p:transition>
    <p:fade/>
  </p:transition>
  <p:hf hdr="0" ftr="0" dt="0"/>
  <p:txStyles>
    <p:titleStyle>
      <a:lvl1pPr algn="l" defTabSz="932563" rtl="0" eaLnBrk="1" latinLnBrk="0" hangingPunct="1">
        <a:lnSpc>
          <a:spcPct val="90000"/>
        </a:lnSpc>
        <a:spcBef>
          <a:spcPct val="0"/>
        </a:spcBef>
        <a:buNone/>
        <a:defRPr lang="en-US" sz="3599"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2"/>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546">
          <p15:clr>
            <a:srgbClr val="C35EA4"/>
          </p15:clr>
        </p15:guide>
        <p15:guide id="25" orient="horz" pos="179">
          <p15:clr>
            <a:srgbClr val="C35EA4"/>
          </p15:clr>
        </p15:guide>
        <p15:guide id="26" orient="horz" pos="4104">
          <p15:clr>
            <a:srgbClr val="C35EA4"/>
          </p15:clr>
        </p15:guide>
        <p15:guide id="27" orient="horz" pos="772">
          <p15:clr>
            <a:srgbClr val="C35EA4"/>
          </p15:clr>
        </p15:guide>
        <p15:guide id="28" orient="horz" pos="828">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2"/>
          <a:stretch>
            <a:fillRect/>
          </a:stretch>
        </p:blipFill>
        <p:spPr>
          <a:xfrm rot="5400000">
            <a:off x="9371795" y="3072299"/>
            <a:ext cx="6995160" cy="849926"/>
          </a:xfrm>
          <a:prstGeom prst="rect">
            <a:avLst/>
          </a:prstGeom>
        </p:spPr>
      </p:pic>
      <p:grpSp>
        <p:nvGrpSpPr>
          <p:cNvPr id="6" name="Group 5">
            <a:extLst>
              <a:ext uri="{FF2B5EF4-FFF2-40B4-BE49-F238E27FC236}">
                <a16:creationId xmlns:a16="http://schemas.microsoft.com/office/drawing/2014/main" id="{386C2159-0B0B-4959-8624-667899ECB856}"/>
              </a:ext>
            </a:extLst>
          </p:cNvPr>
          <p:cNvGrpSpPr/>
          <p:nvPr userDrawn="1"/>
        </p:nvGrpSpPr>
        <p:grpSpPr>
          <a:xfrm>
            <a:off x="12618967" y="0"/>
            <a:ext cx="952401" cy="5766967"/>
            <a:chOff x="12618967" y="0"/>
            <a:chExt cx="952401" cy="5766967"/>
          </a:xfrm>
        </p:grpSpPr>
        <p:grpSp>
          <p:nvGrpSpPr>
            <p:cNvPr id="7" name="Group 6">
              <a:extLst>
                <a:ext uri="{FF2B5EF4-FFF2-40B4-BE49-F238E27FC236}">
                  <a16:creationId xmlns:a16="http://schemas.microsoft.com/office/drawing/2014/main" id="{5DD3C84D-F597-408E-ADAE-380A25704C83}"/>
                </a:ext>
              </a:extLst>
            </p:cNvPr>
            <p:cNvGrpSpPr/>
            <p:nvPr userDrawn="1"/>
          </p:nvGrpSpPr>
          <p:grpSpPr>
            <a:xfrm rot="5400000">
              <a:off x="11584220" y="1040742"/>
              <a:ext cx="2698730" cy="629236"/>
              <a:chOff x="1584344" y="4543426"/>
              <a:chExt cx="2698730" cy="629236"/>
            </a:xfrm>
          </p:grpSpPr>
          <p:sp>
            <p:nvSpPr>
              <p:cNvPr id="13" name="Rectangle 12">
                <a:extLst>
                  <a:ext uri="{FF2B5EF4-FFF2-40B4-BE49-F238E27FC236}">
                    <a16:creationId xmlns:a16="http://schemas.microsoft.com/office/drawing/2014/main" id="{94E2049A-7F0E-4E35-B7A2-9B24916133C4}"/>
                  </a:ext>
                </a:extLst>
              </p:cNvPr>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Oragen</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80A4390C-6AA3-4BF4-AA52-6668CA88E6D4}"/>
                  </a:ext>
                </a:extLst>
              </p:cNvPr>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15" name="Rectangle 14">
                <a:extLst>
                  <a:ext uri="{FF2B5EF4-FFF2-40B4-BE49-F238E27FC236}">
                    <a16:creationId xmlns:a16="http://schemas.microsoft.com/office/drawing/2014/main" id="{93C88B81-B748-47DF-996C-6B5B99E07C73}"/>
                  </a:ext>
                </a:extLst>
              </p:cNvPr>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16" name="Rectangle 15">
                <a:extLst>
                  <a:ext uri="{FF2B5EF4-FFF2-40B4-BE49-F238E27FC236}">
                    <a16:creationId xmlns:a16="http://schemas.microsoft.com/office/drawing/2014/main" id="{A9EECA6D-C6A2-4546-96CD-CA98A01BE10B}"/>
                  </a:ext>
                </a:extLst>
              </p:cNvPr>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17" name="Rectangle 16">
                <a:extLst>
                  <a:ext uri="{FF2B5EF4-FFF2-40B4-BE49-F238E27FC236}">
                    <a16:creationId xmlns:a16="http://schemas.microsoft.com/office/drawing/2014/main" id="{90689A14-AF9D-4360-8FFC-318B94A94373}"/>
                  </a:ext>
                </a:extLst>
              </p:cNvPr>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18" name="Rectangle 17">
                <a:extLst>
                  <a:ext uri="{FF2B5EF4-FFF2-40B4-BE49-F238E27FC236}">
                    <a16:creationId xmlns:a16="http://schemas.microsoft.com/office/drawing/2014/main" id="{C6CB2A43-6B9A-4475-AE57-A7C77F73CA97}"/>
                  </a:ext>
                </a:extLst>
              </p:cNvPr>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8" name="TextBox 7">
              <a:extLst>
                <a:ext uri="{FF2B5EF4-FFF2-40B4-BE49-F238E27FC236}">
                  <a16:creationId xmlns:a16="http://schemas.microsoft.com/office/drawing/2014/main" id="{03E2639B-DCEB-43BC-80BE-5259518ABCC5}"/>
                </a:ext>
              </a:extLst>
            </p:cNvPr>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9" name="TextBox 8">
              <a:extLst>
                <a:ext uri="{FF2B5EF4-FFF2-40B4-BE49-F238E27FC236}">
                  <a16:creationId xmlns:a16="http://schemas.microsoft.com/office/drawing/2014/main" id="{8D24EA01-9157-4579-82D4-D37DE57DD064}"/>
                </a:ext>
              </a:extLst>
            </p:cNvPr>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10" name="Rectangle 9">
              <a:extLst>
                <a:ext uri="{FF2B5EF4-FFF2-40B4-BE49-F238E27FC236}">
                  <a16:creationId xmlns:a16="http://schemas.microsoft.com/office/drawing/2014/main" id="{EF2E00ED-5381-4DB1-8E64-F8B3FE073BAB}"/>
                </a:ext>
              </a:extLst>
            </p:cNvPr>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11" name="Rectangle 10">
              <a:extLst>
                <a:ext uri="{FF2B5EF4-FFF2-40B4-BE49-F238E27FC236}">
                  <a16:creationId xmlns:a16="http://schemas.microsoft.com/office/drawing/2014/main" id="{B134AAFA-A80F-4A82-A04A-3B2729419E0B}"/>
                </a:ext>
              </a:extLst>
            </p:cNvPr>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43A93DB5-E699-425E-A69B-D24BD2E1FBBD}"/>
                </a:ext>
              </a:extLst>
            </p:cNvPr>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912050459"/>
      </p:ext>
    </p:extLst>
  </p:cSld>
  <p:clrMap bg1="dk1" tx1="lt1" bg2="dk2"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7" pos="288" userDrawn="1">
          <p15:clr>
            <a:srgbClr val="C35EA4"/>
          </p15:clr>
        </p15:guide>
        <p15:guide id="28" pos="7546" userDrawn="1">
          <p15:clr>
            <a:srgbClr val="C35EA4"/>
          </p15:clr>
        </p15:guide>
        <p15:guide id="29" orient="horz" pos="302" userDrawn="1">
          <p15:clr>
            <a:srgbClr val="C35EA4"/>
          </p15:clr>
        </p15:guide>
        <p15:guide id="30" orient="horz" pos="4104" userDrawn="1">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025621291"/>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 id="2147484633" r:id="rId14"/>
    <p:sldLayoutId id="2147484634" r:id="rId15"/>
    <p:sldLayoutId id="2147484635" r:id="rId16"/>
    <p:sldLayoutId id="2147484636" r:id="rId17"/>
    <p:sldLayoutId id="2147484637" r:id="rId18"/>
    <p:sldLayoutId id="214748463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948268056"/>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 id="2147484652" r:id="rId13"/>
    <p:sldLayoutId id="2147484653" r:id="rId14"/>
    <p:sldLayoutId id="2147484654" r:id="rId15"/>
    <p:sldLayoutId id="2147484655" r:id="rId16"/>
    <p:sldLayoutId id="2147484656" r:id="rId17"/>
    <p:sldLayoutId id="2147484657" r:id="rId18"/>
    <p:sldLayoutId id="214748465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8.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Recovery_time_objective"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hyperlink" Target="https://en.wikipedia.org/wiki/Recovery_point_objectiv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emf"/><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58.emf"/><Relationship Id="rId5" Type="http://schemas.openxmlformats.org/officeDocument/2006/relationships/image" Target="../media/image54.png"/><Relationship Id="rId15" Type="http://schemas.openxmlformats.org/officeDocument/2006/relationships/image" Target="../media/image62.emf"/><Relationship Id="rId10" Type="http://schemas.openxmlformats.org/officeDocument/2006/relationships/image" Target="../media/image57.emf"/><Relationship Id="rId4" Type="http://schemas.openxmlformats.org/officeDocument/2006/relationships/image" Target="../media/image53.png"/><Relationship Id="rId9" Type="http://schemas.microsoft.com/office/2007/relationships/hdphoto" Target="../media/hdphoto3.wdp"/><Relationship Id="rId14" Type="http://schemas.openxmlformats.org/officeDocument/2006/relationships/image" Target="../media/image6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5.wdp"/><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78.svg"/><Relationship Id="rId2" Type="http://schemas.openxmlformats.org/officeDocument/2006/relationships/notesSlide" Target="../notesSlides/notesSlide26.xml"/><Relationship Id="rId16" Type="http://schemas.openxmlformats.org/officeDocument/2006/relationships/image" Target="../media/image77.png"/><Relationship Id="rId1" Type="http://schemas.openxmlformats.org/officeDocument/2006/relationships/slideLayout" Target="../slideLayouts/slideLayout213.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7.xml"/><Relationship Id="rId1" Type="http://schemas.openxmlformats.org/officeDocument/2006/relationships/slideLayout" Target="../slideLayouts/slideLayout177.xml"/><Relationship Id="rId5" Type="http://schemas.openxmlformats.org/officeDocument/2006/relationships/image" Target="../media/image81.emf"/><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13.xml"/><Relationship Id="rId6" Type="http://schemas.openxmlformats.org/officeDocument/2006/relationships/image" Target="../media/image72.png"/><Relationship Id="rId11" Type="http://schemas.openxmlformats.org/officeDocument/2006/relationships/image" Target="../media/image70.png"/><Relationship Id="rId5" Type="http://schemas.openxmlformats.org/officeDocument/2006/relationships/image" Target="../media/image71.png"/><Relationship Id="rId10" Type="http://schemas.microsoft.com/office/2007/relationships/hdphoto" Target="../media/hdphoto7.wdp"/><Relationship Id="rId4" Type="http://schemas.openxmlformats.org/officeDocument/2006/relationships/image" Target="../media/image69.png"/><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70.png"/><Relationship Id="rId3" Type="http://schemas.openxmlformats.org/officeDocument/2006/relationships/image" Target="../media/image82.pn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71.xml"/><Relationship Id="rId6" Type="http://schemas.openxmlformats.org/officeDocument/2006/relationships/image" Target="../media/image87.svg"/><Relationship Id="rId11" Type="http://schemas.openxmlformats.org/officeDocument/2006/relationships/image" Target="../media/image91.sv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11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0.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3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0.xml"/></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4.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1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95.sv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14.xml"/><Relationship Id="rId6" Type="http://schemas.openxmlformats.org/officeDocument/2006/relationships/image" Target="../media/image85.png"/><Relationship Id="rId5" Type="http://schemas.openxmlformats.org/officeDocument/2006/relationships/image" Target="../media/image70.png"/><Relationship Id="rId4" Type="http://schemas.openxmlformats.org/officeDocument/2006/relationships/image" Target="../media/image95.sv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13" Type="http://schemas.microsoft.com/office/2007/relationships/hdphoto" Target="../media/hdphoto9.wdp"/><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35.xml"/><Relationship Id="rId16" Type="http://schemas.openxmlformats.org/officeDocument/2006/relationships/image" Target="../media/image93.png"/><Relationship Id="rId1" Type="http://schemas.openxmlformats.org/officeDocument/2006/relationships/slideLayout" Target="../slideLayouts/slideLayout370.xml"/><Relationship Id="rId6" Type="http://schemas.openxmlformats.org/officeDocument/2006/relationships/image" Target="../media/image100.png"/><Relationship Id="rId11" Type="http://schemas.openxmlformats.org/officeDocument/2006/relationships/image" Target="../media/image105.png"/><Relationship Id="rId5" Type="http://schemas.microsoft.com/office/2007/relationships/hdphoto" Target="../media/hdphoto8.wdp"/><Relationship Id="rId15" Type="http://schemas.microsoft.com/office/2007/relationships/hdphoto" Target="../media/hdphoto10.wdp"/><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229.xml"/></Relationships>
</file>

<file path=ppt/slides/_rels/slide3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7.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emf"/><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emf"/><Relationship Id="rId2" Type="http://schemas.openxmlformats.org/officeDocument/2006/relationships/notesSlide" Target="../notesSlides/notesSlide40.xml"/><Relationship Id="rId1" Type="http://schemas.openxmlformats.org/officeDocument/2006/relationships/slideLayout" Target="../slideLayouts/slideLayout342.xml"/><Relationship Id="rId6" Type="http://schemas.openxmlformats.org/officeDocument/2006/relationships/image" Target="../media/image113.png"/><Relationship Id="rId11" Type="http://schemas.openxmlformats.org/officeDocument/2006/relationships/image" Target="../media/image118.emf"/><Relationship Id="rId5" Type="http://schemas.openxmlformats.org/officeDocument/2006/relationships/image" Target="../media/image112.png"/><Relationship Id="rId10" Type="http://schemas.openxmlformats.org/officeDocument/2006/relationships/image" Target="../media/image117.emf"/><Relationship Id="rId4" Type="http://schemas.openxmlformats.org/officeDocument/2006/relationships/image" Target="../media/image111.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41.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12.xm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12.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hyperlink" Target="https://aka.ms/asr_hyperv" TargetMode="External"/><Relationship Id="rId3" Type="http://schemas.openxmlformats.org/officeDocument/2006/relationships/image" Target="../media/image126.png"/><Relationship Id="rId7" Type="http://schemas.openxmlformats.org/officeDocument/2006/relationships/image" Target="../media/image52.png"/><Relationship Id="rId12" Type="http://schemas.openxmlformats.org/officeDocument/2006/relationships/image" Target="../media/image133.emf"/><Relationship Id="rId2" Type="http://schemas.openxmlformats.org/officeDocument/2006/relationships/notesSlide" Target="../notesSlides/notesSlide44.xml"/><Relationship Id="rId1" Type="http://schemas.openxmlformats.org/officeDocument/2006/relationships/slideLayout" Target="../slideLayouts/slideLayout95.xml"/><Relationship Id="rId6" Type="http://schemas.openxmlformats.org/officeDocument/2006/relationships/image" Target="../media/image53.png"/><Relationship Id="rId11" Type="http://schemas.openxmlformats.org/officeDocument/2006/relationships/image" Target="../media/image132.emf"/><Relationship Id="rId5" Type="http://schemas.openxmlformats.org/officeDocument/2006/relationships/image" Target="../media/image128.emf"/><Relationship Id="rId10" Type="http://schemas.openxmlformats.org/officeDocument/2006/relationships/image" Target="../media/image131.emf"/><Relationship Id="rId4" Type="http://schemas.openxmlformats.org/officeDocument/2006/relationships/image" Target="../media/image127.emf"/><Relationship Id="rId9" Type="http://schemas.openxmlformats.org/officeDocument/2006/relationships/image" Target="../media/image130.emf"/><Relationship Id="rId14" Type="http://schemas.openxmlformats.org/officeDocument/2006/relationships/hyperlink" Target="https://aka.ms/asr_video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35.emf"/><Relationship Id="rId13" Type="http://schemas.openxmlformats.org/officeDocument/2006/relationships/image" Target="../media/image52.png"/><Relationship Id="rId3" Type="http://schemas.openxmlformats.org/officeDocument/2006/relationships/image" Target="../media/image128.emf"/><Relationship Id="rId7" Type="http://schemas.openxmlformats.org/officeDocument/2006/relationships/image" Target="../media/image131.emf"/><Relationship Id="rId12" Type="http://schemas.openxmlformats.org/officeDocument/2006/relationships/image" Target="../media/image53.png"/><Relationship Id="rId17" Type="http://schemas.openxmlformats.org/officeDocument/2006/relationships/hyperlink" Target="https://aka.ms/asr_videos" TargetMode="External"/><Relationship Id="rId2" Type="http://schemas.openxmlformats.org/officeDocument/2006/relationships/notesSlide" Target="../notesSlides/notesSlide45.xml"/><Relationship Id="rId16" Type="http://schemas.openxmlformats.org/officeDocument/2006/relationships/hyperlink" Target="http://aka.ms/asr_vmware" TargetMode="External"/><Relationship Id="rId1" Type="http://schemas.openxmlformats.org/officeDocument/2006/relationships/slideLayout" Target="../slideLayouts/slideLayout95.xml"/><Relationship Id="rId6" Type="http://schemas.openxmlformats.org/officeDocument/2006/relationships/image" Target="../media/image130.emf"/><Relationship Id="rId11" Type="http://schemas.openxmlformats.org/officeDocument/2006/relationships/image" Target="../media/image127.emf"/><Relationship Id="rId5" Type="http://schemas.openxmlformats.org/officeDocument/2006/relationships/image" Target="../media/image134.emf"/><Relationship Id="rId15" Type="http://schemas.openxmlformats.org/officeDocument/2006/relationships/image" Target="../media/image133.emf"/><Relationship Id="rId10" Type="http://schemas.openxmlformats.org/officeDocument/2006/relationships/image" Target="../media/image129.emf"/><Relationship Id="rId4" Type="http://schemas.openxmlformats.org/officeDocument/2006/relationships/image" Target="../media/image126.png"/><Relationship Id="rId9" Type="http://schemas.openxmlformats.org/officeDocument/2006/relationships/image" Target="../media/image136.emf"/><Relationship Id="rId14" Type="http://schemas.openxmlformats.org/officeDocument/2006/relationships/image" Target="../media/image132.emf"/></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93.xml"/><Relationship Id="rId4" Type="http://schemas.microsoft.com/office/2007/relationships/hdphoto" Target="../media/hdphoto11.wdp"/></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197.xml"/><Relationship Id="rId4" Type="http://schemas.openxmlformats.org/officeDocument/2006/relationships/image" Target="../media/image139.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50.xml"/><Relationship Id="rId16" Type="http://schemas.openxmlformats.org/officeDocument/2006/relationships/image" Target="../media/image153.png"/><Relationship Id="rId1" Type="http://schemas.openxmlformats.org/officeDocument/2006/relationships/slideLayout" Target="../slideLayouts/slideLayout212.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5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51.xml"/><Relationship Id="rId16" Type="http://schemas.openxmlformats.org/officeDocument/2006/relationships/image" Target="../media/image153.png"/><Relationship Id="rId1" Type="http://schemas.openxmlformats.org/officeDocument/2006/relationships/slideLayout" Target="../slideLayouts/slideLayout212.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5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52.xml"/><Relationship Id="rId16" Type="http://schemas.openxmlformats.org/officeDocument/2006/relationships/image" Target="../media/image153.png"/><Relationship Id="rId1" Type="http://schemas.openxmlformats.org/officeDocument/2006/relationships/slideLayout" Target="../slideLayouts/slideLayout212.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56.emf"/><Relationship Id="rId7" Type="http://schemas.openxmlformats.org/officeDocument/2006/relationships/image" Target="../media/image139.svg"/><Relationship Id="rId2" Type="http://schemas.openxmlformats.org/officeDocument/2006/relationships/notesSlide" Target="../notesSlides/notesSlide60.xml"/><Relationship Id="rId1" Type="http://schemas.openxmlformats.org/officeDocument/2006/relationships/slideLayout" Target="../slideLayouts/slideLayout318.xml"/><Relationship Id="rId6" Type="http://schemas.openxmlformats.org/officeDocument/2006/relationships/image" Target="../media/image138.png"/><Relationship Id="rId5" Type="http://schemas.openxmlformats.org/officeDocument/2006/relationships/image" Target="../media/image158.emf"/><Relationship Id="rId4" Type="http://schemas.openxmlformats.org/officeDocument/2006/relationships/image" Target="../media/image157.png"/></Relationships>
</file>

<file path=ppt/slides/_rels/slide61.xml.rels><?xml version="1.0" encoding="UTF-8" standalone="yes"?>
<Relationships xmlns="http://schemas.openxmlformats.org/package/2006/relationships"><Relationship Id="rId3" Type="http://schemas.openxmlformats.org/officeDocument/2006/relationships/image" Target="../media/image156.emf"/><Relationship Id="rId7" Type="http://schemas.openxmlformats.org/officeDocument/2006/relationships/image" Target="../media/image139.svg"/><Relationship Id="rId2" Type="http://schemas.openxmlformats.org/officeDocument/2006/relationships/notesSlide" Target="../notesSlides/notesSlide61.xml"/><Relationship Id="rId1" Type="http://schemas.openxmlformats.org/officeDocument/2006/relationships/slideLayout" Target="../slideLayouts/slideLayout318.xml"/><Relationship Id="rId6" Type="http://schemas.openxmlformats.org/officeDocument/2006/relationships/image" Target="../media/image138.png"/><Relationship Id="rId5" Type="http://schemas.openxmlformats.org/officeDocument/2006/relationships/image" Target="../media/image158.emf"/><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62.xml"/><Relationship Id="rId16" Type="http://schemas.openxmlformats.org/officeDocument/2006/relationships/image" Target="../media/image172.png"/><Relationship Id="rId1" Type="http://schemas.openxmlformats.org/officeDocument/2006/relationships/slideLayout" Target="../slideLayouts/slideLayout315.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050" y="1421375"/>
            <a:ext cx="4937760" cy="1835285"/>
          </a:xfrm>
        </p:spPr>
        <p:txBody>
          <a:bodyPr/>
          <a:lstStyle/>
          <a:p>
            <a:r>
              <a:rPr lang="en-US" sz="5400" dirty="0"/>
              <a:t>Hybrid Cloud Backup, Recovery, and Migration (DRaaS)</a:t>
            </a:r>
          </a:p>
        </p:txBody>
      </p:sp>
      <p:sp>
        <p:nvSpPr>
          <p:cNvPr id="5" name="Text Placeholder 4"/>
          <p:cNvSpPr>
            <a:spLocks noGrp="1"/>
          </p:cNvSpPr>
          <p:nvPr>
            <p:ph type="body" sz="quarter" idx="14"/>
          </p:nvPr>
        </p:nvSpPr>
        <p:spPr>
          <a:xfrm>
            <a:off x="273050" y="5646099"/>
            <a:ext cx="4937760" cy="731528"/>
          </a:xfrm>
        </p:spPr>
        <p:txBody>
          <a:bodyPr/>
          <a:lstStyle/>
          <a:p>
            <a:pPr marL="0" indent="0">
              <a:buNone/>
            </a:pPr>
            <a:r>
              <a:rPr lang="en-US" sz="2800" dirty="0"/>
              <a:t>Chris Seferlis</a:t>
            </a:r>
          </a:p>
          <a:p>
            <a:pPr marL="0" indent="0">
              <a:buNone/>
            </a:pPr>
            <a:r>
              <a:rPr lang="en-US" sz="2800" dirty="0"/>
              <a:t>Senior Principal Architect</a:t>
            </a:r>
          </a:p>
          <a:p>
            <a:pPr marL="0" indent="0">
              <a:buNone/>
            </a:pPr>
            <a:r>
              <a:rPr lang="en-US" sz="2800" dirty="0"/>
              <a:t>t: @</a:t>
            </a:r>
            <a:r>
              <a:rPr lang="en-US" sz="2800" dirty="0" err="1"/>
              <a:t>bizdataviz</a:t>
            </a:r>
            <a:r>
              <a:rPr lang="en-US" sz="2800" dirty="0"/>
              <a:t> - in/</a:t>
            </a:r>
            <a:r>
              <a:rPr lang="en-US" sz="2800" dirty="0" err="1"/>
              <a:t>cseferlis</a:t>
            </a:r>
            <a:endParaRPr lang="en-US" sz="2800" dirty="0"/>
          </a:p>
        </p:txBody>
      </p:sp>
      <p:pic>
        <p:nvPicPr>
          <p:cNvPr id="3" name="Picture 2">
            <a:extLst>
              <a:ext uri="{FF2B5EF4-FFF2-40B4-BE49-F238E27FC236}">
                <a16:creationId xmlns:a16="http://schemas.microsoft.com/office/drawing/2014/main" id="{911950F0-7741-4673-9AB2-6CC54E1BDBFA}"/>
              </a:ext>
            </a:extLst>
          </p:cNvPr>
          <p:cNvPicPr>
            <a:picLocks noChangeAspect="1"/>
          </p:cNvPicPr>
          <p:nvPr/>
        </p:nvPicPr>
        <p:blipFill>
          <a:blip r:embed="rId3"/>
          <a:stretch>
            <a:fillRect/>
          </a:stretch>
        </p:blipFill>
        <p:spPr>
          <a:xfrm>
            <a:off x="3094037" y="402957"/>
            <a:ext cx="1944632" cy="464266"/>
          </a:xfrm>
          <a:prstGeom prst="rect">
            <a:avLst/>
          </a:prstGeom>
        </p:spPr>
      </p:pic>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8889"/>
          <a:stretch/>
        </p:blipFill>
        <p:spPr>
          <a:xfrm>
            <a:off x="-79342" y="-88697"/>
            <a:ext cx="12514935" cy="9875695"/>
          </a:xfrm>
          <a:prstGeom prst="rect">
            <a:avLst/>
          </a:prstGeom>
        </p:spPr>
      </p:pic>
      <p:sp>
        <p:nvSpPr>
          <p:cNvPr id="3" name="Rectangle 2"/>
          <p:cNvSpPr/>
          <p:nvPr/>
        </p:nvSpPr>
        <p:spPr>
          <a:xfrm>
            <a:off x="3326341" y="1096143"/>
            <a:ext cx="220927" cy="67051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72" b="0" i="0" u="none" strike="noStrike" kern="0" cap="none" spc="0" normalizeH="0" baseline="0" noProof="0" dirty="0">
              <a:ln>
                <a:noFill/>
              </a:ln>
              <a:solidFill>
                <a:schemeClr val="bg1"/>
              </a:solidFill>
              <a:effectLst/>
              <a:uLnTx/>
              <a:uFillTx/>
            </a:endParaRPr>
          </a:p>
        </p:txBody>
      </p:sp>
      <p:pic>
        <p:nvPicPr>
          <p:cNvPr id="2" name="Picture 1"/>
          <p:cNvPicPr>
            <a:picLocks noChangeAspect="1"/>
          </p:cNvPicPr>
          <p:nvPr/>
        </p:nvPicPr>
        <p:blipFill>
          <a:blip r:embed="rId4"/>
          <a:stretch>
            <a:fillRect/>
          </a:stretch>
        </p:blipFill>
        <p:spPr>
          <a:xfrm>
            <a:off x="7394558" y="220662"/>
            <a:ext cx="4710540" cy="6551933"/>
          </a:xfrm>
          <a:prstGeom prst="rect">
            <a:avLst/>
          </a:prstGeom>
        </p:spPr>
      </p:pic>
    </p:spTree>
    <p:extLst>
      <p:ext uri="{BB962C8B-B14F-4D97-AF65-F5344CB8AC3E}">
        <p14:creationId xmlns:p14="http://schemas.microsoft.com/office/powerpoint/2010/main" val="3963320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7003" y="3127930"/>
            <a:ext cx="11887200" cy="738664"/>
          </a:xfrm>
        </p:spPr>
        <p:txBody>
          <a:bodyPr/>
          <a:lstStyle/>
          <a:p>
            <a:pPr marL="0" indent="0" algn="ctr">
              <a:buNone/>
            </a:pPr>
            <a:r>
              <a:rPr lang="en-US" dirty="0"/>
              <a:t>Disaster recovery begins where high availability ends</a:t>
            </a:r>
          </a:p>
        </p:txBody>
      </p:sp>
      <p:sp>
        <p:nvSpPr>
          <p:cNvPr id="2" name="Title 1"/>
          <p:cNvSpPr>
            <a:spLocks noGrp="1"/>
          </p:cNvSpPr>
          <p:nvPr>
            <p:ph type="title"/>
          </p:nvPr>
        </p:nvSpPr>
        <p:spPr/>
        <p:txBody>
          <a:bodyPr/>
          <a:lstStyle/>
          <a:p>
            <a:r>
              <a:rPr lang="en-US" dirty="0"/>
              <a:t>High availability and disaster recovery</a:t>
            </a:r>
          </a:p>
        </p:txBody>
      </p:sp>
      <p:sp>
        <p:nvSpPr>
          <p:cNvPr id="16" name="Text Placeholder 2"/>
          <p:cNvSpPr txBox="1">
            <a:spLocks/>
          </p:cNvSpPr>
          <p:nvPr/>
        </p:nvSpPr>
        <p:spPr>
          <a:xfrm>
            <a:off x="244474" y="1256862"/>
            <a:ext cx="11887200" cy="12926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What is one key difference between </a:t>
            </a:r>
            <a:r>
              <a:rPr lang="en-US" b="1" dirty="0"/>
              <a:t>Disaster recovery </a:t>
            </a:r>
            <a:r>
              <a:rPr lang="en-US" dirty="0"/>
              <a:t>and </a:t>
            </a:r>
            <a:r>
              <a:rPr lang="en-US" b="1" dirty="0"/>
              <a:t>high availability</a:t>
            </a:r>
            <a:r>
              <a:rPr lang="en-US" dirty="0"/>
              <a:t>?</a:t>
            </a:r>
          </a:p>
        </p:txBody>
      </p:sp>
    </p:spTree>
    <p:extLst>
      <p:ext uri="{BB962C8B-B14F-4D97-AF65-F5344CB8AC3E}">
        <p14:creationId xmlns:p14="http://schemas.microsoft.com/office/powerpoint/2010/main" val="258824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4084637" y="2354262"/>
            <a:ext cx="4267200" cy="4305300"/>
          </a:xfrm>
          <a:prstGeom prst="ellipse">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2" name="Title 1"/>
          <p:cNvSpPr>
            <a:spLocks noGrp="1"/>
          </p:cNvSpPr>
          <p:nvPr>
            <p:ph type="title"/>
          </p:nvPr>
        </p:nvSpPr>
        <p:spPr/>
        <p:txBody>
          <a:bodyPr/>
          <a:lstStyle/>
          <a:p>
            <a:r>
              <a:rPr lang="en-US" dirty="0"/>
              <a:t>High availability and disaster recovery</a:t>
            </a:r>
          </a:p>
        </p:txBody>
      </p:sp>
      <p:sp>
        <p:nvSpPr>
          <p:cNvPr id="3" name="Text Placeholder 2"/>
          <p:cNvSpPr>
            <a:spLocks noGrp="1"/>
          </p:cNvSpPr>
          <p:nvPr>
            <p:ph type="body" sz="quarter" idx="10"/>
          </p:nvPr>
        </p:nvSpPr>
        <p:spPr/>
        <p:txBody>
          <a:bodyPr/>
          <a:lstStyle/>
          <a:p>
            <a:r>
              <a:rPr lang="en-US" dirty="0"/>
              <a:t>Disaster recovery begins where high availability ends</a:t>
            </a:r>
          </a:p>
        </p:txBody>
      </p:sp>
      <p:sp>
        <p:nvSpPr>
          <p:cNvPr id="5" name="Oval 4"/>
          <p:cNvSpPr/>
          <p:nvPr/>
        </p:nvSpPr>
        <p:spPr bwMode="auto">
          <a:xfrm>
            <a:off x="4770437" y="3059112"/>
            <a:ext cx="2895600" cy="2895600"/>
          </a:xfrm>
          <a:prstGeom prst="ellipse">
            <a:avLst/>
          </a:prstGeom>
          <a:solidFill>
            <a:srgbClr val="FFFF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4" name="Oval 3"/>
          <p:cNvSpPr/>
          <p:nvPr/>
        </p:nvSpPr>
        <p:spPr bwMode="auto">
          <a:xfrm>
            <a:off x="5513387" y="3785145"/>
            <a:ext cx="1409700" cy="1447800"/>
          </a:xfrm>
          <a:prstGeom prst="ellipse">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7" name="TextBox 6"/>
          <p:cNvSpPr txBox="1"/>
          <p:nvPr/>
        </p:nvSpPr>
        <p:spPr>
          <a:xfrm>
            <a:off x="508933" y="2703314"/>
            <a:ext cx="328763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Virtual machine (app)</a:t>
            </a:r>
          </a:p>
        </p:txBody>
      </p:sp>
      <p:sp>
        <p:nvSpPr>
          <p:cNvPr id="8" name="TextBox 7"/>
          <p:cNvSpPr txBox="1"/>
          <p:nvPr/>
        </p:nvSpPr>
        <p:spPr>
          <a:xfrm>
            <a:off x="506086" y="4164012"/>
            <a:ext cx="299582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Availability set (HA)</a:t>
            </a:r>
          </a:p>
        </p:txBody>
      </p:sp>
      <p:sp>
        <p:nvSpPr>
          <p:cNvPr id="9" name="TextBox 8"/>
          <p:cNvSpPr txBox="1"/>
          <p:nvPr/>
        </p:nvSpPr>
        <p:spPr>
          <a:xfrm>
            <a:off x="508933" y="5363679"/>
            <a:ext cx="284238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Paired region (DR)</a:t>
            </a:r>
          </a:p>
        </p:txBody>
      </p:sp>
      <p:cxnSp>
        <p:nvCxnSpPr>
          <p:cNvPr id="12" name="Straight Connector 11"/>
          <p:cNvCxnSpPr>
            <a:endCxn id="7" idx="3"/>
          </p:cNvCxnSpPr>
          <p:nvPr/>
        </p:nvCxnSpPr>
        <p:spPr>
          <a:xfrm flipH="1" flipV="1">
            <a:off x="3796564" y="3017246"/>
            <a:ext cx="2421674" cy="142551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8" idx="3"/>
          </p:cNvCxnSpPr>
          <p:nvPr/>
        </p:nvCxnSpPr>
        <p:spPr>
          <a:xfrm flipH="1" flipV="1">
            <a:off x="3501906" y="4477944"/>
            <a:ext cx="1649533" cy="57062"/>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3"/>
          </p:cNvCxnSpPr>
          <p:nvPr/>
        </p:nvCxnSpPr>
        <p:spPr>
          <a:xfrm flipH="1">
            <a:off x="3351314" y="5363679"/>
            <a:ext cx="1266725" cy="313932"/>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63323" y="2716212"/>
            <a:ext cx="201651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Server (app)</a:t>
            </a:r>
          </a:p>
        </p:txBody>
      </p:sp>
      <p:sp>
        <p:nvSpPr>
          <p:cNvPr id="26" name="TextBox 25"/>
          <p:cNvSpPr txBox="1"/>
          <p:nvPr/>
        </p:nvSpPr>
        <p:spPr>
          <a:xfrm>
            <a:off x="1493837" y="4164012"/>
            <a:ext cx="199715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Cluster (HA)</a:t>
            </a:r>
          </a:p>
        </p:txBody>
      </p:sp>
      <p:sp>
        <p:nvSpPr>
          <p:cNvPr id="28" name="TextBox 27"/>
          <p:cNvSpPr txBox="1"/>
          <p:nvPr/>
        </p:nvSpPr>
        <p:spPr>
          <a:xfrm>
            <a:off x="1341437" y="5383212"/>
            <a:ext cx="199554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2</a:t>
            </a:r>
            <a:r>
              <a:rPr lang="en-US" sz="2400" baseline="30000" dirty="0">
                <a:gradFill>
                  <a:gsLst>
                    <a:gs pos="2917">
                      <a:schemeClr val="tx1"/>
                    </a:gs>
                    <a:gs pos="30000">
                      <a:schemeClr val="tx1"/>
                    </a:gs>
                  </a:gsLst>
                  <a:lin ang="5400000" scaled="0"/>
                </a:gradFill>
              </a:rPr>
              <a:t>nd</a:t>
            </a:r>
            <a:r>
              <a:rPr lang="en-US" sz="2400" dirty="0">
                <a:gradFill>
                  <a:gsLst>
                    <a:gs pos="2917">
                      <a:schemeClr val="tx1"/>
                    </a:gs>
                    <a:gs pos="30000">
                      <a:schemeClr val="tx1"/>
                    </a:gs>
                  </a:gsLst>
                  <a:lin ang="5400000" scaled="0"/>
                </a:gradFill>
              </a:rPr>
              <a:t> site (DR)</a:t>
            </a:r>
          </a:p>
        </p:txBody>
      </p:sp>
    </p:spTree>
    <p:extLst>
      <p:ext uri="{BB962C8B-B14F-4D97-AF65-F5344CB8AC3E}">
        <p14:creationId xmlns:p14="http://schemas.microsoft.com/office/powerpoint/2010/main" val="107928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500"/>
                            </p:stCondLst>
                            <p:childTnLst>
                              <p:par>
                                <p:cTn id="61" presetID="22" presetClass="entr" presetSubtype="2"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right)">
                                      <p:cBhvr>
                                        <p:cTn id="63" dur="500"/>
                                        <p:tgtEl>
                                          <p:spTgt spid="17"/>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1"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4" grpId="0" animBg="1"/>
      <p:bldP spid="4" grpId="1" animBg="1"/>
      <p:bldP spid="7" grpId="0"/>
      <p:bldP spid="7" grpId="1"/>
      <p:bldP spid="8" grpId="0"/>
      <p:bldP spid="8" grpId="1"/>
      <p:bldP spid="9" grpId="0"/>
      <p:bldP spid="9" grpId="1"/>
      <p:bldP spid="25" grpId="0"/>
      <p:bldP spid="25" grpId="1"/>
      <p:bldP spid="25" grpId="2"/>
      <p:bldP spid="26" grpId="0"/>
      <p:bldP spid="26" grpId="1"/>
      <p:bldP spid="26" grpId="2"/>
      <p:bldP spid="28" grpId="0"/>
      <p:bldP spid="28" grpId="1"/>
      <p:bldP spid="2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RTO and RPO</a:t>
            </a:r>
          </a:p>
        </p:txBody>
      </p:sp>
      <p:sp>
        <p:nvSpPr>
          <p:cNvPr id="3" name="Text Placeholder 2"/>
          <p:cNvSpPr>
            <a:spLocks noGrp="1"/>
          </p:cNvSpPr>
          <p:nvPr>
            <p:ph type="body" sz="quarter" idx="10"/>
          </p:nvPr>
        </p:nvSpPr>
        <p:spPr>
          <a:xfrm>
            <a:off x="274638" y="1212850"/>
            <a:ext cx="11887200" cy="3111621"/>
          </a:xfrm>
        </p:spPr>
        <p:txBody>
          <a:bodyPr/>
          <a:lstStyle/>
          <a:p>
            <a:r>
              <a:rPr lang="en-US" dirty="0"/>
              <a:t>Recovery Time Objective (RTO)</a:t>
            </a:r>
          </a:p>
          <a:p>
            <a:pPr lvl="1"/>
            <a:r>
              <a:rPr lang="en-US" sz="1800" dirty="0"/>
              <a:t>“The recovery time objective (RTO) is the targeted duration of time and a service level within which a business process must be restored after a disaster (or disruption) in order to avoid unacceptable consequences associated with a break in business continuity.”, </a:t>
            </a:r>
            <a:r>
              <a:rPr lang="en-US" sz="1800" dirty="0">
                <a:hlinkClick r:id="rId3"/>
              </a:rPr>
              <a:t>https://en.wikipedia.org/wiki/Recovery_time_objective</a:t>
            </a:r>
            <a:r>
              <a:rPr lang="en-US" sz="1800" dirty="0"/>
              <a:t> </a:t>
            </a:r>
          </a:p>
          <a:p>
            <a:r>
              <a:rPr lang="en-US" dirty="0"/>
              <a:t>Recovery Point Objective (RPO)</a:t>
            </a:r>
          </a:p>
          <a:p>
            <a:pPr lvl="1"/>
            <a:r>
              <a:rPr lang="en-US" sz="1800" dirty="0"/>
              <a:t>“A recovery point objective, or “RPO</a:t>
            </a:r>
            <a:r>
              <a:rPr lang="en-US" sz="1800"/>
              <a:t>”, is </a:t>
            </a:r>
            <a:r>
              <a:rPr lang="en-US" sz="1800" dirty="0"/>
              <a:t>the maximum targeted period in which data might be lost from an IT service due to a major incident. The RPO gives systems designers a limit to work to.”, </a:t>
            </a:r>
            <a:r>
              <a:rPr lang="en-US" sz="1800" dirty="0">
                <a:hlinkClick r:id="rId4"/>
              </a:rPr>
              <a:t>https://en.wikipedia.org/wiki/Recovery_point_objective</a:t>
            </a:r>
            <a:r>
              <a:rPr lang="en-US" sz="1800" dirty="0"/>
              <a:t> </a:t>
            </a:r>
          </a:p>
        </p:txBody>
      </p:sp>
      <p:cxnSp>
        <p:nvCxnSpPr>
          <p:cNvPr id="5" name="Straight Arrow Connector 4"/>
          <p:cNvCxnSpPr/>
          <p:nvPr/>
        </p:nvCxnSpPr>
        <p:spPr>
          <a:xfrm>
            <a:off x="655637" y="4993744"/>
            <a:ext cx="10972800" cy="0"/>
          </a:xfrm>
          <a:prstGeom prst="straightConnector1">
            <a:avLst/>
          </a:prstGeom>
          <a:ln w="136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Explosion: 8 Points 5"/>
          <p:cNvSpPr/>
          <p:nvPr/>
        </p:nvSpPr>
        <p:spPr bwMode="auto">
          <a:xfrm>
            <a:off x="5265737" y="4536544"/>
            <a:ext cx="1752600" cy="914400"/>
          </a:xfrm>
          <a:prstGeom prst="irregularSeal1">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rPr>
              <a:t>Disaster </a:t>
            </a:r>
          </a:p>
        </p:txBody>
      </p:sp>
      <p:sp>
        <p:nvSpPr>
          <p:cNvPr id="7" name="TextBox 6"/>
          <p:cNvSpPr txBox="1"/>
          <p:nvPr/>
        </p:nvSpPr>
        <p:spPr>
          <a:xfrm>
            <a:off x="3094034" y="5298614"/>
            <a:ext cx="3047999" cy="5724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Lost Data</a:t>
            </a:r>
          </a:p>
        </p:txBody>
      </p:sp>
      <p:sp>
        <p:nvSpPr>
          <p:cNvPr id="8" name="TextBox 7"/>
          <p:cNvSpPr txBox="1"/>
          <p:nvPr/>
        </p:nvSpPr>
        <p:spPr>
          <a:xfrm>
            <a:off x="6256333" y="5301183"/>
            <a:ext cx="3810001" cy="5724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Down Time</a:t>
            </a:r>
          </a:p>
        </p:txBody>
      </p:sp>
      <p:grpSp>
        <p:nvGrpSpPr>
          <p:cNvPr id="9" name="Group 8"/>
          <p:cNvGrpSpPr/>
          <p:nvPr/>
        </p:nvGrpSpPr>
        <p:grpSpPr>
          <a:xfrm>
            <a:off x="3094035" y="5490148"/>
            <a:ext cx="3047999" cy="457200"/>
            <a:chOff x="1646237" y="5326062"/>
            <a:chExt cx="1752600" cy="457200"/>
          </a:xfrm>
        </p:grpSpPr>
        <p:cxnSp>
          <p:nvCxnSpPr>
            <p:cNvPr id="10" name="Straight Connector 9"/>
            <p:cNvCxnSpPr/>
            <p:nvPr/>
          </p:nvCxnSpPr>
          <p:spPr>
            <a:xfrm>
              <a:off x="1646237" y="5326062"/>
              <a:ext cx="0" cy="4572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46237" y="5554662"/>
              <a:ext cx="17526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98837" y="5326062"/>
              <a:ext cx="0" cy="4572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142033" y="5490148"/>
            <a:ext cx="3962403" cy="457200"/>
            <a:chOff x="1646237" y="5326062"/>
            <a:chExt cx="1752600" cy="457200"/>
          </a:xfrm>
        </p:grpSpPr>
        <p:cxnSp>
          <p:nvCxnSpPr>
            <p:cNvPr id="14" name="Straight Connector 13"/>
            <p:cNvCxnSpPr/>
            <p:nvPr/>
          </p:nvCxnSpPr>
          <p:spPr>
            <a:xfrm>
              <a:off x="1646237" y="5326062"/>
              <a:ext cx="0" cy="4572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46237" y="5554662"/>
              <a:ext cx="17526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98837" y="5326062"/>
              <a:ext cx="0" cy="4572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Speech Bubble: Rectangle with Corners Rounded 16"/>
          <p:cNvSpPr/>
          <p:nvPr/>
        </p:nvSpPr>
        <p:spPr bwMode="auto">
          <a:xfrm>
            <a:off x="2789237" y="4342871"/>
            <a:ext cx="990600" cy="356188"/>
          </a:xfrm>
          <a:prstGeom prst="wedgeRoundRectCallout">
            <a:avLst>
              <a:gd name="adj1" fmla="val -20903"/>
              <a:gd name="adj2" fmla="val 108492"/>
              <a:gd name="adj3" fmla="val 16667"/>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RPO</a:t>
            </a:r>
          </a:p>
        </p:txBody>
      </p:sp>
      <p:sp>
        <p:nvSpPr>
          <p:cNvPr id="18" name="Speech Bubble: Rectangle with Corners Rounded 17"/>
          <p:cNvSpPr/>
          <p:nvPr/>
        </p:nvSpPr>
        <p:spPr bwMode="auto">
          <a:xfrm>
            <a:off x="9456737" y="4330118"/>
            <a:ext cx="990600" cy="356188"/>
          </a:xfrm>
          <a:prstGeom prst="wedgeRoundRectCallout">
            <a:avLst>
              <a:gd name="adj1" fmla="val 9866"/>
              <a:gd name="adj2" fmla="val 119534"/>
              <a:gd name="adj3" fmla="val 16667"/>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RTO</a:t>
            </a:r>
          </a:p>
        </p:txBody>
      </p:sp>
      <p:sp>
        <p:nvSpPr>
          <p:cNvPr id="19" name="Speech Bubble: Rectangle with Corners Rounded 18"/>
          <p:cNvSpPr/>
          <p:nvPr/>
        </p:nvSpPr>
        <p:spPr bwMode="auto">
          <a:xfrm>
            <a:off x="10637837" y="4301785"/>
            <a:ext cx="990600" cy="356188"/>
          </a:xfrm>
          <a:prstGeom prst="wedgeRoundRectCallout">
            <a:avLst>
              <a:gd name="adj1" fmla="val -60"/>
              <a:gd name="adj2" fmla="val 125055"/>
              <a:gd name="adj3" fmla="val 16667"/>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5439">
                      <a:srgbClr val="F8F8F8"/>
                    </a:gs>
                    <a:gs pos="10000">
                      <a:srgbClr val="F8F8F8"/>
                    </a:gs>
                  </a:gsLst>
                  <a:lin ang="5400000" scaled="0"/>
                </a:gradFill>
                <a:effectLst/>
                <a:uLnTx/>
                <a:uFillTx/>
              </a:rPr>
              <a:t>PTO*</a:t>
            </a:r>
          </a:p>
        </p:txBody>
      </p:sp>
      <p:sp>
        <p:nvSpPr>
          <p:cNvPr id="20" name="Rectangle 19"/>
          <p:cNvSpPr/>
          <p:nvPr/>
        </p:nvSpPr>
        <p:spPr>
          <a:xfrm>
            <a:off x="400538" y="6387083"/>
            <a:ext cx="4777398" cy="3416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gradFill>
                  <a:gsLst>
                    <a:gs pos="2917">
                      <a:schemeClr val="tx1"/>
                    </a:gs>
                    <a:gs pos="30000">
                      <a:schemeClr val="tx1"/>
                    </a:gs>
                  </a:gsLst>
                  <a:lin ang="5400000" scaled="0"/>
                </a:gradFill>
                <a:effectLst/>
                <a:uLnTx/>
                <a:uFillTx/>
              </a:rPr>
              <a:t>*PTO</a:t>
            </a: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 Take some time off. You’ve earned it. </a:t>
            </a: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sym typeface="Wingdings" panose="05000000000000000000" pitchFamily="2" charset="2"/>
              </a:rPr>
              <a:t></a:t>
            </a:r>
            <a:endPar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255231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Picking RPO and RTO</a:t>
            </a:r>
          </a:p>
        </p:txBody>
      </p:sp>
      <p:sp>
        <p:nvSpPr>
          <p:cNvPr id="3" name="Text Placeholder 2"/>
          <p:cNvSpPr txBox="1">
            <a:spLocks/>
          </p:cNvSpPr>
          <p:nvPr/>
        </p:nvSpPr>
        <p:spPr>
          <a:xfrm>
            <a:off x="274638" y="1212850"/>
            <a:ext cx="11887200" cy="311162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RPO and RTO are a business decision</a:t>
            </a:r>
          </a:p>
          <a:p>
            <a:pPr marL="514350" marR="0" lvl="0" indent="-51435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Get your current RPO and RTO</a:t>
            </a:r>
          </a:p>
          <a:p>
            <a:pPr marL="514350" marR="0" lvl="0" indent="-51435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Test options and estimate costs</a:t>
            </a:r>
          </a:p>
          <a:p>
            <a:pPr marL="514350" marR="0" lvl="0" indent="-51435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Get business owner agreement on RPO and RTO</a:t>
            </a:r>
          </a:p>
          <a:p>
            <a:pPr marL="514350" marR="0" lvl="0" indent="-51435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mj-lt"/>
                <a:ea typeface="+mn-ea"/>
                <a:cs typeface="+mn-cs"/>
              </a:rPr>
              <a:t>Implement &amp; measure</a:t>
            </a:r>
          </a:p>
          <a:p>
            <a:pPr marL="0" marR="0" lvl="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pPr>
            <a:endParaRPr kumimoji="0" lang="en-US" sz="32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p:txBody>
      </p:sp>
      <p:pic>
        <p:nvPicPr>
          <p:cNvPr id="5" name="Graphic 4" descr="Network">
            <a:extLst>
              <a:ext uri="{FF2B5EF4-FFF2-40B4-BE49-F238E27FC236}">
                <a16:creationId xmlns:a16="http://schemas.microsoft.com/office/drawing/2014/main" id="{70A14383-5AFB-4048-87B0-7B05C7EF30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1437" y="3497262"/>
            <a:ext cx="3200400" cy="3200400"/>
          </a:xfrm>
          <a:prstGeom prst="rect">
            <a:avLst/>
          </a:prstGeom>
        </p:spPr>
      </p:pic>
    </p:spTree>
    <p:extLst>
      <p:ext uri="{BB962C8B-B14F-4D97-AF65-F5344CB8AC3E}">
        <p14:creationId xmlns:p14="http://schemas.microsoft.com/office/powerpoint/2010/main" val="1091952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does Azure help with HA?</a:t>
            </a:r>
          </a:p>
        </p:txBody>
      </p:sp>
    </p:spTree>
    <p:extLst>
      <p:ext uri="{BB962C8B-B14F-4D97-AF65-F5344CB8AC3E}">
        <p14:creationId xmlns:p14="http://schemas.microsoft.com/office/powerpoint/2010/main" val="1306767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4136517"/>
          </a:xfrm>
        </p:spPr>
        <p:txBody>
          <a:bodyPr/>
          <a:lstStyle/>
          <a:p>
            <a:r>
              <a:rPr lang="en-US" dirty="0"/>
              <a:t>Protect against planned and unplanned events</a:t>
            </a:r>
          </a:p>
          <a:p>
            <a:r>
              <a:rPr lang="en-US" dirty="0"/>
              <a:t>Azure distributes the placement of VMs across the underlying infrastructure</a:t>
            </a:r>
          </a:p>
          <a:p>
            <a:r>
              <a:rPr lang="en-US" dirty="0"/>
              <a:t>Fault Domains</a:t>
            </a:r>
          </a:p>
          <a:p>
            <a:pPr lvl="1"/>
            <a:r>
              <a:rPr lang="en-US" dirty="0"/>
              <a:t>share a common power source and network switch</a:t>
            </a:r>
          </a:p>
          <a:p>
            <a:r>
              <a:rPr lang="en-US" dirty="0"/>
              <a:t>Update Domains</a:t>
            </a:r>
          </a:p>
          <a:p>
            <a:pPr lvl="1"/>
            <a:r>
              <a:rPr lang="en-US" dirty="0"/>
              <a:t>Intelligently update the host OSs that your guest VMs are running on</a:t>
            </a:r>
          </a:p>
        </p:txBody>
      </p:sp>
      <p:sp>
        <p:nvSpPr>
          <p:cNvPr id="3" name="Title 2"/>
          <p:cNvSpPr>
            <a:spLocks noGrp="1"/>
          </p:cNvSpPr>
          <p:nvPr>
            <p:ph type="title"/>
          </p:nvPr>
        </p:nvSpPr>
        <p:spPr/>
        <p:txBody>
          <a:bodyPr/>
          <a:lstStyle/>
          <a:p>
            <a:r>
              <a:rPr lang="en-US" dirty="0"/>
              <a:t>Availability Sets</a:t>
            </a:r>
          </a:p>
        </p:txBody>
      </p:sp>
    </p:spTree>
    <p:extLst>
      <p:ext uri="{BB962C8B-B14F-4D97-AF65-F5344CB8AC3E}">
        <p14:creationId xmlns:p14="http://schemas.microsoft.com/office/powerpoint/2010/main" val="9066759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Availability Sets</a:t>
            </a:r>
          </a:p>
        </p:txBody>
      </p:sp>
      <p:pic>
        <p:nvPicPr>
          <p:cNvPr id="1026" name="Picture 2" descr="Conceptual drawing of the update domain and fault domain configu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25" y="1154113"/>
            <a:ext cx="7134225"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73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2125662"/>
            <a:ext cx="12115799" cy="1181862"/>
          </a:xfrm>
        </p:spPr>
        <p:txBody>
          <a:bodyPr/>
          <a:lstStyle/>
          <a:p>
            <a:r>
              <a:rPr lang="en-US" dirty="0"/>
              <a:t>How does Azure help with DR?</a:t>
            </a:r>
          </a:p>
        </p:txBody>
      </p:sp>
    </p:spTree>
    <p:extLst>
      <p:ext uri="{BB962C8B-B14F-4D97-AF65-F5344CB8AC3E}">
        <p14:creationId xmlns:p14="http://schemas.microsoft.com/office/powerpoint/2010/main" val="262554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25400"/>
            <a:ext cx="11372850" cy="885825"/>
          </a:xfrm>
        </p:spPr>
        <p:txBody>
          <a:bodyPr/>
          <a:lstStyle/>
          <a:p>
            <a:r>
              <a:rPr lang="en-US" sz="3200" dirty="0"/>
              <a:t>Azure </a:t>
            </a:r>
            <a:r>
              <a:rPr lang="en-US" sz="3600" dirty="0"/>
              <a:t>Site</a:t>
            </a:r>
            <a:r>
              <a:rPr lang="en-US" sz="3200" dirty="0"/>
              <a:t> Recovery: The Complete Disaster Recovery Solution</a:t>
            </a:r>
          </a:p>
        </p:txBody>
      </p:sp>
      <p:grpSp>
        <p:nvGrpSpPr>
          <p:cNvPr id="2" name="Group 1"/>
          <p:cNvGrpSpPr/>
          <p:nvPr/>
        </p:nvGrpSpPr>
        <p:grpSpPr>
          <a:xfrm>
            <a:off x="793" y="6053668"/>
            <a:ext cx="12434888" cy="754498"/>
            <a:chOff x="-1" y="5435796"/>
            <a:chExt cx="12436475" cy="754595"/>
          </a:xfrm>
        </p:grpSpPr>
        <p:sp>
          <p:nvSpPr>
            <p:cNvPr id="14" name="Rectangle 13"/>
            <p:cNvSpPr/>
            <p:nvPr/>
          </p:nvSpPr>
          <p:spPr bwMode="auto">
            <a:xfrm>
              <a:off x="-1" y="5435796"/>
              <a:ext cx="12436475" cy="754595"/>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2" rIns="0" bIns="46632" numCol="1" rtlCol="0" anchor="ctr" anchorCtr="0" compatLnSpc="1">
              <a:prstTxWarp prst="textNoShape">
                <a:avLst/>
              </a:prstTxWarp>
            </a:bodyPr>
            <a:lstStyle/>
            <a:p>
              <a:pPr marL="0" marR="0" lvl="0" indent="0" algn="ctr" defTabSz="932329"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Any OS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5614591"/>
              <a:ext cx="449071" cy="466725"/>
            </a:xfrm>
            <a:prstGeom prst="rect">
              <a:avLst/>
            </a:prstGeom>
          </p:spPr>
        </p:pic>
        <p:sp>
          <p:nvSpPr>
            <p:cNvPr id="16" name="TextBox 15"/>
            <p:cNvSpPr txBox="1"/>
            <p:nvPr/>
          </p:nvSpPr>
          <p:spPr>
            <a:xfrm>
              <a:off x="1390778" y="5511167"/>
              <a:ext cx="2359951" cy="627863"/>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Windows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830" y="5530208"/>
              <a:ext cx="637471" cy="635489"/>
            </a:xfrm>
            <a:prstGeom prst="rect">
              <a:avLst/>
            </a:prstGeom>
          </p:spPr>
        </p:pic>
        <p:sp>
          <p:nvSpPr>
            <p:cNvPr id="20" name="TextBox 19"/>
            <p:cNvSpPr txBox="1"/>
            <p:nvPr/>
          </p:nvSpPr>
          <p:spPr>
            <a:xfrm>
              <a:off x="10021582" y="5504186"/>
              <a:ext cx="2140254" cy="627863"/>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Linux</a:t>
              </a:r>
            </a:p>
          </p:txBody>
        </p:sp>
      </p:grpSp>
      <p:cxnSp>
        <p:nvCxnSpPr>
          <p:cNvPr id="3" name="Straight Connector 2"/>
          <p:cNvCxnSpPr/>
          <p:nvPr/>
        </p:nvCxnSpPr>
        <p:spPr>
          <a:xfrm>
            <a:off x="6751569" y="2707464"/>
            <a:ext cx="0" cy="1655786"/>
          </a:xfrm>
          <a:prstGeom prst="line">
            <a:avLst/>
          </a:prstGeom>
          <a:ln>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61110" y="5294763"/>
            <a:ext cx="1752377"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VMware</a:t>
            </a:r>
          </a:p>
        </p:txBody>
      </p:sp>
      <p:sp>
        <p:nvSpPr>
          <p:cNvPr id="60" name="TextBox 59"/>
          <p:cNvSpPr txBox="1"/>
          <p:nvPr/>
        </p:nvSpPr>
        <p:spPr>
          <a:xfrm>
            <a:off x="2675148" y="5294763"/>
            <a:ext cx="1752377"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Hyper-V</a:t>
            </a:r>
          </a:p>
        </p:txBody>
      </p:sp>
      <p:sp>
        <p:nvSpPr>
          <p:cNvPr id="61" name="TextBox 60"/>
          <p:cNvSpPr txBox="1"/>
          <p:nvPr/>
        </p:nvSpPr>
        <p:spPr>
          <a:xfrm>
            <a:off x="4430764" y="5290436"/>
            <a:ext cx="1752377"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Physical</a:t>
            </a:r>
          </a:p>
        </p:txBody>
      </p:sp>
      <p:sp>
        <p:nvSpPr>
          <p:cNvPr id="11" name="Right Brace 10"/>
          <p:cNvSpPr/>
          <p:nvPr/>
        </p:nvSpPr>
        <p:spPr>
          <a:xfrm rot="16200000">
            <a:off x="3172288" y="1601005"/>
            <a:ext cx="496759" cy="4004829"/>
          </a:xfrm>
          <a:prstGeom prst="rightBrace">
            <a:avLst/>
          </a:prstGeom>
          <a:ln>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 name="Up-Down Arrow 22"/>
          <p:cNvSpPr/>
          <p:nvPr/>
        </p:nvSpPr>
        <p:spPr bwMode="auto">
          <a:xfrm>
            <a:off x="3306159" y="2812834"/>
            <a:ext cx="245421" cy="609002"/>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b" anchorCtr="0"/>
          <a:lstStyle/>
          <a:p>
            <a:pPr marL="0" marR="0" lvl="0" indent="0" algn="ctr" defTabSz="93226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2" name="Picture 2" descr="C:\Users\chrisw\Desktop\Cloud Services 3.png"/>
          <p:cNvPicPr>
            <a:picLocks noChangeAspect="1" noChangeArrowheads="1"/>
          </p:cNvPicPr>
          <p:nvPr/>
        </p:nvPicPr>
        <p:blipFill>
          <a:blip r:embed="rId5">
            <a:duotone>
              <a:prstClr val="black"/>
              <a:srgbClr val="002060">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70239" y="2008503"/>
            <a:ext cx="904104" cy="623393"/>
          </a:xfrm>
          <a:prstGeom prst="rect">
            <a:avLst/>
          </a:prstGeom>
          <a:solidFill>
            <a:schemeClr val="bg1"/>
          </a:solidFill>
          <a:extLst/>
        </p:spPr>
      </p:pic>
      <p:sp>
        <p:nvSpPr>
          <p:cNvPr id="64" name="Right Arrow 63"/>
          <p:cNvSpPr/>
          <p:nvPr/>
        </p:nvSpPr>
        <p:spPr bwMode="auto">
          <a:xfrm>
            <a:off x="1423366" y="2247201"/>
            <a:ext cx="828483" cy="344739"/>
          </a:xfrm>
          <a:prstGeom prst="right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b" anchorCtr="0"/>
          <a:lstStyle/>
          <a:p>
            <a:pPr marL="0" marR="0" lvl="0" indent="0" algn="ctr" defTabSz="93226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Up-Down Arrow 64"/>
          <p:cNvSpPr/>
          <p:nvPr/>
        </p:nvSpPr>
        <p:spPr bwMode="auto">
          <a:xfrm rot="5400000">
            <a:off x="4391307" y="2124110"/>
            <a:ext cx="245421" cy="609002"/>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b" anchorCtr="0"/>
          <a:lstStyle/>
          <a:p>
            <a:pPr marL="0" marR="0" lvl="0" indent="0" algn="ctr" defTabSz="93226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TextBox 67"/>
          <p:cNvSpPr txBox="1"/>
          <p:nvPr/>
        </p:nvSpPr>
        <p:spPr>
          <a:xfrm>
            <a:off x="-33309" y="2513563"/>
            <a:ext cx="1752376"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AWS*</a:t>
            </a:r>
          </a:p>
        </p:txBody>
      </p:sp>
      <p:sp>
        <p:nvSpPr>
          <p:cNvPr id="24" name="Rectangle 23"/>
          <p:cNvSpPr/>
          <p:nvPr/>
        </p:nvSpPr>
        <p:spPr bwMode="auto">
          <a:xfrm>
            <a:off x="795" y="757765"/>
            <a:ext cx="12434888" cy="51171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ctr" anchorCtr="0"/>
          <a:lstStyle/>
          <a:p>
            <a:pPr marL="0" marR="0" lvl="0" indent="0" algn="ctr" defTabSz="9322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Any Cloud</a:t>
            </a:r>
          </a:p>
        </p:txBody>
      </p:sp>
      <p:sp>
        <p:nvSpPr>
          <p:cNvPr id="92" name="Up-Down Arrow 91"/>
          <p:cNvSpPr/>
          <p:nvPr/>
        </p:nvSpPr>
        <p:spPr bwMode="auto">
          <a:xfrm rot="5400000">
            <a:off x="9139657" y="4322748"/>
            <a:ext cx="239548" cy="1325127"/>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b" anchorCtr="0"/>
          <a:lstStyle/>
          <a:p>
            <a:pPr marL="0" marR="0" lvl="0" indent="0" algn="ctr" defTabSz="93226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Up-Down Arrow 105"/>
          <p:cNvSpPr/>
          <p:nvPr/>
        </p:nvSpPr>
        <p:spPr bwMode="auto">
          <a:xfrm rot="5400000">
            <a:off x="9160959" y="1997205"/>
            <a:ext cx="255775" cy="1452970"/>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9" tIns="91429" rIns="34291" bIns="34291" rtlCol="0" anchor="b" anchorCtr="0"/>
          <a:lstStyle/>
          <a:p>
            <a:pPr marL="0" marR="0" lvl="0" indent="0" algn="ctr" defTabSz="93226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TextBox 106"/>
          <p:cNvSpPr txBox="1"/>
          <p:nvPr/>
        </p:nvSpPr>
        <p:spPr>
          <a:xfrm>
            <a:off x="7240533" y="3309439"/>
            <a:ext cx="4343099"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Physical/VMware to VMware</a:t>
            </a:r>
          </a:p>
        </p:txBody>
      </p:sp>
      <p:sp>
        <p:nvSpPr>
          <p:cNvPr id="109" name="TextBox 108"/>
          <p:cNvSpPr txBox="1"/>
          <p:nvPr/>
        </p:nvSpPr>
        <p:spPr>
          <a:xfrm>
            <a:off x="7768326" y="5436420"/>
            <a:ext cx="3504671" cy="627782"/>
          </a:xfrm>
          <a:prstGeom prst="rect">
            <a:avLst/>
          </a:prstGeom>
          <a:noFill/>
        </p:spPr>
        <p:txBody>
          <a:bodyPr wrap="square" lIns="182856" tIns="146284" rIns="182856" bIns="146284" rtlCol="0">
            <a:spAutoFit/>
          </a:bodyPr>
          <a:lstStyle/>
          <a:p>
            <a:pPr marL="0" marR="0" lvl="0" indent="0" algn="ctr" defTabSz="932742"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VMM to VMM</a:t>
            </a:r>
          </a:p>
        </p:txBody>
      </p:sp>
      <p:sp>
        <p:nvSpPr>
          <p:cNvPr id="110" name="TextBox 109"/>
          <p:cNvSpPr txBox="1"/>
          <p:nvPr/>
        </p:nvSpPr>
        <p:spPr>
          <a:xfrm>
            <a:off x="1374330" y="747650"/>
            <a:ext cx="2589651"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UI"/>
                <a:ea typeface="+mn-ea"/>
                <a:cs typeface="+mn-cs"/>
              </a:rPr>
              <a:t>Site to Azure</a:t>
            </a:r>
          </a:p>
        </p:txBody>
      </p:sp>
      <p:sp>
        <p:nvSpPr>
          <p:cNvPr id="111" name="TextBox 110"/>
          <p:cNvSpPr txBox="1"/>
          <p:nvPr/>
        </p:nvSpPr>
        <p:spPr>
          <a:xfrm>
            <a:off x="8688451" y="698673"/>
            <a:ext cx="2589651" cy="627782"/>
          </a:xfrm>
          <a:prstGeom prst="rect">
            <a:avLst/>
          </a:prstGeom>
          <a:noFill/>
        </p:spPr>
        <p:txBody>
          <a:bodyPr wrap="square" lIns="182856" tIns="146284" rIns="182856" bIns="146284" rtlCol="0">
            <a:spAutoFit/>
          </a:bodyPr>
          <a:lstStyle/>
          <a:p>
            <a:pPr marL="0" marR="0" lvl="0" indent="0" algn="l" defTabSz="932742" rtl="0" eaLnBrk="1" fontAlgn="auto" latinLnBrk="0" hangingPunct="1">
              <a:lnSpc>
                <a:spcPct val="90000"/>
              </a:lnSpc>
              <a:spcBef>
                <a:spcPts val="0"/>
              </a:spcBef>
              <a:spcAft>
                <a:spcPts val="599"/>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UI"/>
                <a:ea typeface="+mn-ea"/>
                <a:cs typeface="+mn-cs"/>
              </a:rPr>
              <a:t>Site to Site</a:t>
            </a:r>
          </a:p>
        </p:txBody>
      </p:sp>
      <p:pic>
        <p:nvPicPr>
          <p:cNvPr id="56" name="Picture 55"/>
          <p:cNvPicPr>
            <a:picLocks noChangeAspect="1"/>
          </p:cNvPicPr>
          <p:nvPr/>
        </p:nvPicPr>
        <p:blipFill>
          <a:blip r:embed="rId7">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103642" y="1973996"/>
            <a:ext cx="2857135" cy="761903"/>
          </a:xfrm>
          <a:prstGeom prst="rect">
            <a:avLst/>
          </a:prstGeom>
        </p:spPr>
      </p:pic>
      <p:pic>
        <p:nvPicPr>
          <p:cNvPr id="58" name="Picture 57"/>
          <p:cNvPicPr>
            <a:picLocks noChangeAspect="1"/>
          </p:cNvPicPr>
          <p:nvPr/>
        </p:nvPicPr>
        <p:blipFill>
          <a:blip r:embed="rId8">
            <a:duotone>
              <a:prstClr val="black"/>
              <a:srgbClr val="2FA7D1">
                <a:tint val="45000"/>
                <a:satMod val="400000"/>
              </a:srgb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40132" y="1965075"/>
            <a:ext cx="2857135" cy="761903"/>
          </a:xfrm>
          <a:prstGeom prst="rect">
            <a:avLst/>
          </a:prstGeom>
        </p:spPr>
      </p:pic>
      <p:pic>
        <p:nvPicPr>
          <p:cNvPr id="7" name="Picture 6"/>
          <p:cNvPicPr>
            <a:picLocks noChangeAspect="1"/>
          </p:cNvPicPr>
          <p:nvPr/>
        </p:nvPicPr>
        <p:blipFill>
          <a:blip r:embed="rId10"/>
          <a:stretch>
            <a:fillRect/>
          </a:stretch>
        </p:blipFill>
        <p:spPr>
          <a:xfrm>
            <a:off x="864358" y="3955209"/>
            <a:ext cx="1278225" cy="1411200"/>
          </a:xfrm>
          <a:prstGeom prst="rect">
            <a:avLst/>
          </a:prstGeom>
        </p:spPr>
      </p:pic>
      <p:pic>
        <p:nvPicPr>
          <p:cNvPr id="8" name="Picture 7"/>
          <p:cNvPicPr>
            <a:picLocks noChangeAspect="1"/>
          </p:cNvPicPr>
          <p:nvPr/>
        </p:nvPicPr>
        <p:blipFill>
          <a:blip r:embed="rId11"/>
          <a:stretch>
            <a:fillRect/>
          </a:stretch>
        </p:blipFill>
        <p:spPr>
          <a:xfrm>
            <a:off x="7129213" y="1886732"/>
            <a:ext cx="873931" cy="964847"/>
          </a:xfrm>
          <a:prstGeom prst="rect">
            <a:avLst/>
          </a:prstGeom>
        </p:spPr>
      </p:pic>
      <p:pic>
        <p:nvPicPr>
          <p:cNvPr id="10" name="Picture 9"/>
          <p:cNvPicPr>
            <a:picLocks noChangeAspect="1"/>
          </p:cNvPicPr>
          <p:nvPr/>
        </p:nvPicPr>
        <p:blipFill>
          <a:blip r:embed="rId12"/>
          <a:stretch>
            <a:fillRect/>
          </a:stretch>
        </p:blipFill>
        <p:spPr>
          <a:xfrm>
            <a:off x="10291539" y="1886731"/>
            <a:ext cx="1278225" cy="1411200"/>
          </a:xfrm>
          <a:prstGeom prst="rect">
            <a:avLst/>
          </a:prstGeom>
        </p:spPr>
      </p:pic>
      <p:pic>
        <p:nvPicPr>
          <p:cNvPr id="17" name="Picture 16"/>
          <p:cNvPicPr>
            <a:picLocks noChangeAspect="1"/>
          </p:cNvPicPr>
          <p:nvPr/>
        </p:nvPicPr>
        <p:blipFill>
          <a:blip r:embed="rId13"/>
          <a:stretch>
            <a:fillRect/>
          </a:stretch>
        </p:blipFill>
        <p:spPr>
          <a:xfrm>
            <a:off x="2856381" y="3982921"/>
            <a:ext cx="1193911" cy="1299778"/>
          </a:xfrm>
          <a:prstGeom prst="rect">
            <a:avLst/>
          </a:prstGeom>
        </p:spPr>
      </p:pic>
      <p:pic>
        <p:nvPicPr>
          <p:cNvPr id="73" name="Picture 72"/>
          <p:cNvPicPr>
            <a:picLocks noChangeAspect="1"/>
          </p:cNvPicPr>
          <p:nvPr/>
        </p:nvPicPr>
        <p:blipFill>
          <a:blip r:embed="rId13"/>
          <a:stretch>
            <a:fillRect/>
          </a:stretch>
        </p:blipFill>
        <p:spPr>
          <a:xfrm>
            <a:off x="7240914" y="4220103"/>
            <a:ext cx="1193911" cy="1299778"/>
          </a:xfrm>
          <a:prstGeom prst="rect">
            <a:avLst/>
          </a:prstGeom>
        </p:spPr>
      </p:pic>
      <p:pic>
        <p:nvPicPr>
          <p:cNvPr id="74" name="Picture 73"/>
          <p:cNvPicPr>
            <a:picLocks noChangeAspect="1"/>
          </p:cNvPicPr>
          <p:nvPr/>
        </p:nvPicPr>
        <p:blipFill>
          <a:blip r:embed="rId13"/>
          <a:stretch>
            <a:fillRect/>
          </a:stretch>
        </p:blipFill>
        <p:spPr>
          <a:xfrm>
            <a:off x="10084039" y="4220103"/>
            <a:ext cx="1193911" cy="1299778"/>
          </a:xfrm>
          <a:prstGeom prst="rect">
            <a:avLst/>
          </a:prstGeom>
        </p:spPr>
      </p:pic>
      <p:grpSp>
        <p:nvGrpSpPr>
          <p:cNvPr id="18" name="Group 17"/>
          <p:cNvGrpSpPr/>
          <p:nvPr/>
        </p:nvGrpSpPr>
        <p:grpSpPr>
          <a:xfrm>
            <a:off x="4696975" y="4081056"/>
            <a:ext cx="1419227" cy="1282581"/>
            <a:chOff x="4696181" y="4081055"/>
            <a:chExt cx="1419227" cy="1282581"/>
          </a:xfrm>
        </p:grpSpPr>
        <p:pic>
          <p:nvPicPr>
            <p:cNvPr id="12" name="Picture 11"/>
            <p:cNvPicPr>
              <a:picLocks noChangeAspect="1"/>
            </p:cNvPicPr>
            <p:nvPr/>
          </p:nvPicPr>
          <p:blipFill>
            <a:blip r:embed="rId14"/>
            <a:stretch>
              <a:fillRect/>
            </a:stretch>
          </p:blipFill>
          <p:spPr>
            <a:xfrm>
              <a:off x="4696181" y="4635636"/>
              <a:ext cx="672750" cy="728000"/>
            </a:xfrm>
            <a:prstGeom prst="rect">
              <a:avLst/>
            </a:prstGeom>
          </p:spPr>
        </p:pic>
        <p:pic>
          <p:nvPicPr>
            <p:cNvPr id="13" name="Picture 12"/>
            <p:cNvPicPr>
              <a:picLocks noChangeAspect="1"/>
            </p:cNvPicPr>
            <p:nvPr/>
          </p:nvPicPr>
          <p:blipFill>
            <a:blip r:embed="rId15"/>
            <a:stretch>
              <a:fillRect/>
            </a:stretch>
          </p:blipFill>
          <p:spPr>
            <a:xfrm>
              <a:off x="5277037" y="4084608"/>
              <a:ext cx="672750" cy="728000"/>
            </a:xfrm>
            <a:prstGeom prst="rect">
              <a:avLst/>
            </a:prstGeom>
          </p:spPr>
        </p:pic>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478" y="4081055"/>
              <a:ext cx="786930" cy="784482"/>
            </a:xfrm>
            <a:prstGeom prst="rect">
              <a:avLst/>
            </a:prstGeom>
          </p:spPr>
        </p:pic>
      </p:grpSp>
      <p:grpSp>
        <p:nvGrpSpPr>
          <p:cNvPr id="76" name="Group 75"/>
          <p:cNvGrpSpPr/>
          <p:nvPr/>
        </p:nvGrpSpPr>
        <p:grpSpPr>
          <a:xfrm>
            <a:off x="7789404" y="2410424"/>
            <a:ext cx="742325" cy="703428"/>
            <a:chOff x="4696181" y="4081055"/>
            <a:chExt cx="1419227" cy="1282581"/>
          </a:xfrm>
        </p:grpSpPr>
        <p:pic>
          <p:nvPicPr>
            <p:cNvPr id="77" name="Picture 76"/>
            <p:cNvPicPr>
              <a:picLocks noChangeAspect="1"/>
            </p:cNvPicPr>
            <p:nvPr/>
          </p:nvPicPr>
          <p:blipFill>
            <a:blip r:embed="rId14"/>
            <a:stretch>
              <a:fillRect/>
            </a:stretch>
          </p:blipFill>
          <p:spPr>
            <a:xfrm>
              <a:off x="4696181" y="4635636"/>
              <a:ext cx="672750" cy="728000"/>
            </a:xfrm>
            <a:prstGeom prst="rect">
              <a:avLst/>
            </a:prstGeom>
          </p:spPr>
        </p:pic>
        <p:pic>
          <p:nvPicPr>
            <p:cNvPr id="78" name="Picture 77"/>
            <p:cNvPicPr>
              <a:picLocks noChangeAspect="1"/>
            </p:cNvPicPr>
            <p:nvPr/>
          </p:nvPicPr>
          <p:blipFill>
            <a:blip r:embed="rId15"/>
            <a:stretch>
              <a:fillRect/>
            </a:stretch>
          </p:blipFill>
          <p:spPr>
            <a:xfrm>
              <a:off x="5277037" y="4084608"/>
              <a:ext cx="672750" cy="728000"/>
            </a:xfrm>
            <a:prstGeom prst="rect">
              <a:avLst/>
            </a:prstGeom>
          </p:spPr>
        </p:pic>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478" y="4081055"/>
              <a:ext cx="786930" cy="784482"/>
            </a:xfrm>
            <a:prstGeom prst="rect">
              <a:avLst/>
            </a:prstGeom>
          </p:spPr>
        </p:pic>
      </p:grpSp>
    </p:spTree>
    <p:extLst>
      <p:ext uri="{BB962C8B-B14F-4D97-AF65-F5344CB8AC3E}">
        <p14:creationId xmlns:p14="http://schemas.microsoft.com/office/powerpoint/2010/main" val="830549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CEEE08D-E30F-44DF-811F-A1090F18C1A8}"/>
              </a:ext>
            </a:extLst>
          </p:cNvPr>
          <p:cNvSpPr/>
          <p:nvPr/>
        </p:nvSpPr>
        <p:spPr bwMode="auto">
          <a:xfrm>
            <a:off x="8341941" y="1904687"/>
            <a:ext cx="3822261" cy="3491537"/>
          </a:xfrm>
          <a:prstGeom prst="roundRect">
            <a:avLst/>
          </a:prstGeom>
          <a:ln w="2857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a:t>
            </a:r>
          </a:p>
        </p:txBody>
      </p:sp>
      <p:sp>
        <p:nvSpPr>
          <p:cNvPr id="9" name="Rectangle: Rounded Corners 8">
            <a:extLst>
              <a:ext uri="{FF2B5EF4-FFF2-40B4-BE49-F238E27FC236}">
                <a16:creationId xmlns:a16="http://schemas.microsoft.com/office/drawing/2014/main" id="{0016C9C4-9D6B-46DF-8952-0EB634B3E713}"/>
              </a:ext>
            </a:extLst>
          </p:cNvPr>
          <p:cNvSpPr/>
          <p:nvPr/>
        </p:nvSpPr>
        <p:spPr bwMode="auto">
          <a:xfrm>
            <a:off x="4322741" y="1908235"/>
            <a:ext cx="3724296" cy="3487989"/>
          </a:xfrm>
          <a:prstGeom prst="roundRect">
            <a:avLst/>
          </a:prstGeom>
          <a:ln w="2857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a:t>
            </a:r>
          </a:p>
        </p:txBody>
      </p:sp>
      <p:sp>
        <p:nvSpPr>
          <p:cNvPr id="18" name="Rectangle 17">
            <a:extLst>
              <a:ext uri="{FF2B5EF4-FFF2-40B4-BE49-F238E27FC236}">
                <a16:creationId xmlns:a16="http://schemas.microsoft.com/office/drawing/2014/main" id="{6A42D6B5-EA6C-4734-BF62-27F5BDE66325}"/>
              </a:ext>
            </a:extLst>
          </p:cNvPr>
          <p:cNvSpPr/>
          <p:nvPr/>
        </p:nvSpPr>
        <p:spPr>
          <a:xfrm>
            <a:off x="8518593" y="2107517"/>
            <a:ext cx="3465271" cy="3108543"/>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“While regulatory </a:t>
            </a:r>
            <a:r>
              <a:rPr kumimoji="0" lang="en-US" sz="2400"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compliance</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 continues to be important, the main driver of DR is the </a:t>
            </a:r>
            <a:r>
              <a:rPr kumimoji="0" lang="en-US" sz="2400"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business need to stay </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online and </a:t>
            </a:r>
            <a:r>
              <a:rPr kumimoji="0" lang="en-US" sz="2400"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competitive</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 24x7”</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EE852873-8366-4637-AD74-71CF5DC27329}"/>
              </a:ext>
            </a:extLst>
          </p:cNvPr>
          <p:cNvSpPr/>
          <p:nvPr/>
        </p:nvSpPr>
        <p:spPr>
          <a:xfrm>
            <a:off x="4452253" y="2107518"/>
            <a:ext cx="3465271" cy="2739211"/>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“Much of the lack of preparedness is due to immature core planning processes, </a:t>
            </a:r>
            <a:r>
              <a:rPr kumimoji="0" lang="en-US" sz="2400" b="1" i="0" u="none" strike="noStrike" kern="1200" cap="none" spc="0" normalizeH="0" baseline="0" noProof="0" dirty="0">
                <a:ln>
                  <a:noFill/>
                </a:ln>
                <a:solidFill>
                  <a:srgbClr val="FF8C00"/>
                </a:solidFill>
                <a:effectLst/>
                <a:uLnTx/>
                <a:uFillTx/>
                <a:latin typeface="Segoe UI" panose="020B0502040204020203" pitchFamily="34" charset="0"/>
                <a:ea typeface="+mn-ea"/>
                <a:cs typeface="Segoe UI" panose="020B0502040204020203" pitchFamily="34" charset="0"/>
              </a:rPr>
              <a:t>out-of-date plans</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 and very </a:t>
            </a:r>
            <a:r>
              <a:rPr kumimoji="0" lang="en-US" sz="2400" b="1" i="0" u="none" strike="noStrike" kern="1200" cap="none" spc="0" normalizeH="0" baseline="0" noProof="0" dirty="0">
                <a:ln>
                  <a:noFill/>
                </a:ln>
                <a:solidFill>
                  <a:srgbClr val="FF8C00"/>
                </a:solidFill>
                <a:effectLst/>
                <a:uLnTx/>
                <a:uFillTx/>
                <a:latin typeface="Segoe UI" panose="020B0502040204020203" pitchFamily="34" charset="0"/>
                <a:ea typeface="+mn-ea"/>
                <a:cs typeface="Segoe UI" panose="020B0502040204020203" pitchFamily="34" charset="0"/>
              </a:rPr>
              <a:t>limited testing</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   </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5296A254-37C2-4C48-8E5D-CE95BB17E76D}"/>
              </a:ext>
            </a:extLst>
          </p:cNvPr>
          <p:cNvSpPr>
            <a:spLocks noGrp="1"/>
          </p:cNvSpPr>
          <p:nvPr>
            <p:ph type="title"/>
          </p:nvPr>
        </p:nvSpPr>
        <p:spPr/>
        <p:txBody>
          <a:bodyPr/>
          <a:lstStyle/>
          <a:p>
            <a:r>
              <a:rPr lang="en-US" dirty="0"/>
              <a:t>How Ready are Businesses for Disruption?</a:t>
            </a:r>
          </a:p>
        </p:txBody>
      </p:sp>
      <p:sp>
        <p:nvSpPr>
          <p:cNvPr id="4" name="TextBox 3">
            <a:extLst>
              <a:ext uri="{FF2B5EF4-FFF2-40B4-BE49-F238E27FC236}">
                <a16:creationId xmlns:a16="http://schemas.microsoft.com/office/drawing/2014/main" id="{DD4301EF-D89B-4CC4-9C88-AAC342642EB9}"/>
              </a:ext>
            </a:extLst>
          </p:cNvPr>
          <p:cNvSpPr txBox="1"/>
          <p:nvPr/>
        </p:nvSpPr>
        <p:spPr>
          <a:xfrm>
            <a:off x="467154" y="5321904"/>
            <a:ext cx="11771716" cy="541644"/>
          </a:xfrm>
          <a:prstGeom prst="rect">
            <a:avLst/>
          </a:prstGeom>
          <a:noFill/>
        </p:spPr>
        <p:txBody>
          <a:bodyPr wrap="square" lIns="182854" tIns="146283" rIns="182854" bIns="146283"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Segoe UI Semilight"/>
                <a:ea typeface="+mn-ea"/>
                <a:cs typeface="+mn-cs"/>
              </a:rPr>
              <a:t>Source: </a:t>
            </a:r>
            <a:r>
              <a:rPr kumimoji="0" lang="en-US" sz="1600" b="0" i="1" u="none" strike="noStrike" kern="1200" cap="none" spc="0" normalizeH="0" baseline="0" noProof="0" dirty="0">
                <a:ln>
                  <a:noFill/>
                </a:ln>
                <a:effectLst/>
                <a:uLnTx/>
                <a:uFillTx/>
                <a:latin typeface="Segoe UI Semilight"/>
                <a:ea typeface="+mn-ea"/>
                <a:cs typeface="+mn-cs"/>
              </a:rPr>
              <a:t>Forrester July 2017 The State of Business Technology Resiliency </a:t>
            </a:r>
          </a:p>
        </p:txBody>
      </p:sp>
      <p:sp>
        <p:nvSpPr>
          <p:cNvPr id="6" name="Rectangle: Rounded Corners 5">
            <a:extLst>
              <a:ext uri="{FF2B5EF4-FFF2-40B4-BE49-F238E27FC236}">
                <a16:creationId xmlns:a16="http://schemas.microsoft.com/office/drawing/2014/main" id="{8E65EC8D-3D0A-4E32-99C0-E0D9AC147FF5}"/>
              </a:ext>
            </a:extLst>
          </p:cNvPr>
          <p:cNvSpPr/>
          <p:nvPr/>
        </p:nvSpPr>
        <p:spPr bwMode="auto">
          <a:xfrm>
            <a:off x="466321" y="1908236"/>
            <a:ext cx="3561515" cy="3417825"/>
          </a:xfrm>
          <a:prstGeom prst="roundRect">
            <a:avLst/>
          </a:prstGeom>
          <a:ln w="2857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a:t>
            </a:r>
          </a:p>
        </p:txBody>
      </p:sp>
      <p:sp>
        <p:nvSpPr>
          <p:cNvPr id="8" name="Rectangle 7">
            <a:extLst>
              <a:ext uri="{FF2B5EF4-FFF2-40B4-BE49-F238E27FC236}">
                <a16:creationId xmlns:a16="http://schemas.microsoft.com/office/drawing/2014/main" id="{5C4736FC-E425-472F-AA37-A44B7D8EC26E}"/>
              </a:ext>
            </a:extLst>
          </p:cNvPr>
          <p:cNvSpPr/>
          <p:nvPr/>
        </p:nvSpPr>
        <p:spPr>
          <a:xfrm>
            <a:off x="677055" y="2109295"/>
            <a:ext cx="3332797" cy="3046988"/>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“Only </a:t>
            </a:r>
            <a:r>
              <a:rPr kumimoji="0" lang="en-US" sz="2400" b="1" i="0" u="none" strike="noStrike" kern="1200" cap="none" spc="0" normalizeH="0" baseline="0" noProof="0" dirty="0">
                <a:ln>
                  <a:noFill/>
                </a:ln>
                <a:solidFill>
                  <a:srgbClr val="D83B01"/>
                </a:solidFill>
                <a:effectLst/>
                <a:uLnTx/>
                <a:uFillTx/>
                <a:latin typeface="Segoe UI" panose="020B0502040204020203" pitchFamily="34" charset="0"/>
                <a:ea typeface="+mn-ea"/>
                <a:cs typeface="Segoe UI" panose="020B0502040204020203" pitchFamily="34" charset="0"/>
              </a:rPr>
              <a:t>18% </a:t>
            </a:r>
            <a:r>
              <a:rPr kumimoji="0" lang="en-US" sz="2400" b="0" i="0" u="none" strike="noStrike" kern="1200" cap="none" spc="0" normalizeH="0" baseline="0" noProof="0" dirty="0">
                <a:ln>
                  <a:noFill/>
                </a:ln>
                <a:solidFill>
                  <a:srgbClr val="595A5C"/>
                </a:solidFill>
                <a:effectLst/>
                <a:uLnTx/>
                <a:uFillTx/>
                <a:latin typeface="Segoe UI" panose="020B0502040204020203" pitchFamily="34" charset="0"/>
                <a:ea typeface="+mn-ea"/>
                <a:cs typeface="Segoe UI" panose="020B0502040204020203" pitchFamily="34" charset="0"/>
              </a:rPr>
              <a:t>of global disaster recovery decision makers and influencers feel very prepared to recover their data center in the event of a site failure or disaster”</a:t>
            </a:r>
          </a:p>
        </p:txBody>
      </p:sp>
      <p:sp>
        <p:nvSpPr>
          <p:cNvPr id="7" name="Rectangle 6">
            <a:extLst>
              <a:ext uri="{FF2B5EF4-FFF2-40B4-BE49-F238E27FC236}">
                <a16:creationId xmlns:a16="http://schemas.microsoft.com/office/drawing/2014/main" id="{9A63498A-5228-4256-93E1-549CAB5E3982}"/>
              </a:ext>
            </a:extLst>
          </p:cNvPr>
          <p:cNvSpPr/>
          <p:nvPr/>
        </p:nvSpPr>
        <p:spPr>
          <a:xfrm>
            <a:off x="898792" y="2700144"/>
            <a:ext cx="2696572" cy="1862048"/>
          </a:xfrm>
          <a:prstGeom prst="rect">
            <a:avLst/>
          </a:prstGeom>
          <a:noFill/>
        </p:spPr>
        <p:txBody>
          <a:bodyPr wrap="none" lIns="91440" tIns="45720" rIns="91440" bIns="4572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0"/>
                <a:solidFill>
                  <a:srgbClr val="D83B01"/>
                </a:solidFill>
                <a:effectLst>
                  <a:outerShdw blurRad="38100" dist="25400" dir="5400000" algn="ctr" rotWithShape="0">
                    <a:srgbClr val="6E747A">
                      <a:alpha val="43000"/>
                    </a:srgbClr>
                  </a:outerShdw>
                </a:effectLst>
                <a:uLnTx/>
                <a:uFillTx/>
                <a:latin typeface="Segoe UI Semilight"/>
                <a:ea typeface="+mn-ea"/>
                <a:cs typeface="+mn-cs"/>
              </a:rPr>
              <a:t>18%</a:t>
            </a:r>
          </a:p>
        </p:txBody>
      </p:sp>
      <p:sp>
        <p:nvSpPr>
          <p:cNvPr id="10" name="Rectangle 9">
            <a:extLst>
              <a:ext uri="{FF2B5EF4-FFF2-40B4-BE49-F238E27FC236}">
                <a16:creationId xmlns:a16="http://schemas.microsoft.com/office/drawing/2014/main" id="{53EE507B-87F0-4075-9FC8-3434173DB87C}"/>
              </a:ext>
            </a:extLst>
          </p:cNvPr>
          <p:cNvSpPr/>
          <p:nvPr/>
        </p:nvSpPr>
        <p:spPr>
          <a:xfrm>
            <a:off x="4274477" y="2415294"/>
            <a:ext cx="3886200" cy="2123658"/>
          </a:xfrm>
          <a:prstGeom prst="rect">
            <a:avLst/>
          </a:prstGeom>
          <a:noFill/>
        </p:spPr>
        <p:txBody>
          <a:bodyPr wrap="square" lIns="91440" tIns="45720" rIns="91440" bIns="4572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FF8C00"/>
                </a:solidFill>
                <a:effectLst>
                  <a:outerShdw blurRad="38100" dist="25400" dir="5400000" algn="ctr" rotWithShape="0">
                    <a:srgbClr val="6E747A">
                      <a:alpha val="43000"/>
                    </a:srgbClr>
                  </a:outerShdw>
                </a:effectLst>
                <a:uLnTx/>
                <a:uFillTx/>
                <a:latin typeface="Segoe UI Semilight"/>
                <a:ea typeface="+mn-ea"/>
                <a:cs typeface="+mn-cs"/>
              </a:rPr>
              <a:t>Immature planning and limited testing </a:t>
            </a:r>
          </a:p>
        </p:txBody>
      </p:sp>
      <p:sp>
        <p:nvSpPr>
          <p:cNvPr id="15" name="Rectangle 14">
            <a:extLst>
              <a:ext uri="{FF2B5EF4-FFF2-40B4-BE49-F238E27FC236}">
                <a16:creationId xmlns:a16="http://schemas.microsoft.com/office/drawing/2014/main" id="{E9AE7A46-AFD0-4D62-888A-01190612B4E4}"/>
              </a:ext>
            </a:extLst>
          </p:cNvPr>
          <p:cNvSpPr/>
          <p:nvPr/>
        </p:nvSpPr>
        <p:spPr>
          <a:xfrm>
            <a:off x="8308128" y="2415294"/>
            <a:ext cx="3886200" cy="2123658"/>
          </a:xfrm>
          <a:prstGeom prst="rect">
            <a:avLst/>
          </a:prstGeom>
          <a:noFill/>
        </p:spPr>
        <p:txBody>
          <a:bodyPr wrap="square" lIns="91440" tIns="45720" rIns="91440" bIns="4572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78D7"/>
                </a:solidFill>
                <a:effectLst>
                  <a:outerShdw blurRad="38100" dist="25400" dir="5400000" algn="ctr" rotWithShape="0">
                    <a:srgbClr val="6E747A">
                      <a:alpha val="43000"/>
                    </a:srgbClr>
                  </a:outerShdw>
                </a:effectLst>
                <a:uLnTx/>
                <a:uFillTx/>
                <a:latin typeface="Segoe UI Semilight"/>
                <a:ea typeface="+mn-ea"/>
                <a:cs typeface="+mn-cs"/>
              </a:rPr>
              <a:t>Compliance and business needs</a:t>
            </a:r>
          </a:p>
        </p:txBody>
      </p:sp>
    </p:spTree>
    <p:extLst>
      <p:ext uri="{BB962C8B-B14F-4D97-AF65-F5344CB8AC3E}">
        <p14:creationId xmlns:p14="http://schemas.microsoft.com/office/powerpoint/2010/main" val="587512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0"/>
                                        </p:tgtEl>
                                        <p:attrNameLst>
                                          <p:attrName>ppt_x</p:attrName>
                                        </p:attrNameLst>
                                      </p:cBhvr>
                                      <p:tavLst>
                                        <p:tav tm="0">
                                          <p:val>
                                            <p:strVal val="ppt_x"/>
                                          </p:val>
                                        </p:tav>
                                        <p:tav tm="100000">
                                          <p:val>
                                            <p:strVal val="ppt_x"/>
                                          </p:val>
                                        </p:tav>
                                      </p:tavLst>
                                    </p:anim>
                                    <p:anim calcmode="lin" valueType="num">
                                      <p:cBhvr additive="base">
                                        <p:cTn id="17" dur="500"/>
                                        <p:tgtEl>
                                          <p:spTgt spid="10"/>
                                        </p:tgtEl>
                                        <p:attrNameLst>
                                          <p:attrName>ppt_y</p:attrName>
                                        </p:attrNameLst>
                                      </p:cBhvr>
                                      <p:tavLst>
                                        <p:tav tm="0">
                                          <p:val>
                                            <p:strVal val="ppt_y"/>
                                          </p:val>
                                        </p:tav>
                                        <p:tav tm="100000">
                                          <p:val>
                                            <p:strVal val="1+ppt_h/2"/>
                                          </p:val>
                                        </p:tav>
                                      </p:tavLst>
                                    </p:anim>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8" grpId="0"/>
      <p:bldP spid="7" grpId="0"/>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9DE7B6-DC7C-4BA1-B406-EDDA0C0A31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7624" y="-2"/>
            <a:ext cx="7688851" cy="699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11057CA-E53C-4049-88CC-427755B26603}"/>
              </a:ext>
            </a:extLst>
          </p:cNvPr>
          <p:cNvSpPr>
            <a:spLocks noGrp="1"/>
          </p:cNvSpPr>
          <p:nvPr>
            <p:ph type="title"/>
          </p:nvPr>
        </p:nvSpPr>
        <p:spPr>
          <a:xfrm>
            <a:off x="5293682" y="1332071"/>
            <a:ext cx="5588232" cy="2716429"/>
          </a:xfrm>
        </p:spPr>
        <p:txBody>
          <a:bodyPr vert="horz" lIns="91440" tIns="45720" rIns="91440" bIns="45720" rtlCol="0" anchor="b">
            <a:normAutofit/>
          </a:bodyPr>
          <a:lstStyle/>
          <a:p>
            <a:pPr defTabSz="914400"/>
            <a:r>
              <a:rPr lang="en-US" sz="5500" kern="1200" dirty="0">
                <a:solidFill>
                  <a:srgbClr val="FFFFFF"/>
                </a:solidFill>
                <a:latin typeface="+mj-lt"/>
                <a:ea typeface="+mj-ea"/>
                <a:cs typeface="+mj-cs"/>
              </a:rPr>
              <a:t>Recovery Services Vault</a:t>
            </a:r>
          </a:p>
        </p:txBody>
      </p:sp>
      <p:pic>
        <p:nvPicPr>
          <p:cNvPr id="2" name="Picture 1">
            <a:extLst>
              <a:ext uri="{FF2B5EF4-FFF2-40B4-BE49-F238E27FC236}">
                <a16:creationId xmlns:a16="http://schemas.microsoft.com/office/drawing/2014/main" id="{224D4DE5-9E1C-465B-8934-745EECE524E5}"/>
              </a:ext>
            </a:extLst>
          </p:cNvPr>
          <p:cNvPicPr>
            <a:picLocks noChangeAspect="1"/>
          </p:cNvPicPr>
          <p:nvPr/>
        </p:nvPicPr>
        <p:blipFill>
          <a:blip r:embed="rId3"/>
          <a:stretch>
            <a:fillRect/>
          </a:stretch>
        </p:blipFill>
        <p:spPr>
          <a:xfrm>
            <a:off x="1417637" y="2448300"/>
            <a:ext cx="1905975" cy="1600200"/>
          </a:xfrm>
          <a:prstGeom prst="rect">
            <a:avLst/>
          </a:prstGeom>
        </p:spPr>
      </p:pic>
    </p:spTree>
    <p:extLst>
      <p:ext uri="{BB962C8B-B14F-4D97-AF65-F5344CB8AC3E}">
        <p14:creationId xmlns:p14="http://schemas.microsoft.com/office/powerpoint/2010/main" val="241358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4AF86-C052-42F2-A3F4-3F1508B22CCE}"/>
              </a:ext>
            </a:extLst>
          </p:cNvPr>
          <p:cNvSpPr>
            <a:spLocks noGrp="1"/>
          </p:cNvSpPr>
          <p:nvPr>
            <p:ph type="title"/>
          </p:nvPr>
        </p:nvSpPr>
        <p:spPr/>
        <p:txBody>
          <a:bodyPr/>
          <a:lstStyle/>
          <a:p>
            <a:r>
              <a:rPr lang="en-US" sz="3600">
                <a:gradFill>
                  <a:gsLst>
                    <a:gs pos="2917">
                      <a:schemeClr val="tx1"/>
                    </a:gs>
                    <a:gs pos="30000">
                      <a:schemeClr val="tx1"/>
                    </a:gs>
                  </a:gsLst>
                  <a:lin ang="5400000" scaled="0"/>
                </a:gradFill>
              </a:rPr>
              <a:t>Recovery Services Vaults</a:t>
            </a:r>
            <a:endParaRPr lang="en-US"/>
          </a:p>
        </p:txBody>
      </p:sp>
      <p:pic>
        <p:nvPicPr>
          <p:cNvPr id="6" name="Picture 5">
            <a:extLst>
              <a:ext uri="{FF2B5EF4-FFF2-40B4-BE49-F238E27FC236}">
                <a16:creationId xmlns:a16="http://schemas.microsoft.com/office/drawing/2014/main" id="{2A57B133-6443-4822-8935-A62191AAB3D6}"/>
              </a:ext>
            </a:extLst>
          </p:cNvPr>
          <p:cNvPicPr>
            <a:picLocks noChangeAspect="1"/>
          </p:cNvPicPr>
          <p:nvPr/>
        </p:nvPicPr>
        <p:blipFill>
          <a:blip r:embed="rId3"/>
          <a:stretch>
            <a:fillRect/>
          </a:stretch>
        </p:blipFill>
        <p:spPr>
          <a:xfrm>
            <a:off x="7350031" y="1244935"/>
            <a:ext cx="4723809" cy="5323809"/>
          </a:xfrm>
          <a:prstGeom prst="rect">
            <a:avLst/>
          </a:prstGeom>
        </p:spPr>
      </p:pic>
      <p:sp>
        <p:nvSpPr>
          <p:cNvPr id="5" name="Text Placeholder 4">
            <a:extLst>
              <a:ext uri="{FF2B5EF4-FFF2-40B4-BE49-F238E27FC236}">
                <a16:creationId xmlns:a16="http://schemas.microsoft.com/office/drawing/2014/main" id="{7712781F-898B-4EE2-B28E-1F4ACD798BFF}"/>
              </a:ext>
            </a:extLst>
          </p:cNvPr>
          <p:cNvSpPr>
            <a:spLocks noGrp="1"/>
          </p:cNvSpPr>
          <p:nvPr>
            <p:ph type="body" sz="quarter" idx="10"/>
          </p:nvPr>
        </p:nvSpPr>
        <p:spPr>
          <a:xfrm>
            <a:off x="274639" y="1328261"/>
            <a:ext cx="6848537" cy="3527203"/>
          </a:xfrm>
        </p:spPr>
        <p:txBody>
          <a:bodyPr/>
          <a:lstStyle/>
          <a:p>
            <a:r>
              <a:rPr lang="en-US"/>
              <a:t>A Recovery Services vault is an entity that stores all the backups and recovery points you create over time. The Recovery Services vault also contains the backup policy applied to the protected files and folders.</a:t>
            </a:r>
          </a:p>
          <a:p>
            <a:endParaRPr lang="en-US"/>
          </a:p>
        </p:txBody>
      </p:sp>
    </p:spTree>
    <p:extLst>
      <p:ext uri="{BB962C8B-B14F-4D97-AF65-F5344CB8AC3E}">
        <p14:creationId xmlns:p14="http://schemas.microsoft.com/office/powerpoint/2010/main" val="17859233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F27C2-337D-4197-A2B9-D3974D882B6F}"/>
              </a:ext>
            </a:extLst>
          </p:cNvPr>
          <p:cNvPicPr>
            <a:picLocks noChangeAspect="1"/>
          </p:cNvPicPr>
          <p:nvPr/>
        </p:nvPicPr>
        <p:blipFill>
          <a:blip r:embed="rId3"/>
          <a:stretch>
            <a:fillRect/>
          </a:stretch>
        </p:blipFill>
        <p:spPr>
          <a:xfrm>
            <a:off x="7490576" y="1464727"/>
            <a:ext cx="4129206" cy="3945686"/>
          </a:xfrm>
          <a:prstGeom prst="rect">
            <a:avLst/>
          </a:prstGeom>
        </p:spPr>
      </p:pic>
      <p:sp>
        <p:nvSpPr>
          <p:cNvPr id="3" name="Title 2">
            <a:extLst>
              <a:ext uri="{FF2B5EF4-FFF2-40B4-BE49-F238E27FC236}">
                <a16:creationId xmlns:a16="http://schemas.microsoft.com/office/drawing/2014/main" id="{275F153A-4793-478B-B965-AD1247A583BD}"/>
              </a:ext>
            </a:extLst>
          </p:cNvPr>
          <p:cNvSpPr>
            <a:spLocks noGrp="1"/>
          </p:cNvSpPr>
          <p:nvPr>
            <p:ph type="title"/>
          </p:nvPr>
        </p:nvSpPr>
        <p:spPr/>
        <p:txBody>
          <a:bodyPr/>
          <a:lstStyle/>
          <a:p>
            <a:r>
              <a:rPr lang="en-US" sz="3600" dirty="0">
                <a:gradFill>
                  <a:gsLst>
                    <a:gs pos="2917">
                      <a:schemeClr val="tx1"/>
                    </a:gs>
                    <a:gs pos="30000">
                      <a:schemeClr val="tx1"/>
                    </a:gs>
                  </a:gsLst>
                  <a:lin ang="5400000" scaled="0"/>
                </a:gradFill>
              </a:rPr>
              <a:t>Recovery Services Vaults</a:t>
            </a:r>
            <a:endParaRPr lang="en-US" dirty="0"/>
          </a:p>
        </p:txBody>
      </p:sp>
      <p:sp>
        <p:nvSpPr>
          <p:cNvPr id="4" name="Text Placeholder 3">
            <a:extLst>
              <a:ext uri="{FF2B5EF4-FFF2-40B4-BE49-F238E27FC236}">
                <a16:creationId xmlns:a16="http://schemas.microsoft.com/office/drawing/2014/main" id="{A090EB5A-9BD3-44B6-A384-74299FCFA86B}"/>
              </a:ext>
            </a:extLst>
          </p:cNvPr>
          <p:cNvSpPr>
            <a:spLocks noGrp="1"/>
          </p:cNvSpPr>
          <p:nvPr>
            <p:ph type="body" sz="quarter" idx="10"/>
          </p:nvPr>
        </p:nvSpPr>
        <p:spPr>
          <a:xfrm>
            <a:off x="274639" y="1328261"/>
            <a:ext cx="6939977" cy="4102662"/>
          </a:xfrm>
        </p:spPr>
        <p:txBody>
          <a:bodyPr/>
          <a:lstStyle/>
          <a:p>
            <a:pPr marL="342900" indent="-342900">
              <a:spcAft>
                <a:spcPts val="600"/>
              </a:spcAft>
              <a:buFont typeface="Arial" panose="020B0604020202020204" pitchFamily="34" charset="0"/>
              <a:buChar char="•"/>
            </a:pPr>
            <a:r>
              <a:rPr lang="en-US" dirty="0">
                <a:gradFill>
                  <a:gsLst>
                    <a:gs pos="2917">
                      <a:schemeClr val="tx1"/>
                    </a:gs>
                    <a:gs pos="30000">
                      <a:schemeClr val="tx1"/>
                    </a:gs>
                  </a:gsLst>
                  <a:lin ang="5400000" scaled="0"/>
                </a:gradFill>
              </a:rPr>
              <a:t>Application consistent backup for Windows Azure VMs and File-system consistent backup for Linux Azure VMs without the need to shutdown VM</a:t>
            </a:r>
          </a:p>
          <a:p>
            <a:pPr marL="342900" indent="-342900">
              <a:spcAft>
                <a:spcPts val="600"/>
              </a:spcAft>
              <a:buFont typeface="Arial" panose="020B0604020202020204" pitchFamily="34" charset="0"/>
              <a:buChar char="•"/>
            </a:pPr>
            <a:r>
              <a:rPr lang="en-US" dirty="0">
                <a:gradFill>
                  <a:gsLst>
                    <a:gs pos="2917">
                      <a:schemeClr val="tx1"/>
                    </a:gs>
                    <a:gs pos="30000">
                      <a:schemeClr val="tx1"/>
                    </a:gs>
                  </a:gsLst>
                  <a:lin ang="5400000" scaled="0"/>
                </a:gradFill>
              </a:rPr>
              <a:t>Bottomless Recovery Services vault to eliminate storage management complexity for backup</a:t>
            </a:r>
          </a:p>
          <a:p>
            <a:pPr marL="342900" indent="-342900">
              <a:spcAft>
                <a:spcPts val="600"/>
              </a:spcAft>
              <a:buFont typeface="Arial" panose="020B0604020202020204" pitchFamily="34" charset="0"/>
              <a:buChar char="•"/>
            </a:pPr>
            <a:r>
              <a:rPr lang="en-US" dirty="0">
                <a:gradFill>
                  <a:gsLst>
                    <a:gs pos="2917">
                      <a:schemeClr val="tx1"/>
                    </a:gs>
                    <a:gs pos="30000">
                      <a:schemeClr val="tx1"/>
                    </a:gs>
                  </a:gsLst>
                  <a:lin ang="5400000" scaled="0"/>
                </a:gradFill>
              </a:rPr>
              <a:t>Efficient and reliable backups to the cloud and in the cloud</a:t>
            </a:r>
          </a:p>
          <a:p>
            <a:pPr marL="342900" indent="-342900">
              <a:spcAft>
                <a:spcPts val="600"/>
              </a:spcAft>
              <a:buFont typeface="Arial" panose="020B0604020202020204" pitchFamily="34" charset="0"/>
              <a:buChar char="•"/>
            </a:pPr>
            <a:r>
              <a:rPr lang="en-US" dirty="0">
                <a:gradFill>
                  <a:gsLst>
                    <a:gs pos="2917">
                      <a:schemeClr val="tx1"/>
                    </a:gs>
                    <a:gs pos="30000">
                      <a:schemeClr val="tx1"/>
                    </a:gs>
                  </a:gsLst>
                  <a:lin ang="5400000" scaled="0"/>
                </a:gradFill>
              </a:rPr>
              <a:t>No backup infrastructure maintenance</a:t>
            </a:r>
          </a:p>
          <a:p>
            <a:pPr marL="342900" indent="-342900">
              <a:spcAft>
                <a:spcPts val="600"/>
              </a:spcAft>
              <a:buFont typeface="Arial" panose="020B0604020202020204" pitchFamily="34" charset="0"/>
              <a:buChar char="•"/>
            </a:pPr>
            <a:r>
              <a:rPr lang="en-US" dirty="0">
                <a:gradFill>
                  <a:gsLst>
                    <a:gs pos="2917">
                      <a:schemeClr val="tx1"/>
                    </a:gs>
                    <a:gs pos="30000">
                      <a:schemeClr val="tx1"/>
                    </a:gs>
                  </a:gsLst>
                  <a:lin ang="5400000" scaled="0"/>
                </a:gradFill>
              </a:rPr>
              <a:t>Geo-Redundant</a:t>
            </a:r>
          </a:p>
          <a:p>
            <a:endParaRPr lang="en-US" dirty="0"/>
          </a:p>
        </p:txBody>
      </p:sp>
    </p:spTree>
    <p:extLst>
      <p:ext uri="{BB962C8B-B14F-4D97-AF65-F5344CB8AC3E}">
        <p14:creationId xmlns:p14="http://schemas.microsoft.com/office/powerpoint/2010/main" val="41810049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F27C2-337D-4197-A2B9-D3974D882B6F}"/>
              </a:ext>
            </a:extLst>
          </p:cNvPr>
          <p:cNvPicPr>
            <a:picLocks noChangeAspect="1"/>
          </p:cNvPicPr>
          <p:nvPr/>
        </p:nvPicPr>
        <p:blipFill>
          <a:blip r:embed="rId3"/>
          <a:stretch>
            <a:fillRect/>
          </a:stretch>
        </p:blipFill>
        <p:spPr>
          <a:xfrm>
            <a:off x="7490576" y="1464727"/>
            <a:ext cx="4129206" cy="3945686"/>
          </a:xfrm>
          <a:prstGeom prst="rect">
            <a:avLst/>
          </a:prstGeom>
        </p:spPr>
      </p:pic>
      <p:sp>
        <p:nvSpPr>
          <p:cNvPr id="6" name="TextBox 5">
            <a:extLst>
              <a:ext uri="{FF2B5EF4-FFF2-40B4-BE49-F238E27FC236}">
                <a16:creationId xmlns:a16="http://schemas.microsoft.com/office/drawing/2014/main" id="{AD03B16B-739F-401E-B7C3-8E29B9F9F019}"/>
              </a:ext>
            </a:extLst>
          </p:cNvPr>
          <p:cNvSpPr txBox="1"/>
          <p:nvPr/>
        </p:nvSpPr>
        <p:spPr>
          <a:xfrm>
            <a:off x="274639" y="1464727"/>
            <a:ext cx="6521570" cy="2376035"/>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gradFill>
                  <a:gsLst>
                    <a:gs pos="2917">
                      <a:srgbClr val="505050"/>
                    </a:gs>
                    <a:gs pos="30000">
                      <a:srgbClr val="505050"/>
                    </a:gs>
                  </a:gsLst>
                  <a:lin ang="5400000" scaled="0"/>
                </a:gradFill>
                <a:effectLst/>
                <a:uLnTx/>
                <a:uFillTx/>
                <a:latin typeface="+mj-lt"/>
                <a:ea typeface="+mn-ea"/>
                <a:cs typeface="+mn-cs"/>
              </a:rPr>
              <a:t>Key Decisions for creating a RSV</a:t>
            </a:r>
          </a:p>
          <a:p>
            <a:pPr marL="342900" marR="0" lvl="0" indent="-34290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mj-lt"/>
                <a:ea typeface="+mn-ea"/>
                <a:cs typeface="+mn-cs"/>
              </a:rPr>
              <a:t>Number of Vaults</a:t>
            </a:r>
          </a:p>
          <a:p>
            <a:pPr marL="342900" marR="0" lvl="0" indent="-34290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mj-lt"/>
                <a:ea typeface="+mn-ea"/>
                <a:cs typeface="+mn-cs"/>
              </a:rPr>
              <a:t>Location</a:t>
            </a:r>
          </a:p>
          <a:p>
            <a:pPr marL="342900" marR="0" lvl="0" indent="-34290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mj-lt"/>
                <a:ea typeface="+mn-ea"/>
                <a:cs typeface="+mn-cs"/>
              </a:rPr>
              <a:t>Storage Replication Type</a:t>
            </a:r>
          </a:p>
          <a:p>
            <a:pPr marL="342900" marR="0" lvl="0" indent="-34290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mj-lt"/>
              <a:ea typeface="+mn-ea"/>
              <a:cs typeface="+mn-cs"/>
            </a:endParaRPr>
          </a:p>
        </p:txBody>
      </p:sp>
      <p:sp>
        <p:nvSpPr>
          <p:cNvPr id="7" name="Title 2">
            <a:extLst>
              <a:ext uri="{FF2B5EF4-FFF2-40B4-BE49-F238E27FC236}">
                <a16:creationId xmlns:a16="http://schemas.microsoft.com/office/drawing/2014/main" id="{63501295-48F2-4F47-B660-E601965650E5}"/>
              </a:ext>
            </a:extLst>
          </p:cNvPr>
          <p:cNvSpPr txBox="1">
            <a:spLocks/>
          </p:cNvSpPr>
          <p:nvPr/>
        </p:nvSpPr>
        <p:spPr>
          <a:xfrm>
            <a:off x="274639" y="295275"/>
            <a:ext cx="11889564" cy="917575"/>
          </a:xfrm>
          <a:prstGeom prst="rect">
            <a:avLst/>
          </a:prstGeom>
        </p:spPr>
        <p:txBody>
          <a:bodyPr/>
          <a:lstStyle>
            <a:lvl1pPr algn="l" defTabSz="932563" rtl="0" eaLnBrk="1" latinLnBrk="0" hangingPunct="1">
              <a:lnSpc>
                <a:spcPct val="90000"/>
              </a:lnSpc>
              <a:spcBef>
                <a:spcPct val="0"/>
              </a:spcBef>
              <a:buNone/>
              <a:defRPr lang="en-US" sz="3599"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gradFill>
                  <a:gsLst>
                    <a:gs pos="2917">
                      <a:schemeClr val="tx1"/>
                    </a:gs>
                    <a:gs pos="30000">
                      <a:schemeClr val="tx1"/>
                    </a:gs>
                  </a:gsLst>
                  <a:lin ang="5400000" scaled="0"/>
                </a:gradFill>
              </a:rPr>
              <a:t>Recovery Services Vaults</a:t>
            </a:r>
            <a:endParaRPr lang="en-US"/>
          </a:p>
        </p:txBody>
      </p:sp>
    </p:spTree>
    <p:extLst>
      <p:ext uri="{BB962C8B-B14F-4D97-AF65-F5344CB8AC3E}">
        <p14:creationId xmlns:p14="http://schemas.microsoft.com/office/powerpoint/2010/main" val="21961324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9DE7B6-DC7C-4BA1-B406-EDDA0C0A31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7624" y="-2"/>
            <a:ext cx="7688851" cy="699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0616C09-673C-4E2F-8B67-98ADD107F064}"/>
              </a:ext>
            </a:extLst>
          </p:cNvPr>
          <p:cNvPicPr>
            <a:picLocks noChangeAspect="1"/>
          </p:cNvPicPr>
          <p:nvPr/>
        </p:nvPicPr>
        <p:blipFill>
          <a:blip r:embed="rId3"/>
          <a:stretch>
            <a:fillRect/>
          </a:stretch>
        </p:blipFill>
        <p:spPr>
          <a:xfrm>
            <a:off x="1511434" y="2770701"/>
            <a:ext cx="1681629" cy="1430217"/>
          </a:xfrm>
          <a:prstGeom prst="rect">
            <a:avLst/>
          </a:prstGeom>
        </p:spPr>
      </p:pic>
      <p:sp>
        <p:nvSpPr>
          <p:cNvPr id="4" name="Title 3">
            <a:extLst>
              <a:ext uri="{FF2B5EF4-FFF2-40B4-BE49-F238E27FC236}">
                <a16:creationId xmlns:a16="http://schemas.microsoft.com/office/drawing/2014/main" id="{B11057CA-E53C-4049-88CC-427755B26603}"/>
              </a:ext>
            </a:extLst>
          </p:cNvPr>
          <p:cNvSpPr>
            <a:spLocks noGrp="1"/>
          </p:cNvSpPr>
          <p:nvPr>
            <p:ph type="title"/>
          </p:nvPr>
        </p:nvSpPr>
        <p:spPr>
          <a:xfrm>
            <a:off x="5293682" y="1332071"/>
            <a:ext cx="5588232" cy="2716429"/>
          </a:xfrm>
        </p:spPr>
        <p:txBody>
          <a:bodyPr vert="horz" lIns="91440" tIns="45720" rIns="91440" bIns="45720" rtlCol="0" anchor="b">
            <a:normAutofit/>
          </a:bodyPr>
          <a:lstStyle/>
          <a:p>
            <a:pPr defTabSz="914400"/>
            <a:r>
              <a:rPr lang="en-US" sz="5500" kern="1200">
                <a:solidFill>
                  <a:srgbClr val="FFFFFF"/>
                </a:solidFill>
                <a:latin typeface="+mj-lt"/>
                <a:ea typeface="+mj-ea"/>
                <a:cs typeface="+mj-cs"/>
              </a:rPr>
              <a:t>Azure Backup</a:t>
            </a:r>
          </a:p>
        </p:txBody>
      </p:sp>
    </p:spTree>
    <p:extLst>
      <p:ext uri="{BB962C8B-B14F-4D97-AF65-F5344CB8AC3E}">
        <p14:creationId xmlns:p14="http://schemas.microsoft.com/office/powerpoint/2010/main" val="1787600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6C0F-5F5D-4447-92B2-22E75D7039BB}"/>
              </a:ext>
            </a:extLst>
          </p:cNvPr>
          <p:cNvSpPr>
            <a:spLocks noGrp="1"/>
          </p:cNvSpPr>
          <p:nvPr>
            <p:ph type="title"/>
          </p:nvPr>
        </p:nvSpPr>
        <p:spPr/>
        <p:txBody>
          <a:bodyPr/>
          <a:lstStyle/>
          <a:p>
            <a:r>
              <a:rPr lang="en-US" dirty="0"/>
              <a:t>Azure Backup by the numbers…</a:t>
            </a:r>
          </a:p>
        </p:txBody>
      </p:sp>
      <p:grpSp>
        <p:nvGrpSpPr>
          <p:cNvPr id="41" name="Group 40">
            <a:extLst>
              <a:ext uri="{FF2B5EF4-FFF2-40B4-BE49-F238E27FC236}">
                <a16:creationId xmlns:a16="http://schemas.microsoft.com/office/drawing/2014/main" id="{B5284299-D217-4DC6-8AF5-23F15DF8F88F}"/>
              </a:ext>
            </a:extLst>
          </p:cNvPr>
          <p:cNvGrpSpPr/>
          <p:nvPr/>
        </p:nvGrpSpPr>
        <p:grpSpPr>
          <a:xfrm>
            <a:off x="3656321" y="3000628"/>
            <a:ext cx="5104735" cy="2893348"/>
            <a:chOff x="3624293" y="2174010"/>
            <a:chExt cx="5115731" cy="3352800"/>
          </a:xfrm>
        </p:grpSpPr>
        <p:sp>
          <p:nvSpPr>
            <p:cNvPr id="4" name="Rectangle 3">
              <a:extLst>
                <a:ext uri="{FF2B5EF4-FFF2-40B4-BE49-F238E27FC236}">
                  <a16:creationId xmlns:a16="http://schemas.microsoft.com/office/drawing/2014/main" id="{9BFAAB52-E082-4502-B220-13AD8D4B0DDA}"/>
                </a:ext>
              </a:extLst>
            </p:cNvPr>
            <p:cNvSpPr/>
            <p:nvPr/>
          </p:nvSpPr>
          <p:spPr bwMode="auto">
            <a:xfrm>
              <a:off x="3624293" y="2174010"/>
              <a:ext cx="5115731" cy="335280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122AAD53-3F8F-4F2E-8C5C-E9BA055C7CCA}"/>
                </a:ext>
              </a:extLst>
            </p:cNvPr>
            <p:cNvSpPr txBox="1"/>
            <p:nvPr/>
          </p:nvSpPr>
          <p:spPr>
            <a:xfrm>
              <a:off x="4160837" y="2811462"/>
              <a:ext cx="3810000" cy="1403461"/>
            </a:xfrm>
            <a:prstGeom prst="rect">
              <a:avLst/>
            </a:prstGeom>
            <a:noFill/>
          </p:spPr>
          <p:txBody>
            <a:bodyPr wrap="square" lIns="182880" tIns="146304" rIns="182880" bIns="146304" rtlCol="0">
              <a:spAutoFit/>
            </a:bodyPr>
            <a:lstStyle/>
            <a:p>
              <a:pPr algn="ctr">
                <a:lnSpc>
                  <a:spcPct val="90000"/>
                </a:lnSpc>
                <a:spcAft>
                  <a:spcPts val="600"/>
                </a:spcAft>
              </a:pPr>
              <a:r>
                <a:rPr lang="en-US" sz="8000" b="1" dirty="0">
                  <a:solidFill>
                    <a:schemeClr val="bg1"/>
                  </a:solidFill>
                  <a:latin typeface="+mj-lt"/>
                </a:rPr>
                <a:t>100 PB</a:t>
              </a:r>
            </a:p>
          </p:txBody>
        </p:sp>
        <p:sp>
          <p:nvSpPr>
            <p:cNvPr id="19" name="TextBox 18">
              <a:extLst>
                <a:ext uri="{FF2B5EF4-FFF2-40B4-BE49-F238E27FC236}">
                  <a16:creationId xmlns:a16="http://schemas.microsoft.com/office/drawing/2014/main" id="{97E5B77B-BCF1-475E-8FBA-C6E0F097A3A6}"/>
                </a:ext>
              </a:extLst>
            </p:cNvPr>
            <p:cNvSpPr txBox="1"/>
            <p:nvPr/>
          </p:nvSpPr>
          <p:spPr>
            <a:xfrm>
              <a:off x="3970337" y="4185831"/>
              <a:ext cx="4191000"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a:solidFill>
                    <a:schemeClr val="bg1"/>
                  </a:solidFill>
                </a:rPr>
                <a:t>Azure Backup Storage</a:t>
              </a:r>
            </a:p>
          </p:txBody>
        </p:sp>
      </p:grpSp>
      <p:grpSp>
        <p:nvGrpSpPr>
          <p:cNvPr id="38" name="Group 37">
            <a:extLst>
              <a:ext uri="{FF2B5EF4-FFF2-40B4-BE49-F238E27FC236}">
                <a16:creationId xmlns:a16="http://schemas.microsoft.com/office/drawing/2014/main" id="{873BD38B-7C2D-4157-9A07-AF73D35B28A3}"/>
              </a:ext>
            </a:extLst>
          </p:cNvPr>
          <p:cNvGrpSpPr/>
          <p:nvPr/>
        </p:nvGrpSpPr>
        <p:grpSpPr>
          <a:xfrm>
            <a:off x="8815499" y="3762059"/>
            <a:ext cx="3441697" cy="2122939"/>
            <a:chOff x="8816915" y="1212849"/>
            <a:chExt cx="3441697" cy="1751013"/>
          </a:xfrm>
        </p:grpSpPr>
        <p:sp>
          <p:nvSpPr>
            <p:cNvPr id="6" name="Rectangle 5">
              <a:extLst>
                <a:ext uri="{FF2B5EF4-FFF2-40B4-BE49-F238E27FC236}">
                  <a16:creationId xmlns:a16="http://schemas.microsoft.com/office/drawing/2014/main" id="{E16B0AAD-A067-4F54-807B-2F67241283FE}"/>
                </a:ext>
              </a:extLst>
            </p:cNvPr>
            <p:cNvSpPr/>
            <p:nvPr/>
          </p:nvSpPr>
          <p:spPr bwMode="auto">
            <a:xfrm>
              <a:off x="8816915" y="1212849"/>
              <a:ext cx="3441697" cy="175101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a:extLst>
                <a:ext uri="{FF2B5EF4-FFF2-40B4-BE49-F238E27FC236}">
                  <a16:creationId xmlns:a16="http://schemas.microsoft.com/office/drawing/2014/main" id="{38F3121A-328E-42C1-BD73-CB6D31BB8ECE}"/>
                </a:ext>
              </a:extLst>
            </p:cNvPr>
            <p:cNvSpPr txBox="1"/>
            <p:nvPr/>
          </p:nvSpPr>
          <p:spPr>
            <a:xfrm>
              <a:off x="8928286" y="1591344"/>
              <a:ext cx="3126566" cy="849463"/>
            </a:xfrm>
            <a:prstGeom prst="rect">
              <a:avLst/>
            </a:prstGeom>
            <a:noFill/>
          </p:spPr>
          <p:txBody>
            <a:bodyPr wrap="square" lIns="182880" tIns="146304" rIns="182880" bIns="146304" rtlCol="0">
              <a:spAutoFit/>
            </a:bodyPr>
            <a:lstStyle/>
            <a:p>
              <a:pPr algn="ctr">
                <a:lnSpc>
                  <a:spcPct val="90000"/>
                </a:lnSpc>
                <a:spcAft>
                  <a:spcPts val="600"/>
                </a:spcAft>
              </a:pPr>
              <a:r>
                <a:rPr lang="en-US" sz="4000" dirty="0">
                  <a:solidFill>
                    <a:schemeClr val="bg1"/>
                  </a:solidFill>
                </a:rPr>
                <a:t>60,000</a:t>
              </a:r>
            </a:p>
          </p:txBody>
        </p:sp>
        <p:sp>
          <p:nvSpPr>
            <p:cNvPr id="21" name="TextBox 20">
              <a:extLst>
                <a:ext uri="{FF2B5EF4-FFF2-40B4-BE49-F238E27FC236}">
                  <a16:creationId xmlns:a16="http://schemas.microsoft.com/office/drawing/2014/main" id="{6306407D-171C-496F-9B7D-6E7E19CA1096}"/>
                </a:ext>
              </a:extLst>
            </p:cNvPr>
            <p:cNvSpPr txBox="1"/>
            <p:nvPr/>
          </p:nvSpPr>
          <p:spPr>
            <a:xfrm>
              <a:off x="9151374" y="2199155"/>
              <a:ext cx="2903478"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solidFill>
                    <a:schemeClr val="bg1"/>
                  </a:solidFill>
                </a:rPr>
                <a:t>Customers</a:t>
              </a:r>
            </a:p>
          </p:txBody>
        </p:sp>
      </p:grpSp>
      <p:grpSp>
        <p:nvGrpSpPr>
          <p:cNvPr id="33" name="Group 32">
            <a:extLst>
              <a:ext uri="{FF2B5EF4-FFF2-40B4-BE49-F238E27FC236}">
                <a16:creationId xmlns:a16="http://schemas.microsoft.com/office/drawing/2014/main" id="{7FD9F501-ED76-44B6-A15C-8A61DB111102}"/>
              </a:ext>
            </a:extLst>
          </p:cNvPr>
          <p:cNvGrpSpPr/>
          <p:nvPr/>
        </p:nvGrpSpPr>
        <p:grpSpPr>
          <a:xfrm>
            <a:off x="8834978" y="1589060"/>
            <a:ext cx="3441697" cy="2094848"/>
            <a:chOff x="8822103" y="3041649"/>
            <a:chExt cx="3441697" cy="1751013"/>
          </a:xfrm>
        </p:grpSpPr>
        <p:sp>
          <p:nvSpPr>
            <p:cNvPr id="13" name="Rectangle 12">
              <a:extLst>
                <a:ext uri="{FF2B5EF4-FFF2-40B4-BE49-F238E27FC236}">
                  <a16:creationId xmlns:a16="http://schemas.microsoft.com/office/drawing/2014/main" id="{8302EB7E-3A00-49CF-B5BE-0D8E32C02446}"/>
                </a:ext>
              </a:extLst>
            </p:cNvPr>
            <p:cNvSpPr/>
            <p:nvPr/>
          </p:nvSpPr>
          <p:spPr bwMode="auto">
            <a:xfrm>
              <a:off x="8822103" y="3041649"/>
              <a:ext cx="3441697" cy="175101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91EF6D36-866C-429B-86A3-7ED6F5CD44D8}"/>
                </a:ext>
              </a:extLst>
            </p:cNvPr>
            <p:cNvSpPr txBox="1"/>
            <p:nvPr/>
          </p:nvSpPr>
          <p:spPr>
            <a:xfrm>
              <a:off x="8999618" y="3342357"/>
              <a:ext cx="3126566" cy="849463"/>
            </a:xfrm>
            <a:prstGeom prst="rect">
              <a:avLst/>
            </a:prstGeom>
            <a:noFill/>
          </p:spPr>
          <p:txBody>
            <a:bodyPr wrap="square" lIns="182880" tIns="146304" rIns="182880" bIns="146304" rtlCol="0">
              <a:spAutoFit/>
            </a:bodyPr>
            <a:lstStyle/>
            <a:p>
              <a:pPr algn="ctr">
                <a:lnSpc>
                  <a:spcPct val="90000"/>
                </a:lnSpc>
                <a:spcAft>
                  <a:spcPts val="600"/>
                </a:spcAft>
              </a:pPr>
              <a:r>
                <a:rPr lang="en-US" sz="4000" dirty="0">
                  <a:solidFill>
                    <a:schemeClr val="bg1"/>
                  </a:solidFill>
                </a:rPr>
                <a:t>195,000</a:t>
              </a:r>
            </a:p>
          </p:txBody>
        </p:sp>
        <p:sp>
          <p:nvSpPr>
            <p:cNvPr id="23" name="TextBox 22">
              <a:extLst>
                <a:ext uri="{FF2B5EF4-FFF2-40B4-BE49-F238E27FC236}">
                  <a16:creationId xmlns:a16="http://schemas.microsoft.com/office/drawing/2014/main" id="{1F3F7987-FC6F-415E-BA87-4B52FABFA1B0}"/>
                </a:ext>
              </a:extLst>
            </p:cNvPr>
            <p:cNvSpPr txBox="1"/>
            <p:nvPr/>
          </p:nvSpPr>
          <p:spPr>
            <a:xfrm>
              <a:off x="9222706" y="3950168"/>
              <a:ext cx="2903478"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solidFill>
                    <a:schemeClr val="bg1"/>
                  </a:solidFill>
                </a:rPr>
                <a:t>On-premises servers protected</a:t>
              </a:r>
            </a:p>
          </p:txBody>
        </p:sp>
      </p:grpSp>
      <p:grpSp>
        <p:nvGrpSpPr>
          <p:cNvPr id="40" name="Group 39">
            <a:extLst>
              <a:ext uri="{FF2B5EF4-FFF2-40B4-BE49-F238E27FC236}">
                <a16:creationId xmlns:a16="http://schemas.microsoft.com/office/drawing/2014/main" id="{6782F476-BF1D-4288-BFB7-7F10F6D7AB5C}"/>
              </a:ext>
            </a:extLst>
          </p:cNvPr>
          <p:cNvGrpSpPr/>
          <p:nvPr/>
        </p:nvGrpSpPr>
        <p:grpSpPr>
          <a:xfrm>
            <a:off x="3656161" y="1591451"/>
            <a:ext cx="5093737" cy="1349934"/>
            <a:chOff x="122129" y="4942192"/>
            <a:chExt cx="3441697" cy="1751013"/>
          </a:xfrm>
        </p:grpSpPr>
        <p:sp>
          <p:nvSpPr>
            <p:cNvPr id="17" name="Rectangle 16">
              <a:extLst>
                <a:ext uri="{FF2B5EF4-FFF2-40B4-BE49-F238E27FC236}">
                  <a16:creationId xmlns:a16="http://schemas.microsoft.com/office/drawing/2014/main" id="{714CE2C4-64AC-4794-A299-74B3B4E87215}"/>
                </a:ext>
              </a:extLst>
            </p:cNvPr>
            <p:cNvSpPr/>
            <p:nvPr/>
          </p:nvSpPr>
          <p:spPr bwMode="auto">
            <a:xfrm>
              <a:off x="122129" y="4942192"/>
              <a:ext cx="3441697" cy="175101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5C79DE13-F37B-4DFF-85B9-E7CA77285A4E}"/>
                </a:ext>
              </a:extLst>
            </p:cNvPr>
            <p:cNvSpPr txBox="1"/>
            <p:nvPr/>
          </p:nvSpPr>
          <p:spPr>
            <a:xfrm>
              <a:off x="256154" y="5108065"/>
              <a:ext cx="3126566" cy="849463"/>
            </a:xfrm>
            <a:prstGeom prst="rect">
              <a:avLst/>
            </a:prstGeom>
            <a:noFill/>
          </p:spPr>
          <p:txBody>
            <a:bodyPr wrap="square" lIns="182880" tIns="146304" rIns="182880" bIns="146304" rtlCol="0">
              <a:spAutoFit/>
            </a:bodyPr>
            <a:lstStyle/>
            <a:p>
              <a:pPr algn="ctr">
                <a:lnSpc>
                  <a:spcPct val="90000"/>
                </a:lnSpc>
                <a:spcAft>
                  <a:spcPts val="600"/>
                </a:spcAft>
              </a:pPr>
              <a:r>
                <a:rPr lang="en-US" sz="4000" dirty="0">
                  <a:solidFill>
                    <a:schemeClr val="bg1"/>
                  </a:solidFill>
                </a:rPr>
                <a:t>3 PB</a:t>
              </a:r>
            </a:p>
          </p:txBody>
        </p:sp>
        <p:sp>
          <p:nvSpPr>
            <p:cNvPr id="27" name="TextBox 26">
              <a:extLst>
                <a:ext uri="{FF2B5EF4-FFF2-40B4-BE49-F238E27FC236}">
                  <a16:creationId xmlns:a16="http://schemas.microsoft.com/office/drawing/2014/main" id="{483C238E-3833-496A-A6E7-B611B3D636FF}"/>
                </a:ext>
              </a:extLst>
            </p:cNvPr>
            <p:cNvSpPr txBox="1"/>
            <p:nvPr/>
          </p:nvSpPr>
          <p:spPr>
            <a:xfrm>
              <a:off x="479242" y="5715876"/>
              <a:ext cx="2903478"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solidFill>
                    <a:schemeClr val="bg1"/>
                  </a:solidFill>
                </a:rPr>
                <a:t>Added every week</a:t>
              </a:r>
            </a:p>
          </p:txBody>
        </p:sp>
      </p:grpSp>
      <p:grpSp>
        <p:nvGrpSpPr>
          <p:cNvPr id="32" name="Group 31">
            <a:extLst>
              <a:ext uri="{FF2B5EF4-FFF2-40B4-BE49-F238E27FC236}">
                <a16:creationId xmlns:a16="http://schemas.microsoft.com/office/drawing/2014/main" id="{AC7C0883-90A5-4838-8BF9-710F00688B95}"/>
              </a:ext>
            </a:extLst>
          </p:cNvPr>
          <p:cNvGrpSpPr/>
          <p:nvPr/>
        </p:nvGrpSpPr>
        <p:grpSpPr>
          <a:xfrm>
            <a:off x="160181" y="1591451"/>
            <a:ext cx="3441697" cy="2092457"/>
            <a:chOff x="122237" y="1245259"/>
            <a:chExt cx="3441697" cy="1718603"/>
          </a:xfrm>
        </p:grpSpPr>
        <p:sp>
          <p:nvSpPr>
            <p:cNvPr id="15" name="Rectangle 14">
              <a:extLst>
                <a:ext uri="{FF2B5EF4-FFF2-40B4-BE49-F238E27FC236}">
                  <a16:creationId xmlns:a16="http://schemas.microsoft.com/office/drawing/2014/main" id="{591FF996-4F87-498F-AF4D-D0479A55905F}"/>
                </a:ext>
              </a:extLst>
            </p:cNvPr>
            <p:cNvSpPr/>
            <p:nvPr/>
          </p:nvSpPr>
          <p:spPr bwMode="auto">
            <a:xfrm>
              <a:off x="122237" y="1245259"/>
              <a:ext cx="3441697" cy="171860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TextBox 29">
              <a:extLst>
                <a:ext uri="{FF2B5EF4-FFF2-40B4-BE49-F238E27FC236}">
                  <a16:creationId xmlns:a16="http://schemas.microsoft.com/office/drawing/2014/main" id="{AA423B39-88CE-4D3C-9D92-03DDA3A19D45}"/>
                </a:ext>
              </a:extLst>
            </p:cNvPr>
            <p:cNvSpPr txBox="1"/>
            <p:nvPr/>
          </p:nvSpPr>
          <p:spPr>
            <a:xfrm>
              <a:off x="349727" y="1596015"/>
              <a:ext cx="3126566" cy="849463"/>
            </a:xfrm>
            <a:prstGeom prst="rect">
              <a:avLst/>
            </a:prstGeom>
            <a:noFill/>
          </p:spPr>
          <p:txBody>
            <a:bodyPr wrap="square" lIns="182880" tIns="146304" rIns="182880" bIns="146304" rtlCol="0">
              <a:spAutoFit/>
            </a:bodyPr>
            <a:lstStyle/>
            <a:p>
              <a:pPr algn="ctr">
                <a:lnSpc>
                  <a:spcPct val="90000"/>
                </a:lnSpc>
                <a:spcAft>
                  <a:spcPts val="600"/>
                </a:spcAft>
              </a:pPr>
              <a:r>
                <a:rPr lang="en-US" sz="4000" dirty="0">
                  <a:solidFill>
                    <a:schemeClr val="bg1"/>
                  </a:solidFill>
                </a:rPr>
                <a:t>200,000+</a:t>
              </a:r>
            </a:p>
          </p:txBody>
        </p:sp>
        <p:sp>
          <p:nvSpPr>
            <p:cNvPr id="31" name="TextBox 30">
              <a:extLst>
                <a:ext uri="{FF2B5EF4-FFF2-40B4-BE49-F238E27FC236}">
                  <a16:creationId xmlns:a16="http://schemas.microsoft.com/office/drawing/2014/main" id="{920FB6BF-F534-4A36-9C58-9F879229D60F}"/>
                </a:ext>
              </a:extLst>
            </p:cNvPr>
            <p:cNvSpPr txBox="1"/>
            <p:nvPr/>
          </p:nvSpPr>
          <p:spPr>
            <a:xfrm>
              <a:off x="367698" y="2178587"/>
              <a:ext cx="2903478" cy="489365"/>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solidFill>
                    <a:schemeClr val="bg1"/>
                  </a:solidFill>
                </a:rPr>
                <a:t>IaaS VMs</a:t>
              </a:r>
            </a:p>
          </p:txBody>
        </p:sp>
      </p:grpSp>
      <p:grpSp>
        <p:nvGrpSpPr>
          <p:cNvPr id="43" name="Group 42">
            <a:extLst>
              <a:ext uri="{FF2B5EF4-FFF2-40B4-BE49-F238E27FC236}">
                <a16:creationId xmlns:a16="http://schemas.microsoft.com/office/drawing/2014/main" id="{5135D59D-A4EB-41E1-91D1-314FF2710694}"/>
              </a:ext>
            </a:extLst>
          </p:cNvPr>
          <p:cNvGrpSpPr/>
          <p:nvPr/>
        </p:nvGrpSpPr>
        <p:grpSpPr>
          <a:xfrm>
            <a:off x="147942" y="3762059"/>
            <a:ext cx="3441697" cy="2131917"/>
            <a:chOff x="122237" y="1212849"/>
            <a:chExt cx="3441697" cy="1751013"/>
          </a:xfrm>
        </p:grpSpPr>
        <p:sp>
          <p:nvSpPr>
            <p:cNvPr id="44" name="Rectangle 43">
              <a:extLst>
                <a:ext uri="{FF2B5EF4-FFF2-40B4-BE49-F238E27FC236}">
                  <a16:creationId xmlns:a16="http://schemas.microsoft.com/office/drawing/2014/main" id="{F44F5540-A9F8-4B60-A599-0C163C59BDB1}"/>
                </a:ext>
              </a:extLst>
            </p:cNvPr>
            <p:cNvSpPr/>
            <p:nvPr/>
          </p:nvSpPr>
          <p:spPr bwMode="auto">
            <a:xfrm>
              <a:off x="122237" y="1212849"/>
              <a:ext cx="3441697" cy="175101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TextBox 44">
              <a:extLst>
                <a:ext uri="{FF2B5EF4-FFF2-40B4-BE49-F238E27FC236}">
                  <a16:creationId xmlns:a16="http://schemas.microsoft.com/office/drawing/2014/main" id="{91B55644-7DDF-4B7B-B367-948C630D97BB}"/>
                </a:ext>
              </a:extLst>
            </p:cNvPr>
            <p:cNvSpPr txBox="1"/>
            <p:nvPr/>
          </p:nvSpPr>
          <p:spPr>
            <a:xfrm>
              <a:off x="349727" y="1596015"/>
              <a:ext cx="3126566" cy="697692"/>
            </a:xfrm>
            <a:prstGeom prst="rect">
              <a:avLst/>
            </a:prstGeom>
            <a:noFill/>
          </p:spPr>
          <p:txBody>
            <a:bodyPr wrap="square" lIns="182880" tIns="146304" rIns="182880" bIns="146304" rtlCol="0">
              <a:spAutoFit/>
            </a:bodyPr>
            <a:lstStyle/>
            <a:p>
              <a:pPr algn="ctr">
                <a:lnSpc>
                  <a:spcPct val="90000"/>
                </a:lnSpc>
                <a:spcAft>
                  <a:spcPts val="600"/>
                </a:spcAft>
              </a:pPr>
              <a:r>
                <a:rPr lang="en-US" sz="4000" dirty="0">
                  <a:solidFill>
                    <a:schemeClr val="bg1"/>
                  </a:solidFill>
                </a:rPr>
                <a:t>85%</a:t>
              </a:r>
            </a:p>
          </p:txBody>
        </p:sp>
        <p:sp>
          <p:nvSpPr>
            <p:cNvPr id="46" name="TextBox 45">
              <a:extLst>
                <a:ext uri="{FF2B5EF4-FFF2-40B4-BE49-F238E27FC236}">
                  <a16:creationId xmlns:a16="http://schemas.microsoft.com/office/drawing/2014/main" id="{6DDE6E16-4172-4B5E-B84B-B7C9844B3060}"/>
                </a:ext>
              </a:extLst>
            </p:cNvPr>
            <p:cNvSpPr txBox="1"/>
            <p:nvPr/>
          </p:nvSpPr>
          <p:spPr>
            <a:xfrm>
              <a:off x="367698" y="2178587"/>
              <a:ext cx="2903478" cy="561187"/>
            </a:xfrm>
            <a:prstGeom prst="rect">
              <a:avLst/>
            </a:prstGeom>
            <a:noFill/>
          </p:spPr>
          <p:txBody>
            <a:bodyPr wrap="square" lIns="182880" tIns="146304" rIns="182880" bIns="146304" rtlCol="0">
              <a:spAutoFit/>
            </a:bodyPr>
            <a:lstStyle/>
            <a:p>
              <a:pPr algn="ctr">
                <a:lnSpc>
                  <a:spcPct val="90000"/>
                </a:lnSpc>
                <a:spcAft>
                  <a:spcPts val="600"/>
                </a:spcAft>
              </a:pPr>
              <a:r>
                <a:rPr lang="en-US" sz="1400" dirty="0">
                  <a:solidFill>
                    <a:schemeClr val="bg1"/>
                  </a:solidFill>
                </a:rPr>
                <a:t>Azure TOP Customers are Azure Backup customers</a:t>
              </a:r>
            </a:p>
          </p:txBody>
        </p:sp>
      </p:grpSp>
      <p:sp>
        <p:nvSpPr>
          <p:cNvPr id="3" name="TextBox 2">
            <a:extLst>
              <a:ext uri="{FF2B5EF4-FFF2-40B4-BE49-F238E27FC236}">
                <a16:creationId xmlns:a16="http://schemas.microsoft.com/office/drawing/2014/main" id="{E6640DB7-8070-4D4F-AFB0-BA64B0A6CC77}"/>
              </a:ext>
            </a:extLst>
          </p:cNvPr>
          <p:cNvSpPr txBox="1"/>
          <p:nvPr/>
        </p:nvSpPr>
        <p:spPr>
          <a:xfrm>
            <a:off x="375432" y="6088062"/>
            <a:ext cx="11881764" cy="369332"/>
          </a:xfrm>
          <a:prstGeom prst="rect">
            <a:avLst/>
          </a:prstGeom>
          <a:noFill/>
        </p:spPr>
        <p:txBody>
          <a:bodyPr wrap="square" rtlCol="0">
            <a:spAutoFit/>
          </a:bodyPr>
          <a:lstStyle/>
          <a:p>
            <a:pPr algn="ctr"/>
            <a:r>
              <a:rPr lang="en-US" b="1" dirty="0">
                <a:solidFill>
                  <a:srgbClr val="FF0000"/>
                </a:solidFill>
              </a:rPr>
              <a:t>Didn’t realize the magnitude of backup, did you?</a:t>
            </a:r>
          </a:p>
        </p:txBody>
      </p:sp>
    </p:spTree>
    <p:extLst>
      <p:ext uri="{BB962C8B-B14F-4D97-AF65-F5344CB8AC3E}">
        <p14:creationId xmlns:p14="http://schemas.microsoft.com/office/powerpoint/2010/main" val="1440106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ppt_x"/>
                                          </p:val>
                                        </p:tav>
                                        <p:tav tm="100000">
                                          <p:val>
                                            <p:strVal val="#ppt_x"/>
                                          </p:val>
                                        </p:tav>
                                      </p:tavLst>
                                    </p:anim>
                                    <p:anim calcmode="lin" valueType="num">
                                      <p:cBhvr additive="base">
                                        <p:cTn id="1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Rounded Corners 153">
            <a:extLst>
              <a:ext uri="{FF2B5EF4-FFF2-40B4-BE49-F238E27FC236}">
                <a16:creationId xmlns:a16="http://schemas.microsoft.com/office/drawing/2014/main" id="{C4CED8EB-04E2-464F-BCEB-0874A84C9D19}"/>
              </a:ext>
            </a:extLst>
          </p:cNvPr>
          <p:cNvSpPr/>
          <p:nvPr/>
        </p:nvSpPr>
        <p:spPr bwMode="auto">
          <a:xfrm>
            <a:off x="8764493" y="2931756"/>
            <a:ext cx="1958049" cy="1419257"/>
          </a:xfrm>
          <a:prstGeom prst="roundRect">
            <a:avLst/>
          </a:prstGeom>
          <a:solidFill>
            <a:srgbClr val="0079D6">
              <a:alpha val="20000"/>
            </a:srgbClr>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9106B0E4-AF7C-43F1-B280-1D4245D0E04D}"/>
              </a:ext>
            </a:extLst>
          </p:cNvPr>
          <p:cNvSpPr>
            <a:spLocks noGrp="1"/>
          </p:cNvSpPr>
          <p:nvPr>
            <p:ph type="title"/>
          </p:nvPr>
        </p:nvSpPr>
        <p:spPr>
          <a:xfrm>
            <a:off x="131275" y="297352"/>
            <a:ext cx="12212780" cy="917444"/>
          </a:xfrm>
        </p:spPr>
        <p:txBody>
          <a:bodyPr/>
          <a:lstStyle/>
          <a:p>
            <a:r>
              <a:rPr lang="en-US" sz="4488" dirty="0"/>
              <a:t>Conventional backup approaches</a:t>
            </a:r>
          </a:p>
        </p:txBody>
      </p:sp>
      <p:sp>
        <p:nvSpPr>
          <p:cNvPr id="97" name="Rectangle: Rounded Corners 96">
            <a:extLst>
              <a:ext uri="{FF2B5EF4-FFF2-40B4-BE49-F238E27FC236}">
                <a16:creationId xmlns:a16="http://schemas.microsoft.com/office/drawing/2014/main" id="{39C48128-FF8B-4337-ADD3-056AC110E909}"/>
              </a:ext>
            </a:extLst>
          </p:cNvPr>
          <p:cNvSpPr/>
          <p:nvPr/>
        </p:nvSpPr>
        <p:spPr bwMode="auto">
          <a:xfrm>
            <a:off x="1027656" y="3147486"/>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9" name="Rectangle: Rounded Corners 58">
            <a:extLst>
              <a:ext uri="{FF2B5EF4-FFF2-40B4-BE49-F238E27FC236}">
                <a16:creationId xmlns:a16="http://schemas.microsoft.com/office/drawing/2014/main" id="{C8A4DDA8-AE7E-4B8A-B0EC-EE83A5373A13}"/>
              </a:ext>
            </a:extLst>
          </p:cNvPr>
          <p:cNvSpPr/>
          <p:nvPr/>
        </p:nvSpPr>
        <p:spPr bwMode="auto">
          <a:xfrm>
            <a:off x="1034210" y="3815744"/>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3CF6304D-6357-4A17-866C-B37BAD945810}"/>
              </a:ext>
            </a:extLst>
          </p:cNvPr>
          <p:cNvSpPr/>
          <p:nvPr/>
        </p:nvSpPr>
        <p:spPr bwMode="auto">
          <a:xfrm>
            <a:off x="1020431" y="4486617"/>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333942A1-74CE-4CED-93CB-FE999FB8DAEC}"/>
              </a:ext>
            </a:extLst>
          </p:cNvPr>
          <p:cNvSpPr/>
          <p:nvPr/>
        </p:nvSpPr>
        <p:spPr bwMode="auto">
          <a:xfrm>
            <a:off x="856581" y="1971365"/>
            <a:ext cx="4923011" cy="3256756"/>
          </a:xfrm>
          <a:prstGeom prst="round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0" name="TextBox 49">
            <a:extLst>
              <a:ext uri="{FF2B5EF4-FFF2-40B4-BE49-F238E27FC236}">
                <a16:creationId xmlns:a16="http://schemas.microsoft.com/office/drawing/2014/main" id="{9B95D816-9280-448F-A320-9F097501D9A6}"/>
              </a:ext>
            </a:extLst>
          </p:cNvPr>
          <p:cNvSpPr txBox="1"/>
          <p:nvPr/>
        </p:nvSpPr>
        <p:spPr>
          <a:xfrm>
            <a:off x="4396722" y="3966907"/>
            <a:ext cx="1526350" cy="503031"/>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Azure Storage </a:t>
            </a:r>
          </a:p>
        </p:txBody>
      </p:sp>
      <p:pic>
        <p:nvPicPr>
          <p:cNvPr id="51" name="Picture 50">
            <a:extLst>
              <a:ext uri="{FF2B5EF4-FFF2-40B4-BE49-F238E27FC236}">
                <a16:creationId xmlns:a16="http://schemas.microsoft.com/office/drawing/2014/main" id="{DA92BCB7-EA2C-42B5-A163-38BB582F49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0651" y="3049728"/>
            <a:ext cx="1008802" cy="1062103"/>
          </a:xfrm>
          <a:prstGeom prst="rect">
            <a:avLst/>
          </a:prstGeom>
        </p:spPr>
      </p:pic>
      <p:pic>
        <p:nvPicPr>
          <p:cNvPr id="34" name="Picture 33">
            <a:extLst>
              <a:ext uri="{FF2B5EF4-FFF2-40B4-BE49-F238E27FC236}">
                <a16:creationId xmlns:a16="http://schemas.microsoft.com/office/drawing/2014/main" id="{B5C0C78C-F30B-494C-A0D1-B3AE85CF27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6047" y="3095892"/>
            <a:ext cx="899375" cy="938407"/>
          </a:xfrm>
          <a:prstGeom prst="rect">
            <a:avLst/>
          </a:prstGeom>
        </p:spPr>
      </p:pic>
      <p:pic>
        <p:nvPicPr>
          <p:cNvPr id="35" name="Picture 34">
            <a:extLst>
              <a:ext uri="{FF2B5EF4-FFF2-40B4-BE49-F238E27FC236}">
                <a16:creationId xmlns:a16="http://schemas.microsoft.com/office/drawing/2014/main" id="{9498C7E3-F66A-4E8D-A6E6-61E95D49BA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8634" y="4203099"/>
            <a:ext cx="936788" cy="977445"/>
          </a:xfrm>
          <a:prstGeom prst="rect">
            <a:avLst/>
          </a:prstGeom>
        </p:spPr>
      </p:pic>
      <p:pic>
        <p:nvPicPr>
          <p:cNvPr id="31" name="Picture 30">
            <a:extLst>
              <a:ext uri="{FF2B5EF4-FFF2-40B4-BE49-F238E27FC236}">
                <a16:creationId xmlns:a16="http://schemas.microsoft.com/office/drawing/2014/main" id="{2C86E122-5FE8-472D-968D-AA85DF6ACF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415" y="1529734"/>
            <a:ext cx="724657" cy="756107"/>
          </a:xfrm>
          <a:prstGeom prst="rect">
            <a:avLst/>
          </a:prstGeom>
        </p:spPr>
      </p:pic>
      <p:grpSp>
        <p:nvGrpSpPr>
          <p:cNvPr id="3" name="Group 2">
            <a:extLst>
              <a:ext uri="{FF2B5EF4-FFF2-40B4-BE49-F238E27FC236}">
                <a16:creationId xmlns:a16="http://schemas.microsoft.com/office/drawing/2014/main" id="{60730F4B-B726-48D7-B0E7-DE9CEB794FD7}"/>
              </a:ext>
            </a:extLst>
          </p:cNvPr>
          <p:cNvGrpSpPr/>
          <p:nvPr/>
        </p:nvGrpSpPr>
        <p:grpSpPr>
          <a:xfrm>
            <a:off x="1489869" y="2055568"/>
            <a:ext cx="935553" cy="883722"/>
            <a:chOff x="1534016" y="2076217"/>
            <a:chExt cx="917292" cy="866473"/>
          </a:xfrm>
        </p:grpSpPr>
        <p:grpSp>
          <p:nvGrpSpPr>
            <p:cNvPr id="54" name="Group 53">
              <a:extLst>
                <a:ext uri="{FF2B5EF4-FFF2-40B4-BE49-F238E27FC236}">
                  <a16:creationId xmlns:a16="http://schemas.microsoft.com/office/drawing/2014/main" id="{5F24F82A-3CA3-4652-A268-6AA7CBD86952}"/>
                </a:ext>
              </a:extLst>
            </p:cNvPr>
            <p:cNvGrpSpPr/>
            <p:nvPr/>
          </p:nvGrpSpPr>
          <p:grpSpPr>
            <a:xfrm>
              <a:off x="1534016" y="2076217"/>
              <a:ext cx="917292" cy="866473"/>
              <a:chOff x="3398837" y="1973262"/>
              <a:chExt cx="2752345" cy="2752345"/>
            </a:xfrm>
          </p:grpSpPr>
          <p:pic>
            <p:nvPicPr>
              <p:cNvPr id="56" name="Picture 55">
                <a:extLst>
                  <a:ext uri="{FF2B5EF4-FFF2-40B4-BE49-F238E27FC236}">
                    <a16:creationId xmlns:a16="http://schemas.microsoft.com/office/drawing/2014/main" id="{B5E11D91-52EB-421F-BAC8-1431104C18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98837" y="1973262"/>
                <a:ext cx="2752345" cy="2752345"/>
              </a:xfrm>
              <a:prstGeom prst="rect">
                <a:avLst/>
              </a:prstGeom>
            </p:spPr>
          </p:pic>
          <p:sp>
            <p:nvSpPr>
              <p:cNvPr id="57" name="Rectangle: Rounded Corners 56">
                <a:extLst>
                  <a:ext uri="{FF2B5EF4-FFF2-40B4-BE49-F238E27FC236}">
                    <a16:creationId xmlns:a16="http://schemas.microsoft.com/office/drawing/2014/main" id="{04463EB5-CD6E-4403-B71E-39658B684D72}"/>
                  </a:ext>
                </a:extLst>
              </p:cNvPr>
              <p:cNvSpPr/>
              <p:nvPr/>
            </p:nvSpPr>
            <p:spPr bwMode="auto">
              <a:xfrm>
                <a:off x="3703637" y="2430462"/>
                <a:ext cx="2057400" cy="1295400"/>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pic>
          <p:nvPicPr>
            <p:cNvPr id="55" name="Picture 54">
              <a:extLst>
                <a:ext uri="{FF2B5EF4-FFF2-40B4-BE49-F238E27FC236}">
                  <a16:creationId xmlns:a16="http://schemas.microsoft.com/office/drawing/2014/main" id="{515C852D-7A94-419C-BA7E-A056B285B7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93867" y="2176681"/>
              <a:ext cx="582134" cy="470528"/>
            </a:xfrm>
            <a:prstGeom prst="rect">
              <a:avLst/>
            </a:prstGeom>
          </p:spPr>
        </p:pic>
      </p:grpSp>
      <p:grpSp>
        <p:nvGrpSpPr>
          <p:cNvPr id="8196" name="Group 8195">
            <a:extLst>
              <a:ext uri="{FF2B5EF4-FFF2-40B4-BE49-F238E27FC236}">
                <a16:creationId xmlns:a16="http://schemas.microsoft.com/office/drawing/2014/main" id="{8B96A0BA-70DC-4B23-8FB1-9859828E4D80}"/>
              </a:ext>
            </a:extLst>
          </p:cNvPr>
          <p:cNvGrpSpPr/>
          <p:nvPr/>
        </p:nvGrpSpPr>
        <p:grpSpPr>
          <a:xfrm>
            <a:off x="2549367" y="2026479"/>
            <a:ext cx="2116122" cy="2712838"/>
            <a:chOff x="2498742" y="1986924"/>
            <a:chExt cx="2074818" cy="2659887"/>
          </a:xfrm>
        </p:grpSpPr>
        <p:sp>
          <p:nvSpPr>
            <p:cNvPr id="40" name="TextBox 39">
              <a:extLst>
                <a:ext uri="{FF2B5EF4-FFF2-40B4-BE49-F238E27FC236}">
                  <a16:creationId xmlns:a16="http://schemas.microsoft.com/office/drawing/2014/main" id="{15D116FF-88C7-4EC8-BCD8-288511B95309}"/>
                </a:ext>
              </a:extLst>
            </p:cNvPr>
            <p:cNvSpPr txBox="1"/>
            <p:nvPr/>
          </p:nvSpPr>
          <p:spPr>
            <a:xfrm>
              <a:off x="2580913" y="1986924"/>
              <a:ext cx="1972656" cy="44781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122" b="1" dirty="0">
                  <a:gradFill>
                    <a:gsLst>
                      <a:gs pos="2917">
                        <a:srgbClr val="353535"/>
                      </a:gs>
                      <a:gs pos="30000">
                        <a:srgbClr val="353535"/>
                      </a:gs>
                    </a:gsLst>
                    <a:lin ang="5400000" scaled="0"/>
                  </a:gradFill>
                  <a:latin typeface="Segoe UI Semilight"/>
                </a:rPr>
                <a:t>SQL Native backups</a:t>
              </a:r>
            </a:p>
          </p:txBody>
        </p:sp>
        <p:sp>
          <p:nvSpPr>
            <p:cNvPr id="41" name="TextBox 40">
              <a:extLst>
                <a:ext uri="{FF2B5EF4-FFF2-40B4-BE49-F238E27FC236}">
                  <a16:creationId xmlns:a16="http://schemas.microsoft.com/office/drawing/2014/main" id="{835D3363-3BF2-4A18-BC14-22A3C5B7546D}"/>
                </a:ext>
              </a:extLst>
            </p:cNvPr>
            <p:cNvSpPr txBox="1"/>
            <p:nvPr/>
          </p:nvSpPr>
          <p:spPr>
            <a:xfrm>
              <a:off x="2600904" y="3136738"/>
              <a:ext cx="1972656" cy="44781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122" b="1" dirty="0">
                  <a:gradFill>
                    <a:gsLst>
                      <a:gs pos="2917">
                        <a:srgbClr val="353535"/>
                      </a:gs>
                      <a:gs pos="30000">
                        <a:srgbClr val="353535"/>
                      </a:gs>
                    </a:gsLst>
                    <a:lin ang="5400000" scaled="0"/>
                  </a:gradFill>
                  <a:latin typeface="Segoe UI Semilight"/>
                </a:rPr>
                <a:t>VM snapshots</a:t>
              </a:r>
            </a:p>
          </p:txBody>
        </p:sp>
        <p:sp>
          <p:nvSpPr>
            <p:cNvPr id="42" name="TextBox 41">
              <a:extLst>
                <a:ext uri="{FF2B5EF4-FFF2-40B4-BE49-F238E27FC236}">
                  <a16:creationId xmlns:a16="http://schemas.microsoft.com/office/drawing/2014/main" id="{BA483ECB-960E-4BFD-96C5-75E03C4F7079}"/>
                </a:ext>
              </a:extLst>
            </p:cNvPr>
            <p:cNvSpPr txBox="1"/>
            <p:nvPr/>
          </p:nvSpPr>
          <p:spPr>
            <a:xfrm>
              <a:off x="2600904" y="4198996"/>
              <a:ext cx="1972656" cy="44781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122" b="1" dirty="0">
                  <a:gradFill>
                    <a:gsLst>
                      <a:gs pos="2917">
                        <a:srgbClr val="353535"/>
                      </a:gs>
                      <a:gs pos="30000">
                        <a:srgbClr val="353535"/>
                      </a:gs>
                    </a:gsLst>
                    <a:lin ang="5400000" scaled="0"/>
                  </a:gradFill>
                  <a:latin typeface="Segoe UI Semilight"/>
                </a:rPr>
                <a:t>File snapshots</a:t>
              </a:r>
            </a:p>
          </p:txBody>
        </p:sp>
        <p:cxnSp>
          <p:nvCxnSpPr>
            <p:cNvPr id="68" name="Straight Connector 67">
              <a:extLst>
                <a:ext uri="{FF2B5EF4-FFF2-40B4-BE49-F238E27FC236}">
                  <a16:creationId xmlns:a16="http://schemas.microsoft.com/office/drawing/2014/main" id="{2C113892-8958-483B-89BF-8EFDF8E21682}"/>
                </a:ext>
              </a:extLst>
            </p:cNvPr>
            <p:cNvCxnSpPr>
              <a:cxnSpLocks/>
              <a:stCxn id="52" idx="3"/>
              <a:endCxn id="51" idx="1"/>
            </p:cNvCxnSpPr>
            <p:nvPr/>
          </p:nvCxnSpPr>
          <p:spPr>
            <a:xfrm flipV="1">
              <a:off x="2507800" y="3510887"/>
              <a:ext cx="1609995" cy="920"/>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3BECA46-0F1A-4EFA-8D3E-C29E013B2EEB}"/>
                </a:ext>
              </a:extLst>
            </p:cNvPr>
            <p:cNvGrpSpPr/>
            <p:nvPr/>
          </p:nvGrpSpPr>
          <p:grpSpPr>
            <a:xfrm>
              <a:off x="2518686" y="2343514"/>
              <a:ext cx="1932769" cy="734877"/>
              <a:chOff x="2725668" y="2343786"/>
              <a:chExt cx="1932769" cy="734877"/>
            </a:xfrm>
          </p:grpSpPr>
          <p:cxnSp>
            <p:nvCxnSpPr>
              <p:cNvPr id="69" name="Straight Connector 68">
                <a:extLst>
                  <a:ext uri="{FF2B5EF4-FFF2-40B4-BE49-F238E27FC236}">
                    <a16:creationId xmlns:a16="http://schemas.microsoft.com/office/drawing/2014/main" id="{CBA4A4AB-B35D-41BB-A3BA-DFEC8256EF49}"/>
                  </a:ext>
                </a:extLst>
              </p:cNvPr>
              <p:cNvCxnSpPr>
                <a:cxnSpLocks/>
              </p:cNvCxnSpPr>
              <p:nvPr/>
            </p:nvCxnSpPr>
            <p:spPr>
              <a:xfrm>
                <a:off x="2725668" y="2343786"/>
                <a:ext cx="1932769" cy="0"/>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01220E4-9785-4D6D-A82A-187D5041B436}"/>
                  </a:ext>
                </a:extLst>
              </p:cNvPr>
              <p:cNvCxnSpPr>
                <a:cxnSpLocks/>
              </p:cNvCxnSpPr>
              <p:nvPr/>
            </p:nvCxnSpPr>
            <p:spPr>
              <a:xfrm>
                <a:off x="4658437" y="2368699"/>
                <a:ext cx="0" cy="709964"/>
              </a:xfrm>
              <a:prstGeom prst="straightConnector1">
                <a:avLst/>
              </a:prstGeom>
              <a:ln w="2222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91B9436-CFE2-4614-AFA4-F1B681D2A7E0}"/>
                </a:ext>
              </a:extLst>
            </p:cNvPr>
            <p:cNvGrpSpPr/>
            <p:nvPr/>
          </p:nvGrpSpPr>
          <p:grpSpPr>
            <a:xfrm>
              <a:off x="2498742" y="3763699"/>
              <a:ext cx="1952713" cy="839115"/>
              <a:chOff x="2705724" y="3756311"/>
              <a:chExt cx="1952713" cy="839115"/>
            </a:xfrm>
          </p:grpSpPr>
          <p:cxnSp>
            <p:nvCxnSpPr>
              <p:cNvPr id="10" name="Straight Connector 9">
                <a:extLst>
                  <a:ext uri="{FF2B5EF4-FFF2-40B4-BE49-F238E27FC236}">
                    <a16:creationId xmlns:a16="http://schemas.microsoft.com/office/drawing/2014/main" id="{8F999017-B4FD-48C9-B696-FDC7F1DC8883}"/>
                  </a:ext>
                </a:extLst>
              </p:cNvPr>
              <p:cNvCxnSpPr>
                <a:cxnSpLocks/>
              </p:cNvCxnSpPr>
              <p:nvPr/>
            </p:nvCxnSpPr>
            <p:spPr>
              <a:xfrm>
                <a:off x="2705724" y="4595426"/>
                <a:ext cx="1932769" cy="0"/>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240D170-6254-4283-B1AE-58565C76193F}"/>
                  </a:ext>
                </a:extLst>
              </p:cNvPr>
              <p:cNvCxnSpPr>
                <a:cxnSpLocks/>
              </p:cNvCxnSpPr>
              <p:nvPr/>
            </p:nvCxnSpPr>
            <p:spPr>
              <a:xfrm flipH="1" flipV="1">
                <a:off x="4650607" y="3756311"/>
                <a:ext cx="7830" cy="836544"/>
              </a:xfrm>
              <a:prstGeom prst="straightConnector1">
                <a:avLst/>
              </a:prstGeom>
              <a:ln w="2222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8195" name="Group 8194">
            <a:extLst>
              <a:ext uri="{FF2B5EF4-FFF2-40B4-BE49-F238E27FC236}">
                <a16:creationId xmlns:a16="http://schemas.microsoft.com/office/drawing/2014/main" id="{EDB81814-A801-42C3-B5E3-B847457D3B2F}"/>
              </a:ext>
            </a:extLst>
          </p:cNvPr>
          <p:cNvGrpSpPr/>
          <p:nvPr/>
        </p:nvGrpSpPr>
        <p:grpSpPr>
          <a:xfrm>
            <a:off x="1647600" y="1513605"/>
            <a:ext cx="2011926" cy="3353297"/>
            <a:chOff x="1614576" y="1484061"/>
            <a:chExt cx="1972656" cy="3287845"/>
          </a:xfrm>
        </p:grpSpPr>
        <p:sp>
          <p:nvSpPr>
            <p:cNvPr id="4" name="Rectangle 3">
              <a:extLst>
                <a:ext uri="{FF2B5EF4-FFF2-40B4-BE49-F238E27FC236}">
                  <a16:creationId xmlns:a16="http://schemas.microsoft.com/office/drawing/2014/main" id="{11C721C3-3BD0-4ECD-99B8-216B937CCC55}"/>
                </a:ext>
              </a:extLst>
            </p:cNvPr>
            <p:cNvSpPr/>
            <p:nvPr/>
          </p:nvSpPr>
          <p:spPr bwMode="auto">
            <a:xfrm>
              <a:off x="2383878" y="2207744"/>
              <a:ext cx="134808" cy="336686"/>
            </a:xfrm>
            <a:prstGeom prst="rect">
              <a:avLst/>
            </a:prstGeom>
            <a:solidFill>
              <a:srgbClr val="0079D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 name="Rectangle 51">
              <a:extLst>
                <a:ext uri="{FF2B5EF4-FFF2-40B4-BE49-F238E27FC236}">
                  <a16:creationId xmlns:a16="http://schemas.microsoft.com/office/drawing/2014/main" id="{009798B3-187C-46FD-877A-1B1C24154B00}"/>
                </a:ext>
              </a:extLst>
            </p:cNvPr>
            <p:cNvSpPr/>
            <p:nvPr/>
          </p:nvSpPr>
          <p:spPr bwMode="auto">
            <a:xfrm>
              <a:off x="2372992" y="3343464"/>
              <a:ext cx="134808" cy="336686"/>
            </a:xfrm>
            <a:prstGeom prst="rect">
              <a:avLst/>
            </a:prstGeom>
            <a:solidFill>
              <a:srgbClr val="0079D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 name="Rectangle 52">
              <a:extLst>
                <a:ext uri="{FF2B5EF4-FFF2-40B4-BE49-F238E27FC236}">
                  <a16:creationId xmlns:a16="http://schemas.microsoft.com/office/drawing/2014/main" id="{087020C5-FAB8-41DE-95C8-4921307E8E30}"/>
                </a:ext>
              </a:extLst>
            </p:cNvPr>
            <p:cNvSpPr/>
            <p:nvPr/>
          </p:nvSpPr>
          <p:spPr bwMode="auto">
            <a:xfrm>
              <a:off x="2383878" y="4435220"/>
              <a:ext cx="134808" cy="336686"/>
            </a:xfrm>
            <a:prstGeom prst="rect">
              <a:avLst/>
            </a:prstGeom>
            <a:solidFill>
              <a:srgbClr val="0079D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 name="TextBox 73">
              <a:extLst>
                <a:ext uri="{FF2B5EF4-FFF2-40B4-BE49-F238E27FC236}">
                  <a16:creationId xmlns:a16="http://schemas.microsoft.com/office/drawing/2014/main" id="{204BD14E-A952-41A7-8A0D-41240D9D502B}"/>
                </a:ext>
              </a:extLst>
            </p:cNvPr>
            <p:cNvSpPr txBox="1"/>
            <p:nvPr/>
          </p:nvSpPr>
          <p:spPr>
            <a:xfrm>
              <a:off x="1614576" y="1484061"/>
              <a:ext cx="1972656" cy="44781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122" dirty="0">
                  <a:gradFill>
                    <a:gsLst>
                      <a:gs pos="2917">
                        <a:srgbClr val="353535"/>
                      </a:gs>
                      <a:gs pos="30000">
                        <a:srgbClr val="353535"/>
                      </a:gs>
                    </a:gsLst>
                    <a:lin ang="5400000" scaled="0"/>
                  </a:gradFill>
                  <a:latin typeface="Segoe UI Semilight"/>
                </a:rPr>
                <a:t>Custom Scripts</a:t>
              </a:r>
            </a:p>
          </p:txBody>
        </p:sp>
        <p:cxnSp>
          <p:nvCxnSpPr>
            <p:cNvPr id="30" name="Straight Arrow Connector 29">
              <a:extLst>
                <a:ext uri="{FF2B5EF4-FFF2-40B4-BE49-F238E27FC236}">
                  <a16:creationId xmlns:a16="http://schemas.microsoft.com/office/drawing/2014/main" id="{4C601A6D-E991-40DD-A2DE-51C9376939DE}"/>
                </a:ext>
              </a:extLst>
            </p:cNvPr>
            <p:cNvCxnSpPr>
              <a:cxnSpLocks/>
              <a:stCxn id="4" idx="0"/>
            </p:cNvCxnSpPr>
            <p:nvPr/>
          </p:nvCxnSpPr>
          <p:spPr>
            <a:xfrm flipV="1">
              <a:off x="2451282" y="1800844"/>
              <a:ext cx="0" cy="4069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2" name="Rectangle: Rounded Corners 91">
            <a:extLst>
              <a:ext uri="{FF2B5EF4-FFF2-40B4-BE49-F238E27FC236}">
                <a16:creationId xmlns:a16="http://schemas.microsoft.com/office/drawing/2014/main" id="{C0AB4398-8FF1-49DB-9C53-F3A668E4669E}"/>
              </a:ext>
            </a:extLst>
          </p:cNvPr>
          <p:cNvSpPr/>
          <p:nvPr/>
        </p:nvSpPr>
        <p:spPr bwMode="auto">
          <a:xfrm>
            <a:off x="6720701" y="3195064"/>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 name="Rectangle: Rounded Corners 92">
            <a:extLst>
              <a:ext uri="{FF2B5EF4-FFF2-40B4-BE49-F238E27FC236}">
                <a16:creationId xmlns:a16="http://schemas.microsoft.com/office/drawing/2014/main" id="{B41B09BC-D884-4F97-8203-FC9E91D4A005}"/>
              </a:ext>
            </a:extLst>
          </p:cNvPr>
          <p:cNvSpPr/>
          <p:nvPr/>
        </p:nvSpPr>
        <p:spPr bwMode="auto">
          <a:xfrm>
            <a:off x="6727255" y="3863322"/>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 name="Rectangle: Rounded Corners 93">
            <a:extLst>
              <a:ext uri="{FF2B5EF4-FFF2-40B4-BE49-F238E27FC236}">
                <a16:creationId xmlns:a16="http://schemas.microsoft.com/office/drawing/2014/main" id="{A8B34EBC-ECAA-45F9-9121-C65FAB455F7C}"/>
              </a:ext>
            </a:extLst>
          </p:cNvPr>
          <p:cNvSpPr/>
          <p:nvPr/>
        </p:nvSpPr>
        <p:spPr bwMode="auto">
          <a:xfrm>
            <a:off x="6713476" y="4534194"/>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 name="Rectangle: Rounded Corners 94">
            <a:extLst>
              <a:ext uri="{FF2B5EF4-FFF2-40B4-BE49-F238E27FC236}">
                <a16:creationId xmlns:a16="http://schemas.microsoft.com/office/drawing/2014/main" id="{5FA11F22-EE36-43B5-837A-3264D1907D5C}"/>
              </a:ext>
            </a:extLst>
          </p:cNvPr>
          <p:cNvSpPr/>
          <p:nvPr/>
        </p:nvSpPr>
        <p:spPr bwMode="auto">
          <a:xfrm>
            <a:off x="6549626" y="2018943"/>
            <a:ext cx="5440493" cy="3256756"/>
          </a:xfrm>
          <a:prstGeom prst="round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 name="TextBox 95">
            <a:extLst>
              <a:ext uri="{FF2B5EF4-FFF2-40B4-BE49-F238E27FC236}">
                <a16:creationId xmlns:a16="http://schemas.microsoft.com/office/drawing/2014/main" id="{94C42205-6B0E-47AC-83CB-D5BEF1F3CCB0}"/>
              </a:ext>
            </a:extLst>
          </p:cNvPr>
          <p:cNvSpPr txBox="1"/>
          <p:nvPr/>
        </p:nvSpPr>
        <p:spPr>
          <a:xfrm>
            <a:off x="10598540" y="4021326"/>
            <a:ext cx="1526350" cy="503031"/>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Azure Storage </a:t>
            </a:r>
          </a:p>
        </p:txBody>
      </p:sp>
      <p:pic>
        <p:nvPicPr>
          <p:cNvPr id="100" name="Picture 99">
            <a:extLst>
              <a:ext uri="{FF2B5EF4-FFF2-40B4-BE49-F238E27FC236}">
                <a16:creationId xmlns:a16="http://schemas.microsoft.com/office/drawing/2014/main" id="{1D14492A-2B05-4849-8E8A-231805FF24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5771" y="3098243"/>
            <a:ext cx="1008802" cy="1062103"/>
          </a:xfrm>
          <a:prstGeom prst="rect">
            <a:avLst/>
          </a:prstGeom>
        </p:spPr>
      </p:pic>
      <p:pic>
        <p:nvPicPr>
          <p:cNvPr id="101" name="Picture 100">
            <a:extLst>
              <a:ext uri="{FF2B5EF4-FFF2-40B4-BE49-F238E27FC236}">
                <a16:creationId xmlns:a16="http://schemas.microsoft.com/office/drawing/2014/main" id="{0D278043-105A-41BF-9B5C-871245CDA8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9092" y="3143469"/>
            <a:ext cx="899375" cy="938407"/>
          </a:xfrm>
          <a:prstGeom prst="rect">
            <a:avLst/>
          </a:prstGeom>
        </p:spPr>
      </p:pic>
      <p:pic>
        <p:nvPicPr>
          <p:cNvPr id="102" name="Picture 101">
            <a:extLst>
              <a:ext uri="{FF2B5EF4-FFF2-40B4-BE49-F238E27FC236}">
                <a16:creationId xmlns:a16="http://schemas.microsoft.com/office/drawing/2014/main" id="{E512C917-84F3-4432-88B3-A56FF6F048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1680" y="4250677"/>
            <a:ext cx="936788" cy="977445"/>
          </a:xfrm>
          <a:prstGeom prst="rect">
            <a:avLst/>
          </a:prstGeom>
        </p:spPr>
      </p:pic>
      <p:pic>
        <p:nvPicPr>
          <p:cNvPr id="106" name="Picture 105">
            <a:extLst>
              <a:ext uri="{FF2B5EF4-FFF2-40B4-BE49-F238E27FC236}">
                <a16:creationId xmlns:a16="http://schemas.microsoft.com/office/drawing/2014/main" id="{6D302BFA-8D0D-4D01-B160-E5487B34D0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9461" y="1577311"/>
            <a:ext cx="724657" cy="756107"/>
          </a:xfrm>
          <a:prstGeom prst="rect">
            <a:avLst/>
          </a:prstGeom>
        </p:spPr>
      </p:pic>
      <p:pic>
        <p:nvPicPr>
          <p:cNvPr id="112" name="Picture 111">
            <a:extLst>
              <a:ext uri="{FF2B5EF4-FFF2-40B4-BE49-F238E27FC236}">
                <a16:creationId xmlns:a16="http://schemas.microsoft.com/office/drawing/2014/main" id="{5944AEF3-2EE2-4778-99B6-8E12CBB640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82914" y="2103146"/>
            <a:ext cx="935553" cy="883722"/>
          </a:xfrm>
          <a:prstGeom prst="rect">
            <a:avLst/>
          </a:prstGeom>
        </p:spPr>
      </p:pic>
      <p:sp>
        <p:nvSpPr>
          <p:cNvPr id="113" name="Rectangle: Rounded Corners 112">
            <a:extLst>
              <a:ext uri="{FF2B5EF4-FFF2-40B4-BE49-F238E27FC236}">
                <a16:creationId xmlns:a16="http://schemas.microsoft.com/office/drawing/2014/main" id="{BEBE5A70-F40E-4D7A-A948-E5DFF7394BA8}"/>
              </a:ext>
            </a:extLst>
          </p:cNvPr>
          <p:cNvSpPr/>
          <p:nvPr/>
        </p:nvSpPr>
        <p:spPr bwMode="auto">
          <a:xfrm>
            <a:off x="7286520" y="2249943"/>
            <a:ext cx="699333" cy="415926"/>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48" name="Picture 147">
            <a:extLst>
              <a:ext uri="{FF2B5EF4-FFF2-40B4-BE49-F238E27FC236}">
                <a16:creationId xmlns:a16="http://schemas.microsoft.com/office/drawing/2014/main" id="{BD9C4118-2F06-4FF4-BCEA-591F8F1D78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41970" y="3149885"/>
            <a:ext cx="935553" cy="958820"/>
          </a:xfrm>
          <a:prstGeom prst="rect">
            <a:avLst/>
          </a:prstGeom>
        </p:spPr>
      </p:pic>
      <p:pic>
        <p:nvPicPr>
          <p:cNvPr id="111" name="Picture 110">
            <a:extLst>
              <a:ext uri="{FF2B5EF4-FFF2-40B4-BE49-F238E27FC236}">
                <a16:creationId xmlns:a16="http://schemas.microsoft.com/office/drawing/2014/main" id="{7EB5BAAE-1034-4404-8FF8-E7AD591837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5947" y="2205609"/>
            <a:ext cx="593723" cy="479895"/>
          </a:xfrm>
          <a:prstGeom prst="rect">
            <a:avLst/>
          </a:prstGeom>
        </p:spPr>
      </p:pic>
      <p:cxnSp>
        <p:nvCxnSpPr>
          <p:cNvPr id="116" name="Straight Connector 115">
            <a:extLst>
              <a:ext uri="{FF2B5EF4-FFF2-40B4-BE49-F238E27FC236}">
                <a16:creationId xmlns:a16="http://schemas.microsoft.com/office/drawing/2014/main" id="{98BDFC4F-C0F6-44EA-9E61-AFD1FF7C4E02}"/>
              </a:ext>
            </a:extLst>
          </p:cNvPr>
          <p:cNvCxnSpPr>
            <a:cxnSpLocks/>
          </p:cNvCxnSpPr>
          <p:nvPr/>
        </p:nvCxnSpPr>
        <p:spPr>
          <a:xfrm>
            <a:off x="8147423" y="3647321"/>
            <a:ext cx="938894" cy="0"/>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F6147016-C907-4EE2-B692-45F53BACFE21}"/>
              </a:ext>
            </a:extLst>
          </p:cNvPr>
          <p:cNvGrpSpPr/>
          <p:nvPr/>
        </p:nvGrpSpPr>
        <p:grpSpPr>
          <a:xfrm>
            <a:off x="8147423" y="2437745"/>
            <a:ext cx="1327076" cy="753902"/>
            <a:chOff x="2725668" y="2343786"/>
            <a:chExt cx="1301173" cy="739187"/>
          </a:xfrm>
        </p:grpSpPr>
        <p:cxnSp>
          <p:nvCxnSpPr>
            <p:cNvPr id="118" name="Straight Connector 117">
              <a:extLst>
                <a:ext uri="{FF2B5EF4-FFF2-40B4-BE49-F238E27FC236}">
                  <a16:creationId xmlns:a16="http://schemas.microsoft.com/office/drawing/2014/main" id="{2B907754-65D2-4F76-9DB9-1CF23ABBB7D9}"/>
                </a:ext>
              </a:extLst>
            </p:cNvPr>
            <p:cNvCxnSpPr>
              <a:cxnSpLocks/>
            </p:cNvCxnSpPr>
            <p:nvPr/>
          </p:nvCxnSpPr>
          <p:spPr>
            <a:xfrm>
              <a:off x="2725668" y="2343786"/>
              <a:ext cx="1301173" cy="0"/>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00BF5EAD-9AA3-4E41-A35C-F04CD1C90739}"/>
                </a:ext>
              </a:extLst>
            </p:cNvPr>
            <p:cNvCxnSpPr>
              <a:cxnSpLocks/>
            </p:cNvCxnSpPr>
            <p:nvPr/>
          </p:nvCxnSpPr>
          <p:spPr>
            <a:xfrm>
              <a:off x="4026841" y="2373009"/>
              <a:ext cx="0" cy="709964"/>
            </a:xfrm>
            <a:prstGeom prst="straightConnector1">
              <a:avLst/>
            </a:prstGeom>
            <a:ln w="2222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ADEF5A22-A41D-4667-A84B-C560B6CD3784}"/>
              </a:ext>
            </a:extLst>
          </p:cNvPr>
          <p:cNvGrpSpPr/>
          <p:nvPr/>
        </p:nvGrpSpPr>
        <p:grpSpPr>
          <a:xfrm>
            <a:off x="8093984" y="4034299"/>
            <a:ext cx="1380514" cy="697483"/>
            <a:chOff x="3182246" y="3911557"/>
            <a:chExt cx="1353568" cy="683869"/>
          </a:xfrm>
        </p:grpSpPr>
        <p:cxnSp>
          <p:nvCxnSpPr>
            <p:cNvPr id="121" name="Straight Connector 120">
              <a:extLst>
                <a:ext uri="{FF2B5EF4-FFF2-40B4-BE49-F238E27FC236}">
                  <a16:creationId xmlns:a16="http://schemas.microsoft.com/office/drawing/2014/main" id="{9D52691A-72F5-4B6A-80F9-B97962639084}"/>
                </a:ext>
              </a:extLst>
            </p:cNvPr>
            <p:cNvCxnSpPr>
              <a:cxnSpLocks/>
              <a:stCxn id="102" idx="3"/>
            </p:cNvCxnSpPr>
            <p:nvPr/>
          </p:nvCxnSpPr>
          <p:spPr>
            <a:xfrm>
              <a:off x="3182246" y="4593001"/>
              <a:ext cx="1314842" cy="2425"/>
            </a:xfrm>
            <a:prstGeom prst="line">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E4271ACB-B1D8-4891-A8EA-21C31E2A0495}"/>
                </a:ext>
              </a:extLst>
            </p:cNvPr>
            <p:cNvCxnSpPr>
              <a:cxnSpLocks/>
            </p:cNvCxnSpPr>
            <p:nvPr/>
          </p:nvCxnSpPr>
          <p:spPr>
            <a:xfrm flipV="1">
              <a:off x="4535814" y="3911557"/>
              <a:ext cx="0" cy="672722"/>
            </a:xfrm>
            <a:prstGeom prst="straightConnector1">
              <a:avLst/>
            </a:prstGeom>
            <a:ln w="2222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126" name="Picture 125">
            <a:extLst>
              <a:ext uri="{FF2B5EF4-FFF2-40B4-BE49-F238E27FC236}">
                <a16:creationId xmlns:a16="http://schemas.microsoft.com/office/drawing/2014/main" id="{D2976D62-F786-4EA6-9950-7FE2EA641F2E}"/>
              </a:ext>
            </a:extLst>
          </p:cNvPr>
          <p:cNvPicPr>
            <a:picLocks noChangeAspect="1"/>
          </p:cNvPicPr>
          <p:nvPr/>
        </p:nvPicPr>
        <p:blipFill>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01056" y="3049202"/>
            <a:ext cx="1008802" cy="1062103"/>
          </a:xfrm>
          <a:prstGeom prst="rect">
            <a:avLst/>
          </a:prstGeom>
        </p:spPr>
      </p:pic>
      <p:grpSp>
        <p:nvGrpSpPr>
          <p:cNvPr id="142" name="Group 141">
            <a:extLst>
              <a:ext uri="{FF2B5EF4-FFF2-40B4-BE49-F238E27FC236}">
                <a16:creationId xmlns:a16="http://schemas.microsoft.com/office/drawing/2014/main" id="{DA49C865-1FE9-4AF6-B9A3-46B3A7FAA2F4}"/>
              </a:ext>
            </a:extLst>
          </p:cNvPr>
          <p:cNvGrpSpPr/>
          <p:nvPr/>
        </p:nvGrpSpPr>
        <p:grpSpPr>
          <a:xfrm>
            <a:off x="2419743" y="2248170"/>
            <a:ext cx="148594" cy="2615208"/>
            <a:chOff x="2778269" y="2209747"/>
            <a:chExt cx="145694" cy="2564162"/>
          </a:xfrm>
        </p:grpSpPr>
        <p:sp>
          <p:nvSpPr>
            <p:cNvPr id="139" name="Rectangle 138">
              <a:extLst>
                <a:ext uri="{FF2B5EF4-FFF2-40B4-BE49-F238E27FC236}">
                  <a16:creationId xmlns:a16="http://schemas.microsoft.com/office/drawing/2014/main" id="{6701C141-F464-457E-8719-3F5975A04F1D}"/>
                </a:ext>
              </a:extLst>
            </p:cNvPr>
            <p:cNvSpPr/>
            <p:nvPr/>
          </p:nvSpPr>
          <p:spPr bwMode="auto">
            <a:xfrm>
              <a:off x="2789155" y="2209747"/>
              <a:ext cx="134808" cy="336686"/>
            </a:xfrm>
            <a:prstGeom prst="rect">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 name="Rectangle 139">
              <a:extLst>
                <a:ext uri="{FF2B5EF4-FFF2-40B4-BE49-F238E27FC236}">
                  <a16:creationId xmlns:a16="http://schemas.microsoft.com/office/drawing/2014/main" id="{5C37C296-F020-4F9B-BDF9-25091DCE4849}"/>
                </a:ext>
              </a:extLst>
            </p:cNvPr>
            <p:cNvSpPr/>
            <p:nvPr/>
          </p:nvSpPr>
          <p:spPr bwMode="auto">
            <a:xfrm>
              <a:off x="2778269" y="3345467"/>
              <a:ext cx="134808" cy="336686"/>
            </a:xfrm>
            <a:prstGeom prst="rect">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 name="Rectangle 140">
              <a:extLst>
                <a:ext uri="{FF2B5EF4-FFF2-40B4-BE49-F238E27FC236}">
                  <a16:creationId xmlns:a16="http://schemas.microsoft.com/office/drawing/2014/main" id="{91598634-53C0-4544-BD13-5CC7D96D94D3}"/>
                </a:ext>
              </a:extLst>
            </p:cNvPr>
            <p:cNvSpPr/>
            <p:nvPr/>
          </p:nvSpPr>
          <p:spPr bwMode="auto">
            <a:xfrm>
              <a:off x="2789155" y="4437223"/>
              <a:ext cx="134808" cy="336686"/>
            </a:xfrm>
            <a:prstGeom prst="rect">
              <a:avLst/>
            </a:prstGeom>
            <a:solidFill>
              <a:schemeClr val="tx2"/>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pic>
        <p:nvPicPr>
          <p:cNvPr id="150" name="Picture 8" descr="Image result for storage icon">
            <a:extLst>
              <a:ext uri="{FF2B5EF4-FFF2-40B4-BE49-F238E27FC236}">
                <a16:creationId xmlns:a16="http://schemas.microsoft.com/office/drawing/2014/main" id="{647F67CB-E8F4-432F-8738-4F9E9DFB9D5D}"/>
              </a:ext>
            </a:extLst>
          </p:cNvPr>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01502" y="3928968"/>
            <a:ext cx="258954" cy="30195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descr="Image result for storage icon">
            <a:extLst>
              <a:ext uri="{FF2B5EF4-FFF2-40B4-BE49-F238E27FC236}">
                <a16:creationId xmlns:a16="http://schemas.microsoft.com/office/drawing/2014/main" id="{A68BC9C6-0100-47D2-99E4-DBAA40C3904D}"/>
              </a:ext>
            </a:extLst>
          </p:cNvPr>
          <p:cNvPicPr>
            <a:picLocks noChangeAspect="1" noChangeArrowheads="1"/>
          </p:cNvPicPr>
          <p:nvPr/>
        </p:nvPicPr>
        <p:blipFill>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146770" y="3928967"/>
            <a:ext cx="258954" cy="301955"/>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Straight Arrow Connector 152">
            <a:extLst>
              <a:ext uri="{FF2B5EF4-FFF2-40B4-BE49-F238E27FC236}">
                <a16:creationId xmlns:a16="http://schemas.microsoft.com/office/drawing/2014/main" id="{60E7ED2E-6DC2-4DB8-B130-B13992F81207}"/>
              </a:ext>
            </a:extLst>
          </p:cNvPr>
          <p:cNvCxnSpPr>
            <a:stCxn id="148" idx="3"/>
            <a:endCxn id="100" idx="1"/>
          </p:cNvCxnSpPr>
          <p:nvPr/>
        </p:nvCxnSpPr>
        <p:spPr>
          <a:xfrm flipV="1">
            <a:off x="9977523" y="3629295"/>
            <a:ext cx="918248" cy="1"/>
          </a:xfrm>
          <a:prstGeom prst="straightConnector1">
            <a:avLst/>
          </a:prstGeom>
          <a:ln w="190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07D700D0-D4F8-4285-9734-647BA1C53146}"/>
              </a:ext>
            </a:extLst>
          </p:cNvPr>
          <p:cNvCxnSpPr/>
          <p:nvPr/>
        </p:nvCxnSpPr>
        <p:spPr>
          <a:xfrm flipV="1">
            <a:off x="9524399" y="2811666"/>
            <a:ext cx="305552" cy="59835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4EC1302A-D7F0-44F0-8F98-86C841D5E8F9}"/>
              </a:ext>
            </a:extLst>
          </p:cNvPr>
          <p:cNvSpPr txBox="1"/>
          <p:nvPr/>
        </p:nvSpPr>
        <p:spPr>
          <a:xfrm>
            <a:off x="9657822" y="2407397"/>
            <a:ext cx="1774726" cy="499107"/>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Backup Software</a:t>
            </a:r>
          </a:p>
        </p:txBody>
      </p:sp>
      <p:pic>
        <p:nvPicPr>
          <p:cNvPr id="160" name="Picture 159">
            <a:extLst>
              <a:ext uri="{FF2B5EF4-FFF2-40B4-BE49-F238E27FC236}">
                <a16:creationId xmlns:a16="http://schemas.microsoft.com/office/drawing/2014/main" id="{964E1AA4-E0B1-480C-9311-004FE1AA02A7}"/>
              </a:ext>
            </a:extLst>
          </p:cNvPr>
          <p:cNvPicPr>
            <a:picLocks noChangeAspect="1"/>
          </p:cNvPicPr>
          <p:nvPr/>
        </p:nvPicPr>
        <p:blipFill>
          <a:blip r:embed="rId12" cstate="email">
            <a:duotone>
              <a:schemeClr val="accent1">
                <a:shade val="45000"/>
                <a:satMod val="135000"/>
              </a:schemeClr>
              <a:prstClr val="white"/>
            </a:duotone>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tretch>
            <a:fillRect/>
          </a:stretch>
        </p:blipFill>
        <p:spPr>
          <a:xfrm>
            <a:off x="9036068" y="3148172"/>
            <a:ext cx="935553" cy="958820"/>
          </a:xfrm>
          <a:prstGeom prst="rect">
            <a:avLst/>
          </a:prstGeom>
        </p:spPr>
      </p:pic>
      <p:grpSp>
        <p:nvGrpSpPr>
          <p:cNvPr id="163" name="Group 162">
            <a:extLst>
              <a:ext uri="{FF2B5EF4-FFF2-40B4-BE49-F238E27FC236}">
                <a16:creationId xmlns:a16="http://schemas.microsoft.com/office/drawing/2014/main" id="{7AF6E5F8-500F-4644-9B8F-3D032E6B5BCD}"/>
              </a:ext>
            </a:extLst>
          </p:cNvPr>
          <p:cNvGrpSpPr/>
          <p:nvPr/>
        </p:nvGrpSpPr>
        <p:grpSpPr>
          <a:xfrm>
            <a:off x="9899927" y="3929564"/>
            <a:ext cx="504222" cy="301956"/>
            <a:chOff x="9705828" y="3852864"/>
            <a:chExt cx="494380" cy="296062"/>
          </a:xfrm>
        </p:grpSpPr>
        <p:pic>
          <p:nvPicPr>
            <p:cNvPr id="161" name="Picture 8" descr="Image result for storage icon">
              <a:extLst>
                <a:ext uri="{FF2B5EF4-FFF2-40B4-BE49-F238E27FC236}">
                  <a16:creationId xmlns:a16="http://schemas.microsoft.com/office/drawing/2014/main" id="{B06242BE-DFC5-4E13-80D7-9175550FBBD4}"/>
                </a:ext>
              </a:extLst>
            </p:cNvPr>
            <p:cNvPicPr>
              <a:picLocks noChangeAspect="1" noChangeArrowheads="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05828" y="3852865"/>
              <a:ext cx="253900" cy="29606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 descr="Image result for storage icon">
              <a:extLst>
                <a:ext uri="{FF2B5EF4-FFF2-40B4-BE49-F238E27FC236}">
                  <a16:creationId xmlns:a16="http://schemas.microsoft.com/office/drawing/2014/main" id="{298778F6-54D1-4C81-B8F2-403D63120A0E}"/>
                </a:ext>
              </a:extLst>
            </p:cNvPr>
            <p:cNvPicPr>
              <a:picLocks noChangeAspect="1" noChangeArrowheads="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46308" y="3852864"/>
              <a:ext cx="253900" cy="296061"/>
            </a:xfrm>
            <a:prstGeom prst="rect">
              <a:avLst/>
            </a:prstGeom>
            <a:noFill/>
            <a:extLst>
              <a:ext uri="{909E8E84-426E-40DD-AFC4-6F175D3DCCD1}">
                <a14:hiddenFill xmlns:a14="http://schemas.microsoft.com/office/drawing/2010/main">
                  <a:solidFill>
                    <a:srgbClr val="FFFFFF"/>
                  </a:solidFill>
                </a14:hiddenFill>
              </a:ext>
            </a:extLst>
          </p:spPr>
        </p:pic>
      </p:grpSp>
      <p:pic>
        <p:nvPicPr>
          <p:cNvPr id="164" name="Picture 163">
            <a:extLst>
              <a:ext uri="{FF2B5EF4-FFF2-40B4-BE49-F238E27FC236}">
                <a16:creationId xmlns:a16="http://schemas.microsoft.com/office/drawing/2014/main" id="{79613E18-5014-42EF-94EA-84DA694266C8}"/>
              </a:ext>
            </a:extLst>
          </p:cNvPr>
          <p:cNvPicPr>
            <a:picLocks noChangeAspect="1"/>
          </p:cNvPicPr>
          <p:nvPr/>
        </p:nvPicPr>
        <p:blipFill>
          <a:blip r:embed="rId9" cstate="email">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890214" y="3098243"/>
            <a:ext cx="1008802" cy="1062103"/>
          </a:xfrm>
          <a:prstGeom prst="rect">
            <a:avLst/>
          </a:prstGeom>
        </p:spPr>
      </p:pic>
      <p:sp>
        <p:nvSpPr>
          <p:cNvPr id="172" name="TextBox 171">
            <a:extLst>
              <a:ext uri="{FF2B5EF4-FFF2-40B4-BE49-F238E27FC236}">
                <a16:creationId xmlns:a16="http://schemas.microsoft.com/office/drawing/2014/main" id="{8B40713D-41A6-467A-9198-997915836604}"/>
              </a:ext>
            </a:extLst>
          </p:cNvPr>
          <p:cNvSpPr txBox="1"/>
          <p:nvPr/>
        </p:nvSpPr>
        <p:spPr>
          <a:xfrm>
            <a:off x="3414196" y="6074581"/>
            <a:ext cx="1898621" cy="70471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b="1" dirty="0">
                <a:gradFill>
                  <a:gsLst>
                    <a:gs pos="2917">
                      <a:srgbClr val="353535"/>
                    </a:gs>
                    <a:gs pos="30000">
                      <a:srgbClr val="353535"/>
                    </a:gs>
                  </a:gsLst>
                  <a:lin ang="5400000" scaled="0"/>
                </a:gradFill>
                <a:latin typeface="Segoe UI Semilight"/>
              </a:rPr>
              <a:t>No Central Management</a:t>
            </a:r>
          </a:p>
        </p:txBody>
      </p:sp>
      <p:sp>
        <p:nvSpPr>
          <p:cNvPr id="175" name="TextBox 174">
            <a:extLst>
              <a:ext uri="{FF2B5EF4-FFF2-40B4-BE49-F238E27FC236}">
                <a16:creationId xmlns:a16="http://schemas.microsoft.com/office/drawing/2014/main" id="{27765FC7-34C9-4C1D-A001-677070A83DC8}"/>
              </a:ext>
            </a:extLst>
          </p:cNvPr>
          <p:cNvSpPr txBox="1"/>
          <p:nvPr/>
        </p:nvSpPr>
        <p:spPr>
          <a:xfrm>
            <a:off x="9561164" y="6087392"/>
            <a:ext cx="1898621" cy="70471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b="1" dirty="0">
                <a:gradFill>
                  <a:gsLst>
                    <a:gs pos="2917">
                      <a:srgbClr val="353535"/>
                    </a:gs>
                    <a:gs pos="30000">
                      <a:srgbClr val="353535"/>
                    </a:gs>
                  </a:gsLst>
                  <a:lin ang="5400000" scaled="0"/>
                </a:gradFill>
                <a:latin typeface="Segoe UI Semilight"/>
              </a:rPr>
              <a:t>Some Central Management</a:t>
            </a:r>
          </a:p>
        </p:txBody>
      </p:sp>
      <p:sp>
        <p:nvSpPr>
          <p:cNvPr id="176" name="TextBox 175">
            <a:extLst>
              <a:ext uri="{FF2B5EF4-FFF2-40B4-BE49-F238E27FC236}">
                <a16:creationId xmlns:a16="http://schemas.microsoft.com/office/drawing/2014/main" id="{DC2CB19D-9619-4C05-8370-96BA73AF979E}"/>
              </a:ext>
            </a:extLst>
          </p:cNvPr>
          <p:cNvSpPr txBox="1"/>
          <p:nvPr/>
        </p:nvSpPr>
        <p:spPr>
          <a:xfrm>
            <a:off x="7625779" y="6080853"/>
            <a:ext cx="1898621" cy="70471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b="1" dirty="0">
                <a:gradFill>
                  <a:gsLst>
                    <a:gs pos="2917">
                      <a:srgbClr val="353535"/>
                    </a:gs>
                    <a:gs pos="30000">
                      <a:srgbClr val="353535"/>
                    </a:gs>
                  </a:gsLst>
                  <a:lin ang="5400000" scaled="0"/>
                </a:gradFill>
                <a:latin typeface="Segoe UI Semilight"/>
              </a:rPr>
              <a:t>Infrastructure</a:t>
            </a:r>
            <a:br>
              <a:rPr lang="en-US" sz="1428" b="1" dirty="0">
                <a:gradFill>
                  <a:gsLst>
                    <a:gs pos="2917">
                      <a:srgbClr val="353535"/>
                    </a:gs>
                    <a:gs pos="30000">
                      <a:srgbClr val="353535"/>
                    </a:gs>
                  </a:gsLst>
                  <a:lin ang="5400000" scaled="0"/>
                </a:gradFill>
                <a:latin typeface="Segoe UI Semilight"/>
              </a:rPr>
            </a:br>
            <a:r>
              <a:rPr lang="en-US" sz="1428" b="1" dirty="0">
                <a:gradFill>
                  <a:gsLst>
                    <a:gs pos="2917">
                      <a:srgbClr val="353535"/>
                    </a:gs>
                    <a:gs pos="30000">
                      <a:srgbClr val="353535"/>
                    </a:gs>
                  </a:gsLst>
                  <a:lin ang="5400000" scaled="0"/>
                </a:gradFill>
                <a:latin typeface="Segoe UI Semilight"/>
              </a:rPr>
              <a:t>Management</a:t>
            </a:r>
          </a:p>
        </p:txBody>
      </p:sp>
      <p:cxnSp>
        <p:nvCxnSpPr>
          <p:cNvPr id="182" name="Straight Connector 181">
            <a:extLst>
              <a:ext uri="{FF2B5EF4-FFF2-40B4-BE49-F238E27FC236}">
                <a16:creationId xmlns:a16="http://schemas.microsoft.com/office/drawing/2014/main" id="{FE55272E-D10F-4606-A2C1-4D7377A779FB}"/>
              </a:ext>
            </a:extLst>
          </p:cNvPr>
          <p:cNvCxnSpPr/>
          <p:nvPr/>
        </p:nvCxnSpPr>
        <p:spPr>
          <a:xfrm>
            <a:off x="6141798" y="2390167"/>
            <a:ext cx="0" cy="2452817"/>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194" name="Picture 2" descr="Related image">
            <a:extLst>
              <a:ext uri="{FF2B5EF4-FFF2-40B4-BE49-F238E27FC236}">
                <a16:creationId xmlns:a16="http://schemas.microsoft.com/office/drawing/2014/main" id="{03BE0B5A-A111-457C-B51A-3C9147201891}"/>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196764" y="5759644"/>
            <a:ext cx="377767" cy="386616"/>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 descr="Related image">
            <a:extLst>
              <a:ext uri="{FF2B5EF4-FFF2-40B4-BE49-F238E27FC236}">
                <a16:creationId xmlns:a16="http://schemas.microsoft.com/office/drawing/2014/main" id="{57A78DBF-DC0C-4987-9B34-18E727F6A820}"/>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456776" y="5759341"/>
            <a:ext cx="377767" cy="386616"/>
          </a:xfrm>
          <a:prstGeom prst="rect">
            <a:avLst/>
          </a:prstGeom>
          <a:noFill/>
          <a:extLst>
            <a:ext uri="{909E8E84-426E-40DD-AFC4-6F175D3DCCD1}">
              <a14:hiddenFill xmlns:a14="http://schemas.microsoft.com/office/drawing/2010/main">
                <a:solidFill>
                  <a:srgbClr val="FFFFFF"/>
                </a:solidFill>
              </a14:hiddenFill>
            </a:ext>
          </a:extLst>
        </p:spPr>
      </p:pic>
      <p:grpSp>
        <p:nvGrpSpPr>
          <p:cNvPr id="8198" name="Group 8197">
            <a:extLst>
              <a:ext uri="{FF2B5EF4-FFF2-40B4-BE49-F238E27FC236}">
                <a16:creationId xmlns:a16="http://schemas.microsoft.com/office/drawing/2014/main" id="{82C73F9F-9CA7-4B71-BAD2-02CB6033A439}"/>
              </a:ext>
            </a:extLst>
          </p:cNvPr>
          <p:cNvGrpSpPr/>
          <p:nvPr/>
        </p:nvGrpSpPr>
        <p:grpSpPr>
          <a:xfrm>
            <a:off x="1478811" y="5759644"/>
            <a:ext cx="1898621" cy="1014588"/>
            <a:chOff x="2261882" y="5647223"/>
            <a:chExt cx="1861562" cy="994784"/>
          </a:xfrm>
        </p:grpSpPr>
        <p:sp>
          <p:nvSpPr>
            <p:cNvPr id="173" name="TextBox 172">
              <a:extLst>
                <a:ext uri="{FF2B5EF4-FFF2-40B4-BE49-F238E27FC236}">
                  <a16:creationId xmlns:a16="http://schemas.microsoft.com/office/drawing/2014/main" id="{B56A752D-E0C7-4DB2-8D3F-EEAE9D208815}"/>
                </a:ext>
              </a:extLst>
            </p:cNvPr>
            <p:cNvSpPr txBox="1"/>
            <p:nvPr/>
          </p:nvSpPr>
          <p:spPr>
            <a:xfrm>
              <a:off x="2261882" y="5951049"/>
              <a:ext cx="1861562" cy="690958"/>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b="1" dirty="0">
                  <a:gradFill>
                    <a:gsLst>
                      <a:gs pos="2917">
                        <a:srgbClr val="353535"/>
                      </a:gs>
                      <a:gs pos="30000">
                        <a:srgbClr val="353535"/>
                      </a:gs>
                    </a:gsLst>
                    <a:lin ang="5400000" scaled="0"/>
                  </a:gradFill>
                  <a:latin typeface="Segoe UI Semilight"/>
                </a:rPr>
                <a:t>Need to manage</a:t>
              </a:r>
              <a:br>
                <a:rPr lang="en-US" sz="1428" b="1" dirty="0">
                  <a:gradFill>
                    <a:gsLst>
                      <a:gs pos="2917">
                        <a:srgbClr val="353535"/>
                      </a:gs>
                      <a:gs pos="30000">
                        <a:srgbClr val="353535"/>
                      </a:gs>
                    </a:gsLst>
                    <a:lin ang="5400000" scaled="0"/>
                  </a:gradFill>
                  <a:latin typeface="Segoe UI Semilight"/>
                </a:rPr>
              </a:br>
              <a:r>
                <a:rPr lang="en-US" sz="1428" b="1" dirty="0">
                  <a:gradFill>
                    <a:gsLst>
                      <a:gs pos="2917">
                        <a:srgbClr val="353535"/>
                      </a:gs>
                      <a:gs pos="30000">
                        <a:srgbClr val="353535"/>
                      </a:gs>
                    </a:gsLst>
                    <a:lin ang="5400000" scaled="0"/>
                  </a:gradFill>
                  <a:latin typeface="Segoe UI Semilight"/>
                </a:rPr>
                <a:t>Infrastructure</a:t>
              </a:r>
            </a:p>
          </p:txBody>
        </p:sp>
        <p:pic>
          <p:nvPicPr>
            <p:cNvPr id="190" name="Picture 2" descr="Related image">
              <a:extLst>
                <a:ext uri="{FF2B5EF4-FFF2-40B4-BE49-F238E27FC236}">
                  <a16:creationId xmlns:a16="http://schemas.microsoft.com/office/drawing/2014/main" id="{8C2C4B32-DA63-4CBD-ADB8-231212DA799D}"/>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959976" y="5647223"/>
              <a:ext cx="370393" cy="3790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200">
            <a:extLst>
              <a:ext uri="{FF2B5EF4-FFF2-40B4-BE49-F238E27FC236}">
                <a16:creationId xmlns:a16="http://schemas.microsoft.com/office/drawing/2014/main" id="{7EDB6CE4-0807-417A-ABCD-A36D8BD577CA}"/>
              </a:ext>
            </a:extLst>
          </p:cNvPr>
          <p:cNvGrpSpPr/>
          <p:nvPr/>
        </p:nvGrpSpPr>
        <p:grpSpPr>
          <a:xfrm>
            <a:off x="10356704" y="5758956"/>
            <a:ext cx="352222" cy="350553"/>
            <a:chOff x="5301430" y="1152299"/>
            <a:chExt cx="364487" cy="343711"/>
          </a:xfrm>
        </p:grpSpPr>
        <p:sp>
          <p:nvSpPr>
            <p:cNvPr id="202" name="Oval 201">
              <a:extLst>
                <a:ext uri="{FF2B5EF4-FFF2-40B4-BE49-F238E27FC236}">
                  <a16:creationId xmlns:a16="http://schemas.microsoft.com/office/drawing/2014/main" id="{767BA211-6F5A-4F8B-A9D8-E5984A14E63F}"/>
                </a:ext>
              </a:extLst>
            </p:cNvPr>
            <p:cNvSpPr/>
            <p:nvPr/>
          </p:nvSpPr>
          <p:spPr bwMode="auto">
            <a:xfrm>
              <a:off x="5301430" y="1152299"/>
              <a:ext cx="364487" cy="343711"/>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203" name="Graphic 202" descr="Checkmark">
              <a:extLst>
                <a:ext uri="{FF2B5EF4-FFF2-40B4-BE49-F238E27FC236}">
                  <a16:creationId xmlns:a16="http://schemas.microsoft.com/office/drawing/2014/main" id="{DC764C42-6DEE-43D7-8FD5-29763A198FED}"/>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352876" y="1206776"/>
              <a:ext cx="261594" cy="261594"/>
            </a:xfrm>
            <a:prstGeom prst="rect">
              <a:avLst/>
            </a:prstGeom>
          </p:spPr>
        </p:pic>
      </p:grpSp>
    </p:spTree>
    <p:extLst>
      <p:ext uri="{BB962C8B-B14F-4D97-AF65-F5344CB8AC3E}">
        <p14:creationId xmlns:p14="http://schemas.microsoft.com/office/powerpoint/2010/main" val="315357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wipe(left)">
                                      <p:cBhvr>
                                        <p:cTn id="11" dur="500"/>
                                        <p:tgtEl>
                                          <p:spTgt spid="8196"/>
                                        </p:tgtEl>
                                      </p:cBhvr>
                                    </p:animEffect>
                                  </p:childTnLst>
                                </p:cTn>
                              </p:par>
                              <p:par>
                                <p:cTn id="12" presetID="1" presetClass="entr" presetSubtype="0" fill="hold" nodeType="withEffect">
                                  <p:stCondLst>
                                    <p:cond delay="200"/>
                                  </p:stCondLst>
                                  <p:childTnLst>
                                    <p:set>
                                      <p:cBhvr>
                                        <p:cTn id="13" dur="1" fill="hold">
                                          <p:stCondLst>
                                            <p:cond delay="0"/>
                                          </p:stCondLst>
                                        </p:cTn>
                                        <p:tgtEl>
                                          <p:spTgt spid="51"/>
                                        </p:tgtEl>
                                        <p:attrNameLst>
                                          <p:attrName>style.visibility</p:attrName>
                                        </p:attrNameLst>
                                      </p:cBhvr>
                                      <p:to>
                                        <p:strVal val="visible"/>
                                      </p:to>
                                    </p:set>
                                  </p:childTnLst>
                                </p:cTn>
                              </p:par>
                              <p:par>
                                <p:cTn id="14" presetID="1" presetClass="entr" presetSubtype="0" fill="hold" grpId="0" nodeType="withEffect">
                                  <p:stCondLst>
                                    <p:cond delay="20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19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2"/>
                                        </p:tgtEl>
                                        <p:attrNameLst>
                                          <p:attrName>style.visibility</p:attrName>
                                        </p:attrNameLst>
                                      </p:cBhvr>
                                      <p:to>
                                        <p:strVal val="visible"/>
                                      </p:to>
                                    </p:set>
                                    <p:animEffect transition="in" filter="fade">
                                      <p:cBhvr>
                                        <p:cTn id="34" dur="500"/>
                                        <p:tgtEl>
                                          <p:spTgt spid="1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0" presetClass="entr" presetSubtype="0"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par>
                                <p:cTn id="44" presetID="10" presetClass="entr" presetSubtype="0"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fade">
                                      <p:cBhvr>
                                        <p:cTn id="46" dur="500"/>
                                        <p:tgtEl>
                                          <p:spTgt spid="112"/>
                                        </p:tgtEl>
                                      </p:cBhvr>
                                    </p:animEffect>
                                  </p:childTnLst>
                                </p:cTn>
                              </p:par>
                              <p:par>
                                <p:cTn id="47" presetID="10" presetClass="entr" presetSubtype="0" fill="hold" nodeType="with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fade">
                                      <p:cBhvr>
                                        <p:cTn id="49" dur="500"/>
                                        <p:tgtEl>
                                          <p:spTgt spid="101"/>
                                        </p:tgtEl>
                                      </p:cBhvr>
                                    </p:animEffect>
                                  </p:childTnLst>
                                </p:cTn>
                              </p:par>
                              <p:par>
                                <p:cTn id="50" presetID="10" presetClass="entr" presetSubtype="0" fill="hold" nodeType="with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fade">
                                      <p:cBhvr>
                                        <p:cTn id="52" dur="500"/>
                                        <p:tgtEl>
                                          <p:spTgt spid="10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par>
                                <p:cTn id="58" presetID="10" presetClass="entr" presetSubtype="0" fill="hold" nodeType="with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fade">
                                      <p:cBhvr>
                                        <p:cTn id="60" dur="500"/>
                                        <p:tgtEl>
                                          <p:spTgt spid="150"/>
                                        </p:tgtEl>
                                      </p:cBhvr>
                                    </p:animEffect>
                                  </p:childTnLst>
                                </p:cTn>
                              </p:par>
                              <p:par>
                                <p:cTn id="61" presetID="10" presetClass="entr" presetSubtype="0" fill="hold" nodeType="withEffect">
                                  <p:stCondLst>
                                    <p:cond delay="0"/>
                                  </p:stCondLst>
                                  <p:childTnLst>
                                    <p:set>
                                      <p:cBhvr>
                                        <p:cTn id="62" dur="1" fill="hold">
                                          <p:stCondLst>
                                            <p:cond delay="0"/>
                                          </p:stCondLst>
                                        </p:cTn>
                                        <p:tgtEl>
                                          <p:spTgt spid="148"/>
                                        </p:tgtEl>
                                        <p:attrNameLst>
                                          <p:attrName>style.visibility</p:attrName>
                                        </p:attrNameLst>
                                      </p:cBhvr>
                                      <p:to>
                                        <p:strVal val="visible"/>
                                      </p:to>
                                    </p:set>
                                    <p:animEffect transition="in" filter="fade">
                                      <p:cBhvr>
                                        <p:cTn id="63" dur="500"/>
                                        <p:tgtEl>
                                          <p:spTgt spid="14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500"/>
                                        <p:tgtEl>
                                          <p:spTgt spid="15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57"/>
                                        </p:tgtEl>
                                        <p:attrNameLst>
                                          <p:attrName>style.visibility</p:attrName>
                                        </p:attrNameLst>
                                      </p:cBhvr>
                                      <p:to>
                                        <p:strVal val="visible"/>
                                      </p:to>
                                    </p:set>
                                    <p:animEffect transition="in" filter="fade">
                                      <p:cBhvr>
                                        <p:cTn id="69" dur="500"/>
                                        <p:tgtEl>
                                          <p:spTgt spid="157"/>
                                        </p:tgtEl>
                                      </p:cBhvr>
                                    </p:animEffect>
                                  </p:childTnLst>
                                </p:cTn>
                              </p:par>
                              <p:par>
                                <p:cTn id="70" presetID="10" presetClass="entr" presetSubtype="0" fill="hold" nodeType="withEffect">
                                  <p:stCondLst>
                                    <p:cond delay="0"/>
                                  </p:stCondLst>
                                  <p:childTnLst>
                                    <p:set>
                                      <p:cBhvr>
                                        <p:cTn id="71" dur="1" fill="hold">
                                          <p:stCondLst>
                                            <p:cond delay="0"/>
                                          </p:stCondLst>
                                        </p:cTn>
                                        <p:tgtEl>
                                          <p:spTgt spid="156"/>
                                        </p:tgtEl>
                                        <p:attrNameLst>
                                          <p:attrName>style.visibility</p:attrName>
                                        </p:attrNameLst>
                                      </p:cBhvr>
                                      <p:to>
                                        <p:strVal val="visible"/>
                                      </p:to>
                                    </p:set>
                                    <p:animEffect transition="in" filter="fade">
                                      <p:cBhvr>
                                        <p:cTn id="72" dur="500"/>
                                        <p:tgtEl>
                                          <p:spTgt spid="1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17"/>
                                        </p:tgtEl>
                                        <p:attrNameLst>
                                          <p:attrName>style.visibility</p:attrName>
                                        </p:attrNameLst>
                                      </p:cBhvr>
                                      <p:to>
                                        <p:strVal val="visible"/>
                                      </p:to>
                                    </p:set>
                                    <p:animEffect transition="in" filter="wipe(left)">
                                      <p:cBhvr>
                                        <p:cTn id="77" dur="500"/>
                                        <p:tgtEl>
                                          <p:spTgt spid="117"/>
                                        </p:tgtEl>
                                      </p:cBhvr>
                                    </p:animEffect>
                                  </p:childTnLst>
                                </p:cTn>
                              </p:par>
                              <p:par>
                                <p:cTn id="78" presetID="22" presetClass="entr" presetSubtype="8" fill="hold"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wipe(left)">
                                      <p:cBhvr>
                                        <p:cTn id="80" dur="500"/>
                                        <p:tgtEl>
                                          <p:spTgt spid="116"/>
                                        </p:tgtEl>
                                      </p:cBhvr>
                                    </p:animEffect>
                                  </p:childTnLst>
                                </p:cTn>
                              </p:par>
                              <p:par>
                                <p:cTn id="81" presetID="22" presetClass="entr" presetSubtype="8" fill="hold" nodeType="with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wipe(left)">
                                      <p:cBhvr>
                                        <p:cTn id="83" dur="500"/>
                                        <p:tgtEl>
                                          <p:spTgt spid="1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53"/>
                                        </p:tgtEl>
                                        <p:attrNameLst>
                                          <p:attrName>style.visibility</p:attrName>
                                        </p:attrNameLst>
                                      </p:cBhvr>
                                      <p:to>
                                        <p:strVal val="visible"/>
                                      </p:to>
                                    </p:set>
                                    <p:animEffect transition="in" filter="wipe(left)">
                                      <p:cBhvr>
                                        <p:cTn id="88" dur="500"/>
                                        <p:tgtEl>
                                          <p:spTgt spid="153"/>
                                        </p:tgtEl>
                                      </p:cBhvr>
                                    </p:animEffect>
                                  </p:childTnLst>
                                </p:cTn>
                              </p:par>
                              <p:par>
                                <p:cTn id="89" presetID="22" presetClass="entr" presetSubtype="8"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wipe(left)">
                                      <p:cBhvr>
                                        <p:cTn id="91" dur="500"/>
                                        <p:tgtEl>
                                          <p:spTgt spid="100"/>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96"/>
                                        </p:tgtEl>
                                        <p:attrNameLst>
                                          <p:attrName>style.visibility</p:attrName>
                                        </p:attrNameLst>
                                      </p:cBhvr>
                                      <p:to>
                                        <p:strVal val="visible"/>
                                      </p:to>
                                    </p:set>
                                    <p:animEffect transition="in" filter="wipe(left)">
                                      <p:cBhvr>
                                        <p:cTn id="94" dur="500"/>
                                        <p:tgtEl>
                                          <p:spTgt spid="9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6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8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50" grpId="0"/>
      <p:bldP spid="95" grpId="0" animBg="1"/>
      <p:bldP spid="96" grpId="0"/>
      <p:bldP spid="157" grpId="0"/>
      <p:bldP spid="172" grpId="0"/>
      <p:bldP spid="175" grpId="0"/>
      <p:bldP spid="1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p:cNvSpPr/>
          <p:nvPr/>
        </p:nvSpPr>
        <p:spPr>
          <a:xfrm>
            <a:off x="8596251" y="3502819"/>
            <a:ext cx="834005" cy="1312145"/>
          </a:xfrm>
          <a:prstGeom prst="rect">
            <a:avLst/>
          </a:prstGeom>
          <a:noFill/>
          <a:ln w="19050">
            <a:solidFill>
              <a:srgbClr val="59B4D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kern="0">
              <a:solidFill>
                <a:srgbClr val="59B4D9"/>
              </a:solidFill>
              <a:latin typeface="Segoe UI Light"/>
            </a:endParaRPr>
          </a:p>
        </p:txBody>
      </p:sp>
      <p:sp>
        <p:nvSpPr>
          <p:cNvPr id="4" name="Text Placeholder 3"/>
          <p:cNvSpPr>
            <a:spLocks noGrp="1"/>
          </p:cNvSpPr>
          <p:nvPr>
            <p:ph type="body" sz="quarter" idx="10"/>
          </p:nvPr>
        </p:nvSpPr>
        <p:spPr/>
        <p:txBody>
          <a:bodyPr/>
          <a:lstStyle/>
          <a:p>
            <a:r>
              <a:rPr lang="en-US" dirty="0"/>
              <a:t>Azure Backup</a:t>
            </a:r>
          </a:p>
        </p:txBody>
      </p:sp>
      <p:sp>
        <p:nvSpPr>
          <p:cNvPr id="9" name="Text Placeholder 8"/>
          <p:cNvSpPr>
            <a:spLocks noGrp="1"/>
          </p:cNvSpPr>
          <p:nvPr>
            <p:ph type="body" sz="quarter" idx="11"/>
          </p:nvPr>
        </p:nvSpPr>
        <p:spPr/>
        <p:txBody>
          <a:bodyPr/>
          <a:lstStyle/>
          <a:p>
            <a:r>
              <a:rPr lang="en-US" dirty="0"/>
              <a:t>Simple and reliable cloud integrated backup as a service</a:t>
            </a:r>
          </a:p>
        </p:txBody>
      </p:sp>
      <p:sp>
        <p:nvSpPr>
          <p:cNvPr id="25" name="Rectangle 24"/>
          <p:cNvSpPr/>
          <p:nvPr/>
        </p:nvSpPr>
        <p:spPr bwMode="auto">
          <a:xfrm>
            <a:off x="1031754" y="2039861"/>
            <a:ext cx="2269634" cy="38308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114" fontAlgn="base">
              <a:spcBef>
                <a:spcPct val="0"/>
              </a:spcBef>
              <a:spcAft>
                <a:spcPts val="2400"/>
              </a:spcAft>
            </a:pPr>
            <a:r>
              <a:rPr lang="en-US" sz="1398" kern="0" dirty="0">
                <a:solidFill>
                  <a:srgbClr val="505050"/>
                </a:solidFill>
                <a:latin typeface="Segoe UI" panose="020B0502040204020203" pitchFamily="34" charset="0"/>
                <a:cs typeface="Segoe UI" panose="020B0502040204020203" pitchFamily="34" charset="0"/>
              </a:rPr>
              <a:t>Compelling cloud-based backup alternative to tape</a:t>
            </a:r>
          </a:p>
          <a:p>
            <a:pPr defTabSz="932114" fontAlgn="base">
              <a:spcBef>
                <a:spcPct val="0"/>
              </a:spcBef>
              <a:spcAft>
                <a:spcPts val="2400"/>
              </a:spcAft>
            </a:pPr>
            <a:r>
              <a:rPr lang="en-US" sz="1398" kern="0" dirty="0">
                <a:solidFill>
                  <a:srgbClr val="505050"/>
                </a:solidFill>
                <a:latin typeface="Segoe UI" panose="020B0502040204020203" pitchFamily="34" charset="0"/>
                <a:cs typeface="Segoe UI" panose="020B0502040204020203" pitchFamily="34" charset="0"/>
              </a:rPr>
              <a:t>Secure and reliable </a:t>
            </a:r>
            <a:br>
              <a:rPr lang="en-US" sz="1398" kern="0" dirty="0">
                <a:solidFill>
                  <a:srgbClr val="505050"/>
                </a:solidFill>
                <a:latin typeface="Segoe UI" panose="020B0502040204020203" pitchFamily="34" charset="0"/>
                <a:cs typeface="Segoe UI" panose="020B0502040204020203" pitchFamily="34" charset="0"/>
              </a:rPr>
            </a:br>
            <a:r>
              <a:rPr lang="en-US" sz="1398" kern="0" dirty="0">
                <a:solidFill>
                  <a:srgbClr val="505050"/>
                </a:solidFill>
                <a:latin typeface="Segoe UI" panose="020B0502040204020203" pitchFamily="34" charset="0"/>
                <a:cs typeface="Segoe UI" panose="020B0502040204020203" pitchFamily="34" charset="0"/>
              </a:rPr>
              <a:t>backup as a service</a:t>
            </a:r>
          </a:p>
          <a:p>
            <a:pPr defTabSz="932114" fontAlgn="base">
              <a:spcBef>
                <a:spcPct val="0"/>
              </a:spcBef>
              <a:spcAft>
                <a:spcPts val="2400"/>
              </a:spcAft>
            </a:pPr>
            <a:r>
              <a:rPr lang="en-US" sz="1398" kern="0" dirty="0">
                <a:solidFill>
                  <a:srgbClr val="505050"/>
                </a:solidFill>
                <a:latin typeface="Segoe UI" panose="020B0502040204020203" pitchFamily="34" charset="0"/>
                <a:cs typeface="Segoe UI" panose="020B0502040204020203" pitchFamily="34" charset="0"/>
              </a:rPr>
              <a:t>Efficient and flexible online backup services</a:t>
            </a:r>
          </a:p>
        </p:txBody>
      </p:sp>
      <p:grpSp>
        <p:nvGrpSpPr>
          <p:cNvPr id="27" name="Group 26"/>
          <p:cNvGrpSpPr/>
          <p:nvPr/>
        </p:nvGrpSpPr>
        <p:grpSpPr>
          <a:xfrm>
            <a:off x="533203" y="2023330"/>
            <a:ext cx="292018" cy="292018"/>
            <a:chOff x="625309" y="2168525"/>
            <a:chExt cx="292100" cy="292100"/>
          </a:xfrm>
        </p:grpSpPr>
        <p:sp>
          <p:nvSpPr>
            <p:cNvPr id="54" name="AutoShape 3"/>
            <p:cNvSpPr>
              <a:spLocks noChangeAspect="1" noChangeArrowheads="1" noTextEdit="1"/>
            </p:cNvSpPr>
            <p:nvPr/>
          </p:nvSpPr>
          <p:spPr bwMode="auto">
            <a:xfrm>
              <a:off x="625309" y="2168525"/>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5" name="Line 5"/>
            <p:cNvSpPr>
              <a:spLocks noChangeShapeType="1"/>
            </p:cNvSpPr>
            <p:nvPr/>
          </p:nvSpPr>
          <p:spPr bwMode="auto">
            <a:xfrm>
              <a:off x="693572" y="2311400"/>
              <a:ext cx="155575" cy="0"/>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6" name="Line 6"/>
            <p:cNvSpPr>
              <a:spLocks noChangeShapeType="1"/>
            </p:cNvSpPr>
            <p:nvPr/>
          </p:nvSpPr>
          <p:spPr bwMode="auto">
            <a:xfrm flipV="1">
              <a:off x="796759" y="2311400"/>
              <a:ext cx="52388" cy="55563"/>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7" name="Line 7"/>
            <p:cNvSpPr>
              <a:spLocks noChangeShapeType="1"/>
            </p:cNvSpPr>
            <p:nvPr/>
          </p:nvSpPr>
          <p:spPr bwMode="auto">
            <a:xfrm>
              <a:off x="796759" y="2259013"/>
              <a:ext cx="52388" cy="52388"/>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grpSp>
      <p:grpSp>
        <p:nvGrpSpPr>
          <p:cNvPr id="29" name="Group 28"/>
          <p:cNvGrpSpPr/>
          <p:nvPr/>
        </p:nvGrpSpPr>
        <p:grpSpPr>
          <a:xfrm>
            <a:off x="533203" y="3482085"/>
            <a:ext cx="292018" cy="292018"/>
            <a:chOff x="625309" y="3479800"/>
            <a:chExt cx="292100" cy="292100"/>
          </a:xfrm>
        </p:grpSpPr>
        <p:sp>
          <p:nvSpPr>
            <p:cNvPr id="50" name="AutoShape 17"/>
            <p:cNvSpPr>
              <a:spLocks noChangeAspect="1" noChangeArrowheads="1" noTextEdit="1"/>
            </p:cNvSpPr>
            <p:nvPr/>
          </p:nvSpPr>
          <p:spPr bwMode="auto">
            <a:xfrm>
              <a:off x="625309" y="34798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1" name="Line 19"/>
            <p:cNvSpPr>
              <a:spLocks noChangeShapeType="1"/>
            </p:cNvSpPr>
            <p:nvPr/>
          </p:nvSpPr>
          <p:spPr bwMode="auto">
            <a:xfrm>
              <a:off x="693572" y="3622675"/>
              <a:ext cx="155575" cy="0"/>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2" name="Line 20"/>
            <p:cNvSpPr>
              <a:spLocks noChangeShapeType="1"/>
            </p:cNvSpPr>
            <p:nvPr/>
          </p:nvSpPr>
          <p:spPr bwMode="auto">
            <a:xfrm flipV="1">
              <a:off x="796759" y="3622675"/>
              <a:ext cx="52388" cy="55563"/>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53" name="Line 21"/>
            <p:cNvSpPr>
              <a:spLocks noChangeShapeType="1"/>
            </p:cNvSpPr>
            <p:nvPr/>
          </p:nvSpPr>
          <p:spPr bwMode="auto">
            <a:xfrm>
              <a:off x="796759" y="3570288"/>
              <a:ext cx="52388" cy="52388"/>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grpSp>
      <p:grpSp>
        <p:nvGrpSpPr>
          <p:cNvPr id="32" name="Group 31"/>
          <p:cNvGrpSpPr/>
          <p:nvPr/>
        </p:nvGrpSpPr>
        <p:grpSpPr>
          <a:xfrm>
            <a:off x="533203" y="2755677"/>
            <a:ext cx="292018" cy="292018"/>
            <a:chOff x="625309" y="2168525"/>
            <a:chExt cx="292100" cy="292100"/>
          </a:xfrm>
        </p:grpSpPr>
        <p:sp>
          <p:nvSpPr>
            <p:cNvPr id="38" name="AutoShape 3"/>
            <p:cNvSpPr>
              <a:spLocks noChangeAspect="1" noChangeArrowheads="1" noTextEdit="1"/>
            </p:cNvSpPr>
            <p:nvPr/>
          </p:nvSpPr>
          <p:spPr bwMode="auto">
            <a:xfrm>
              <a:off x="625309" y="2168525"/>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39" name="Line 5"/>
            <p:cNvSpPr>
              <a:spLocks noChangeShapeType="1"/>
            </p:cNvSpPr>
            <p:nvPr/>
          </p:nvSpPr>
          <p:spPr bwMode="auto">
            <a:xfrm>
              <a:off x="693572" y="2311400"/>
              <a:ext cx="155575" cy="0"/>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40" name="Line 6"/>
            <p:cNvSpPr>
              <a:spLocks noChangeShapeType="1"/>
            </p:cNvSpPr>
            <p:nvPr/>
          </p:nvSpPr>
          <p:spPr bwMode="auto">
            <a:xfrm flipV="1">
              <a:off x="796759" y="2311400"/>
              <a:ext cx="52388" cy="55563"/>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sp>
          <p:nvSpPr>
            <p:cNvPr id="41" name="Line 7"/>
            <p:cNvSpPr>
              <a:spLocks noChangeShapeType="1"/>
            </p:cNvSpPr>
            <p:nvPr/>
          </p:nvSpPr>
          <p:spPr bwMode="auto">
            <a:xfrm>
              <a:off x="796759" y="2259013"/>
              <a:ext cx="52388" cy="52388"/>
            </a:xfrm>
            <a:prstGeom prst="line">
              <a:avLst/>
            </a:prstGeom>
            <a:noFill/>
            <a:ln w="19050" cap="rnd">
              <a:solidFill>
                <a:srgbClr val="2373B9"/>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dirty="0">
                <a:solidFill>
                  <a:sysClr val="windowText" lastClr="000000"/>
                </a:solidFill>
                <a:latin typeface="Segoe UI Light"/>
              </a:endParaRPr>
            </a:p>
          </p:txBody>
        </p:sp>
      </p:grpSp>
      <p:grpSp>
        <p:nvGrpSpPr>
          <p:cNvPr id="391" name="Group 390"/>
          <p:cNvGrpSpPr/>
          <p:nvPr/>
        </p:nvGrpSpPr>
        <p:grpSpPr>
          <a:xfrm>
            <a:off x="9661391" y="3753585"/>
            <a:ext cx="629088" cy="583721"/>
            <a:chOff x="679450" y="960438"/>
            <a:chExt cx="660400" cy="612775"/>
          </a:xfrm>
        </p:grpSpPr>
        <p:sp>
          <p:nvSpPr>
            <p:cNvPr id="392" name="AutoShape 3"/>
            <p:cNvSpPr>
              <a:spLocks noChangeAspect="1" noChangeArrowheads="1" noTextEdit="1"/>
            </p:cNvSpPr>
            <p:nvPr/>
          </p:nvSpPr>
          <p:spPr bwMode="auto">
            <a:xfrm>
              <a:off x="679450" y="960438"/>
              <a:ext cx="6604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3" name="Freeform 5"/>
            <p:cNvSpPr>
              <a:spLocks/>
            </p:cNvSpPr>
            <p:nvPr/>
          </p:nvSpPr>
          <p:spPr bwMode="auto">
            <a:xfrm>
              <a:off x="793750" y="1441451"/>
              <a:ext cx="427038" cy="128588"/>
            </a:xfrm>
            <a:custGeom>
              <a:avLst/>
              <a:gdLst>
                <a:gd name="T0" fmla="*/ 95 w 130"/>
                <a:gd name="T1" fmla="*/ 0 h 39"/>
                <a:gd name="T2" fmla="*/ 90 w 130"/>
                <a:gd name="T3" fmla="*/ 0 h 39"/>
                <a:gd name="T4" fmla="*/ 43 w 130"/>
                <a:gd name="T5" fmla="*/ 0 h 39"/>
                <a:gd name="T6" fmla="*/ 40 w 130"/>
                <a:gd name="T7" fmla="*/ 0 h 39"/>
                <a:gd name="T8" fmla="*/ 0 w 130"/>
                <a:gd name="T9" fmla="*/ 27 h 39"/>
                <a:gd name="T10" fmla="*/ 0 w 130"/>
                <a:gd name="T11" fmla="*/ 39 h 39"/>
                <a:gd name="T12" fmla="*/ 49 w 130"/>
                <a:gd name="T13" fmla="*/ 39 h 39"/>
                <a:gd name="T14" fmla="*/ 84 w 130"/>
                <a:gd name="T15" fmla="*/ 39 h 39"/>
                <a:gd name="T16" fmla="*/ 130 w 130"/>
                <a:gd name="T17" fmla="*/ 39 h 39"/>
                <a:gd name="T18" fmla="*/ 130 w 130"/>
                <a:gd name="T19" fmla="*/ 27 h 39"/>
                <a:gd name="T20" fmla="*/ 95 w 130"/>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39">
                  <a:moveTo>
                    <a:pt x="95" y="0"/>
                  </a:moveTo>
                  <a:cubicBezTo>
                    <a:pt x="90" y="0"/>
                    <a:pt x="90" y="0"/>
                    <a:pt x="90" y="0"/>
                  </a:cubicBezTo>
                  <a:cubicBezTo>
                    <a:pt x="43" y="0"/>
                    <a:pt x="43" y="0"/>
                    <a:pt x="43" y="0"/>
                  </a:cubicBezTo>
                  <a:cubicBezTo>
                    <a:pt x="40" y="0"/>
                    <a:pt x="40" y="0"/>
                    <a:pt x="40" y="0"/>
                  </a:cubicBezTo>
                  <a:cubicBezTo>
                    <a:pt x="47" y="23"/>
                    <a:pt x="38" y="27"/>
                    <a:pt x="0" y="27"/>
                  </a:cubicBezTo>
                  <a:cubicBezTo>
                    <a:pt x="0" y="39"/>
                    <a:pt x="0" y="39"/>
                    <a:pt x="0" y="39"/>
                  </a:cubicBezTo>
                  <a:cubicBezTo>
                    <a:pt x="49" y="39"/>
                    <a:pt x="49" y="39"/>
                    <a:pt x="49" y="39"/>
                  </a:cubicBezTo>
                  <a:cubicBezTo>
                    <a:pt x="84" y="39"/>
                    <a:pt x="84" y="39"/>
                    <a:pt x="84" y="39"/>
                  </a:cubicBezTo>
                  <a:cubicBezTo>
                    <a:pt x="130" y="39"/>
                    <a:pt x="130" y="39"/>
                    <a:pt x="130" y="39"/>
                  </a:cubicBezTo>
                  <a:cubicBezTo>
                    <a:pt x="130" y="27"/>
                    <a:pt x="130" y="27"/>
                    <a:pt x="130" y="27"/>
                  </a:cubicBezTo>
                  <a:cubicBezTo>
                    <a:pt x="92" y="27"/>
                    <a:pt x="88" y="23"/>
                    <a:pt x="95" y="0"/>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4" name="Freeform 6"/>
            <p:cNvSpPr>
              <a:spLocks/>
            </p:cNvSpPr>
            <p:nvPr/>
          </p:nvSpPr>
          <p:spPr bwMode="auto">
            <a:xfrm>
              <a:off x="679450" y="960438"/>
              <a:ext cx="657225" cy="481013"/>
            </a:xfrm>
            <a:custGeom>
              <a:avLst/>
              <a:gdLst>
                <a:gd name="T0" fmla="*/ 188 w 200"/>
                <a:gd name="T1" fmla="*/ 0 h 146"/>
                <a:gd name="T2" fmla="*/ 11 w 200"/>
                <a:gd name="T3" fmla="*/ 0 h 146"/>
                <a:gd name="T4" fmla="*/ 0 w 200"/>
                <a:gd name="T5" fmla="*/ 11 h 146"/>
                <a:gd name="T6" fmla="*/ 0 w 200"/>
                <a:gd name="T7" fmla="*/ 135 h 146"/>
                <a:gd name="T8" fmla="*/ 11 w 200"/>
                <a:gd name="T9" fmla="*/ 146 h 146"/>
                <a:gd name="T10" fmla="*/ 188 w 200"/>
                <a:gd name="T11" fmla="*/ 146 h 146"/>
                <a:gd name="T12" fmla="*/ 200 w 200"/>
                <a:gd name="T13" fmla="*/ 135 h 146"/>
                <a:gd name="T14" fmla="*/ 200 w 200"/>
                <a:gd name="T15" fmla="*/ 11 h 146"/>
                <a:gd name="T16" fmla="*/ 188 w 200"/>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46">
                  <a:moveTo>
                    <a:pt x="188" y="0"/>
                  </a:moveTo>
                  <a:cubicBezTo>
                    <a:pt x="11" y="0"/>
                    <a:pt x="11" y="0"/>
                    <a:pt x="11" y="0"/>
                  </a:cubicBezTo>
                  <a:cubicBezTo>
                    <a:pt x="5" y="0"/>
                    <a:pt x="0" y="5"/>
                    <a:pt x="0" y="11"/>
                  </a:cubicBezTo>
                  <a:cubicBezTo>
                    <a:pt x="0" y="135"/>
                    <a:pt x="0" y="135"/>
                    <a:pt x="0" y="135"/>
                  </a:cubicBezTo>
                  <a:cubicBezTo>
                    <a:pt x="0" y="141"/>
                    <a:pt x="5" y="146"/>
                    <a:pt x="11" y="146"/>
                  </a:cubicBezTo>
                  <a:cubicBezTo>
                    <a:pt x="188" y="146"/>
                    <a:pt x="188" y="146"/>
                    <a:pt x="188" y="146"/>
                  </a:cubicBezTo>
                  <a:cubicBezTo>
                    <a:pt x="194" y="146"/>
                    <a:pt x="200" y="141"/>
                    <a:pt x="200" y="135"/>
                  </a:cubicBezTo>
                  <a:cubicBezTo>
                    <a:pt x="200" y="11"/>
                    <a:pt x="200" y="11"/>
                    <a:pt x="200" y="11"/>
                  </a:cubicBezTo>
                  <a:cubicBezTo>
                    <a:pt x="200" y="5"/>
                    <a:pt x="194" y="0"/>
                    <a:pt x="188" y="0"/>
                  </a:cubicBezTo>
                </a:path>
              </a:pathLst>
            </a:custGeom>
            <a:solidFill>
              <a:srgbClr val="A0A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5" name="Freeform 7"/>
            <p:cNvSpPr>
              <a:spLocks/>
            </p:cNvSpPr>
            <p:nvPr/>
          </p:nvSpPr>
          <p:spPr bwMode="auto">
            <a:xfrm>
              <a:off x="679450" y="966788"/>
              <a:ext cx="49213" cy="474663"/>
            </a:xfrm>
            <a:custGeom>
              <a:avLst/>
              <a:gdLst>
                <a:gd name="T0" fmla="*/ 5 w 15"/>
                <a:gd name="T1" fmla="*/ 0 h 144"/>
                <a:gd name="T2" fmla="*/ 0 w 15"/>
                <a:gd name="T3" fmla="*/ 9 h 144"/>
                <a:gd name="T4" fmla="*/ 0 w 15"/>
                <a:gd name="T5" fmla="*/ 133 h 144"/>
                <a:gd name="T6" fmla="*/ 11 w 15"/>
                <a:gd name="T7" fmla="*/ 144 h 144"/>
                <a:gd name="T8" fmla="*/ 15 w 15"/>
                <a:gd name="T9" fmla="*/ 144 h 144"/>
                <a:gd name="T10" fmla="*/ 11 w 15"/>
                <a:gd name="T11" fmla="*/ 144 h 144"/>
                <a:gd name="T12" fmla="*/ 0 w 15"/>
                <a:gd name="T13" fmla="*/ 133 h 144"/>
                <a:gd name="T14" fmla="*/ 0 w 15"/>
                <a:gd name="T15" fmla="*/ 9 h 144"/>
                <a:gd name="T16" fmla="*/ 5 w 15"/>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4">
                  <a:moveTo>
                    <a:pt x="5" y="0"/>
                  </a:moveTo>
                  <a:cubicBezTo>
                    <a:pt x="2" y="2"/>
                    <a:pt x="0" y="6"/>
                    <a:pt x="0" y="9"/>
                  </a:cubicBezTo>
                  <a:cubicBezTo>
                    <a:pt x="0" y="133"/>
                    <a:pt x="0" y="133"/>
                    <a:pt x="0" y="133"/>
                  </a:cubicBezTo>
                  <a:cubicBezTo>
                    <a:pt x="0" y="139"/>
                    <a:pt x="5" y="144"/>
                    <a:pt x="11" y="144"/>
                  </a:cubicBezTo>
                  <a:cubicBezTo>
                    <a:pt x="15" y="144"/>
                    <a:pt x="15" y="144"/>
                    <a:pt x="15" y="144"/>
                  </a:cubicBezTo>
                  <a:cubicBezTo>
                    <a:pt x="11" y="144"/>
                    <a:pt x="11" y="144"/>
                    <a:pt x="11" y="144"/>
                  </a:cubicBezTo>
                  <a:cubicBezTo>
                    <a:pt x="5" y="144"/>
                    <a:pt x="0" y="139"/>
                    <a:pt x="0" y="133"/>
                  </a:cubicBezTo>
                  <a:cubicBezTo>
                    <a:pt x="0" y="9"/>
                    <a:pt x="0" y="9"/>
                    <a:pt x="0" y="9"/>
                  </a:cubicBezTo>
                  <a:cubicBezTo>
                    <a:pt x="0" y="6"/>
                    <a:pt x="2" y="2"/>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6" name="Freeform 8"/>
            <p:cNvSpPr>
              <a:spLocks/>
            </p:cNvSpPr>
            <p:nvPr/>
          </p:nvSpPr>
          <p:spPr bwMode="auto">
            <a:xfrm>
              <a:off x="679450" y="960438"/>
              <a:ext cx="617538" cy="481013"/>
            </a:xfrm>
            <a:custGeom>
              <a:avLst/>
              <a:gdLst>
                <a:gd name="T0" fmla="*/ 188 w 188"/>
                <a:gd name="T1" fmla="*/ 0 h 146"/>
                <a:gd name="T2" fmla="*/ 11 w 188"/>
                <a:gd name="T3" fmla="*/ 0 h 146"/>
                <a:gd name="T4" fmla="*/ 5 w 188"/>
                <a:gd name="T5" fmla="*/ 2 h 146"/>
                <a:gd name="T6" fmla="*/ 0 w 188"/>
                <a:gd name="T7" fmla="*/ 11 h 146"/>
                <a:gd name="T8" fmla="*/ 0 w 188"/>
                <a:gd name="T9" fmla="*/ 135 h 146"/>
                <a:gd name="T10" fmla="*/ 11 w 188"/>
                <a:gd name="T11" fmla="*/ 146 h 146"/>
                <a:gd name="T12" fmla="*/ 15 w 188"/>
                <a:gd name="T13" fmla="*/ 146 h 146"/>
                <a:gd name="T14" fmla="*/ 33 w 188"/>
                <a:gd name="T15" fmla="*/ 131 h 146"/>
                <a:gd name="T16" fmla="*/ 15 w 188"/>
                <a:gd name="T17" fmla="*/ 131 h 146"/>
                <a:gd name="T18" fmla="*/ 15 w 188"/>
                <a:gd name="T19" fmla="*/ 15 h 146"/>
                <a:gd name="T20" fmla="*/ 170 w 188"/>
                <a:gd name="T21" fmla="*/ 15 h 146"/>
                <a:gd name="T22" fmla="*/ 188 w 188"/>
                <a:gd name="T23" fmla="*/ 0 h 146"/>
                <a:gd name="T24" fmla="*/ 188 w 18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46">
                  <a:moveTo>
                    <a:pt x="188" y="0"/>
                  </a:moveTo>
                  <a:cubicBezTo>
                    <a:pt x="11" y="0"/>
                    <a:pt x="11" y="0"/>
                    <a:pt x="11" y="0"/>
                  </a:cubicBezTo>
                  <a:cubicBezTo>
                    <a:pt x="9" y="0"/>
                    <a:pt x="6" y="1"/>
                    <a:pt x="5" y="2"/>
                  </a:cubicBezTo>
                  <a:cubicBezTo>
                    <a:pt x="2" y="4"/>
                    <a:pt x="0" y="8"/>
                    <a:pt x="0" y="11"/>
                  </a:cubicBezTo>
                  <a:cubicBezTo>
                    <a:pt x="0" y="135"/>
                    <a:pt x="0" y="135"/>
                    <a:pt x="0" y="135"/>
                  </a:cubicBezTo>
                  <a:cubicBezTo>
                    <a:pt x="0" y="141"/>
                    <a:pt x="5" y="146"/>
                    <a:pt x="11" y="146"/>
                  </a:cubicBezTo>
                  <a:cubicBezTo>
                    <a:pt x="15" y="146"/>
                    <a:pt x="15" y="146"/>
                    <a:pt x="15" y="146"/>
                  </a:cubicBezTo>
                  <a:cubicBezTo>
                    <a:pt x="33" y="131"/>
                    <a:pt x="33" y="131"/>
                    <a:pt x="33" y="131"/>
                  </a:cubicBezTo>
                  <a:cubicBezTo>
                    <a:pt x="15" y="131"/>
                    <a:pt x="15" y="131"/>
                    <a:pt x="15" y="131"/>
                  </a:cubicBezTo>
                  <a:cubicBezTo>
                    <a:pt x="15" y="15"/>
                    <a:pt x="15" y="15"/>
                    <a:pt x="15" y="15"/>
                  </a:cubicBezTo>
                  <a:cubicBezTo>
                    <a:pt x="170" y="15"/>
                    <a:pt x="170" y="15"/>
                    <a:pt x="170" y="15"/>
                  </a:cubicBezTo>
                  <a:cubicBezTo>
                    <a:pt x="188" y="0"/>
                    <a:pt x="188" y="0"/>
                    <a:pt x="188" y="0"/>
                  </a:cubicBezTo>
                  <a:cubicBezTo>
                    <a:pt x="188" y="0"/>
                    <a:pt x="188" y="0"/>
                    <a:pt x="188" y="0"/>
                  </a:cubicBezTo>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7" name="Rectangle 9"/>
            <p:cNvSpPr>
              <a:spLocks noChangeArrowheads="1"/>
            </p:cNvSpPr>
            <p:nvPr/>
          </p:nvSpPr>
          <p:spPr bwMode="auto">
            <a:xfrm>
              <a:off x="728663" y="1009651"/>
              <a:ext cx="555625" cy="382588"/>
            </a:xfrm>
            <a:prstGeom prst="rect">
              <a:avLst/>
            </a:prstGeom>
            <a:solidFill>
              <a:schemeClr val="bg1"/>
            </a:solidFill>
            <a:ln>
              <a:noFill/>
            </a:ln>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8" name="Rectangle 10"/>
            <p:cNvSpPr>
              <a:spLocks noChangeArrowheads="1"/>
            </p:cNvSpPr>
            <p:nvPr/>
          </p:nvSpPr>
          <p:spPr bwMode="auto">
            <a:xfrm>
              <a:off x="728663" y="1009651"/>
              <a:ext cx="5556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399" name="Freeform 11"/>
            <p:cNvSpPr>
              <a:spLocks/>
            </p:cNvSpPr>
            <p:nvPr/>
          </p:nvSpPr>
          <p:spPr bwMode="auto">
            <a:xfrm>
              <a:off x="728663" y="1009651"/>
              <a:ext cx="509588" cy="382588"/>
            </a:xfrm>
            <a:custGeom>
              <a:avLst/>
              <a:gdLst>
                <a:gd name="T0" fmla="*/ 0 w 321"/>
                <a:gd name="T1" fmla="*/ 241 h 241"/>
                <a:gd name="T2" fmla="*/ 0 w 321"/>
                <a:gd name="T3" fmla="*/ 241 h 241"/>
                <a:gd name="T4" fmla="*/ 0 w 321"/>
                <a:gd name="T5" fmla="*/ 0 h 241"/>
                <a:gd name="T6" fmla="*/ 321 w 321"/>
                <a:gd name="T7" fmla="*/ 0 h 241"/>
                <a:gd name="T8" fmla="*/ 321 w 321"/>
                <a:gd name="T9" fmla="*/ 0 h 241"/>
                <a:gd name="T10" fmla="*/ 0 w 321"/>
                <a:gd name="T11" fmla="*/ 0 h 241"/>
                <a:gd name="T12" fmla="*/ 0 w 321"/>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321" h="241">
                  <a:moveTo>
                    <a:pt x="0" y="241"/>
                  </a:moveTo>
                  <a:lnTo>
                    <a:pt x="0" y="241"/>
                  </a:lnTo>
                  <a:lnTo>
                    <a:pt x="0" y="0"/>
                  </a:lnTo>
                  <a:lnTo>
                    <a:pt x="321" y="0"/>
                  </a:lnTo>
                  <a:lnTo>
                    <a:pt x="321" y="0"/>
                  </a:lnTo>
                  <a:lnTo>
                    <a:pt x="0" y="0"/>
                  </a:lnTo>
                  <a:lnTo>
                    <a:pt x="0" y="241"/>
                  </a:ln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400" name="Rectangle 12"/>
            <p:cNvSpPr>
              <a:spLocks noChangeArrowheads="1"/>
            </p:cNvSpPr>
            <p:nvPr/>
          </p:nvSpPr>
          <p:spPr bwMode="auto">
            <a:xfrm>
              <a:off x="793750" y="1530351"/>
              <a:ext cx="427038" cy="39688"/>
            </a:xfrm>
            <a:prstGeom prst="rect">
              <a:avLst/>
            </a:prstGeom>
            <a:solidFill>
              <a:srgbClr val="A0A1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401" name="Oval 13"/>
            <p:cNvSpPr>
              <a:spLocks noChangeArrowheads="1"/>
            </p:cNvSpPr>
            <p:nvPr/>
          </p:nvSpPr>
          <p:spPr bwMode="auto">
            <a:xfrm>
              <a:off x="995363" y="981076"/>
              <a:ext cx="19050" cy="15875"/>
            </a:xfrm>
            <a:prstGeom prst="ellipse">
              <a:avLst/>
            </a:prstGeom>
            <a:solidFill>
              <a:srgbClr val="B8D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grpSp>
      <p:sp>
        <p:nvSpPr>
          <p:cNvPr id="416" name="Rectangle 415"/>
          <p:cNvSpPr/>
          <p:nvPr/>
        </p:nvSpPr>
        <p:spPr>
          <a:xfrm>
            <a:off x="3908825" y="3788369"/>
            <a:ext cx="941893" cy="1453624"/>
          </a:xfrm>
          <a:prstGeom prst="rect">
            <a:avLst/>
          </a:prstGeom>
          <a:noFill/>
          <a:ln w="19050">
            <a:solidFill>
              <a:srgbClr val="59B4D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kern="0">
              <a:solidFill>
                <a:srgbClr val="59B4D9"/>
              </a:solidFill>
              <a:latin typeface="Segoe UI Light"/>
            </a:endParaRPr>
          </a:p>
        </p:txBody>
      </p:sp>
      <p:grpSp>
        <p:nvGrpSpPr>
          <p:cNvPr id="8" name="Group 7"/>
          <p:cNvGrpSpPr/>
          <p:nvPr/>
        </p:nvGrpSpPr>
        <p:grpSpPr>
          <a:xfrm>
            <a:off x="3772419" y="4826892"/>
            <a:ext cx="1230554" cy="386712"/>
            <a:chOff x="3752674" y="4855180"/>
            <a:chExt cx="1230904" cy="386822"/>
          </a:xfrm>
        </p:grpSpPr>
        <p:sp>
          <p:nvSpPr>
            <p:cNvPr id="415" name="TextBox 414"/>
            <p:cNvSpPr txBox="1"/>
            <p:nvPr/>
          </p:nvSpPr>
          <p:spPr>
            <a:xfrm>
              <a:off x="3752674" y="4855180"/>
              <a:ext cx="1230904" cy="235461"/>
            </a:xfrm>
            <a:prstGeom prst="rect">
              <a:avLst/>
            </a:prstGeom>
            <a:noFill/>
          </p:spPr>
          <p:txBody>
            <a:bodyPr wrap="square" rtlCol="0">
              <a:spAutoFit/>
            </a:bodyPr>
            <a:lstStyle/>
            <a:p>
              <a:pPr algn="ctr" defTabSz="932418"/>
              <a:r>
                <a:rPr lang="en-US" sz="900" kern="0" dirty="0">
                  <a:solidFill>
                    <a:sysClr val="windowText" lastClr="000000"/>
                  </a:solidFill>
                  <a:latin typeface="Segoe UI" panose="020B0502040204020203" pitchFamily="34" charset="0"/>
                  <a:cs typeface="Segoe UI" panose="020B0502040204020203" pitchFamily="34" charset="0"/>
                </a:rPr>
                <a:t>Virtual Machines</a:t>
              </a:r>
            </a:p>
          </p:txBody>
        </p:sp>
        <p:sp>
          <p:nvSpPr>
            <p:cNvPr id="417" name="TextBox 416"/>
            <p:cNvSpPr txBox="1"/>
            <p:nvPr/>
          </p:nvSpPr>
          <p:spPr>
            <a:xfrm>
              <a:off x="3869344" y="5006541"/>
              <a:ext cx="980984" cy="235461"/>
            </a:xfrm>
            <a:prstGeom prst="rect">
              <a:avLst/>
            </a:prstGeom>
            <a:noFill/>
          </p:spPr>
          <p:txBody>
            <a:bodyPr wrap="square" rtlCol="0">
              <a:spAutoFit/>
            </a:bodyPr>
            <a:lstStyle/>
            <a:p>
              <a:pPr algn="ctr" defTabSz="932418"/>
              <a:r>
                <a:rPr lang="en-US" sz="900" kern="0" dirty="0">
                  <a:solidFill>
                    <a:sysClr val="windowText" lastClr="000000"/>
                  </a:solidFill>
                  <a:latin typeface="Segoe UI" panose="020B0502040204020203" pitchFamily="34" charset="0"/>
                  <a:cs typeface="Segoe UI" panose="020B0502040204020203" pitchFamily="34" charset="0"/>
                </a:rPr>
                <a:t>VPC / tenant</a:t>
              </a:r>
            </a:p>
          </p:txBody>
        </p:sp>
      </p:grpSp>
      <p:pic>
        <p:nvPicPr>
          <p:cNvPr id="419" name="Picture 418"/>
          <p:cNvPicPr>
            <a:picLocks noChangeAspect="1"/>
          </p:cNvPicPr>
          <p:nvPr/>
        </p:nvPicPr>
        <p:blipFill>
          <a:blip r:embed="rId3"/>
          <a:stretch>
            <a:fillRect/>
          </a:stretch>
        </p:blipFill>
        <p:spPr>
          <a:xfrm>
            <a:off x="4554360" y="3899957"/>
            <a:ext cx="228712" cy="300696"/>
          </a:xfrm>
          <a:prstGeom prst="rect">
            <a:avLst/>
          </a:prstGeom>
        </p:spPr>
      </p:pic>
      <p:sp>
        <p:nvSpPr>
          <p:cNvPr id="420" name="TextBox 419"/>
          <p:cNvSpPr txBox="1"/>
          <p:nvPr/>
        </p:nvSpPr>
        <p:spPr>
          <a:xfrm>
            <a:off x="5852394" y="4210181"/>
            <a:ext cx="980706" cy="25108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Azure Backup</a:t>
            </a:r>
          </a:p>
        </p:txBody>
      </p:sp>
      <p:sp>
        <p:nvSpPr>
          <p:cNvPr id="422" name="TextBox 421"/>
          <p:cNvSpPr txBox="1"/>
          <p:nvPr/>
        </p:nvSpPr>
        <p:spPr>
          <a:xfrm>
            <a:off x="5852394" y="4350463"/>
            <a:ext cx="980706" cy="25108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State / Config</a:t>
            </a:r>
          </a:p>
        </p:txBody>
      </p:sp>
      <p:sp>
        <p:nvSpPr>
          <p:cNvPr id="424" name="TextBox 423"/>
          <p:cNvSpPr txBox="1"/>
          <p:nvPr/>
        </p:nvSpPr>
        <p:spPr>
          <a:xfrm>
            <a:off x="3481163" y="5445138"/>
            <a:ext cx="3582066" cy="345114"/>
          </a:xfrm>
          <a:prstGeom prst="rect">
            <a:avLst/>
          </a:prstGeom>
          <a:noFill/>
        </p:spPr>
        <p:txBody>
          <a:bodyPr wrap="square" rtlCol="0">
            <a:spAutoFit/>
          </a:bodyPr>
          <a:lstStyle/>
          <a:p>
            <a:pPr algn="ctr" defTabSz="932418"/>
            <a:r>
              <a:rPr lang="en-US" sz="1598" kern="0" dirty="0">
                <a:solidFill>
                  <a:srgbClr val="505050">
                    <a:lumMod val="50000"/>
                    <a:lumOff val="50000"/>
                  </a:srgbClr>
                </a:solidFill>
                <a:latin typeface="Segoe UI" panose="020B0502040204020203" pitchFamily="34" charset="0"/>
                <a:cs typeface="Segoe UI" panose="020B0502040204020203" pitchFamily="34" charset="0"/>
              </a:rPr>
              <a:t>Option 1 – Use native Azure Backup</a:t>
            </a:r>
          </a:p>
        </p:txBody>
      </p:sp>
      <p:sp>
        <p:nvSpPr>
          <p:cNvPr id="425" name="TextBox 424"/>
          <p:cNvSpPr txBox="1"/>
          <p:nvPr/>
        </p:nvSpPr>
        <p:spPr>
          <a:xfrm>
            <a:off x="7901747" y="5441225"/>
            <a:ext cx="4040721" cy="345114"/>
          </a:xfrm>
          <a:prstGeom prst="rect">
            <a:avLst/>
          </a:prstGeom>
          <a:noFill/>
        </p:spPr>
        <p:txBody>
          <a:bodyPr wrap="square" rtlCol="0">
            <a:spAutoFit/>
          </a:bodyPr>
          <a:lstStyle/>
          <a:p>
            <a:pPr algn="ctr" defTabSz="932418"/>
            <a:r>
              <a:rPr lang="en-US" sz="1598" kern="0" dirty="0">
                <a:solidFill>
                  <a:srgbClr val="505050">
                    <a:lumMod val="50000"/>
                    <a:lumOff val="50000"/>
                  </a:srgbClr>
                </a:solidFill>
                <a:latin typeface="Segoe UI" panose="020B0502040204020203" pitchFamily="34" charset="0"/>
                <a:cs typeface="Segoe UI" panose="020B0502040204020203" pitchFamily="34" charset="0"/>
              </a:rPr>
              <a:t>Option 2 – Use 3</a:t>
            </a:r>
            <a:r>
              <a:rPr lang="en-US" sz="1598" kern="0" baseline="30000" dirty="0">
                <a:solidFill>
                  <a:srgbClr val="505050">
                    <a:lumMod val="50000"/>
                    <a:lumOff val="50000"/>
                  </a:srgbClr>
                </a:solidFill>
                <a:latin typeface="Segoe UI" panose="020B0502040204020203" pitchFamily="34" charset="0"/>
                <a:cs typeface="Segoe UI" panose="020B0502040204020203" pitchFamily="34" charset="0"/>
              </a:rPr>
              <a:t>rd</a:t>
            </a:r>
            <a:r>
              <a:rPr lang="en-US" sz="1598" kern="0" dirty="0">
                <a:solidFill>
                  <a:srgbClr val="505050">
                    <a:lumMod val="50000"/>
                    <a:lumOff val="50000"/>
                  </a:srgbClr>
                </a:solidFill>
                <a:latin typeface="Segoe UI" panose="020B0502040204020203" pitchFamily="34" charset="0"/>
                <a:cs typeface="Segoe UI" panose="020B0502040204020203" pitchFamily="34" charset="0"/>
              </a:rPr>
              <a:t> party backup apps</a:t>
            </a:r>
          </a:p>
        </p:txBody>
      </p:sp>
      <p:sp>
        <p:nvSpPr>
          <p:cNvPr id="428" name="TextBox 427"/>
          <p:cNvSpPr txBox="1"/>
          <p:nvPr/>
        </p:nvSpPr>
        <p:spPr>
          <a:xfrm>
            <a:off x="9481043" y="4394069"/>
            <a:ext cx="980706" cy="408017"/>
          </a:xfrm>
          <a:prstGeom prst="rect">
            <a:avLst/>
          </a:prstGeom>
          <a:noFill/>
        </p:spPr>
        <p:txBody>
          <a:bodyPr wrap="square" rtlCol="0">
            <a:spAutoFit/>
          </a:bodyPr>
          <a:lstStyle/>
          <a:p>
            <a:pPr algn="ctr" defTabSz="932418"/>
            <a:r>
              <a:rPr lang="en-US" sz="1000" kern="0" dirty="0" err="1">
                <a:solidFill>
                  <a:sysClr val="windowText" lastClr="000000"/>
                </a:solidFill>
                <a:latin typeface="Segoe UI" panose="020B0502040204020203" pitchFamily="34" charset="0"/>
                <a:cs typeface="Segoe UI" panose="020B0502040204020203" pitchFamily="34" charset="0"/>
              </a:rPr>
              <a:t>Commvault</a:t>
            </a:r>
            <a:r>
              <a:rPr lang="en-US" sz="1000" kern="0" dirty="0">
                <a:solidFill>
                  <a:sysClr val="windowText" lastClr="000000"/>
                </a:solidFill>
                <a:latin typeface="Segoe UI" panose="020B0502040204020203" pitchFamily="34" charset="0"/>
                <a:cs typeface="Segoe UI" panose="020B0502040204020203" pitchFamily="34" charset="0"/>
              </a:rPr>
              <a:t> </a:t>
            </a:r>
            <a:r>
              <a:rPr lang="en-US" sz="1000" kern="0" dirty="0" err="1">
                <a:solidFill>
                  <a:sysClr val="windowText" lastClr="000000"/>
                </a:solidFill>
                <a:latin typeface="Segoe UI" panose="020B0502040204020203" pitchFamily="34" charset="0"/>
                <a:cs typeface="Segoe UI" panose="020B0502040204020203" pitchFamily="34" charset="0"/>
              </a:rPr>
              <a:t>Simpana</a:t>
            </a:r>
            <a:endParaRPr lang="en-US" sz="1000" kern="0" dirty="0">
              <a:solidFill>
                <a:sysClr val="windowText" lastClr="000000"/>
              </a:solidFill>
              <a:latin typeface="Segoe UI" panose="020B0502040204020203" pitchFamily="34" charset="0"/>
              <a:cs typeface="Segoe UI" panose="020B0502040204020203" pitchFamily="34" charset="0"/>
            </a:endParaRPr>
          </a:p>
        </p:txBody>
      </p:sp>
      <p:pic>
        <p:nvPicPr>
          <p:cNvPr id="429" name="Picture 2" descr="https://swiftstack.com/wp-content/uploads/2015/07/commvault-logo-rgb-pos-stack_t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1294" y="3820913"/>
            <a:ext cx="469281" cy="294868"/>
          </a:xfrm>
          <a:prstGeom prst="rect">
            <a:avLst/>
          </a:prstGeom>
          <a:noFill/>
          <a:extLst>
            <a:ext uri="{909E8E84-426E-40DD-AFC4-6F175D3DCCD1}">
              <a14:hiddenFill xmlns:a14="http://schemas.microsoft.com/office/drawing/2010/main">
                <a:solidFill>
                  <a:srgbClr val="FFFFFF"/>
                </a:solidFill>
              </a14:hiddenFill>
            </a:ext>
          </a:extLst>
        </p:spPr>
      </p:pic>
      <p:sp>
        <p:nvSpPr>
          <p:cNvPr id="431" name="TextBox 430"/>
          <p:cNvSpPr txBox="1"/>
          <p:nvPr/>
        </p:nvSpPr>
        <p:spPr>
          <a:xfrm>
            <a:off x="5038196" y="5012146"/>
            <a:ext cx="980706" cy="25108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Restore</a:t>
            </a:r>
          </a:p>
        </p:txBody>
      </p:sp>
      <p:sp>
        <p:nvSpPr>
          <p:cNvPr id="432" name="TextBox 431"/>
          <p:cNvSpPr txBox="1"/>
          <p:nvPr/>
        </p:nvSpPr>
        <p:spPr>
          <a:xfrm>
            <a:off x="9460630" y="5009908"/>
            <a:ext cx="980706" cy="25108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Restore</a:t>
            </a:r>
          </a:p>
        </p:txBody>
      </p:sp>
      <p:sp>
        <p:nvSpPr>
          <p:cNvPr id="433" name="TextBox 432"/>
          <p:cNvSpPr txBox="1"/>
          <p:nvPr/>
        </p:nvSpPr>
        <p:spPr>
          <a:xfrm>
            <a:off x="10795356" y="4449575"/>
            <a:ext cx="980706" cy="400110"/>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Azure Storage (blob)</a:t>
            </a:r>
          </a:p>
        </p:txBody>
      </p:sp>
      <p:sp>
        <p:nvSpPr>
          <p:cNvPr id="445" name="TextBox 444"/>
          <p:cNvSpPr txBox="1"/>
          <p:nvPr/>
        </p:nvSpPr>
        <p:spPr>
          <a:xfrm>
            <a:off x="8518273" y="4246824"/>
            <a:ext cx="980706" cy="40801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Virtual Machines</a:t>
            </a:r>
          </a:p>
        </p:txBody>
      </p:sp>
      <p:sp>
        <p:nvSpPr>
          <p:cNvPr id="447" name="TextBox 446"/>
          <p:cNvSpPr txBox="1"/>
          <p:nvPr/>
        </p:nvSpPr>
        <p:spPr>
          <a:xfrm>
            <a:off x="8269457" y="5009908"/>
            <a:ext cx="980706" cy="251087"/>
          </a:xfrm>
          <a:prstGeom prst="rect">
            <a:avLst/>
          </a:prstGeom>
          <a:noFill/>
        </p:spPr>
        <p:txBody>
          <a:bodyPr wrap="square" rtlCol="0">
            <a:spAutoFit/>
          </a:bodyPr>
          <a:lstStyle/>
          <a:p>
            <a:pPr algn="ctr" defTabSz="932418"/>
            <a:r>
              <a:rPr lang="en-US" sz="1000" kern="0" dirty="0">
                <a:solidFill>
                  <a:sysClr val="windowText" lastClr="000000"/>
                </a:solidFill>
                <a:latin typeface="Segoe UI" panose="020B0502040204020203" pitchFamily="34" charset="0"/>
                <a:cs typeface="Segoe UI" panose="020B0502040204020203" pitchFamily="34" charset="0"/>
              </a:rPr>
              <a:t>VPC / tenant</a:t>
            </a:r>
          </a:p>
        </p:txBody>
      </p:sp>
      <p:sp>
        <p:nvSpPr>
          <p:cNvPr id="448" name="Rectangle 447"/>
          <p:cNvSpPr/>
          <p:nvPr/>
        </p:nvSpPr>
        <p:spPr>
          <a:xfrm>
            <a:off x="8609947" y="3461265"/>
            <a:ext cx="744958" cy="256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4" rIns="0" rtlCol="0" anchor="ctr"/>
          <a:lstStyle/>
          <a:p>
            <a:pPr algn="ctr" defTabSz="932418"/>
            <a:r>
              <a:rPr lang="en-US" sz="1048" b="1" kern="0" dirty="0">
                <a:solidFill>
                  <a:srgbClr val="505050"/>
                </a:solidFill>
                <a:latin typeface="Segoe UI" panose="020B0502040204020203" pitchFamily="34" charset="0"/>
                <a:cs typeface="Segoe UI" panose="020B0502040204020203" pitchFamily="34" charset="0"/>
              </a:rPr>
              <a:t>Agent F</a:t>
            </a:r>
          </a:p>
        </p:txBody>
      </p:sp>
      <p:cxnSp>
        <p:nvCxnSpPr>
          <p:cNvPr id="450" name="Straight Arrow Connector 449"/>
          <p:cNvCxnSpPr/>
          <p:nvPr/>
        </p:nvCxnSpPr>
        <p:spPr>
          <a:xfrm>
            <a:off x="9379691" y="4020345"/>
            <a:ext cx="230910" cy="0"/>
          </a:xfrm>
          <a:prstGeom prst="straightConnector1">
            <a:avLst/>
          </a:prstGeom>
          <a:ln w="44450">
            <a:solidFill>
              <a:srgbClr val="B9D53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51" name="Straight Arrow Connector 450"/>
          <p:cNvCxnSpPr/>
          <p:nvPr/>
        </p:nvCxnSpPr>
        <p:spPr>
          <a:xfrm rot="5400000" flipV="1">
            <a:off x="10551746" y="3830914"/>
            <a:ext cx="0" cy="378862"/>
          </a:xfrm>
          <a:prstGeom prst="straightConnector1">
            <a:avLst/>
          </a:prstGeom>
          <a:ln w="44450">
            <a:solidFill>
              <a:srgbClr val="B9D53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p:nvPr/>
        </p:nvCxnSpPr>
        <p:spPr>
          <a:xfrm>
            <a:off x="4922220" y="4025938"/>
            <a:ext cx="437424" cy="0"/>
          </a:xfrm>
          <a:prstGeom prst="straightConnector1">
            <a:avLst/>
          </a:prstGeom>
          <a:ln w="44450">
            <a:solidFill>
              <a:srgbClr val="B9D53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p:nvPr/>
        </p:nvCxnSpPr>
        <p:spPr>
          <a:xfrm flipH="1" flipV="1">
            <a:off x="8990920" y="4942276"/>
            <a:ext cx="2307999" cy="20293"/>
          </a:xfrm>
          <a:prstGeom prst="straightConnector1">
            <a:avLst/>
          </a:prstGeom>
          <a:ln w="44450">
            <a:solidFill>
              <a:srgbClr val="B9D532"/>
            </a:solidFill>
            <a:tailEnd type="none" w="med" len="sm"/>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11313965" y="4765628"/>
            <a:ext cx="0" cy="212680"/>
          </a:xfrm>
          <a:prstGeom prst="straightConnector1">
            <a:avLst/>
          </a:prstGeom>
          <a:ln w="44450">
            <a:solidFill>
              <a:srgbClr val="B9D53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a:off x="4922222" y="4888251"/>
            <a:ext cx="1422021" cy="0"/>
          </a:xfrm>
          <a:prstGeom prst="straightConnector1">
            <a:avLst/>
          </a:prstGeom>
          <a:ln w="44450">
            <a:solidFill>
              <a:srgbClr val="B9D53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H="1" flipV="1">
            <a:off x="6342747" y="4626459"/>
            <a:ext cx="3374" cy="283856"/>
          </a:xfrm>
          <a:prstGeom prst="straightConnector1">
            <a:avLst/>
          </a:prstGeom>
          <a:ln w="44450">
            <a:solidFill>
              <a:srgbClr val="B9D53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7" name="Straight Arrow Connector 456"/>
          <p:cNvCxnSpPr/>
          <p:nvPr/>
        </p:nvCxnSpPr>
        <p:spPr>
          <a:xfrm flipV="1">
            <a:off x="9004280" y="4599231"/>
            <a:ext cx="0" cy="364962"/>
          </a:xfrm>
          <a:prstGeom prst="straightConnector1">
            <a:avLst/>
          </a:prstGeom>
          <a:ln w="44450">
            <a:solidFill>
              <a:srgbClr val="B9D532"/>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3241258" y="2857430"/>
            <a:ext cx="4345097" cy="2517435"/>
            <a:chOff x="7649876" y="991492"/>
            <a:chExt cx="3507888" cy="2032380"/>
          </a:xfrm>
        </p:grpSpPr>
        <p:sp>
          <p:nvSpPr>
            <p:cNvPr id="94" name="Freeform 27"/>
            <p:cNvSpPr>
              <a:spLocks/>
            </p:cNvSpPr>
            <p:nvPr/>
          </p:nvSpPr>
          <p:spPr bwMode="auto">
            <a:xfrm>
              <a:off x="7649876" y="991492"/>
              <a:ext cx="3507888" cy="2032380"/>
            </a:xfrm>
            <a:custGeom>
              <a:avLst/>
              <a:gdLst>
                <a:gd name="T0" fmla="*/ 356 w 425"/>
                <a:gd name="T1" fmla="*/ 101 h 247"/>
                <a:gd name="T2" fmla="*/ 356 w 425"/>
                <a:gd name="T3" fmla="*/ 95 h 247"/>
                <a:gd name="T4" fmla="*/ 262 w 425"/>
                <a:gd name="T5" fmla="*/ 0 h 247"/>
                <a:gd name="T6" fmla="*/ 175 w 425"/>
                <a:gd name="T7" fmla="*/ 56 h 247"/>
                <a:gd name="T8" fmla="*/ 128 w 425"/>
                <a:gd name="T9" fmla="*/ 39 h 247"/>
                <a:gd name="T10" fmla="*/ 55 w 425"/>
                <a:gd name="T11" fmla="*/ 112 h 247"/>
                <a:gd name="T12" fmla="*/ 56 w 425"/>
                <a:gd name="T13" fmla="*/ 128 h 247"/>
                <a:gd name="T14" fmla="*/ 0 w 425"/>
                <a:gd name="T15" fmla="*/ 185 h 247"/>
                <a:gd name="T16" fmla="*/ 60 w 425"/>
                <a:gd name="T17" fmla="*/ 247 h 247"/>
                <a:gd name="T18" fmla="*/ 61 w 425"/>
                <a:gd name="T19" fmla="*/ 247 h 247"/>
                <a:gd name="T20" fmla="*/ 352 w 425"/>
                <a:gd name="T21" fmla="*/ 246 h 247"/>
                <a:gd name="T22" fmla="*/ 425 w 425"/>
                <a:gd name="T23" fmla="*/ 173 h 247"/>
                <a:gd name="T24" fmla="*/ 356 w 425"/>
                <a:gd name="T25" fmla="*/ 10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5" h="247">
                  <a:moveTo>
                    <a:pt x="356" y="101"/>
                  </a:moveTo>
                  <a:cubicBezTo>
                    <a:pt x="356" y="98"/>
                    <a:pt x="356" y="97"/>
                    <a:pt x="356" y="95"/>
                  </a:cubicBezTo>
                  <a:cubicBezTo>
                    <a:pt x="356" y="42"/>
                    <a:pt x="314" y="0"/>
                    <a:pt x="262" y="0"/>
                  </a:cubicBezTo>
                  <a:cubicBezTo>
                    <a:pt x="223" y="0"/>
                    <a:pt x="190" y="23"/>
                    <a:pt x="175" y="56"/>
                  </a:cubicBezTo>
                  <a:cubicBezTo>
                    <a:pt x="162" y="45"/>
                    <a:pt x="146" y="39"/>
                    <a:pt x="128" y="39"/>
                  </a:cubicBezTo>
                  <a:cubicBezTo>
                    <a:pt x="88" y="39"/>
                    <a:pt x="55" y="72"/>
                    <a:pt x="55" y="112"/>
                  </a:cubicBezTo>
                  <a:cubicBezTo>
                    <a:pt x="55" y="118"/>
                    <a:pt x="56" y="122"/>
                    <a:pt x="56" y="128"/>
                  </a:cubicBezTo>
                  <a:cubicBezTo>
                    <a:pt x="25" y="130"/>
                    <a:pt x="0" y="152"/>
                    <a:pt x="0" y="185"/>
                  </a:cubicBezTo>
                  <a:cubicBezTo>
                    <a:pt x="0" y="219"/>
                    <a:pt x="26" y="246"/>
                    <a:pt x="60" y="247"/>
                  </a:cubicBezTo>
                  <a:cubicBezTo>
                    <a:pt x="61" y="247"/>
                    <a:pt x="61" y="247"/>
                    <a:pt x="61" y="247"/>
                  </a:cubicBezTo>
                  <a:cubicBezTo>
                    <a:pt x="352" y="246"/>
                    <a:pt x="352" y="246"/>
                    <a:pt x="352" y="246"/>
                  </a:cubicBezTo>
                  <a:cubicBezTo>
                    <a:pt x="392" y="246"/>
                    <a:pt x="425" y="214"/>
                    <a:pt x="425" y="173"/>
                  </a:cubicBezTo>
                  <a:cubicBezTo>
                    <a:pt x="425" y="134"/>
                    <a:pt x="395" y="103"/>
                    <a:pt x="356" y="101"/>
                  </a:cubicBezTo>
                  <a:close/>
                </a:path>
              </a:pathLst>
            </a:custGeom>
            <a:noFill/>
            <a:ln w="25400">
              <a:solidFill>
                <a:srgbClr val="2072B9"/>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5" name="TextBox 94"/>
            <p:cNvSpPr txBox="1"/>
            <p:nvPr/>
          </p:nvSpPr>
          <p:spPr>
            <a:xfrm>
              <a:off x="8046974" y="1070447"/>
              <a:ext cx="385412" cy="159444"/>
            </a:xfrm>
            <a:prstGeom prst="rect">
              <a:avLst/>
            </a:prstGeom>
            <a:noFill/>
          </p:spPr>
          <p:txBody>
            <a:bodyPr wrap="none" lIns="0" tIns="0" rIns="0" bIns="0" rtlCol="0">
              <a:spAutoFit/>
            </a:bodyPr>
            <a:lstStyle/>
            <a:p>
              <a:pPr algn="ctr" defTabSz="932418">
                <a:lnSpc>
                  <a:spcPct val="90000"/>
                </a:lnSpc>
                <a:spcAft>
                  <a:spcPts val="600"/>
                </a:spcAft>
              </a:pPr>
              <a:r>
                <a:rPr lang="en-US" sz="1398" kern="0" dirty="0">
                  <a:solidFill>
                    <a:srgbClr val="0072C6"/>
                  </a:solidFill>
                  <a:latin typeface="Segoe UI Semibold" panose="020B0702040204020203" pitchFamily="34" charset="0"/>
                  <a:cs typeface="Segoe UI Semibold" panose="020B0702040204020203" pitchFamily="34" charset="0"/>
                </a:rPr>
                <a:t>Azure</a:t>
              </a:r>
            </a:p>
          </p:txBody>
        </p:sp>
      </p:grpSp>
      <p:grpSp>
        <p:nvGrpSpPr>
          <p:cNvPr id="92" name="Group 91"/>
          <p:cNvGrpSpPr/>
          <p:nvPr/>
        </p:nvGrpSpPr>
        <p:grpSpPr>
          <a:xfrm>
            <a:off x="7781075" y="2755677"/>
            <a:ext cx="4520720" cy="2619189"/>
            <a:chOff x="7649876" y="991492"/>
            <a:chExt cx="3507888" cy="2032380"/>
          </a:xfrm>
        </p:grpSpPr>
        <p:sp>
          <p:nvSpPr>
            <p:cNvPr id="96" name="Freeform 27"/>
            <p:cNvSpPr>
              <a:spLocks/>
            </p:cNvSpPr>
            <p:nvPr/>
          </p:nvSpPr>
          <p:spPr bwMode="auto">
            <a:xfrm>
              <a:off x="7649876" y="991492"/>
              <a:ext cx="3507888" cy="2032380"/>
            </a:xfrm>
            <a:custGeom>
              <a:avLst/>
              <a:gdLst>
                <a:gd name="T0" fmla="*/ 356 w 425"/>
                <a:gd name="T1" fmla="*/ 101 h 247"/>
                <a:gd name="T2" fmla="*/ 356 w 425"/>
                <a:gd name="T3" fmla="*/ 95 h 247"/>
                <a:gd name="T4" fmla="*/ 262 w 425"/>
                <a:gd name="T5" fmla="*/ 0 h 247"/>
                <a:gd name="T6" fmla="*/ 175 w 425"/>
                <a:gd name="T7" fmla="*/ 56 h 247"/>
                <a:gd name="T8" fmla="*/ 128 w 425"/>
                <a:gd name="T9" fmla="*/ 39 h 247"/>
                <a:gd name="T10" fmla="*/ 55 w 425"/>
                <a:gd name="T11" fmla="*/ 112 h 247"/>
                <a:gd name="T12" fmla="*/ 56 w 425"/>
                <a:gd name="T13" fmla="*/ 128 h 247"/>
                <a:gd name="T14" fmla="*/ 0 w 425"/>
                <a:gd name="T15" fmla="*/ 185 h 247"/>
                <a:gd name="T16" fmla="*/ 60 w 425"/>
                <a:gd name="T17" fmla="*/ 247 h 247"/>
                <a:gd name="T18" fmla="*/ 61 w 425"/>
                <a:gd name="T19" fmla="*/ 247 h 247"/>
                <a:gd name="T20" fmla="*/ 352 w 425"/>
                <a:gd name="T21" fmla="*/ 246 h 247"/>
                <a:gd name="T22" fmla="*/ 425 w 425"/>
                <a:gd name="T23" fmla="*/ 173 h 247"/>
                <a:gd name="T24" fmla="*/ 356 w 425"/>
                <a:gd name="T25" fmla="*/ 10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5" h="247">
                  <a:moveTo>
                    <a:pt x="356" y="101"/>
                  </a:moveTo>
                  <a:cubicBezTo>
                    <a:pt x="356" y="98"/>
                    <a:pt x="356" y="97"/>
                    <a:pt x="356" y="95"/>
                  </a:cubicBezTo>
                  <a:cubicBezTo>
                    <a:pt x="356" y="42"/>
                    <a:pt x="314" y="0"/>
                    <a:pt x="262" y="0"/>
                  </a:cubicBezTo>
                  <a:cubicBezTo>
                    <a:pt x="223" y="0"/>
                    <a:pt x="190" y="23"/>
                    <a:pt x="175" y="56"/>
                  </a:cubicBezTo>
                  <a:cubicBezTo>
                    <a:pt x="162" y="45"/>
                    <a:pt x="146" y="39"/>
                    <a:pt x="128" y="39"/>
                  </a:cubicBezTo>
                  <a:cubicBezTo>
                    <a:pt x="88" y="39"/>
                    <a:pt x="55" y="72"/>
                    <a:pt x="55" y="112"/>
                  </a:cubicBezTo>
                  <a:cubicBezTo>
                    <a:pt x="55" y="118"/>
                    <a:pt x="56" y="122"/>
                    <a:pt x="56" y="128"/>
                  </a:cubicBezTo>
                  <a:cubicBezTo>
                    <a:pt x="25" y="130"/>
                    <a:pt x="0" y="152"/>
                    <a:pt x="0" y="185"/>
                  </a:cubicBezTo>
                  <a:cubicBezTo>
                    <a:pt x="0" y="219"/>
                    <a:pt x="26" y="246"/>
                    <a:pt x="60" y="247"/>
                  </a:cubicBezTo>
                  <a:cubicBezTo>
                    <a:pt x="61" y="247"/>
                    <a:pt x="61" y="247"/>
                    <a:pt x="61" y="247"/>
                  </a:cubicBezTo>
                  <a:cubicBezTo>
                    <a:pt x="352" y="246"/>
                    <a:pt x="352" y="246"/>
                    <a:pt x="352" y="246"/>
                  </a:cubicBezTo>
                  <a:cubicBezTo>
                    <a:pt x="392" y="246"/>
                    <a:pt x="425" y="214"/>
                    <a:pt x="425" y="173"/>
                  </a:cubicBezTo>
                  <a:cubicBezTo>
                    <a:pt x="425" y="134"/>
                    <a:pt x="395" y="103"/>
                    <a:pt x="356" y="101"/>
                  </a:cubicBezTo>
                  <a:close/>
                </a:path>
              </a:pathLst>
            </a:custGeom>
            <a:noFill/>
            <a:ln w="25400">
              <a:solidFill>
                <a:srgbClr val="2072B9"/>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7" name="TextBox 96"/>
            <p:cNvSpPr txBox="1"/>
            <p:nvPr/>
          </p:nvSpPr>
          <p:spPr>
            <a:xfrm>
              <a:off x="8054458" y="1070447"/>
              <a:ext cx="370439" cy="153250"/>
            </a:xfrm>
            <a:prstGeom prst="rect">
              <a:avLst/>
            </a:prstGeom>
            <a:noFill/>
          </p:spPr>
          <p:txBody>
            <a:bodyPr wrap="none" lIns="0" tIns="0" rIns="0" bIns="0" rtlCol="0">
              <a:spAutoFit/>
            </a:bodyPr>
            <a:lstStyle/>
            <a:p>
              <a:pPr algn="ctr" defTabSz="932418">
                <a:lnSpc>
                  <a:spcPct val="90000"/>
                </a:lnSpc>
                <a:spcAft>
                  <a:spcPts val="600"/>
                </a:spcAft>
              </a:pPr>
              <a:r>
                <a:rPr lang="en-US" sz="1398" kern="0" dirty="0">
                  <a:solidFill>
                    <a:srgbClr val="0072C6"/>
                  </a:solidFill>
                  <a:latin typeface="Segoe UI Semibold" panose="020B0702040204020203" pitchFamily="34" charset="0"/>
                  <a:cs typeface="Segoe UI Semibold" panose="020B0702040204020203" pitchFamily="34" charset="0"/>
                </a:rPr>
                <a:t>Azure</a:t>
              </a:r>
            </a:p>
          </p:txBody>
        </p:sp>
      </p:grpSp>
      <p:grpSp>
        <p:nvGrpSpPr>
          <p:cNvPr id="10" name="Group 9"/>
          <p:cNvGrpSpPr/>
          <p:nvPr/>
        </p:nvGrpSpPr>
        <p:grpSpPr>
          <a:xfrm>
            <a:off x="5431147" y="3292219"/>
            <a:ext cx="1049040" cy="874466"/>
            <a:chOff x="6365538" y="2434795"/>
            <a:chExt cx="1049338" cy="874714"/>
          </a:xfrm>
        </p:grpSpPr>
        <p:pic>
          <p:nvPicPr>
            <p:cNvPr id="423" name="Picture 422"/>
            <p:cNvPicPr>
              <a:picLocks noChangeAspect="1"/>
            </p:cNvPicPr>
            <p:nvPr/>
          </p:nvPicPr>
          <p:blipFill>
            <a:blip r:embed="rId5"/>
            <a:stretch>
              <a:fillRect/>
            </a:stretch>
          </p:blipFill>
          <p:spPr>
            <a:xfrm>
              <a:off x="6643345" y="2898342"/>
              <a:ext cx="314380" cy="291488"/>
            </a:xfrm>
            <a:prstGeom prst="rect">
              <a:avLst/>
            </a:prstGeom>
          </p:spPr>
        </p:pic>
        <p:grpSp>
          <p:nvGrpSpPr>
            <p:cNvPr id="3" name="Group 4"/>
            <p:cNvGrpSpPr>
              <a:grpSpLocks noChangeAspect="1"/>
            </p:cNvGrpSpPr>
            <p:nvPr/>
          </p:nvGrpSpPr>
          <p:grpSpPr bwMode="auto">
            <a:xfrm>
              <a:off x="6365538" y="2434795"/>
              <a:ext cx="1049338" cy="874714"/>
              <a:chOff x="4119" y="1413"/>
              <a:chExt cx="661" cy="551"/>
            </a:xfrm>
          </p:grpSpPr>
          <p:sp>
            <p:nvSpPr>
              <p:cNvPr id="5" name="AutoShape 3"/>
              <p:cNvSpPr>
                <a:spLocks noChangeAspect="1" noChangeArrowheads="1" noTextEdit="1"/>
              </p:cNvSpPr>
              <p:nvPr/>
            </p:nvSpPr>
            <p:spPr bwMode="auto">
              <a:xfrm>
                <a:off x="4119" y="1416"/>
                <a:ext cx="661"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6" name="Freeform 5"/>
              <p:cNvSpPr>
                <a:spLocks/>
              </p:cNvSpPr>
              <p:nvPr/>
            </p:nvSpPr>
            <p:spPr bwMode="auto">
              <a:xfrm>
                <a:off x="4297" y="1413"/>
                <a:ext cx="480" cy="363"/>
              </a:xfrm>
              <a:custGeom>
                <a:avLst/>
                <a:gdLst>
                  <a:gd name="T0" fmla="*/ 126 w 146"/>
                  <a:gd name="T1" fmla="*/ 47 h 110"/>
                  <a:gd name="T2" fmla="*/ 127 w 146"/>
                  <a:gd name="T3" fmla="*/ 43 h 110"/>
                  <a:gd name="T4" fmla="*/ 84 w 146"/>
                  <a:gd name="T5" fmla="*/ 0 h 110"/>
                  <a:gd name="T6" fmla="*/ 49 w 146"/>
                  <a:gd name="T7" fmla="*/ 18 h 110"/>
                  <a:gd name="T8" fmla="*/ 32 w 146"/>
                  <a:gd name="T9" fmla="*/ 13 h 110"/>
                  <a:gd name="T10" fmla="*/ 0 w 146"/>
                  <a:gd name="T11" fmla="*/ 42 h 110"/>
                  <a:gd name="T12" fmla="*/ 8 w 146"/>
                  <a:gd name="T13" fmla="*/ 41 h 110"/>
                  <a:gd name="T14" fmla="*/ 42 w 146"/>
                  <a:gd name="T15" fmla="*/ 52 h 110"/>
                  <a:gd name="T16" fmla="*/ 88 w 146"/>
                  <a:gd name="T17" fmla="*/ 24 h 110"/>
                  <a:gd name="T18" fmla="*/ 88 w 146"/>
                  <a:gd name="T19" fmla="*/ 10 h 110"/>
                  <a:gd name="T20" fmla="*/ 113 w 146"/>
                  <a:gd name="T21" fmla="*/ 31 h 110"/>
                  <a:gd name="T22" fmla="*/ 88 w 146"/>
                  <a:gd name="T23" fmla="*/ 53 h 110"/>
                  <a:gd name="T24" fmla="*/ 88 w 146"/>
                  <a:gd name="T25" fmla="*/ 39 h 110"/>
                  <a:gd name="T26" fmla="*/ 58 w 146"/>
                  <a:gd name="T27" fmla="*/ 54 h 110"/>
                  <a:gd name="T28" fmla="*/ 60 w 146"/>
                  <a:gd name="T29" fmla="*/ 54 h 110"/>
                  <a:gd name="T30" fmla="*/ 106 w 146"/>
                  <a:gd name="T31" fmla="*/ 95 h 110"/>
                  <a:gd name="T32" fmla="*/ 119 w 146"/>
                  <a:gd name="T33" fmla="*/ 110 h 110"/>
                  <a:gd name="T34" fmla="*/ 146 w 146"/>
                  <a:gd name="T35" fmla="*/ 76 h 110"/>
                  <a:gd name="T36" fmla="*/ 126 w 146"/>
                  <a:gd name="T37" fmla="*/ 4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10">
                    <a:moveTo>
                      <a:pt x="126" y="47"/>
                    </a:moveTo>
                    <a:cubicBezTo>
                      <a:pt x="126" y="45"/>
                      <a:pt x="127" y="44"/>
                      <a:pt x="127" y="43"/>
                    </a:cubicBezTo>
                    <a:cubicBezTo>
                      <a:pt x="127" y="19"/>
                      <a:pt x="107" y="0"/>
                      <a:pt x="84" y="0"/>
                    </a:cubicBezTo>
                    <a:cubicBezTo>
                      <a:pt x="70" y="0"/>
                      <a:pt x="57" y="7"/>
                      <a:pt x="49" y="18"/>
                    </a:cubicBezTo>
                    <a:cubicBezTo>
                      <a:pt x="44" y="15"/>
                      <a:pt x="38" y="13"/>
                      <a:pt x="32" y="13"/>
                    </a:cubicBezTo>
                    <a:cubicBezTo>
                      <a:pt x="16" y="13"/>
                      <a:pt x="2" y="26"/>
                      <a:pt x="0" y="42"/>
                    </a:cubicBezTo>
                    <a:cubicBezTo>
                      <a:pt x="3" y="42"/>
                      <a:pt x="5" y="41"/>
                      <a:pt x="8" y="41"/>
                    </a:cubicBezTo>
                    <a:cubicBezTo>
                      <a:pt x="20" y="41"/>
                      <a:pt x="32" y="45"/>
                      <a:pt x="42" y="52"/>
                    </a:cubicBezTo>
                    <a:cubicBezTo>
                      <a:pt x="49" y="36"/>
                      <a:pt x="68" y="25"/>
                      <a:pt x="88" y="24"/>
                    </a:cubicBezTo>
                    <a:cubicBezTo>
                      <a:pt x="88" y="10"/>
                      <a:pt x="88" y="10"/>
                      <a:pt x="88" y="10"/>
                    </a:cubicBezTo>
                    <a:cubicBezTo>
                      <a:pt x="113" y="31"/>
                      <a:pt x="113" y="31"/>
                      <a:pt x="113" y="31"/>
                    </a:cubicBezTo>
                    <a:cubicBezTo>
                      <a:pt x="88" y="53"/>
                      <a:pt x="88" y="53"/>
                      <a:pt x="88" y="53"/>
                    </a:cubicBezTo>
                    <a:cubicBezTo>
                      <a:pt x="88" y="39"/>
                      <a:pt x="88" y="39"/>
                      <a:pt x="88" y="39"/>
                    </a:cubicBezTo>
                    <a:cubicBezTo>
                      <a:pt x="76" y="39"/>
                      <a:pt x="65" y="44"/>
                      <a:pt x="58" y="54"/>
                    </a:cubicBezTo>
                    <a:cubicBezTo>
                      <a:pt x="60" y="54"/>
                      <a:pt x="60" y="54"/>
                      <a:pt x="60" y="54"/>
                    </a:cubicBezTo>
                    <a:cubicBezTo>
                      <a:pt x="84" y="54"/>
                      <a:pt x="103" y="72"/>
                      <a:pt x="106" y="95"/>
                    </a:cubicBezTo>
                    <a:cubicBezTo>
                      <a:pt x="112" y="99"/>
                      <a:pt x="116" y="104"/>
                      <a:pt x="119" y="110"/>
                    </a:cubicBezTo>
                    <a:cubicBezTo>
                      <a:pt x="135" y="106"/>
                      <a:pt x="146" y="93"/>
                      <a:pt x="146" y="76"/>
                    </a:cubicBezTo>
                    <a:cubicBezTo>
                      <a:pt x="146" y="63"/>
                      <a:pt x="139" y="53"/>
                      <a:pt x="126" y="47"/>
                    </a:cubicBezTo>
                    <a:close/>
                  </a:path>
                </a:pathLst>
              </a:custGeom>
              <a:noFill/>
              <a:ln w="19050">
                <a:solidFill>
                  <a:srgbClr val="2072B9"/>
                </a:solidFill>
                <a:round/>
                <a:headEnd/>
                <a:tailEnd/>
              </a:ln>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7" name="Freeform 6"/>
              <p:cNvSpPr>
                <a:spLocks/>
              </p:cNvSpPr>
              <p:nvPr/>
            </p:nvSpPr>
            <p:spPr bwMode="auto">
              <a:xfrm>
                <a:off x="4119" y="1598"/>
                <a:ext cx="539" cy="366"/>
              </a:xfrm>
              <a:custGeom>
                <a:avLst/>
                <a:gdLst>
                  <a:gd name="T0" fmla="*/ 20 w 164"/>
                  <a:gd name="T1" fmla="*/ 46 h 111"/>
                  <a:gd name="T2" fmla="*/ 19 w 164"/>
                  <a:gd name="T3" fmla="*/ 42 h 111"/>
                  <a:gd name="T4" fmla="*/ 62 w 164"/>
                  <a:gd name="T5" fmla="*/ 0 h 111"/>
                  <a:gd name="T6" fmla="*/ 97 w 164"/>
                  <a:gd name="T7" fmla="*/ 17 h 111"/>
                  <a:gd name="T8" fmla="*/ 114 w 164"/>
                  <a:gd name="T9" fmla="*/ 13 h 111"/>
                  <a:gd name="T10" fmla="*/ 146 w 164"/>
                  <a:gd name="T11" fmla="*/ 44 h 111"/>
                  <a:gd name="T12" fmla="*/ 146 w 164"/>
                  <a:gd name="T13" fmla="*/ 47 h 111"/>
                  <a:gd name="T14" fmla="*/ 164 w 164"/>
                  <a:gd name="T15" fmla="*/ 76 h 111"/>
                  <a:gd name="T16" fmla="*/ 128 w 164"/>
                  <a:gd name="T17" fmla="*/ 111 h 111"/>
                  <a:gd name="T18" fmla="*/ 37 w 164"/>
                  <a:gd name="T19" fmla="*/ 111 h 111"/>
                  <a:gd name="T20" fmla="*/ 0 w 164"/>
                  <a:gd name="T21" fmla="*/ 76 h 111"/>
                  <a:gd name="T22" fmla="*/ 20 w 164"/>
                  <a:gd name="T23" fmla="*/ 4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11">
                    <a:moveTo>
                      <a:pt x="20" y="46"/>
                    </a:moveTo>
                    <a:cubicBezTo>
                      <a:pt x="20" y="45"/>
                      <a:pt x="19" y="43"/>
                      <a:pt x="19" y="42"/>
                    </a:cubicBezTo>
                    <a:cubicBezTo>
                      <a:pt x="19" y="19"/>
                      <a:pt x="39" y="0"/>
                      <a:pt x="62" y="0"/>
                    </a:cubicBezTo>
                    <a:cubicBezTo>
                      <a:pt x="76" y="0"/>
                      <a:pt x="89" y="6"/>
                      <a:pt x="97" y="17"/>
                    </a:cubicBezTo>
                    <a:cubicBezTo>
                      <a:pt x="102" y="14"/>
                      <a:pt x="108" y="13"/>
                      <a:pt x="114" y="13"/>
                    </a:cubicBezTo>
                    <a:cubicBezTo>
                      <a:pt x="131" y="13"/>
                      <a:pt x="146" y="27"/>
                      <a:pt x="146" y="44"/>
                    </a:cubicBezTo>
                    <a:cubicBezTo>
                      <a:pt x="146" y="47"/>
                      <a:pt x="146" y="47"/>
                      <a:pt x="146" y="47"/>
                    </a:cubicBezTo>
                    <a:cubicBezTo>
                      <a:pt x="158" y="53"/>
                      <a:pt x="164" y="63"/>
                      <a:pt x="164" y="76"/>
                    </a:cubicBezTo>
                    <a:cubicBezTo>
                      <a:pt x="164" y="96"/>
                      <a:pt x="148" y="111"/>
                      <a:pt x="128" y="111"/>
                    </a:cubicBezTo>
                    <a:cubicBezTo>
                      <a:pt x="37" y="111"/>
                      <a:pt x="37" y="111"/>
                      <a:pt x="37" y="111"/>
                    </a:cubicBezTo>
                    <a:cubicBezTo>
                      <a:pt x="16" y="111"/>
                      <a:pt x="0" y="96"/>
                      <a:pt x="0" y="76"/>
                    </a:cubicBezTo>
                    <a:cubicBezTo>
                      <a:pt x="0" y="63"/>
                      <a:pt x="7" y="52"/>
                      <a:pt x="20" y="46"/>
                    </a:cubicBezTo>
                    <a:close/>
                  </a:path>
                </a:pathLst>
              </a:custGeom>
              <a:noFill/>
              <a:ln w="19050">
                <a:solidFill>
                  <a:srgbClr val="1EBBEE"/>
                </a:solidFill>
                <a:round/>
                <a:headEnd/>
                <a:tailEnd/>
              </a:ln>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grpSp>
      </p:grpSp>
      <p:grpSp>
        <p:nvGrpSpPr>
          <p:cNvPr id="104" name="Group 14"/>
          <p:cNvGrpSpPr>
            <a:grpSpLocks noChangeAspect="1"/>
          </p:cNvGrpSpPr>
          <p:nvPr/>
        </p:nvGrpSpPr>
        <p:grpSpPr bwMode="auto">
          <a:xfrm>
            <a:off x="4087783" y="4319626"/>
            <a:ext cx="599826" cy="484018"/>
            <a:chOff x="5728" y="1601"/>
            <a:chExt cx="404" cy="326"/>
          </a:xfrm>
        </p:grpSpPr>
        <p:sp>
          <p:nvSpPr>
            <p:cNvPr id="105" name="AutoShape 13"/>
            <p:cNvSpPr>
              <a:spLocks noChangeAspect="1" noChangeArrowheads="1" noTextEdit="1"/>
            </p:cNvSpPr>
            <p:nvPr/>
          </p:nvSpPr>
          <p:spPr bwMode="auto">
            <a:xfrm>
              <a:off x="5728" y="1601"/>
              <a:ext cx="40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06" name="Line 15"/>
            <p:cNvSpPr>
              <a:spLocks noChangeShapeType="1"/>
            </p:cNvSpPr>
            <p:nvPr/>
          </p:nvSpPr>
          <p:spPr bwMode="auto">
            <a:xfrm>
              <a:off x="5931" y="1861"/>
              <a:ext cx="0" cy="58"/>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07" name="Line 16"/>
            <p:cNvSpPr>
              <a:spLocks noChangeShapeType="1"/>
            </p:cNvSpPr>
            <p:nvPr/>
          </p:nvSpPr>
          <p:spPr bwMode="auto">
            <a:xfrm>
              <a:off x="5869" y="1923"/>
              <a:ext cx="125" cy="0"/>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08" name="Rectangle 17"/>
            <p:cNvSpPr>
              <a:spLocks noChangeArrowheads="1"/>
            </p:cNvSpPr>
            <p:nvPr/>
          </p:nvSpPr>
          <p:spPr bwMode="auto">
            <a:xfrm>
              <a:off x="5734" y="1607"/>
              <a:ext cx="394" cy="253"/>
            </a:xfrm>
            <a:prstGeom prst="rect">
              <a:avLst/>
            </a:prstGeom>
            <a:noFill/>
            <a:ln w="15875"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09" name="Freeform 18"/>
            <p:cNvSpPr>
              <a:spLocks/>
            </p:cNvSpPr>
            <p:nvPr/>
          </p:nvSpPr>
          <p:spPr bwMode="auto">
            <a:xfrm>
              <a:off x="5833" y="1657"/>
              <a:ext cx="201" cy="153"/>
            </a:xfrm>
            <a:custGeom>
              <a:avLst/>
              <a:gdLst>
                <a:gd name="T0" fmla="*/ 198 w 204"/>
                <a:gd name="T1" fmla="*/ 155 h 155"/>
                <a:gd name="T2" fmla="*/ 11 w 204"/>
                <a:gd name="T3" fmla="*/ 155 h 155"/>
                <a:gd name="T4" fmla="*/ 0 w 204"/>
                <a:gd name="T5" fmla="*/ 147 h 155"/>
                <a:gd name="T6" fmla="*/ 0 w 204"/>
                <a:gd name="T7" fmla="*/ 9 h 155"/>
                <a:gd name="T8" fmla="*/ 10 w 204"/>
                <a:gd name="T9" fmla="*/ 0 h 155"/>
                <a:gd name="T10" fmla="*/ 194 w 204"/>
                <a:gd name="T11" fmla="*/ 0 h 155"/>
                <a:gd name="T12" fmla="*/ 204 w 204"/>
                <a:gd name="T13" fmla="*/ 11 h 155"/>
                <a:gd name="T14" fmla="*/ 204 w 204"/>
                <a:gd name="T15" fmla="*/ 149 h 155"/>
                <a:gd name="T16" fmla="*/ 198 w 20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55">
                  <a:moveTo>
                    <a:pt x="198" y="155"/>
                  </a:moveTo>
                  <a:cubicBezTo>
                    <a:pt x="11" y="155"/>
                    <a:pt x="11" y="155"/>
                    <a:pt x="11" y="155"/>
                  </a:cubicBezTo>
                  <a:cubicBezTo>
                    <a:pt x="5" y="155"/>
                    <a:pt x="0" y="152"/>
                    <a:pt x="0" y="147"/>
                  </a:cubicBezTo>
                  <a:cubicBezTo>
                    <a:pt x="0" y="9"/>
                    <a:pt x="0" y="9"/>
                    <a:pt x="0" y="9"/>
                  </a:cubicBezTo>
                  <a:cubicBezTo>
                    <a:pt x="0" y="4"/>
                    <a:pt x="5" y="0"/>
                    <a:pt x="10" y="0"/>
                  </a:cubicBezTo>
                  <a:cubicBezTo>
                    <a:pt x="194" y="0"/>
                    <a:pt x="194" y="0"/>
                    <a:pt x="194" y="0"/>
                  </a:cubicBezTo>
                  <a:cubicBezTo>
                    <a:pt x="200" y="0"/>
                    <a:pt x="204" y="5"/>
                    <a:pt x="204" y="11"/>
                  </a:cubicBezTo>
                  <a:cubicBezTo>
                    <a:pt x="204" y="149"/>
                    <a:pt x="204" y="149"/>
                    <a:pt x="204" y="149"/>
                  </a:cubicBezTo>
                  <a:cubicBezTo>
                    <a:pt x="204" y="152"/>
                    <a:pt x="202" y="155"/>
                    <a:pt x="198" y="155"/>
                  </a:cubicBezTo>
                  <a:close/>
                </a:path>
              </a:pathLst>
            </a:custGeom>
            <a:noFill/>
            <a:ln w="1270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0" name="Line 19"/>
            <p:cNvSpPr>
              <a:spLocks noChangeShapeType="1"/>
            </p:cNvSpPr>
            <p:nvPr/>
          </p:nvSpPr>
          <p:spPr bwMode="auto">
            <a:xfrm>
              <a:off x="5835" y="1701"/>
              <a:ext cx="199" cy="0"/>
            </a:xfrm>
            <a:prstGeom prst="line">
              <a:avLst/>
            </a:prstGeom>
            <a:noFill/>
            <a:ln w="12700"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1" name="Line 20"/>
            <p:cNvSpPr>
              <a:spLocks noChangeShapeType="1"/>
            </p:cNvSpPr>
            <p:nvPr/>
          </p:nvSpPr>
          <p:spPr bwMode="auto">
            <a:xfrm>
              <a:off x="5860" y="1734"/>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2" name="Line 21"/>
            <p:cNvSpPr>
              <a:spLocks noChangeShapeType="1"/>
            </p:cNvSpPr>
            <p:nvPr/>
          </p:nvSpPr>
          <p:spPr bwMode="auto">
            <a:xfrm>
              <a:off x="5860" y="1753"/>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3" name="Line 22"/>
            <p:cNvSpPr>
              <a:spLocks noChangeShapeType="1"/>
            </p:cNvSpPr>
            <p:nvPr/>
          </p:nvSpPr>
          <p:spPr bwMode="auto">
            <a:xfrm>
              <a:off x="5860" y="1771"/>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4" name="Oval 23"/>
            <p:cNvSpPr>
              <a:spLocks noChangeArrowheads="1"/>
            </p:cNvSpPr>
            <p:nvPr/>
          </p:nvSpPr>
          <p:spPr bwMode="auto">
            <a:xfrm>
              <a:off x="6001"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5" name="Oval 24"/>
            <p:cNvSpPr>
              <a:spLocks noChangeArrowheads="1"/>
            </p:cNvSpPr>
            <p:nvPr/>
          </p:nvSpPr>
          <p:spPr bwMode="auto">
            <a:xfrm>
              <a:off x="5973" y="1675"/>
              <a:ext cx="9"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16" name="Oval 25"/>
            <p:cNvSpPr>
              <a:spLocks noChangeArrowheads="1"/>
            </p:cNvSpPr>
            <p:nvPr/>
          </p:nvSpPr>
          <p:spPr bwMode="auto">
            <a:xfrm>
              <a:off x="5943"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grpSp>
      <p:grpSp>
        <p:nvGrpSpPr>
          <p:cNvPr id="130" name="Group 14"/>
          <p:cNvGrpSpPr>
            <a:grpSpLocks noChangeAspect="1"/>
          </p:cNvGrpSpPr>
          <p:nvPr/>
        </p:nvGrpSpPr>
        <p:grpSpPr bwMode="auto">
          <a:xfrm>
            <a:off x="8707212" y="3762355"/>
            <a:ext cx="599826" cy="484018"/>
            <a:chOff x="5728" y="1601"/>
            <a:chExt cx="404" cy="326"/>
          </a:xfrm>
        </p:grpSpPr>
        <p:sp>
          <p:nvSpPr>
            <p:cNvPr id="131" name="AutoShape 13"/>
            <p:cNvSpPr>
              <a:spLocks noChangeAspect="1" noChangeArrowheads="1" noTextEdit="1"/>
            </p:cNvSpPr>
            <p:nvPr/>
          </p:nvSpPr>
          <p:spPr bwMode="auto">
            <a:xfrm>
              <a:off x="5728" y="1601"/>
              <a:ext cx="40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2" name="Line 15"/>
            <p:cNvSpPr>
              <a:spLocks noChangeShapeType="1"/>
            </p:cNvSpPr>
            <p:nvPr/>
          </p:nvSpPr>
          <p:spPr bwMode="auto">
            <a:xfrm>
              <a:off x="5931" y="1861"/>
              <a:ext cx="0" cy="58"/>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3" name="Line 16"/>
            <p:cNvSpPr>
              <a:spLocks noChangeShapeType="1"/>
            </p:cNvSpPr>
            <p:nvPr/>
          </p:nvSpPr>
          <p:spPr bwMode="auto">
            <a:xfrm>
              <a:off x="5869" y="1923"/>
              <a:ext cx="125" cy="0"/>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4" name="Rectangle 17"/>
            <p:cNvSpPr>
              <a:spLocks noChangeArrowheads="1"/>
            </p:cNvSpPr>
            <p:nvPr/>
          </p:nvSpPr>
          <p:spPr bwMode="auto">
            <a:xfrm>
              <a:off x="5734" y="1607"/>
              <a:ext cx="394" cy="253"/>
            </a:xfrm>
            <a:prstGeom prst="rect">
              <a:avLst/>
            </a:prstGeom>
            <a:noFill/>
            <a:ln w="15875"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5" name="Freeform 18"/>
            <p:cNvSpPr>
              <a:spLocks/>
            </p:cNvSpPr>
            <p:nvPr/>
          </p:nvSpPr>
          <p:spPr bwMode="auto">
            <a:xfrm>
              <a:off x="5833" y="1657"/>
              <a:ext cx="201" cy="153"/>
            </a:xfrm>
            <a:custGeom>
              <a:avLst/>
              <a:gdLst>
                <a:gd name="T0" fmla="*/ 198 w 204"/>
                <a:gd name="T1" fmla="*/ 155 h 155"/>
                <a:gd name="T2" fmla="*/ 11 w 204"/>
                <a:gd name="T3" fmla="*/ 155 h 155"/>
                <a:gd name="T4" fmla="*/ 0 w 204"/>
                <a:gd name="T5" fmla="*/ 147 h 155"/>
                <a:gd name="T6" fmla="*/ 0 w 204"/>
                <a:gd name="T7" fmla="*/ 9 h 155"/>
                <a:gd name="T8" fmla="*/ 10 w 204"/>
                <a:gd name="T9" fmla="*/ 0 h 155"/>
                <a:gd name="T10" fmla="*/ 194 w 204"/>
                <a:gd name="T11" fmla="*/ 0 h 155"/>
                <a:gd name="T12" fmla="*/ 204 w 204"/>
                <a:gd name="T13" fmla="*/ 11 h 155"/>
                <a:gd name="T14" fmla="*/ 204 w 204"/>
                <a:gd name="T15" fmla="*/ 149 h 155"/>
                <a:gd name="T16" fmla="*/ 198 w 20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55">
                  <a:moveTo>
                    <a:pt x="198" y="155"/>
                  </a:moveTo>
                  <a:cubicBezTo>
                    <a:pt x="11" y="155"/>
                    <a:pt x="11" y="155"/>
                    <a:pt x="11" y="155"/>
                  </a:cubicBezTo>
                  <a:cubicBezTo>
                    <a:pt x="5" y="155"/>
                    <a:pt x="0" y="152"/>
                    <a:pt x="0" y="147"/>
                  </a:cubicBezTo>
                  <a:cubicBezTo>
                    <a:pt x="0" y="9"/>
                    <a:pt x="0" y="9"/>
                    <a:pt x="0" y="9"/>
                  </a:cubicBezTo>
                  <a:cubicBezTo>
                    <a:pt x="0" y="4"/>
                    <a:pt x="5" y="0"/>
                    <a:pt x="10" y="0"/>
                  </a:cubicBezTo>
                  <a:cubicBezTo>
                    <a:pt x="194" y="0"/>
                    <a:pt x="194" y="0"/>
                    <a:pt x="194" y="0"/>
                  </a:cubicBezTo>
                  <a:cubicBezTo>
                    <a:pt x="200" y="0"/>
                    <a:pt x="204" y="5"/>
                    <a:pt x="204" y="11"/>
                  </a:cubicBezTo>
                  <a:cubicBezTo>
                    <a:pt x="204" y="149"/>
                    <a:pt x="204" y="149"/>
                    <a:pt x="204" y="149"/>
                  </a:cubicBezTo>
                  <a:cubicBezTo>
                    <a:pt x="204" y="152"/>
                    <a:pt x="202" y="155"/>
                    <a:pt x="198" y="155"/>
                  </a:cubicBezTo>
                  <a:close/>
                </a:path>
              </a:pathLst>
            </a:custGeom>
            <a:noFill/>
            <a:ln w="1270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6" name="Line 19"/>
            <p:cNvSpPr>
              <a:spLocks noChangeShapeType="1"/>
            </p:cNvSpPr>
            <p:nvPr/>
          </p:nvSpPr>
          <p:spPr bwMode="auto">
            <a:xfrm>
              <a:off x="5835" y="1701"/>
              <a:ext cx="199" cy="0"/>
            </a:xfrm>
            <a:prstGeom prst="line">
              <a:avLst/>
            </a:prstGeom>
            <a:noFill/>
            <a:ln w="12700"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7" name="Line 20"/>
            <p:cNvSpPr>
              <a:spLocks noChangeShapeType="1"/>
            </p:cNvSpPr>
            <p:nvPr/>
          </p:nvSpPr>
          <p:spPr bwMode="auto">
            <a:xfrm>
              <a:off x="5860" y="1734"/>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8" name="Line 21"/>
            <p:cNvSpPr>
              <a:spLocks noChangeShapeType="1"/>
            </p:cNvSpPr>
            <p:nvPr/>
          </p:nvSpPr>
          <p:spPr bwMode="auto">
            <a:xfrm>
              <a:off x="5860" y="1753"/>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39" name="Line 22"/>
            <p:cNvSpPr>
              <a:spLocks noChangeShapeType="1"/>
            </p:cNvSpPr>
            <p:nvPr/>
          </p:nvSpPr>
          <p:spPr bwMode="auto">
            <a:xfrm>
              <a:off x="5860" y="1771"/>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40" name="Oval 23"/>
            <p:cNvSpPr>
              <a:spLocks noChangeArrowheads="1"/>
            </p:cNvSpPr>
            <p:nvPr/>
          </p:nvSpPr>
          <p:spPr bwMode="auto">
            <a:xfrm>
              <a:off x="6001"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41" name="Oval 24"/>
            <p:cNvSpPr>
              <a:spLocks noChangeArrowheads="1"/>
            </p:cNvSpPr>
            <p:nvPr/>
          </p:nvSpPr>
          <p:spPr bwMode="auto">
            <a:xfrm>
              <a:off x="5973" y="1675"/>
              <a:ext cx="9"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42" name="Oval 25"/>
            <p:cNvSpPr>
              <a:spLocks noChangeArrowheads="1"/>
            </p:cNvSpPr>
            <p:nvPr/>
          </p:nvSpPr>
          <p:spPr bwMode="auto">
            <a:xfrm>
              <a:off x="5943"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grpSp>
      <p:pic>
        <p:nvPicPr>
          <p:cNvPr id="449" name="Picture 448"/>
          <p:cNvPicPr>
            <a:picLocks noChangeAspect="1"/>
          </p:cNvPicPr>
          <p:nvPr/>
        </p:nvPicPr>
        <p:blipFill>
          <a:blip r:embed="rId3"/>
          <a:stretch>
            <a:fillRect/>
          </a:stretch>
        </p:blipFill>
        <p:spPr>
          <a:xfrm>
            <a:off x="8526895" y="3999813"/>
            <a:ext cx="224874" cy="295651"/>
          </a:xfrm>
          <a:prstGeom prst="rect">
            <a:avLst/>
          </a:prstGeom>
        </p:spPr>
      </p:pic>
      <p:grpSp>
        <p:nvGrpSpPr>
          <p:cNvPr id="146" name="Group 14"/>
          <p:cNvGrpSpPr>
            <a:grpSpLocks noChangeAspect="1"/>
          </p:cNvGrpSpPr>
          <p:nvPr/>
        </p:nvGrpSpPr>
        <p:grpSpPr bwMode="auto">
          <a:xfrm>
            <a:off x="10845767" y="3762354"/>
            <a:ext cx="599826" cy="484018"/>
            <a:chOff x="5728" y="1601"/>
            <a:chExt cx="404" cy="326"/>
          </a:xfrm>
        </p:grpSpPr>
        <p:sp>
          <p:nvSpPr>
            <p:cNvPr id="147" name="AutoShape 13"/>
            <p:cNvSpPr>
              <a:spLocks noChangeAspect="1" noChangeArrowheads="1" noTextEdit="1"/>
            </p:cNvSpPr>
            <p:nvPr/>
          </p:nvSpPr>
          <p:spPr bwMode="auto">
            <a:xfrm>
              <a:off x="5728" y="1601"/>
              <a:ext cx="40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48" name="Line 15"/>
            <p:cNvSpPr>
              <a:spLocks noChangeShapeType="1"/>
            </p:cNvSpPr>
            <p:nvPr/>
          </p:nvSpPr>
          <p:spPr bwMode="auto">
            <a:xfrm>
              <a:off x="5931" y="1861"/>
              <a:ext cx="0" cy="58"/>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49" name="Line 16"/>
            <p:cNvSpPr>
              <a:spLocks noChangeShapeType="1"/>
            </p:cNvSpPr>
            <p:nvPr/>
          </p:nvSpPr>
          <p:spPr bwMode="auto">
            <a:xfrm>
              <a:off x="5869" y="1923"/>
              <a:ext cx="125" cy="0"/>
            </a:xfrm>
            <a:prstGeom prst="line">
              <a:avLst/>
            </a:prstGeom>
            <a:noFill/>
            <a:ln w="15875"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0" name="Rectangle 17"/>
            <p:cNvSpPr>
              <a:spLocks noChangeArrowheads="1"/>
            </p:cNvSpPr>
            <p:nvPr/>
          </p:nvSpPr>
          <p:spPr bwMode="auto">
            <a:xfrm>
              <a:off x="5734" y="1607"/>
              <a:ext cx="394" cy="253"/>
            </a:xfrm>
            <a:prstGeom prst="rect">
              <a:avLst/>
            </a:prstGeom>
            <a:noFill/>
            <a:ln w="15875"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1" name="Freeform 18"/>
            <p:cNvSpPr>
              <a:spLocks/>
            </p:cNvSpPr>
            <p:nvPr/>
          </p:nvSpPr>
          <p:spPr bwMode="auto">
            <a:xfrm>
              <a:off x="5833" y="1657"/>
              <a:ext cx="201" cy="153"/>
            </a:xfrm>
            <a:custGeom>
              <a:avLst/>
              <a:gdLst>
                <a:gd name="T0" fmla="*/ 198 w 204"/>
                <a:gd name="T1" fmla="*/ 155 h 155"/>
                <a:gd name="T2" fmla="*/ 11 w 204"/>
                <a:gd name="T3" fmla="*/ 155 h 155"/>
                <a:gd name="T4" fmla="*/ 0 w 204"/>
                <a:gd name="T5" fmla="*/ 147 h 155"/>
                <a:gd name="T6" fmla="*/ 0 w 204"/>
                <a:gd name="T7" fmla="*/ 9 h 155"/>
                <a:gd name="T8" fmla="*/ 10 w 204"/>
                <a:gd name="T9" fmla="*/ 0 h 155"/>
                <a:gd name="T10" fmla="*/ 194 w 204"/>
                <a:gd name="T11" fmla="*/ 0 h 155"/>
                <a:gd name="T12" fmla="*/ 204 w 204"/>
                <a:gd name="T13" fmla="*/ 11 h 155"/>
                <a:gd name="T14" fmla="*/ 204 w 204"/>
                <a:gd name="T15" fmla="*/ 149 h 155"/>
                <a:gd name="T16" fmla="*/ 198 w 20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55">
                  <a:moveTo>
                    <a:pt x="198" y="155"/>
                  </a:moveTo>
                  <a:cubicBezTo>
                    <a:pt x="11" y="155"/>
                    <a:pt x="11" y="155"/>
                    <a:pt x="11" y="155"/>
                  </a:cubicBezTo>
                  <a:cubicBezTo>
                    <a:pt x="5" y="155"/>
                    <a:pt x="0" y="152"/>
                    <a:pt x="0" y="147"/>
                  </a:cubicBezTo>
                  <a:cubicBezTo>
                    <a:pt x="0" y="9"/>
                    <a:pt x="0" y="9"/>
                    <a:pt x="0" y="9"/>
                  </a:cubicBezTo>
                  <a:cubicBezTo>
                    <a:pt x="0" y="4"/>
                    <a:pt x="5" y="0"/>
                    <a:pt x="10" y="0"/>
                  </a:cubicBezTo>
                  <a:cubicBezTo>
                    <a:pt x="194" y="0"/>
                    <a:pt x="194" y="0"/>
                    <a:pt x="194" y="0"/>
                  </a:cubicBezTo>
                  <a:cubicBezTo>
                    <a:pt x="200" y="0"/>
                    <a:pt x="204" y="5"/>
                    <a:pt x="204" y="11"/>
                  </a:cubicBezTo>
                  <a:cubicBezTo>
                    <a:pt x="204" y="149"/>
                    <a:pt x="204" y="149"/>
                    <a:pt x="204" y="149"/>
                  </a:cubicBezTo>
                  <a:cubicBezTo>
                    <a:pt x="204" y="152"/>
                    <a:pt x="202" y="155"/>
                    <a:pt x="198" y="155"/>
                  </a:cubicBezTo>
                  <a:close/>
                </a:path>
              </a:pathLst>
            </a:custGeom>
            <a:noFill/>
            <a:ln w="1270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2" name="Line 19"/>
            <p:cNvSpPr>
              <a:spLocks noChangeShapeType="1"/>
            </p:cNvSpPr>
            <p:nvPr/>
          </p:nvSpPr>
          <p:spPr bwMode="auto">
            <a:xfrm>
              <a:off x="5835" y="1701"/>
              <a:ext cx="199" cy="0"/>
            </a:xfrm>
            <a:prstGeom prst="line">
              <a:avLst/>
            </a:prstGeom>
            <a:noFill/>
            <a:ln w="12700"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3" name="Line 20"/>
            <p:cNvSpPr>
              <a:spLocks noChangeShapeType="1"/>
            </p:cNvSpPr>
            <p:nvPr/>
          </p:nvSpPr>
          <p:spPr bwMode="auto">
            <a:xfrm>
              <a:off x="5860" y="1734"/>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4" name="Line 21"/>
            <p:cNvSpPr>
              <a:spLocks noChangeShapeType="1"/>
            </p:cNvSpPr>
            <p:nvPr/>
          </p:nvSpPr>
          <p:spPr bwMode="auto">
            <a:xfrm>
              <a:off x="5860" y="1753"/>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5" name="Line 22"/>
            <p:cNvSpPr>
              <a:spLocks noChangeShapeType="1"/>
            </p:cNvSpPr>
            <p:nvPr/>
          </p:nvSpPr>
          <p:spPr bwMode="auto">
            <a:xfrm>
              <a:off x="5860" y="1771"/>
              <a:ext cx="73" cy="0"/>
            </a:xfrm>
            <a:prstGeom prst="line">
              <a:avLst/>
            </a:prstGeom>
            <a:noFill/>
            <a:ln w="7938" cap="rnd">
              <a:solidFill>
                <a:srgbClr val="2072B9">
                  <a:alpha val="75000"/>
                </a:srgbClr>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6" name="Oval 23"/>
            <p:cNvSpPr>
              <a:spLocks noChangeArrowheads="1"/>
            </p:cNvSpPr>
            <p:nvPr/>
          </p:nvSpPr>
          <p:spPr bwMode="auto">
            <a:xfrm>
              <a:off x="6001"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7" name="Oval 24"/>
            <p:cNvSpPr>
              <a:spLocks noChangeArrowheads="1"/>
            </p:cNvSpPr>
            <p:nvPr/>
          </p:nvSpPr>
          <p:spPr bwMode="auto">
            <a:xfrm>
              <a:off x="5973" y="1675"/>
              <a:ext cx="9"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sp>
          <p:nvSpPr>
            <p:cNvPr id="158" name="Oval 25"/>
            <p:cNvSpPr>
              <a:spLocks noChangeArrowheads="1"/>
            </p:cNvSpPr>
            <p:nvPr/>
          </p:nvSpPr>
          <p:spPr bwMode="auto">
            <a:xfrm>
              <a:off x="5943" y="1675"/>
              <a:ext cx="10" cy="10"/>
            </a:xfrm>
            <a:prstGeom prst="ellipse">
              <a:avLst/>
            </a:prstGeom>
            <a:noFill/>
            <a:ln w="6350" cap="rnd">
              <a:solidFill>
                <a:srgbClr val="2072B9">
                  <a:alpha val="7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418"/>
              <a:endParaRPr lang="en-US" kern="0">
                <a:solidFill>
                  <a:sysClr val="windowText" lastClr="000000"/>
                </a:solidFill>
                <a:latin typeface="Segoe UI Light"/>
              </a:endParaRPr>
            </a:p>
          </p:txBody>
        </p:sp>
      </p:grpSp>
      <p:pic>
        <p:nvPicPr>
          <p:cNvPr id="430" name="Picture 429"/>
          <p:cNvPicPr>
            <a:picLocks noChangeAspect="1"/>
          </p:cNvPicPr>
          <p:nvPr/>
        </p:nvPicPr>
        <p:blipFill>
          <a:blip r:embed="rId3"/>
          <a:stretch>
            <a:fillRect/>
          </a:stretch>
        </p:blipFill>
        <p:spPr>
          <a:xfrm>
            <a:off x="11374330" y="3959820"/>
            <a:ext cx="212311" cy="279132"/>
          </a:xfrm>
          <a:prstGeom prst="rect">
            <a:avLst/>
          </a:prstGeom>
        </p:spPr>
      </p:pic>
    </p:spTree>
    <p:extLst>
      <p:ext uri="{BB962C8B-B14F-4D97-AF65-F5344CB8AC3E}">
        <p14:creationId xmlns:p14="http://schemas.microsoft.com/office/powerpoint/2010/main" val="318060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B0E4-AF7C-43F1-B280-1D4245D0E04D}"/>
              </a:ext>
            </a:extLst>
          </p:cNvPr>
          <p:cNvSpPr>
            <a:spLocks noGrp="1"/>
          </p:cNvSpPr>
          <p:nvPr>
            <p:ph type="title"/>
          </p:nvPr>
        </p:nvSpPr>
        <p:spPr>
          <a:xfrm>
            <a:off x="131275" y="297352"/>
            <a:ext cx="12212780" cy="917444"/>
          </a:xfrm>
        </p:spPr>
        <p:txBody>
          <a:bodyPr/>
          <a:lstStyle/>
          <a:p>
            <a:r>
              <a:rPr lang="en-US" sz="4488" dirty="0"/>
              <a:t>Azure Backup – Architecture matters</a:t>
            </a:r>
          </a:p>
        </p:txBody>
      </p:sp>
      <p:sp>
        <p:nvSpPr>
          <p:cNvPr id="97" name="Rectangle: Rounded Corners 96">
            <a:extLst>
              <a:ext uri="{FF2B5EF4-FFF2-40B4-BE49-F238E27FC236}">
                <a16:creationId xmlns:a16="http://schemas.microsoft.com/office/drawing/2014/main" id="{39C48128-FF8B-4337-ADD3-056AC110E909}"/>
              </a:ext>
            </a:extLst>
          </p:cNvPr>
          <p:cNvSpPr/>
          <p:nvPr/>
        </p:nvSpPr>
        <p:spPr bwMode="auto">
          <a:xfrm>
            <a:off x="1027656" y="3289967"/>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3CF6304D-6357-4A17-866C-B37BAD945810}"/>
              </a:ext>
            </a:extLst>
          </p:cNvPr>
          <p:cNvSpPr/>
          <p:nvPr/>
        </p:nvSpPr>
        <p:spPr bwMode="auto">
          <a:xfrm>
            <a:off x="1020431" y="4629098"/>
            <a:ext cx="348358" cy="37194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 name="Group 4">
            <a:extLst>
              <a:ext uri="{FF2B5EF4-FFF2-40B4-BE49-F238E27FC236}">
                <a16:creationId xmlns:a16="http://schemas.microsoft.com/office/drawing/2014/main" id="{1EECF7B9-2032-4E77-AA4F-4816EE403BC4}"/>
              </a:ext>
            </a:extLst>
          </p:cNvPr>
          <p:cNvGrpSpPr/>
          <p:nvPr/>
        </p:nvGrpSpPr>
        <p:grpSpPr>
          <a:xfrm>
            <a:off x="1034210" y="2198049"/>
            <a:ext cx="1391212" cy="3124976"/>
            <a:chOff x="1013159" y="2015446"/>
            <a:chExt cx="1364057" cy="3063980"/>
          </a:xfrm>
        </p:grpSpPr>
        <p:sp>
          <p:nvSpPr>
            <p:cNvPr id="59" name="Rectangle: Rounded Corners 58">
              <a:extLst>
                <a:ext uri="{FF2B5EF4-FFF2-40B4-BE49-F238E27FC236}">
                  <a16:creationId xmlns:a16="http://schemas.microsoft.com/office/drawing/2014/main" id="{C8A4DDA8-AE7E-4B8A-B0EC-EE83A5373A13}"/>
                </a:ext>
              </a:extLst>
            </p:cNvPr>
            <p:cNvSpPr/>
            <p:nvPr/>
          </p:nvSpPr>
          <p:spPr bwMode="auto">
            <a:xfrm>
              <a:off x="1013159" y="3741265"/>
              <a:ext cx="341558" cy="364687"/>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34" name="Picture 33">
              <a:extLst>
                <a:ext uri="{FF2B5EF4-FFF2-40B4-BE49-F238E27FC236}">
                  <a16:creationId xmlns:a16="http://schemas.microsoft.com/office/drawing/2014/main" id="{B5C0C78C-F30B-494C-A0D1-B3AE85CF27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5396" y="3035464"/>
              <a:ext cx="881820" cy="920090"/>
            </a:xfrm>
            <a:prstGeom prst="rect">
              <a:avLst/>
            </a:prstGeom>
          </p:spPr>
        </p:pic>
        <p:pic>
          <p:nvPicPr>
            <p:cNvPr id="35" name="Picture 34">
              <a:extLst>
                <a:ext uri="{FF2B5EF4-FFF2-40B4-BE49-F238E27FC236}">
                  <a16:creationId xmlns:a16="http://schemas.microsoft.com/office/drawing/2014/main" id="{9498C7E3-F66A-4E8D-A6E6-61E95D49BA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713" y="4121060"/>
              <a:ext cx="918503" cy="958366"/>
            </a:xfrm>
            <a:prstGeom prst="rect">
              <a:avLst/>
            </a:prstGeom>
          </p:spPr>
        </p:pic>
        <p:grpSp>
          <p:nvGrpSpPr>
            <p:cNvPr id="3" name="Group 2">
              <a:extLst>
                <a:ext uri="{FF2B5EF4-FFF2-40B4-BE49-F238E27FC236}">
                  <a16:creationId xmlns:a16="http://schemas.microsoft.com/office/drawing/2014/main" id="{60730F4B-B726-48D7-B0E7-DE9CEB794FD7}"/>
                </a:ext>
              </a:extLst>
            </p:cNvPr>
            <p:cNvGrpSpPr/>
            <p:nvPr/>
          </p:nvGrpSpPr>
          <p:grpSpPr>
            <a:xfrm>
              <a:off x="1459924" y="2015446"/>
              <a:ext cx="917292" cy="866473"/>
              <a:chOff x="1534016" y="2076217"/>
              <a:chExt cx="917292" cy="866473"/>
            </a:xfrm>
          </p:grpSpPr>
          <p:grpSp>
            <p:nvGrpSpPr>
              <p:cNvPr id="54" name="Group 53">
                <a:extLst>
                  <a:ext uri="{FF2B5EF4-FFF2-40B4-BE49-F238E27FC236}">
                    <a16:creationId xmlns:a16="http://schemas.microsoft.com/office/drawing/2014/main" id="{5F24F82A-3CA3-4652-A268-6AA7CBD86952}"/>
                  </a:ext>
                </a:extLst>
              </p:cNvPr>
              <p:cNvGrpSpPr/>
              <p:nvPr/>
            </p:nvGrpSpPr>
            <p:grpSpPr>
              <a:xfrm>
                <a:off x="1534016" y="2076217"/>
                <a:ext cx="917292" cy="866473"/>
                <a:chOff x="3398837" y="1973262"/>
                <a:chExt cx="2752345" cy="2752345"/>
              </a:xfrm>
            </p:grpSpPr>
            <p:pic>
              <p:nvPicPr>
                <p:cNvPr id="56" name="Picture 55">
                  <a:extLst>
                    <a:ext uri="{FF2B5EF4-FFF2-40B4-BE49-F238E27FC236}">
                      <a16:creationId xmlns:a16="http://schemas.microsoft.com/office/drawing/2014/main" id="{B5E11D91-52EB-421F-BAC8-1431104C18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8837" y="1973262"/>
                  <a:ext cx="2752345" cy="2752345"/>
                </a:xfrm>
                <a:prstGeom prst="rect">
                  <a:avLst/>
                </a:prstGeom>
              </p:spPr>
            </p:pic>
            <p:sp>
              <p:nvSpPr>
                <p:cNvPr id="57" name="Rectangle: Rounded Corners 56">
                  <a:extLst>
                    <a:ext uri="{FF2B5EF4-FFF2-40B4-BE49-F238E27FC236}">
                      <a16:creationId xmlns:a16="http://schemas.microsoft.com/office/drawing/2014/main" id="{04463EB5-CD6E-4403-B71E-39658B684D72}"/>
                    </a:ext>
                  </a:extLst>
                </p:cNvPr>
                <p:cNvSpPr/>
                <p:nvPr/>
              </p:nvSpPr>
              <p:spPr bwMode="auto">
                <a:xfrm>
                  <a:off x="3703637" y="2430462"/>
                  <a:ext cx="2057400" cy="1295400"/>
                </a:xfrm>
                <a:prstGeom prst="round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pic>
            <p:nvPicPr>
              <p:cNvPr id="55" name="Picture 54">
                <a:extLst>
                  <a:ext uri="{FF2B5EF4-FFF2-40B4-BE49-F238E27FC236}">
                    <a16:creationId xmlns:a16="http://schemas.microsoft.com/office/drawing/2014/main" id="{515C852D-7A94-419C-BA7E-A056B285B7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3867" y="2176681"/>
                <a:ext cx="582134" cy="470528"/>
              </a:xfrm>
              <a:prstGeom prst="rect">
                <a:avLst/>
              </a:prstGeom>
            </p:spPr>
          </p:pic>
        </p:grpSp>
      </p:grpSp>
      <p:sp>
        <p:nvSpPr>
          <p:cNvPr id="24" name="Rectangle 23">
            <a:extLst>
              <a:ext uri="{FF2B5EF4-FFF2-40B4-BE49-F238E27FC236}">
                <a16:creationId xmlns:a16="http://schemas.microsoft.com/office/drawing/2014/main" id="{2EDF68B2-8F3E-4C3F-8354-F9D4579A6267}"/>
              </a:ext>
            </a:extLst>
          </p:cNvPr>
          <p:cNvSpPr/>
          <p:nvPr/>
        </p:nvSpPr>
        <p:spPr bwMode="auto">
          <a:xfrm>
            <a:off x="6182866" y="2349006"/>
            <a:ext cx="2736500" cy="1453620"/>
          </a:xfrm>
          <a:prstGeom prst="rect">
            <a:avLst/>
          </a:prstGeom>
          <a:noFill/>
          <a:ln w="19050">
            <a:solidFill>
              <a:srgbClr val="0078D7"/>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AC7DD180-EBC8-48E5-B40C-2D5BDAA283D4}"/>
              </a:ext>
            </a:extLst>
          </p:cNvPr>
          <p:cNvSpPr/>
          <p:nvPr/>
        </p:nvSpPr>
        <p:spPr bwMode="auto">
          <a:xfrm>
            <a:off x="4706825" y="1579637"/>
            <a:ext cx="4950388" cy="4038778"/>
          </a:xfrm>
          <a:prstGeom prst="roundRect">
            <a:avLst>
              <a:gd name="adj" fmla="val 11285"/>
            </a:avLst>
          </a:prstGeom>
          <a:noFill/>
          <a:ln w="28575">
            <a:solidFill>
              <a:srgbClr val="0079D6"/>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8" name="Picture 7">
            <a:extLst>
              <a:ext uri="{FF2B5EF4-FFF2-40B4-BE49-F238E27FC236}">
                <a16:creationId xmlns:a16="http://schemas.microsoft.com/office/drawing/2014/main" id="{2247FD24-6B84-4A2F-B61C-4192C30DCC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2438" y="1611996"/>
            <a:ext cx="446377" cy="459440"/>
          </a:xfrm>
          <a:prstGeom prst="rect">
            <a:avLst/>
          </a:prstGeom>
        </p:spPr>
      </p:pic>
      <p:sp>
        <p:nvSpPr>
          <p:cNvPr id="9" name="TextBox 8">
            <a:extLst>
              <a:ext uri="{FF2B5EF4-FFF2-40B4-BE49-F238E27FC236}">
                <a16:creationId xmlns:a16="http://schemas.microsoft.com/office/drawing/2014/main" id="{F1AEA814-4A58-4596-94BF-BB6FDA8C3F99}"/>
              </a:ext>
            </a:extLst>
          </p:cNvPr>
          <p:cNvSpPr txBox="1"/>
          <p:nvPr/>
        </p:nvSpPr>
        <p:spPr>
          <a:xfrm>
            <a:off x="6322376" y="1564832"/>
            <a:ext cx="3334837" cy="499107"/>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Azure Backup Service</a:t>
            </a:r>
          </a:p>
        </p:txBody>
      </p:sp>
      <p:grpSp>
        <p:nvGrpSpPr>
          <p:cNvPr id="127" name="Group 126">
            <a:extLst>
              <a:ext uri="{FF2B5EF4-FFF2-40B4-BE49-F238E27FC236}">
                <a16:creationId xmlns:a16="http://schemas.microsoft.com/office/drawing/2014/main" id="{95754BE8-2B9C-4172-BF87-609FE885A8BA}"/>
              </a:ext>
            </a:extLst>
          </p:cNvPr>
          <p:cNvGrpSpPr/>
          <p:nvPr/>
        </p:nvGrpSpPr>
        <p:grpSpPr>
          <a:xfrm>
            <a:off x="3546778" y="3722359"/>
            <a:ext cx="290064" cy="300405"/>
            <a:chOff x="3911705" y="2130874"/>
            <a:chExt cx="622274" cy="572599"/>
          </a:xfrm>
        </p:grpSpPr>
        <p:sp>
          <p:nvSpPr>
            <p:cNvPr id="128" name="Rectangle 127">
              <a:extLst>
                <a:ext uri="{FF2B5EF4-FFF2-40B4-BE49-F238E27FC236}">
                  <a16:creationId xmlns:a16="http://schemas.microsoft.com/office/drawing/2014/main" id="{00CC723A-1639-4A9E-9E0A-99A3424E350E}"/>
                </a:ext>
              </a:extLst>
            </p:cNvPr>
            <p:cNvSpPr/>
            <p:nvPr/>
          </p:nvSpPr>
          <p:spPr bwMode="auto">
            <a:xfrm>
              <a:off x="3911705" y="2130874"/>
              <a:ext cx="622274" cy="572595"/>
            </a:xfrm>
            <a:prstGeom prst="rect">
              <a:avLst/>
            </a:prstGeom>
            <a:solidFill>
              <a:schemeClr val="bg1">
                <a:lumMod val="85000"/>
              </a:schemeClr>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29" name="Picture 4" descr="Image result for gear icon">
              <a:extLst>
                <a:ext uri="{FF2B5EF4-FFF2-40B4-BE49-F238E27FC236}">
                  <a16:creationId xmlns:a16="http://schemas.microsoft.com/office/drawing/2014/main" id="{7FA3389F-4FA9-4E96-A409-B77E0A3A8B4E}"/>
                </a:ext>
              </a:extLst>
            </p:cNvPr>
            <p:cNvPicPr>
              <a:picLocks noChangeAspect="1" noChangeArrowheads="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1771" y="2141833"/>
              <a:ext cx="561643" cy="561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a:extLst>
              <a:ext uri="{FF2B5EF4-FFF2-40B4-BE49-F238E27FC236}">
                <a16:creationId xmlns:a16="http://schemas.microsoft.com/office/drawing/2014/main" id="{DDDDC4E9-0709-4089-AF64-BA8CB71B7037}"/>
              </a:ext>
            </a:extLst>
          </p:cNvPr>
          <p:cNvGrpSpPr/>
          <p:nvPr/>
        </p:nvGrpSpPr>
        <p:grpSpPr>
          <a:xfrm>
            <a:off x="3546778" y="2535519"/>
            <a:ext cx="290064" cy="300404"/>
            <a:chOff x="3911705" y="2130874"/>
            <a:chExt cx="622274" cy="572595"/>
          </a:xfrm>
        </p:grpSpPr>
        <p:sp>
          <p:nvSpPr>
            <p:cNvPr id="131" name="Rectangle 130">
              <a:extLst>
                <a:ext uri="{FF2B5EF4-FFF2-40B4-BE49-F238E27FC236}">
                  <a16:creationId xmlns:a16="http://schemas.microsoft.com/office/drawing/2014/main" id="{78C9E461-1D1E-4010-847F-7B83A2F33D9E}"/>
                </a:ext>
              </a:extLst>
            </p:cNvPr>
            <p:cNvSpPr/>
            <p:nvPr/>
          </p:nvSpPr>
          <p:spPr bwMode="auto">
            <a:xfrm>
              <a:off x="3911705" y="2130874"/>
              <a:ext cx="622274" cy="572595"/>
            </a:xfrm>
            <a:prstGeom prst="rect">
              <a:avLst/>
            </a:prstGeom>
            <a:solidFill>
              <a:schemeClr val="bg1">
                <a:lumMod val="85000"/>
              </a:schemeClr>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32" name="Picture 4" descr="Image result for gear icon">
              <a:extLst>
                <a:ext uri="{FF2B5EF4-FFF2-40B4-BE49-F238E27FC236}">
                  <a16:creationId xmlns:a16="http://schemas.microsoft.com/office/drawing/2014/main" id="{8D638457-DD12-48B4-9A20-0643F8670586}"/>
                </a:ext>
              </a:extLst>
            </p:cNvPr>
            <p:cNvPicPr>
              <a:picLocks noChangeAspect="1" noChangeArrowheads="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1770" y="2141827"/>
              <a:ext cx="561642" cy="56164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D895CE22-8E6A-4598-A3DB-13D346B16690}"/>
              </a:ext>
            </a:extLst>
          </p:cNvPr>
          <p:cNvSpPr txBox="1"/>
          <p:nvPr/>
        </p:nvSpPr>
        <p:spPr>
          <a:xfrm>
            <a:off x="2751747" y="2788342"/>
            <a:ext cx="1910321" cy="555610"/>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Backup</a:t>
            </a:r>
            <a:br>
              <a:rPr lang="en-US" sz="918" dirty="0">
                <a:gradFill>
                  <a:gsLst>
                    <a:gs pos="2917">
                      <a:srgbClr val="353535"/>
                    </a:gs>
                    <a:gs pos="30000">
                      <a:srgbClr val="353535"/>
                    </a:gs>
                  </a:gsLst>
                  <a:lin ang="5400000" scaled="0"/>
                </a:gradFill>
                <a:latin typeface="Segoe UI Semilight"/>
              </a:rPr>
            </a:br>
            <a:r>
              <a:rPr lang="en-US" sz="918" dirty="0">
                <a:gradFill>
                  <a:gsLst>
                    <a:gs pos="2917">
                      <a:srgbClr val="353535"/>
                    </a:gs>
                    <a:gs pos="30000">
                      <a:srgbClr val="353535"/>
                    </a:gs>
                  </a:gsLst>
                  <a:lin ang="5400000" scaled="0"/>
                </a:gradFill>
                <a:latin typeface="Segoe UI Semilight"/>
              </a:rPr>
              <a:t>Extension</a:t>
            </a:r>
          </a:p>
        </p:txBody>
      </p:sp>
      <p:sp>
        <p:nvSpPr>
          <p:cNvPr id="134" name="TextBox 133">
            <a:extLst>
              <a:ext uri="{FF2B5EF4-FFF2-40B4-BE49-F238E27FC236}">
                <a16:creationId xmlns:a16="http://schemas.microsoft.com/office/drawing/2014/main" id="{3FA5F47E-EF11-433E-9B7F-B0808F60A7AA}"/>
              </a:ext>
            </a:extLst>
          </p:cNvPr>
          <p:cNvSpPr txBox="1"/>
          <p:nvPr/>
        </p:nvSpPr>
        <p:spPr>
          <a:xfrm>
            <a:off x="4852821" y="1873240"/>
            <a:ext cx="1014144" cy="634086"/>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Data</a:t>
            </a:r>
          </a:p>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Plane</a:t>
            </a:r>
          </a:p>
        </p:txBody>
      </p:sp>
      <p:sp>
        <p:nvSpPr>
          <p:cNvPr id="135" name="TextBox 134">
            <a:extLst>
              <a:ext uri="{FF2B5EF4-FFF2-40B4-BE49-F238E27FC236}">
                <a16:creationId xmlns:a16="http://schemas.microsoft.com/office/drawing/2014/main" id="{A4EB2ABE-6A13-4102-8308-CA42A9FC2BDA}"/>
              </a:ext>
            </a:extLst>
          </p:cNvPr>
          <p:cNvSpPr txBox="1"/>
          <p:nvPr/>
        </p:nvSpPr>
        <p:spPr>
          <a:xfrm>
            <a:off x="4802308" y="5049628"/>
            <a:ext cx="1125306" cy="634086"/>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Management</a:t>
            </a:r>
          </a:p>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Plane</a:t>
            </a:r>
          </a:p>
        </p:txBody>
      </p:sp>
      <p:sp>
        <p:nvSpPr>
          <p:cNvPr id="136" name="Rectangle: Rounded Corners 135">
            <a:extLst>
              <a:ext uri="{FF2B5EF4-FFF2-40B4-BE49-F238E27FC236}">
                <a16:creationId xmlns:a16="http://schemas.microsoft.com/office/drawing/2014/main" id="{82363A9F-3A26-4369-BEB0-4076731A12E0}"/>
              </a:ext>
            </a:extLst>
          </p:cNvPr>
          <p:cNvSpPr/>
          <p:nvPr/>
        </p:nvSpPr>
        <p:spPr bwMode="auto">
          <a:xfrm>
            <a:off x="5333335" y="2477198"/>
            <a:ext cx="92922" cy="1241844"/>
          </a:xfrm>
          <a:prstGeom prst="round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F54EC079-0CF8-4405-ABDA-62EAF692B127}"/>
              </a:ext>
            </a:extLst>
          </p:cNvPr>
          <p:cNvSpPr/>
          <p:nvPr/>
        </p:nvSpPr>
        <p:spPr bwMode="auto">
          <a:xfrm>
            <a:off x="5608299" y="2465306"/>
            <a:ext cx="1172310" cy="499075"/>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Recovery Point Management</a:t>
            </a:r>
          </a:p>
        </p:txBody>
      </p:sp>
      <p:sp>
        <p:nvSpPr>
          <p:cNvPr id="137" name="Rectangle: Rounded Corners 136">
            <a:extLst>
              <a:ext uri="{FF2B5EF4-FFF2-40B4-BE49-F238E27FC236}">
                <a16:creationId xmlns:a16="http://schemas.microsoft.com/office/drawing/2014/main" id="{0E1DB02A-EFF9-422D-8767-34EDA6FE2B60}"/>
              </a:ext>
            </a:extLst>
          </p:cNvPr>
          <p:cNvSpPr/>
          <p:nvPr/>
        </p:nvSpPr>
        <p:spPr bwMode="auto">
          <a:xfrm>
            <a:off x="5624797" y="3219968"/>
            <a:ext cx="1172310" cy="499075"/>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Storage Management</a:t>
            </a:r>
          </a:p>
        </p:txBody>
      </p:sp>
      <p:sp>
        <p:nvSpPr>
          <p:cNvPr id="138" name="Rectangle: Rounded Corners 137">
            <a:extLst>
              <a:ext uri="{FF2B5EF4-FFF2-40B4-BE49-F238E27FC236}">
                <a16:creationId xmlns:a16="http://schemas.microsoft.com/office/drawing/2014/main" id="{628244F8-33FC-49C3-B54F-3C1FFE2C8FE8}"/>
              </a:ext>
            </a:extLst>
          </p:cNvPr>
          <p:cNvSpPr/>
          <p:nvPr/>
        </p:nvSpPr>
        <p:spPr bwMode="auto">
          <a:xfrm>
            <a:off x="5328203" y="4004393"/>
            <a:ext cx="101713" cy="1108302"/>
          </a:xfrm>
          <a:prstGeom prst="round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 name="Rectangle: Rounded Corners 143">
            <a:extLst>
              <a:ext uri="{FF2B5EF4-FFF2-40B4-BE49-F238E27FC236}">
                <a16:creationId xmlns:a16="http://schemas.microsoft.com/office/drawing/2014/main" id="{3D8C59CC-BC34-448C-AEDA-4ED517B78D29}"/>
              </a:ext>
            </a:extLst>
          </p:cNvPr>
          <p:cNvSpPr/>
          <p:nvPr/>
        </p:nvSpPr>
        <p:spPr bwMode="auto">
          <a:xfrm>
            <a:off x="8150530" y="2465306"/>
            <a:ext cx="1172310" cy="499075"/>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Data Pruning</a:t>
            </a:r>
          </a:p>
        </p:txBody>
      </p:sp>
      <p:sp>
        <p:nvSpPr>
          <p:cNvPr id="145" name="Rectangle: Rounded Corners 144">
            <a:extLst>
              <a:ext uri="{FF2B5EF4-FFF2-40B4-BE49-F238E27FC236}">
                <a16:creationId xmlns:a16="http://schemas.microsoft.com/office/drawing/2014/main" id="{0B541905-F57E-4554-875D-6AF5DBDE416D}"/>
              </a:ext>
            </a:extLst>
          </p:cNvPr>
          <p:cNvSpPr/>
          <p:nvPr/>
        </p:nvSpPr>
        <p:spPr bwMode="auto">
          <a:xfrm>
            <a:off x="8157230" y="3187311"/>
            <a:ext cx="1172310" cy="499075"/>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Data Packing </a:t>
            </a:r>
          </a:p>
        </p:txBody>
      </p:sp>
      <p:sp>
        <p:nvSpPr>
          <p:cNvPr id="23" name="Rectangle 22">
            <a:extLst>
              <a:ext uri="{FF2B5EF4-FFF2-40B4-BE49-F238E27FC236}">
                <a16:creationId xmlns:a16="http://schemas.microsoft.com/office/drawing/2014/main" id="{82CEAA72-7ED9-4C90-8BF4-AE9F06B0B49A}"/>
              </a:ext>
            </a:extLst>
          </p:cNvPr>
          <p:cNvSpPr/>
          <p:nvPr/>
        </p:nvSpPr>
        <p:spPr bwMode="auto">
          <a:xfrm>
            <a:off x="6182866" y="2426852"/>
            <a:ext cx="2666107" cy="1364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 name="Rectangle: Rounded Corners 148">
            <a:extLst>
              <a:ext uri="{FF2B5EF4-FFF2-40B4-BE49-F238E27FC236}">
                <a16:creationId xmlns:a16="http://schemas.microsoft.com/office/drawing/2014/main" id="{3BA2919B-A05F-47A0-A260-034E3D6AE90F}"/>
              </a:ext>
            </a:extLst>
          </p:cNvPr>
          <p:cNvSpPr/>
          <p:nvPr/>
        </p:nvSpPr>
        <p:spPr bwMode="auto">
          <a:xfrm>
            <a:off x="5537777" y="4059843"/>
            <a:ext cx="1250128" cy="956373"/>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Authentication </a:t>
            </a:r>
          </a:p>
        </p:txBody>
      </p:sp>
      <p:sp>
        <p:nvSpPr>
          <p:cNvPr id="155" name="Rectangle: Rounded Corners 154">
            <a:extLst>
              <a:ext uri="{FF2B5EF4-FFF2-40B4-BE49-F238E27FC236}">
                <a16:creationId xmlns:a16="http://schemas.microsoft.com/office/drawing/2014/main" id="{38E75DAF-AFD6-455C-BA6C-6A479F7FF798}"/>
              </a:ext>
            </a:extLst>
          </p:cNvPr>
          <p:cNvSpPr/>
          <p:nvPr/>
        </p:nvSpPr>
        <p:spPr bwMode="auto">
          <a:xfrm>
            <a:off x="6913362" y="4080225"/>
            <a:ext cx="1181844" cy="424391"/>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Policy Management</a:t>
            </a:r>
          </a:p>
        </p:txBody>
      </p:sp>
      <p:sp>
        <p:nvSpPr>
          <p:cNvPr id="158" name="Rectangle: Rounded Corners 157">
            <a:extLst>
              <a:ext uri="{FF2B5EF4-FFF2-40B4-BE49-F238E27FC236}">
                <a16:creationId xmlns:a16="http://schemas.microsoft.com/office/drawing/2014/main" id="{37E6F3B0-619D-4DB9-BF6F-276F37C91F40}"/>
              </a:ext>
            </a:extLst>
          </p:cNvPr>
          <p:cNvSpPr/>
          <p:nvPr/>
        </p:nvSpPr>
        <p:spPr bwMode="auto">
          <a:xfrm>
            <a:off x="6913363" y="4578151"/>
            <a:ext cx="1181844" cy="448723"/>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Access Control</a:t>
            </a:r>
          </a:p>
        </p:txBody>
      </p:sp>
      <p:sp>
        <p:nvSpPr>
          <p:cNvPr id="159" name="Rectangle: Rounded Corners 158">
            <a:extLst>
              <a:ext uri="{FF2B5EF4-FFF2-40B4-BE49-F238E27FC236}">
                <a16:creationId xmlns:a16="http://schemas.microsoft.com/office/drawing/2014/main" id="{FEF7FD42-96C8-42BD-A2A4-01F39190F8F8}"/>
              </a:ext>
            </a:extLst>
          </p:cNvPr>
          <p:cNvSpPr/>
          <p:nvPr/>
        </p:nvSpPr>
        <p:spPr bwMode="auto">
          <a:xfrm>
            <a:off x="8213929" y="4059843"/>
            <a:ext cx="1307302" cy="992358"/>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Monitoring </a:t>
            </a:r>
          </a:p>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&amp;</a:t>
            </a:r>
          </a:p>
          <a:p>
            <a:pPr algn="ctr" defTabSz="951028" fontAlgn="base">
              <a:lnSpc>
                <a:spcPct val="90000"/>
              </a:lnSpc>
              <a:spcBef>
                <a:spcPct val="0"/>
              </a:spcBef>
              <a:spcAft>
                <a:spcPct val="0"/>
              </a:spcAft>
              <a:defRPr/>
            </a:pPr>
            <a:r>
              <a:rPr lang="en-US" sz="918" dirty="0">
                <a:solidFill>
                  <a:srgbClr val="353535"/>
                </a:solidFill>
                <a:latin typeface="Segoe UI Semilight"/>
                <a:ea typeface="Segoe UI" pitchFamily="34" charset="0"/>
                <a:cs typeface="Segoe UI" pitchFamily="34" charset="0"/>
              </a:rPr>
              <a:t>Reporting</a:t>
            </a:r>
          </a:p>
        </p:txBody>
      </p:sp>
      <p:cxnSp>
        <p:nvCxnSpPr>
          <p:cNvPr id="26" name="Straight Connector 25">
            <a:extLst>
              <a:ext uri="{FF2B5EF4-FFF2-40B4-BE49-F238E27FC236}">
                <a16:creationId xmlns:a16="http://schemas.microsoft.com/office/drawing/2014/main" id="{2743B1BF-A148-4934-B76E-3401A7C44EB9}"/>
              </a:ext>
            </a:extLst>
          </p:cNvPr>
          <p:cNvCxnSpPr>
            <a:cxnSpLocks/>
            <a:stCxn id="22" idx="3"/>
          </p:cNvCxnSpPr>
          <p:nvPr/>
        </p:nvCxnSpPr>
        <p:spPr>
          <a:xfrm>
            <a:off x="6780609" y="2714843"/>
            <a:ext cx="322376" cy="167160"/>
          </a:xfrm>
          <a:prstGeom prst="line">
            <a:avLst/>
          </a:prstGeom>
          <a:ln w="19050">
            <a:solidFill>
              <a:schemeClr val="tx1"/>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7FC254D-AE84-47CC-B7A6-D851B1FDECFA}"/>
              </a:ext>
            </a:extLst>
          </p:cNvPr>
          <p:cNvCxnSpPr>
            <a:cxnSpLocks/>
          </p:cNvCxnSpPr>
          <p:nvPr/>
        </p:nvCxnSpPr>
        <p:spPr>
          <a:xfrm flipV="1">
            <a:off x="6803773" y="3305208"/>
            <a:ext cx="299212" cy="161353"/>
          </a:xfrm>
          <a:prstGeom prst="line">
            <a:avLst/>
          </a:prstGeom>
          <a:ln w="19050">
            <a:solidFill>
              <a:schemeClr val="tx1"/>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2E55241-7CC7-4C59-BBDB-A0DD8A7CCCA3}"/>
              </a:ext>
            </a:extLst>
          </p:cNvPr>
          <p:cNvCxnSpPr>
            <a:cxnSpLocks/>
          </p:cNvCxnSpPr>
          <p:nvPr/>
        </p:nvCxnSpPr>
        <p:spPr>
          <a:xfrm flipV="1">
            <a:off x="7869723" y="2700145"/>
            <a:ext cx="284188" cy="181858"/>
          </a:xfrm>
          <a:prstGeom prst="line">
            <a:avLst/>
          </a:prstGeom>
          <a:ln w="19050">
            <a:solidFill>
              <a:schemeClr val="tx1"/>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5C57FED-F1A3-462B-9EE6-C2549AE799AB}"/>
              </a:ext>
            </a:extLst>
          </p:cNvPr>
          <p:cNvCxnSpPr>
            <a:cxnSpLocks/>
          </p:cNvCxnSpPr>
          <p:nvPr/>
        </p:nvCxnSpPr>
        <p:spPr>
          <a:xfrm>
            <a:off x="7869723" y="3305208"/>
            <a:ext cx="283672" cy="149211"/>
          </a:xfrm>
          <a:prstGeom prst="line">
            <a:avLst/>
          </a:prstGeom>
          <a:ln w="19050">
            <a:solidFill>
              <a:schemeClr val="tx1"/>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1C81090F-5742-44EB-A989-DC40C8E39E96}"/>
              </a:ext>
            </a:extLst>
          </p:cNvPr>
          <p:cNvPicPr>
            <a:picLocks noChangeAspect="1"/>
          </p:cNvPicPr>
          <p:nvPr/>
        </p:nvPicPr>
        <p:blipFill>
          <a:blip r:embed="rId9" cstate="email">
            <a:duotone>
              <a:schemeClr val="accent4">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83238" y="3240724"/>
            <a:ext cx="815778" cy="858880"/>
          </a:xfrm>
          <a:prstGeom prst="rect">
            <a:avLst/>
          </a:prstGeom>
        </p:spPr>
      </p:pic>
      <p:cxnSp>
        <p:nvCxnSpPr>
          <p:cNvPr id="9221" name="Straight Arrow Connector 9220">
            <a:extLst>
              <a:ext uri="{FF2B5EF4-FFF2-40B4-BE49-F238E27FC236}">
                <a16:creationId xmlns:a16="http://schemas.microsoft.com/office/drawing/2014/main" id="{342B0B56-81A6-4B84-A140-B62677FBD819}"/>
              </a:ext>
            </a:extLst>
          </p:cNvPr>
          <p:cNvCxnSpPr>
            <a:cxnSpLocks/>
          </p:cNvCxnSpPr>
          <p:nvPr/>
        </p:nvCxnSpPr>
        <p:spPr>
          <a:xfrm>
            <a:off x="3567470" y="3454419"/>
            <a:ext cx="1139356" cy="0"/>
          </a:xfrm>
          <a:prstGeom prst="straightConnector1">
            <a:avLst/>
          </a:prstGeom>
          <a:ln w="1905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56ADE18A-9A33-4C63-A630-8EB2B35F6080}"/>
              </a:ext>
            </a:extLst>
          </p:cNvPr>
          <p:cNvCxnSpPr>
            <a:cxnSpLocks/>
          </p:cNvCxnSpPr>
          <p:nvPr/>
        </p:nvCxnSpPr>
        <p:spPr>
          <a:xfrm>
            <a:off x="3567469" y="2477435"/>
            <a:ext cx="1179878" cy="0"/>
          </a:xfrm>
          <a:prstGeom prst="straightConnector1">
            <a:avLst/>
          </a:prstGeom>
          <a:ln w="1905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32A6D381-A0CD-4D7D-9056-0F86BF48B8E8}"/>
              </a:ext>
            </a:extLst>
          </p:cNvPr>
          <p:cNvCxnSpPr>
            <a:cxnSpLocks/>
          </p:cNvCxnSpPr>
          <p:nvPr/>
        </p:nvCxnSpPr>
        <p:spPr>
          <a:xfrm>
            <a:off x="3567470" y="4807572"/>
            <a:ext cx="1139356" cy="0"/>
          </a:xfrm>
          <a:prstGeom prst="straightConnector1">
            <a:avLst/>
          </a:prstGeom>
          <a:ln w="1905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sp>
        <p:nvSpPr>
          <p:cNvPr id="9240" name="Rectangle: Rounded Corners 9239">
            <a:extLst>
              <a:ext uri="{FF2B5EF4-FFF2-40B4-BE49-F238E27FC236}">
                <a16:creationId xmlns:a16="http://schemas.microsoft.com/office/drawing/2014/main" id="{3E3538C8-7522-4847-9671-204A99718B7E}"/>
              </a:ext>
            </a:extLst>
          </p:cNvPr>
          <p:cNvSpPr/>
          <p:nvPr/>
        </p:nvSpPr>
        <p:spPr bwMode="auto">
          <a:xfrm>
            <a:off x="295774" y="1264159"/>
            <a:ext cx="11722090" cy="4503086"/>
          </a:xfrm>
          <a:prstGeom prst="roundRect">
            <a:avLst/>
          </a:prstGeom>
          <a:noFill/>
          <a:ln>
            <a:solidFill>
              <a:schemeClr val="tx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41" name="Rectangle: Rounded Corners 9240">
            <a:extLst>
              <a:ext uri="{FF2B5EF4-FFF2-40B4-BE49-F238E27FC236}">
                <a16:creationId xmlns:a16="http://schemas.microsoft.com/office/drawing/2014/main" id="{43191682-CBD3-4451-B7F0-DD9F7FF230D1}"/>
              </a:ext>
            </a:extLst>
          </p:cNvPr>
          <p:cNvSpPr/>
          <p:nvPr/>
        </p:nvSpPr>
        <p:spPr bwMode="auto">
          <a:xfrm>
            <a:off x="2246626" y="2071436"/>
            <a:ext cx="1751497" cy="3384941"/>
          </a:xfrm>
          <a:prstGeom prst="roundRect">
            <a:avLst/>
          </a:prstGeom>
          <a:noFill/>
          <a:ln w="127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8" name="TextBox 207">
            <a:extLst>
              <a:ext uri="{FF2B5EF4-FFF2-40B4-BE49-F238E27FC236}">
                <a16:creationId xmlns:a16="http://schemas.microsoft.com/office/drawing/2014/main" id="{E14A132D-CFD3-4646-BB4F-3F542FD603DD}"/>
              </a:ext>
            </a:extLst>
          </p:cNvPr>
          <p:cNvSpPr txBox="1"/>
          <p:nvPr/>
        </p:nvSpPr>
        <p:spPr>
          <a:xfrm>
            <a:off x="2751747" y="3981591"/>
            <a:ext cx="1910321" cy="555610"/>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Backup</a:t>
            </a:r>
            <a:br>
              <a:rPr lang="en-US" sz="918" dirty="0">
                <a:gradFill>
                  <a:gsLst>
                    <a:gs pos="2917">
                      <a:srgbClr val="353535"/>
                    </a:gs>
                    <a:gs pos="30000">
                      <a:srgbClr val="353535"/>
                    </a:gs>
                  </a:gsLst>
                  <a:lin ang="5400000" scaled="0"/>
                </a:gradFill>
                <a:latin typeface="Segoe UI Semilight"/>
              </a:rPr>
            </a:br>
            <a:r>
              <a:rPr lang="en-US" sz="918" dirty="0">
                <a:gradFill>
                  <a:gsLst>
                    <a:gs pos="2917">
                      <a:srgbClr val="353535"/>
                    </a:gs>
                    <a:gs pos="30000">
                      <a:srgbClr val="353535"/>
                    </a:gs>
                  </a:gsLst>
                  <a:lin ang="5400000" scaled="0"/>
                </a:gradFill>
                <a:latin typeface="Segoe UI Semilight"/>
              </a:rPr>
              <a:t>Extension`</a:t>
            </a:r>
          </a:p>
        </p:txBody>
      </p:sp>
      <p:grpSp>
        <p:nvGrpSpPr>
          <p:cNvPr id="209" name="Group 208">
            <a:extLst>
              <a:ext uri="{FF2B5EF4-FFF2-40B4-BE49-F238E27FC236}">
                <a16:creationId xmlns:a16="http://schemas.microsoft.com/office/drawing/2014/main" id="{499D7B11-4C67-4D17-B33E-ED47B48A7E74}"/>
              </a:ext>
            </a:extLst>
          </p:cNvPr>
          <p:cNvGrpSpPr/>
          <p:nvPr/>
        </p:nvGrpSpPr>
        <p:grpSpPr>
          <a:xfrm flipH="1">
            <a:off x="9808563" y="3454420"/>
            <a:ext cx="947001" cy="231968"/>
            <a:chOff x="4000500" y="2943225"/>
            <a:chExt cx="3007432" cy="661988"/>
          </a:xfrm>
          <a:solidFill>
            <a:srgbClr val="0079D6"/>
          </a:solidFill>
        </p:grpSpPr>
        <p:sp>
          <p:nvSpPr>
            <p:cNvPr id="210" name="Oval 209">
              <a:extLst>
                <a:ext uri="{FF2B5EF4-FFF2-40B4-BE49-F238E27FC236}">
                  <a16:creationId xmlns:a16="http://schemas.microsoft.com/office/drawing/2014/main" id="{BD016F83-2BBD-4099-B7BF-0C6B05B62498}"/>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1" name="Oval 210">
              <a:extLst>
                <a:ext uri="{FF2B5EF4-FFF2-40B4-BE49-F238E27FC236}">
                  <a16:creationId xmlns:a16="http://schemas.microsoft.com/office/drawing/2014/main" id="{7D3C1050-A24C-4AC6-A92D-B7D8A3482DBE}"/>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2" name="Oval 211">
              <a:extLst>
                <a:ext uri="{FF2B5EF4-FFF2-40B4-BE49-F238E27FC236}">
                  <a16:creationId xmlns:a16="http://schemas.microsoft.com/office/drawing/2014/main" id="{67CF816E-3559-4A42-9A4F-7D153C7AC955}"/>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3" name="Oval 212">
              <a:extLst>
                <a:ext uri="{FF2B5EF4-FFF2-40B4-BE49-F238E27FC236}">
                  <a16:creationId xmlns:a16="http://schemas.microsoft.com/office/drawing/2014/main" id="{BED7BC9F-99B6-4229-A89D-CCE86F6884B7}"/>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4" name="Oval 213">
              <a:extLst>
                <a:ext uri="{FF2B5EF4-FFF2-40B4-BE49-F238E27FC236}">
                  <a16:creationId xmlns:a16="http://schemas.microsoft.com/office/drawing/2014/main" id="{3F3EDDC1-4741-4D6D-9856-D18CC4FD9CB1}"/>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215" name="Group 214">
            <a:extLst>
              <a:ext uri="{FF2B5EF4-FFF2-40B4-BE49-F238E27FC236}">
                <a16:creationId xmlns:a16="http://schemas.microsoft.com/office/drawing/2014/main" id="{384CDB46-29D1-4206-B125-4BC94685683A}"/>
              </a:ext>
            </a:extLst>
          </p:cNvPr>
          <p:cNvGrpSpPr/>
          <p:nvPr/>
        </p:nvGrpSpPr>
        <p:grpSpPr>
          <a:xfrm rot="5400000">
            <a:off x="2750983" y="1564965"/>
            <a:ext cx="742783" cy="153317"/>
            <a:chOff x="4000500" y="2943225"/>
            <a:chExt cx="3007432" cy="661988"/>
          </a:xfrm>
          <a:solidFill>
            <a:srgbClr val="0079D6"/>
          </a:solidFill>
        </p:grpSpPr>
        <p:sp>
          <p:nvSpPr>
            <p:cNvPr id="216" name="Oval 215">
              <a:extLst>
                <a:ext uri="{FF2B5EF4-FFF2-40B4-BE49-F238E27FC236}">
                  <a16:creationId xmlns:a16="http://schemas.microsoft.com/office/drawing/2014/main" id="{2DDAB3FF-35ED-4ED6-A45A-BBE26DAEB98B}"/>
                </a:ext>
              </a:extLst>
            </p:cNvPr>
            <p:cNvSpPr/>
            <p:nvPr/>
          </p:nvSpPr>
          <p:spPr bwMode="auto">
            <a:xfrm>
              <a:off x="4000500" y="2943225"/>
              <a:ext cx="661988" cy="6619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7" name="Oval 216">
              <a:extLst>
                <a:ext uri="{FF2B5EF4-FFF2-40B4-BE49-F238E27FC236}">
                  <a16:creationId xmlns:a16="http://schemas.microsoft.com/office/drawing/2014/main" id="{3CD1BB2F-B865-4A35-880F-C0514C5B1362}"/>
                </a:ext>
              </a:extLst>
            </p:cNvPr>
            <p:cNvSpPr/>
            <p:nvPr/>
          </p:nvSpPr>
          <p:spPr bwMode="auto">
            <a:xfrm>
              <a:off x="4876629" y="3035464"/>
              <a:ext cx="507780" cy="51435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8" name="Oval 217">
              <a:extLst>
                <a:ext uri="{FF2B5EF4-FFF2-40B4-BE49-F238E27FC236}">
                  <a16:creationId xmlns:a16="http://schemas.microsoft.com/office/drawing/2014/main" id="{06A08DF7-A3DD-44B4-B1ED-54314308EBF1}"/>
                </a:ext>
              </a:extLst>
            </p:cNvPr>
            <p:cNvSpPr/>
            <p:nvPr/>
          </p:nvSpPr>
          <p:spPr bwMode="auto">
            <a:xfrm>
              <a:off x="5649301" y="3094995"/>
              <a:ext cx="382148" cy="3952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9" name="Oval 218">
              <a:extLst>
                <a:ext uri="{FF2B5EF4-FFF2-40B4-BE49-F238E27FC236}">
                  <a16:creationId xmlns:a16="http://schemas.microsoft.com/office/drawing/2014/main" id="{986E42C9-AA30-4182-9416-D3C01469964E}"/>
                </a:ext>
              </a:extLst>
            </p:cNvPr>
            <p:cNvSpPr/>
            <p:nvPr/>
          </p:nvSpPr>
          <p:spPr bwMode="auto">
            <a:xfrm>
              <a:off x="6296341" y="3133725"/>
              <a:ext cx="294615" cy="30956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0" name="Oval 219">
              <a:extLst>
                <a:ext uri="{FF2B5EF4-FFF2-40B4-BE49-F238E27FC236}">
                  <a16:creationId xmlns:a16="http://schemas.microsoft.com/office/drawing/2014/main" id="{9B59A22B-F178-426E-939F-A696C8717F80}"/>
                </a:ext>
              </a:extLst>
            </p:cNvPr>
            <p:cNvSpPr/>
            <p:nvPr/>
          </p:nvSpPr>
          <p:spPr bwMode="auto">
            <a:xfrm>
              <a:off x="6808223" y="3195637"/>
              <a:ext cx="199709" cy="1905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9243" name="TextBox 9242">
            <a:extLst>
              <a:ext uri="{FF2B5EF4-FFF2-40B4-BE49-F238E27FC236}">
                <a16:creationId xmlns:a16="http://schemas.microsoft.com/office/drawing/2014/main" id="{7799AF66-C7F1-436E-8DBA-43EFE72EBFBB}"/>
              </a:ext>
            </a:extLst>
          </p:cNvPr>
          <p:cNvSpPr txBox="1"/>
          <p:nvPr/>
        </p:nvSpPr>
        <p:spPr>
          <a:xfrm>
            <a:off x="1425160" y="1315664"/>
            <a:ext cx="1842027" cy="76239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040" dirty="0">
                <a:gradFill>
                  <a:gsLst>
                    <a:gs pos="2917">
                      <a:srgbClr val="353535"/>
                    </a:gs>
                    <a:gs pos="30000">
                      <a:srgbClr val="353535"/>
                    </a:gs>
                  </a:gsLst>
                  <a:lin ang="5400000" scaled="0"/>
                </a:gradFill>
                <a:latin typeface="Segoe UI Semilight"/>
              </a:rPr>
              <a:t>Scale-Up</a:t>
            </a:r>
            <a:br>
              <a:rPr lang="en-US" sz="1224" dirty="0">
                <a:gradFill>
                  <a:gsLst>
                    <a:gs pos="2917">
                      <a:srgbClr val="353535"/>
                    </a:gs>
                    <a:gs pos="30000">
                      <a:srgbClr val="353535"/>
                    </a:gs>
                  </a:gsLst>
                  <a:lin ang="5400000" scaled="0"/>
                </a:gradFill>
                <a:latin typeface="Segoe UI Semilight"/>
              </a:rPr>
            </a:br>
            <a:r>
              <a:rPr lang="en-US" sz="1224" dirty="0">
                <a:gradFill>
                  <a:gsLst>
                    <a:gs pos="2917">
                      <a:srgbClr val="353535"/>
                    </a:gs>
                    <a:gs pos="30000">
                      <a:srgbClr val="353535"/>
                    </a:gs>
                  </a:gsLst>
                  <a:lin ang="5400000" scaled="0"/>
                </a:gradFill>
                <a:latin typeface="Segoe UI Semilight"/>
              </a:rPr>
              <a:t>Within the enterprise</a:t>
            </a:r>
          </a:p>
        </p:txBody>
      </p:sp>
      <p:pic>
        <p:nvPicPr>
          <p:cNvPr id="31" name="Picture 30">
            <a:extLst>
              <a:ext uri="{FF2B5EF4-FFF2-40B4-BE49-F238E27FC236}">
                <a16:creationId xmlns:a16="http://schemas.microsoft.com/office/drawing/2014/main" id="{2C86E122-5FE8-472D-968D-AA85DF6ACF1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094" y="1129278"/>
            <a:ext cx="966271" cy="1008207"/>
          </a:xfrm>
          <a:prstGeom prst="rect">
            <a:avLst/>
          </a:prstGeom>
        </p:spPr>
      </p:pic>
      <p:sp>
        <p:nvSpPr>
          <p:cNvPr id="224" name="TextBox 223">
            <a:extLst>
              <a:ext uri="{FF2B5EF4-FFF2-40B4-BE49-F238E27FC236}">
                <a16:creationId xmlns:a16="http://schemas.microsoft.com/office/drawing/2014/main" id="{4939E87A-441A-4140-A0DC-80E92E3AF021}"/>
              </a:ext>
            </a:extLst>
          </p:cNvPr>
          <p:cNvSpPr txBox="1"/>
          <p:nvPr/>
        </p:nvSpPr>
        <p:spPr>
          <a:xfrm>
            <a:off x="677685" y="6128339"/>
            <a:ext cx="2601814"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No infrastructure</a:t>
            </a:r>
          </a:p>
        </p:txBody>
      </p:sp>
      <p:sp>
        <p:nvSpPr>
          <p:cNvPr id="225" name="TextBox 224">
            <a:extLst>
              <a:ext uri="{FF2B5EF4-FFF2-40B4-BE49-F238E27FC236}">
                <a16:creationId xmlns:a16="http://schemas.microsoft.com/office/drawing/2014/main" id="{BFBA6C85-B773-4CDD-8AB9-CC34ECF1CDFF}"/>
              </a:ext>
            </a:extLst>
          </p:cNvPr>
          <p:cNvSpPr txBox="1"/>
          <p:nvPr/>
        </p:nvSpPr>
        <p:spPr>
          <a:xfrm>
            <a:off x="3572276" y="6128339"/>
            <a:ext cx="2596968"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Enterprise scale</a:t>
            </a:r>
          </a:p>
        </p:txBody>
      </p:sp>
      <p:sp>
        <p:nvSpPr>
          <p:cNvPr id="226" name="TextBox 225">
            <a:extLst>
              <a:ext uri="{FF2B5EF4-FFF2-40B4-BE49-F238E27FC236}">
                <a16:creationId xmlns:a16="http://schemas.microsoft.com/office/drawing/2014/main" id="{07CF9335-CE41-42D8-A0F3-6408DA4F7A56}"/>
              </a:ext>
            </a:extLst>
          </p:cNvPr>
          <p:cNvSpPr txBox="1"/>
          <p:nvPr/>
        </p:nvSpPr>
        <p:spPr>
          <a:xfrm>
            <a:off x="6462021" y="6120472"/>
            <a:ext cx="2579324"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Extensible</a:t>
            </a:r>
          </a:p>
        </p:txBody>
      </p:sp>
      <p:sp>
        <p:nvSpPr>
          <p:cNvPr id="227" name="TextBox 226">
            <a:extLst>
              <a:ext uri="{FF2B5EF4-FFF2-40B4-BE49-F238E27FC236}">
                <a16:creationId xmlns:a16="http://schemas.microsoft.com/office/drawing/2014/main" id="{621711C7-B0F2-4B1A-B964-8D10E1881DF4}"/>
              </a:ext>
            </a:extLst>
          </p:cNvPr>
          <p:cNvSpPr txBox="1"/>
          <p:nvPr/>
        </p:nvSpPr>
        <p:spPr>
          <a:xfrm>
            <a:off x="9329275" y="6128339"/>
            <a:ext cx="2569740"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Central management</a:t>
            </a:r>
          </a:p>
        </p:txBody>
      </p:sp>
      <p:sp>
        <p:nvSpPr>
          <p:cNvPr id="228" name="TextBox 227">
            <a:extLst>
              <a:ext uri="{FF2B5EF4-FFF2-40B4-BE49-F238E27FC236}">
                <a16:creationId xmlns:a16="http://schemas.microsoft.com/office/drawing/2014/main" id="{5F77F1E7-8A3F-46CE-B72F-33D375D020B3}"/>
              </a:ext>
            </a:extLst>
          </p:cNvPr>
          <p:cNvSpPr txBox="1"/>
          <p:nvPr/>
        </p:nvSpPr>
        <p:spPr>
          <a:xfrm>
            <a:off x="9393124" y="3692511"/>
            <a:ext cx="1842027" cy="76239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040" dirty="0">
                <a:gradFill>
                  <a:gsLst>
                    <a:gs pos="2917">
                      <a:srgbClr val="353535"/>
                    </a:gs>
                    <a:gs pos="30000">
                      <a:srgbClr val="353535"/>
                    </a:gs>
                  </a:gsLst>
                  <a:lin ang="5400000" scaled="0"/>
                </a:gradFill>
                <a:latin typeface="Segoe UI Semilight"/>
              </a:rPr>
              <a:t>Scale-Out</a:t>
            </a:r>
            <a:br>
              <a:rPr lang="en-US" sz="1224" dirty="0">
                <a:gradFill>
                  <a:gsLst>
                    <a:gs pos="2917">
                      <a:srgbClr val="353535"/>
                    </a:gs>
                    <a:gs pos="30000">
                      <a:srgbClr val="353535"/>
                    </a:gs>
                  </a:gsLst>
                  <a:lin ang="5400000" scaled="0"/>
                </a:gradFill>
                <a:latin typeface="Segoe UI Semilight"/>
              </a:rPr>
            </a:br>
            <a:r>
              <a:rPr lang="en-US" sz="1224" dirty="0">
                <a:gradFill>
                  <a:gsLst>
                    <a:gs pos="2917">
                      <a:srgbClr val="353535"/>
                    </a:gs>
                    <a:gs pos="30000">
                      <a:srgbClr val="353535"/>
                    </a:gs>
                  </a:gsLst>
                  <a:lin ang="5400000" scaled="0"/>
                </a:gradFill>
                <a:latin typeface="Segoe UI Semilight"/>
              </a:rPr>
              <a:t>Across Customers</a:t>
            </a:r>
          </a:p>
        </p:txBody>
      </p:sp>
    </p:spTree>
    <p:extLst>
      <p:ext uri="{BB962C8B-B14F-4D97-AF65-F5344CB8AC3E}">
        <p14:creationId xmlns:p14="http://schemas.microsoft.com/office/powerpoint/2010/main" val="118612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1.48148E-6 L -0.31706 -0.07083 " pathEditMode="relative" rAng="0" ptsTypes="AA">
                                      <p:cBhvr>
                                        <p:cTn id="6" dur="800" fill="hold"/>
                                        <p:tgtEl>
                                          <p:spTgt spid="91"/>
                                        </p:tgtEl>
                                        <p:attrNameLst>
                                          <p:attrName>ppt_x</p:attrName>
                                          <p:attrName>ppt_y</p:attrName>
                                        </p:attrNameLst>
                                      </p:cBhvr>
                                      <p:rCtr x="-15859" y="-3542"/>
                                    </p:animMotion>
                                  </p:childTnLst>
                                </p:cTn>
                              </p:par>
                              <p:par>
                                <p:cTn id="7" presetID="42" presetClass="path" presetSubtype="0" accel="50000" decel="50000" fill="hold" nodeType="withEffect">
                                  <p:stCondLst>
                                    <p:cond delay="0"/>
                                  </p:stCondLst>
                                  <p:childTnLst>
                                    <p:animMotion origin="layout" path="M -2.29167E-6 -1.48148E-6 L 0.09141 0.0007 " pathEditMode="relative" rAng="0" ptsTypes="AA">
                                      <p:cBhvr>
                                        <p:cTn id="8" dur="800" fill="hold"/>
                                        <p:tgtEl>
                                          <p:spTgt spid="5"/>
                                        </p:tgtEl>
                                        <p:attrNameLst>
                                          <p:attrName>ppt_x</p:attrName>
                                          <p:attrName>ppt_y</p:attrName>
                                        </p:attrNameLst>
                                      </p:cBhvr>
                                      <p:rCtr x="4570" y="23"/>
                                    </p:animMotion>
                                  </p:childTnLst>
                                </p:cTn>
                              </p:par>
                            </p:childTnLst>
                          </p:cTn>
                        </p:par>
                        <p:par>
                          <p:cTn id="9" fill="hold">
                            <p:stCondLst>
                              <p:cond delay="800"/>
                            </p:stCondLst>
                            <p:childTnLst>
                              <p:par>
                                <p:cTn id="10" presetID="1" presetClass="entr" presetSubtype="0" fill="hold" grpId="0" nodeType="afterEffect">
                                  <p:stCondLst>
                                    <p:cond delay="0"/>
                                  </p:stCondLst>
                                  <p:childTnLst>
                                    <p:set>
                                      <p:cBhvr>
                                        <p:cTn id="11" dur="1" fill="hold">
                                          <p:stCondLst>
                                            <p:cond delay="0"/>
                                          </p:stCondLst>
                                        </p:cTn>
                                        <p:tgtEl>
                                          <p:spTgt spid="9241"/>
                                        </p:tgtEl>
                                        <p:attrNameLst>
                                          <p:attrName>style.visibility</p:attrName>
                                        </p:attrNameLst>
                                      </p:cBhvr>
                                      <p:to>
                                        <p:strVal val="visible"/>
                                      </p:to>
                                    </p:set>
                                  </p:childTnLst>
                                </p:cTn>
                              </p:par>
                            </p:childTnLst>
                          </p:cTn>
                        </p:par>
                        <p:par>
                          <p:cTn id="12" fill="hold">
                            <p:stCondLst>
                              <p:cond delay="8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100"/>
                                        <p:tgtEl>
                                          <p:spTgt spid="6"/>
                                        </p:tgtEl>
                                      </p:cBhvr>
                                    </p:animEffect>
                                  </p:childTnLst>
                                </p:cTn>
                              </p:par>
                              <p:par>
                                <p:cTn id="16" presetID="1" presetClass="entr" presetSubtype="0"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1900"/>
                            </p:stCondLst>
                            <p:childTnLst>
                              <p:par>
                                <p:cTn id="21" presetID="1" presetClass="entr" presetSubtype="0" fill="hold" grpId="0" nodeType="afterEffect">
                                  <p:stCondLst>
                                    <p:cond delay="500"/>
                                  </p:stCondLst>
                                  <p:childTnLst>
                                    <p:set>
                                      <p:cBhvr>
                                        <p:cTn id="22" dur="1" fill="hold">
                                          <p:stCondLst>
                                            <p:cond delay="249"/>
                                          </p:stCondLst>
                                        </p:cTn>
                                        <p:tgtEl>
                                          <p:spTgt spid="24"/>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249"/>
                                          </p:stCondLst>
                                        </p:cTn>
                                        <p:tgtEl>
                                          <p:spTgt spid="136"/>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249"/>
                                          </p:stCondLst>
                                        </p:cTn>
                                        <p:tgtEl>
                                          <p:spTgt spid="22"/>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249"/>
                                          </p:stCondLst>
                                        </p:cTn>
                                        <p:tgtEl>
                                          <p:spTgt spid="137"/>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249"/>
                                          </p:stCondLst>
                                        </p:cTn>
                                        <p:tgtEl>
                                          <p:spTgt spid="138"/>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249"/>
                                          </p:stCondLst>
                                        </p:cTn>
                                        <p:tgtEl>
                                          <p:spTgt spid="144"/>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249"/>
                                          </p:stCondLst>
                                        </p:cTn>
                                        <p:tgtEl>
                                          <p:spTgt spid="145"/>
                                        </p:tgtEl>
                                        <p:attrNameLst>
                                          <p:attrName>style.visibility</p:attrName>
                                        </p:attrNameLst>
                                      </p:cBhvr>
                                      <p:to>
                                        <p:strVal val="visible"/>
                                      </p:to>
                                    </p:set>
                                  </p:childTnLst>
                                </p:cTn>
                              </p:par>
                              <p:par>
                                <p:cTn id="35" presetID="1" presetClass="entr" presetSubtype="0" fill="hold" grpId="0" nodeType="withEffect" nodePh="1">
                                  <p:stCondLst>
                                    <p:cond delay="500"/>
                                  </p:stCondLst>
                                  <p:endCondLst>
                                    <p:cond evt="begin" delay="0">
                                      <p:tn val="35"/>
                                    </p:cond>
                                  </p:endCondLst>
                                  <p:childTnLst>
                                    <p:set>
                                      <p:cBhvr>
                                        <p:cTn id="36" dur="1" fill="hold">
                                          <p:stCondLst>
                                            <p:cond delay="249"/>
                                          </p:stCondLst>
                                        </p:cTn>
                                        <p:tgtEl>
                                          <p:spTgt spid="23"/>
                                        </p:tgtEl>
                                        <p:attrNameLst>
                                          <p:attrName>style.visibility</p:attrName>
                                        </p:attrNameLst>
                                      </p:cBhvr>
                                      <p:to>
                                        <p:strVal val="visible"/>
                                      </p:to>
                                    </p:set>
                                  </p:childTnLst>
                                </p:cTn>
                              </p:par>
                              <p:par>
                                <p:cTn id="37" presetID="1" presetClass="entr" presetSubtype="0" fill="hold" grpId="0" nodeType="withEffect">
                                  <p:stCondLst>
                                    <p:cond delay="500"/>
                                  </p:stCondLst>
                                  <p:childTnLst>
                                    <p:set>
                                      <p:cBhvr>
                                        <p:cTn id="38" dur="1" fill="hold">
                                          <p:stCondLst>
                                            <p:cond delay="249"/>
                                          </p:stCondLst>
                                        </p:cTn>
                                        <p:tgtEl>
                                          <p:spTgt spid="149"/>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249"/>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249"/>
                                          </p:stCondLst>
                                        </p:cTn>
                                        <p:tgtEl>
                                          <p:spTgt spid="158"/>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249"/>
                                          </p:stCondLst>
                                        </p:cTn>
                                        <p:tgtEl>
                                          <p:spTgt spid="159"/>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249"/>
                                          </p:stCondLst>
                                        </p:cTn>
                                        <p:tgtEl>
                                          <p:spTgt spid="26"/>
                                        </p:tgtEl>
                                        <p:attrNameLst>
                                          <p:attrName>style.visibility</p:attrName>
                                        </p:attrNameLst>
                                      </p:cBhvr>
                                      <p:to>
                                        <p:strVal val="visible"/>
                                      </p:to>
                                    </p:set>
                                  </p:childTnLst>
                                </p:cTn>
                              </p:par>
                              <p:par>
                                <p:cTn id="47" presetID="1" presetClass="entr" presetSubtype="0" fill="hold" nodeType="withEffect">
                                  <p:stCondLst>
                                    <p:cond delay="500"/>
                                  </p:stCondLst>
                                  <p:childTnLst>
                                    <p:set>
                                      <p:cBhvr>
                                        <p:cTn id="48" dur="1" fill="hold">
                                          <p:stCondLst>
                                            <p:cond delay="249"/>
                                          </p:stCondLst>
                                        </p:cTn>
                                        <p:tgtEl>
                                          <p:spTgt spid="165"/>
                                        </p:tgtEl>
                                        <p:attrNameLst>
                                          <p:attrName>style.visibility</p:attrName>
                                        </p:attrNameLst>
                                      </p:cBhvr>
                                      <p:to>
                                        <p:strVal val="visible"/>
                                      </p:to>
                                    </p:set>
                                  </p:childTnLst>
                                </p:cTn>
                              </p:par>
                              <p:par>
                                <p:cTn id="49" presetID="1" presetClass="entr" presetSubtype="0" fill="hold" nodeType="withEffect">
                                  <p:stCondLst>
                                    <p:cond delay="500"/>
                                  </p:stCondLst>
                                  <p:childTnLst>
                                    <p:set>
                                      <p:cBhvr>
                                        <p:cTn id="50" dur="1" fill="hold">
                                          <p:stCondLst>
                                            <p:cond delay="249"/>
                                          </p:stCondLst>
                                        </p:cTn>
                                        <p:tgtEl>
                                          <p:spTgt spid="166"/>
                                        </p:tgtEl>
                                        <p:attrNameLst>
                                          <p:attrName>style.visibility</p:attrName>
                                        </p:attrNameLst>
                                      </p:cBhvr>
                                      <p:to>
                                        <p:strVal val="visible"/>
                                      </p:to>
                                    </p:set>
                                  </p:childTnLst>
                                </p:cTn>
                              </p:par>
                              <p:par>
                                <p:cTn id="51" presetID="1" presetClass="entr" presetSubtype="0" fill="hold" nodeType="withEffect">
                                  <p:stCondLst>
                                    <p:cond delay="500"/>
                                  </p:stCondLst>
                                  <p:childTnLst>
                                    <p:set>
                                      <p:cBhvr>
                                        <p:cTn id="52" dur="1" fill="hold">
                                          <p:stCondLst>
                                            <p:cond delay="249"/>
                                          </p:stCondLst>
                                        </p:cTn>
                                        <p:tgtEl>
                                          <p:spTgt spid="167"/>
                                        </p:tgtEl>
                                        <p:attrNameLst>
                                          <p:attrName>style.visibility</p:attrName>
                                        </p:attrNameLst>
                                      </p:cBhvr>
                                      <p:to>
                                        <p:strVal val="visible"/>
                                      </p:to>
                                    </p:set>
                                  </p:childTnLst>
                                </p:cTn>
                              </p:par>
                              <p:par>
                                <p:cTn id="53" presetID="1" presetClass="entr" presetSubtype="0" fill="hold" grpId="0" nodeType="withEffect">
                                  <p:stCondLst>
                                    <p:cond delay="500"/>
                                  </p:stCondLst>
                                  <p:childTnLst>
                                    <p:set>
                                      <p:cBhvr>
                                        <p:cTn id="54" dur="1" fill="hold">
                                          <p:stCondLst>
                                            <p:cond delay="249"/>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500"/>
                                  </p:stCondLst>
                                  <p:childTnLst>
                                    <p:set>
                                      <p:cBhvr>
                                        <p:cTn id="56" dur="1" fill="hold">
                                          <p:stCondLst>
                                            <p:cond delay="249"/>
                                          </p:stCondLst>
                                        </p:cTn>
                                        <p:tgtEl>
                                          <p:spTgt spid="134"/>
                                        </p:tgtEl>
                                        <p:attrNameLst>
                                          <p:attrName>style.visibility</p:attrName>
                                        </p:attrNameLst>
                                      </p:cBhvr>
                                      <p:to>
                                        <p:strVal val="visible"/>
                                      </p:to>
                                    </p:set>
                                  </p:childTnLst>
                                </p:cTn>
                              </p:par>
                            </p:childTnLst>
                          </p:cTn>
                        </p:par>
                        <p:par>
                          <p:cTn id="57" fill="hold">
                            <p:stCondLst>
                              <p:cond delay="2650"/>
                            </p:stCondLst>
                            <p:childTnLst>
                              <p:par>
                                <p:cTn id="58" presetID="1" presetClass="entr" presetSubtype="0" fill="hold" nodeType="afterEffect">
                                  <p:stCondLst>
                                    <p:cond delay="0"/>
                                  </p:stCondLst>
                                  <p:childTnLst>
                                    <p:set>
                                      <p:cBhvr>
                                        <p:cTn id="59" dur="1" fill="hold">
                                          <p:stCondLst>
                                            <p:cond delay="0"/>
                                          </p:stCondLst>
                                        </p:cTn>
                                        <p:tgtEl>
                                          <p:spTgt spid="1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27"/>
                                        </p:tgtEl>
                                        <p:attrNameLst>
                                          <p:attrName>style.visibility</p:attrName>
                                        </p:attrNameLst>
                                      </p:cBhvr>
                                      <p:to>
                                        <p:strVal val="visible"/>
                                      </p:to>
                                    </p:set>
                                  </p:childTnLst>
                                </p:cTn>
                              </p:par>
                            </p:childTnLst>
                          </p:cTn>
                        </p:par>
                        <p:par>
                          <p:cTn id="64" fill="hold">
                            <p:stCondLst>
                              <p:cond delay="2650"/>
                            </p:stCondLst>
                            <p:childTnLst>
                              <p:par>
                                <p:cTn id="65" presetID="22" presetClass="entr" presetSubtype="8" fill="hold" nodeType="afterEffect">
                                  <p:stCondLst>
                                    <p:cond delay="0"/>
                                  </p:stCondLst>
                                  <p:childTnLst>
                                    <p:set>
                                      <p:cBhvr>
                                        <p:cTn id="66" dur="1" fill="hold">
                                          <p:stCondLst>
                                            <p:cond delay="0"/>
                                          </p:stCondLst>
                                        </p:cTn>
                                        <p:tgtEl>
                                          <p:spTgt spid="183"/>
                                        </p:tgtEl>
                                        <p:attrNameLst>
                                          <p:attrName>style.visibility</p:attrName>
                                        </p:attrNameLst>
                                      </p:cBhvr>
                                      <p:to>
                                        <p:strVal val="visible"/>
                                      </p:to>
                                    </p:set>
                                    <p:animEffect transition="in" filter="wipe(left)">
                                      <p:cBhvr>
                                        <p:cTn id="67" dur="500"/>
                                        <p:tgtEl>
                                          <p:spTgt spid="183"/>
                                        </p:tgtEl>
                                      </p:cBhvr>
                                    </p:animEffect>
                                  </p:childTnLst>
                                </p:cTn>
                              </p:par>
                              <p:par>
                                <p:cTn id="68" presetID="22" presetClass="entr" presetSubtype="8" fill="hold" nodeType="withEffect">
                                  <p:stCondLst>
                                    <p:cond delay="0"/>
                                  </p:stCondLst>
                                  <p:childTnLst>
                                    <p:set>
                                      <p:cBhvr>
                                        <p:cTn id="69" dur="1" fill="hold">
                                          <p:stCondLst>
                                            <p:cond delay="0"/>
                                          </p:stCondLst>
                                        </p:cTn>
                                        <p:tgtEl>
                                          <p:spTgt spid="9221"/>
                                        </p:tgtEl>
                                        <p:attrNameLst>
                                          <p:attrName>style.visibility</p:attrName>
                                        </p:attrNameLst>
                                      </p:cBhvr>
                                      <p:to>
                                        <p:strVal val="visible"/>
                                      </p:to>
                                    </p:set>
                                    <p:animEffect transition="in" filter="wipe(left)">
                                      <p:cBhvr>
                                        <p:cTn id="70" dur="500"/>
                                        <p:tgtEl>
                                          <p:spTgt spid="9221"/>
                                        </p:tgtEl>
                                      </p:cBhvr>
                                    </p:animEffect>
                                  </p:childTnLst>
                                </p:cTn>
                              </p:par>
                              <p:par>
                                <p:cTn id="71" presetID="22" presetClass="entr" presetSubtype="8"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animEffect transition="in" filter="wipe(left)">
                                      <p:cBhvr>
                                        <p:cTn id="73" dur="500"/>
                                        <p:tgtEl>
                                          <p:spTgt spid="198"/>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208"/>
                                        </p:tgtEl>
                                        <p:attrNameLst>
                                          <p:attrName>style.visibility</p:attrName>
                                        </p:attrNameLst>
                                      </p:cBhvr>
                                      <p:to>
                                        <p:strVal val="visible"/>
                                      </p:to>
                                    </p:set>
                                  </p:childTnLst>
                                </p:cTn>
                              </p:par>
                              <p:par>
                                <p:cTn id="76" presetID="22" presetClass="entr" presetSubtype="4" fill="hold" grpId="0" nodeType="withEffect">
                                  <p:stCondLst>
                                    <p:cond delay="0"/>
                                  </p:stCondLst>
                                  <p:childTnLst>
                                    <p:set>
                                      <p:cBhvr>
                                        <p:cTn id="77" dur="1" fill="hold">
                                          <p:stCondLst>
                                            <p:cond delay="0"/>
                                          </p:stCondLst>
                                        </p:cTn>
                                        <p:tgtEl>
                                          <p:spTgt spid="9243"/>
                                        </p:tgtEl>
                                        <p:attrNameLst>
                                          <p:attrName>style.visibility</p:attrName>
                                        </p:attrNameLst>
                                      </p:cBhvr>
                                      <p:to>
                                        <p:strVal val="visible"/>
                                      </p:to>
                                    </p:set>
                                    <p:animEffect transition="in" filter="wipe(down)">
                                      <p:cBhvr>
                                        <p:cTn id="78" dur="500"/>
                                        <p:tgtEl>
                                          <p:spTgt spid="9243"/>
                                        </p:tgtEl>
                                      </p:cBhvr>
                                    </p:animEffect>
                                  </p:childTnLst>
                                </p:cTn>
                              </p:par>
                              <p:par>
                                <p:cTn id="79" presetID="22" presetClass="entr" presetSubtype="4" fill="hold" nodeType="withEffect">
                                  <p:stCondLst>
                                    <p:cond delay="0"/>
                                  </p:stCondLst>
                                  <p:childTnLst>
                                    <p:set>
                                      <p:cBhvr>
                                        <p:cTn id="80" dur="1" fill="hold">
                                          <p:stCondLst>
                                            <p:cond delay="0"/>
                                          </p:stCondLst>
                                        </p:cTn>
                                        <p:tgtEl>
                                          <p:spTgt spid="215"/>
                                        </p:tgtEl>
                                        <p:attrNameLst>
                                          <p:attrName>style.visibility</p:attrName>
                                        </p:attrNameLst>
                                      </p:cBhvr>
                                      <p:to>
                                        <p:strVal val="visible"/>
                                      </p:to>
                                    </p:set>
                                    <p:animEffect transition="in" filter="wipe(down)">
                                      <p:cBhvr>
                                        <p:cTn id="81" dur="500"/>
                                        <p:tgtEl>
                                          <p:spTgt spid="215"/>
                                        </p:tgtEl>
                                      </p:cBhvr>
                                    </p:animEffect>
                                  </p:childTnLst>
                                </p:cTn>
                              </p:par>
                              <p:par>
                                <p:cTn id="82" presetID="22" presetClass="entr" presetSubtype="8" fill="hold" nodeType="withEffect">
                                  <p:stCondLst>
                                    <p:cond delay="0"/>
                                  </p:stCondLst>
                                  <p:childTnLst>
                                    <p:set>
                                      <p:cBhvr>
                                        <p:cTn id="83" dur="1" fill="hold">
                                          <p:stCondLst>
                                            <p:cond delay="0"/>
                                          </p:stCondLst>
                                        </p:cTn>
                                        <p:tgtEl>
                                          <p:spTgt spid="209"/>
                                        </p:tgtEl>
                                        <p:attrNameLst>
                                          <p:attrName>style.visibility</p:attrName>
                                        </p:attrNameLst>
                                      </p:cBhvr>
                                      <p:to>
                                        <p:strVal val="visible"/>
                                      </p:to>
                                    </p:set>
                                    <p:animEffect transition="in" filter="wipe(left)">
                                      <p:cBhvr>
                                        <p:cTn id="84" dur="500"/>
                                        <p:tgtEl>
                                          <p:spTgt spid="20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28"/>
                                        </p:tgtEl>
                                        <p:attrNameLst>
                                          <p:attrName>style.visibility</p:attrName>
                                        </p:attrNameLst>
                                      </p:cBhvr>
                                      <p:to>
                                        <p:strVal val="visible"/>
                                      </p:to>
                                    </p:set>
                                    <p:animEffect transition="in" filter="wipe(left)">
                                      <p:cBhvr>
                                        <p:cTn id="87" dur="500"/>
                                        <p:tgtEl>
                                          <p:spTgt spid="22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4"/>
                                        </p:tgtEl>
                                        <p:attrNameLst>
                                          <p:attrName>style.visibility</p:attrName>
                                        </p:attrNameLst>
                                      </p:cBhvr>
                                      <p:to>
                                        <p:strVal val="visible"/>
                                      </p:to>
                                    </p:set>
                                    <p:animEffect transition="in" filter="fade">
                                      <p:cBhvr>
                                        <p:cTn id="90" dur="250"/>
                                        <p:tgtEl>
                                          <p:spTgt spid="22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5"/>
                                        </p:tgtEl>
                                        <p:attrNameLst>
                                          <p:attrName>style.visibility</p:attrName>
                                        </p:attrNameLst>
                                      </p:cBhvr>
                                      <p:to>
                                        <p:strVal val="visible"/>
                                      </p:to>
                                    </p:set>
                                    <p:animEffect transition="in" filter="fade">
                                      <p:cBhvr>
                                        <p:cTn id="93" dur="250"/>
                                        <p:tgtEl>
                                          <p:spTgt spid="22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6"/>
                                        </p:tgtEl>
                                        <p:attrNameLst>
                                          <p:attrName>style.visibility</p:attrName>
                                        </p:attrNameLst>
                                      </p:cBhvr>
                                      <p:to>
                                        <p:strVal val="visible"/>
                                      </p:to>
                                    </p:set>
                                    <p:animEffect transition="in" filter="fade">
                                      <p:cBhvr>
                                        <p:cTn id="96" dur="250"/>
                                        <p:tgtEl>
                                          <p:spTgt spid="22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27"/>
                                        </p:tgtEl>
                                        <p:attrNameLst>
                                          <p:attrName>style.visibility</p:attrName>
                                        </p:attrNameLst>
                                      </p:cBhvr>
                                      <p:to>
                                        <p:strVal val="visible"/>
                                      </p:to>
                                    </p:set>
                                    <p:animEffect transition="in" filter="fade">
                                      <p:cBhvr>
                                        <p:cTn id="99" dur="25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9" grpId="0"/>
      <p:bldP spid="13" grpId="0"/>
      <p:bldP spid="134" grpId="0"/>
      <p:bldP spid="135" grpId="0"/>
      <p:bldP spid="136" grpId="0" animBg="1"/>
      <p:bldP spid="22" grpId="0" animBg="1"/>
      <p:bldP spid="137" grpId="0" animBg="1"/>
      <p:bldP spid="138" grpId="0" animBg="1"/>
      <p:bldP spid="144" grpId="0" animBg="1"/>
      <p:bldP spid="145" grpId="0" animBg="1"/>
      <p:bldP spid="23" grpId="0"/>
      <p:bldP spid="149" grpId="0" animBg="1"/>
      <p:bldP spid="155" grpId="0" animBg="1"/>
      <p:bldP spid="158" grpId="0" animBg="1"/>
      <p:bldP spid="159" grpId="0" animBg="1"/>
      <p:bldP spid="9241" grpId="0" animBg="1"/>
      <p:bldP spid="208" grpId="0"/>
      <p:bldP spid="9243" grpId="0"/>
      <p:bldP spid="224" grpId="0" animBg="1"/>
      <p:bldP spid="225" grpId="0" animBg="1"/>
      <p:bldP spid="226" grpId="0" animBg="1"/>
      <p:bldP spid="227" grpId="0" animBg="1"/>
      <p:bldP spid="2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AACD-00DF-45B9-95DB-F1B0D5DF3B20}"/>
              </a:ext>
            </a:extLst>
          </p:cNvPr>
          <p:cNvSpPr txBox="1">
            <a:spLocks/>
          </p:cNvSpPr>
          <p:nvPr/>
        </p:nvSpPr>
        <p:spPr>
          <a:xfrm>
            <a:off x="275481" y="295274"/>
            <a:ext cx="11887878" cy="917575"/>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4799" spc="-102" dirty="0">
                <a:gradFill>
                  <a:gsLst>
                    <a:gs pos="1250">
                      <a:srgbClr val="353535"/>
                    </a:gs>
                    <a:gs pos="100000">
                      <a:srgbClr val="353535"/>
                    </a:gs>
                  </a:gsLst>
                  <a:lin ang="5400000" scaled="0"/>
                </a:gradFill>
                <a:latin typeface="Segoe UI Light"/>
              </a:rPr>
              <a:t>Azure Backup – Restore-as-a-Service</a:t>
            </a:r>
          </a:p>
        </p:txBody>
      </p:sp>
      <p:sp>
        <p:nvSpPr>
          <p:cNvPr id="3" name="Rectangle 2">
            <a:extLst>
              <a:ext uri="{FF2B5EF4-FFF2-40B4-BE49-F238E27FC236}">
                <a16:creationId xmlns:a16="http://schemas.microsoft.com/office/drawing/2014/main" id="{B199834C-3EB8-4379-9F35-0DAD272568CC}"/>
              </a:ext>
            </a:extLst>
          </p:cNvPr>
          <p:cNvSpPr/>
          <p:nvPr/>
        </p:nvSpPr>
        <p:spPr bwMode="auto">
          <a:xfrm>
            <a:off x="8110685" y="5985898"/>
            <a:ext cx="2601814" cy="5430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632" dirty="0">
                <a:gradFill>
                  <a:gsLst>
                    <a:gs pos="0">
                      <a:srgbClr val="FFFFFF"/>
                    </a:gs>
                    <a:gs pos="100000">
                      <a:srgbClr val="FFFFFF"/>
                    </a:gs>
                  </a:gsLst>
                  <a:lin ang="5400000" scaled="0"/>
                </a:gradFill>
                <a:latin typeface="Segoe UI Semilight"/>
                <a:ea typeface="Segoe UI" pitchFamily="34" charset="0"/>
                <a:cs typeface="Segoe UI" pitchFamily="34" charset="0"/>
              </a:rPr>
              <a:t>Consistent</a:t>
            </a: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 name="Rectangle 3">
            <a:extLst>
              <a:ext uri="{FF2B5EF4-FFF2-40B4-BE49-F238E27FC236}">
                <a16:creationId xmlns:a16="http://schemas.microsoft.com/office/drawing/2014/main" id="{ADC121F4-53DE-457E-BEE2-ED4046EE8A4B}"/>
              </a:ext>
            </a:extLst>
          </p:cNvPr>
          <p:cNvSpPr/>
          <p:nvPr/>
        </p:nvSpPr>
        <p:spPr bwMode="auto">
          <a:xfrm>
            <a:off x="4984694" y="5972667"/>
            <a:ext cx="2601814" cy="5430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632" dirty="0">
                <a:gradFill>
                  <a:gsLst>
                    <a:gs pos="0">
                      <a:srgbClr val="FFFFFF"/>
                    </a:gs>
                    <a:gs pos="100000">
                      <a:srgbClr val="FFFFFF"/>
                    </a:gs>
                  </a:gsLst>
                  <a:lin ang="5400000" scaled="0"/>
                </a:gradFill>
                <a:latin typeface="Segoe UI Semilight"/>
                <a:ea typeface="Segoe UI" pitchFamily="34" charset="0"/>
                <a:cs typeface="Segoe UI" pitchFamily="34" charset="0"/>
              </a:rPr>
              <a:t>Inspect before Restore</a:t>
            </a:r>
          </a:p>
        </p:txBody>
      </p:sp>
      <p:sp>
        <p:nvSpPr>
          <p:cNvPr id="5" name="Rectangle 4">
            <a:extLst>
              <a:ext uri="{FF2B5EF4-FFF2-40B4-BE49-F238E27FC236}">
                <a16:creationId xmlns:a16="http://schemas.microsoft.com/office/drawing/2014/main" id="{81E99AFB-5C10-4A5F-8B87-07FFAA168222}"/>
              </a:ext>
            </a:extLst>
          </p:cNvPr>
          <p:cNvSpPr/>
          <p:nvPr/>
        </p:nvSpPr>
        <p:spPr bwMode="auto">
          <a:xfrm>
            <a:off x="1858702" y="5972667"/>
            <a:ext cx="2601814" cy="5430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632" dirty="0">
                <a:gradFill>
                  <a:gsLst>
                    <a:gs pos="0">
                      <a:srgbClr val="FFFFFF"/>
                    </a:gs>
                    <a:gs pos="100000">
                      <a:srgbClr val="FFFFFF"/>
                    </a:gs>
                  </a:gsLst>
                  <a:lin ang="5400000" scaled="0"/>
                </a:gradFill>
                <a:latin typeface="Segoe UI Semilight"/>
                <a:ea typeface="Segoe UI" pitchFamily="34" charset="0"/>
                <a:cs typeface="Segoe UI" pitchFamily="34" charset="0"/>
              </a:rPr>
              <a:t>No infrastructure</a:t>
            </a:r>
          </a:p>
        </p:txBody>
      </p:sp>
      <p:sp>
        <p:nvSpPr>
          <p:cNvPr id="82" name="Rectangle: Rounded Corners 81">
            <a:extLst>
              <a:ext uri="{FF2B5EF4-FFF2-40B4-BE49-F238E27FC236}">
                <a16:creationId xmlns:a16="http://schemas.microsoft.com/office/drawing/2014/main" id="{FA5421B1-3F2B-467F-8175-CA16C6313612}"/>
              </a:ext>
            </a:extLst>
          </p:cNvPr>
          <p:cNvSpPr/>
          <p:nvPr/>
        </p:nvSpPr>
        <p:spPr bwMode="auto">
          <a:xfrm>
            <a:off x="8310644" y="3562558"/>
            <a:ext cx="2518802" cy="1667896"/>
          </a:xfrm>
          <a:prstGeom prst="roundRect">
            <a:avLst/>
          </a:prstGeom>
          <a:noFill/>
          <a:ln>
            <a:solidFill>
              <a:srgbClr val="002050"/>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 name="Rectangle 78">
            <a:extLst>
              <a:ext uri="{FF2B5EF4-FFF2-40B4-BE49-F238E27FC236}">
                <a16:creationId xmlns:a16="http://schemas.microsoft.com/office/drawing/2014/main" id="{939C4225-F3F1-469C-9B0B-68A12696A26B}"/>
              </a:ext>
            </a:extLst>
          </p:cNvPr>
          <p:cNvSpPr/>
          <p:nvPr/>
        </p:nvSpPr>
        <p:spPr bwMode="auto">
          <a:xfrm>
            <a:off x="7458925" y="3628306"/>
            <a:ext cx="1812237" cy="1506081"/>
          </a:xfrm>
          <a:prstGeom prst="rect">
            <a:avLst/>
          </a:prstGeom>
          <a:solidFill>
            <a:srgbClr val="E6E6E6"/>
          </a:solidFill>
          <a:ln>
            <a:solidFill>
              <a:srgbClr val="00206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472E4EDB-D9B9-4864-9918-21BB4E21AC57}"/>
              </a:ext>
            </a:extLst>
          </p:cNvPr>
          <p:cNvSpPr/>
          <p:nvPr/>
        </p:nvSpPr>
        <p:spPr bwMode="auto">
          <a:xfrm>
            <a:off x="1339397" y="1562256"/>
            <a:ext cx="4819168" cy="3572131"/>
          </a:xfrm>
          <a:prstGeom prst="roundRect">
            <a:avLst>
              <a:gd name="adj" fmla="val 11285"/>
            </a:avLst>
          </a:prstGeom>
          <a:noFill/>
          <a:ln w="28575">
            <a:solidFill>
              <a:srgbClr val="0079D6"/>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22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0" name="TextBox 29">
            <a:extLst>
              <a:ext uri="{FF2B5EF4-FFF2-40B4-BE49-F238E27FC236}">
                <a16:creationId xmlns:a16="http://schemas.microsoft.com/office/drawing/2014/main" id="{C0D7DA11-B8D0-4993-9C82-6F3EA83F8C36}"/>
              </a:ext>
            </a:extLst>
          </p:cNvPr>
          <p:cNvSpPr txBox="1"/>
          <p:nvPr/>
        </p:nvSpPr>
        <p:spPr>
          <a:xfrm>
            <a:off x="2850828" y="1549161"/>
            <a:ext cx="3119910" cy="456730"/>
          </a:xfrm>
          <a:prstGeom prst="rect">
            <a:avLst/>
          </a:prstGeom>
          <a:noFill/>
        </p:spPr>
        <p:txBody>
          <a:bodyPr wrap="square" lIns="186521" tIns="149217" rIns="186521" bIns="149217" rtlCol="0" anchor="ctr">
            <a:spAutoFit/>
          </a:bodyPr>
          <a:lstStyle/>
          <a:p>
            <a:pPr defTabSz="932597">
              <a:lnSpc>
                <a:spcPct val="90000"/>
              </a:lnSpc>
              <a:spcAft>
                <a:spcPts val="612"/>
              </a:spcAft>
              <a:defRPr/>
            </a:pPr>
            <a:r>
              <a:rPr lang="en-US" sz="1122" dirty="0">
                <a:gradFill>
                  <a:gsLst>
                    <a:gs pos="2917">
                      <a:srgbClr val="353535"/>
                    </a:gs>
                    <a:gs pos="30000">
                      <a:srgbClr val="353535"/>
                    </a:gs>
                  </a:gsLst>
                  <a:lin ang="5400000" scaled="0"/>
                </a:gradFill>
                <a:latin typeface="Segoe UI Semilight"/>
              </a:rPr>
              <a:t>Azure Backup Service</a:t>
            </a:r>
          </a:p>
        </p:txBody>
      </p:sp>
      <p:pic>
        <p:nvPicPr>
          <p:cNvPr id="31" name="Picture 30">
            <a:extLst>
              <a:ext uri="{FF2B5EF4-FFF2-40B4-BE49-F238E27FC236}">
                <a16:creationId xmlns:a16="http://schemas.microsoft.com/office/drawing/2014/main" id="{940BC9A5-33AC-4AE0-A6E7-234AE67C1F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3444" y="1590875"/>
            <a:ext cx="417608" cy="406356"/>
          </a:xfrm>
          <a:prstGeom prst="rect">
            <a:avLst/>
          </a:prstGeom>
        </p:spPr>
      </p:pic>
      <p:sp>
        <p:nvSpPr>
          <p:cNvPr id="34" name="TextBox 33">
            <a:extLst>
              <a:ext uri="{FF2B5EF4-FFF2-40B4-BE49-F238E27FC236}">
                <a16:creationId xmlns:a16="http://schemas.microsoft.com/office/drawing/2014/main" id="{D519835C-1AAC-43E3-B1DE-F510A47BFF50}"/>
              </a:ext>
            </a:extLst>
          </p:cNvPr>
          <p:cNvSpPr txBox="1"/>
          <p:nvPr/>
        </p:nvSpPr>
        <p:spPr>
          <a:xfrm>
            <a:off x="4928041" y="1637441"/>
            <a:ext cx="1136610" cy="603872"/>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1071" dirty="0">
                <a:gradFill>
                  <a:gsLst>
                    <a:gs pos="2917">
                      <a:srgbClr val="353535"/>
                    </a:gs>
                    <a:gs pos="30000">
                      <a:srgbClr val="353535"/>
                    </a:gs>
                  </a:gsLst>
                  <a:lin ang="5400000" scaled="0"/>
                </a:gradFill>
                <a:latin typeface="Segoe UI Semilight"/>
              </a:rPr>
              <a:t>Data</a:t>
            </a:r>
            <a:br>
              <a:rPr lang="en-US" sz="1071" dirty="0">
                <a:gradFill>
                  <a:gsLst>
                    <a:gs pos="2917">
                      <a:srgbClr val="353535"/>
                    </a:gs>
                    <a:gs pos="30000">
                      <a:srgbClr val="353535"/>
                    </a:gs>
                  </a:gsLst>
                  <a:lin ang="5400000" scaled="0"/>
                </a:gradFill>
                <a:latin typeface="Segoe UI Semilight"/>
              </a:rPr>
            </a:br>
            <a:r>
              <a:rPr lang="en-US" sz="1071" dirty="0">
                <a:gradFill>
                  <a:gsLst>
                    <a:gs pos="2917">
                      <a:srgbClr val="353535"/>
                    </a:gs>
                    <a:gs pos="30000">
                      <a:srgbClr val="353535"/>
                    </a:gs>
                  </a:gsLst>
                  <a:lin ang="5400000" scaled="0"/>
                </a:gradFill>
                <a:latin typeface="Segoe UI Semilight"/>
              </a:rPr>
              <a:t>Plane</a:t>
            </a:r>
          </a:p>
        </p:txBody>
      </p:sp>
      <p:sp>
        <p:nvSpPr>
          <p:cNvPr id="35" name="Rectangle: Rounded Corners 34">
            <a:extLst>
              <a:ext uri="{FF2B5EF4-FFF2-40B4-BE49-F238E27FC236}">
                <a16:creationId xmlns:a16="http://schemas.microsoft.com/office/drawing/2014/main" id="{614C441E-CEA9-493D-9C59-A37221C462F7}"/>
              </a:ext>
            </a:extLst>
          </p:cNvPr>
          <p:cNvSpPr/>
          <p:nvPr/>
        </p:nvSpPr>
        <p:spPr bwMode="auto">
          <a:xfrm>
            <a:off x="5452880" y="2145610"/>
            <a:ext cx="121190" cy="2728034"/>
          </a:xfrm>
          <a:prstGeom prst="round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22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3556AD8E-6D40-4225-831E-102F3DB81DE9}"/>
              </a:ext>
            </a:extLst>
          </p:cNvPr>
          <p:cNvSpPr/>
          <p:nvPr/>
        </p:nvSpPr>
        <p:spPr bwMode="auto">
          <a:xfrm>
            <a:off x="3516836" y="2164439"/>
            <a:ext cx="1401163" cy="2709205"/>
          </a:xfrm>
          <a:prstGeom prst="roundRect">
            <a:avLst/>
          </a:prstGeom>
          <a:no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Recovery</a:t>
            </a:r>
          </a:p>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Services Management</a:t>
            </a:r>
          </a:p>
        </p:txBody>
      </p:sp>
      <p:grpSp>
        <p:nvGrpSpPr>
          <p:cNvPr id="40" name="Group 39">
            <a:extLst>
              <a:ext uri="{FF2B5EF4-FFF2-40B4-BE49-F238E27FC236}">
                <a16:creationId xmlns:a16="http://schemas.microsoft.com/office/drawing/2014/main" id="{C00134A9-73BA-44FC-9487-51EC99D37B34}"/>
              </a:ext>
            </a:extLst>
          </p:cNvPr>
          <p:cNvGrpSpPr/>
          <p:nvPr/>
        </p:nvGrpSpPr>
        <p:grpSpPr>
          <a:xfrm>
            <a:off x="1537572" y="2686923"/>
            <a:ext cx="1445042" cy="1135286"/>
            <a:chOff x="553997" y="1688913"/>
            <a:chExt cx="2588939" cy="2142095"/>
          </a:xfrm>
        </p:grpSpPr>
        <p:sp>
          <p:nvSpPr>
            <p:cNvPr id="33" name="Rectangle: Rounded Corners 32">
              <a:extLst>
                <a:ext uri="{FF2B5EF4-FFF2-40B4-BE49-F238E27FC236}">
                  <a16:creationId xmlns:a16="http://schemas.microsoft.com/office/drawing/2014/main" id="{CE87B59B-CE2D-45B0-AF57-0ADAAEAB842B}"/>
                </a:ext>
              </a:extLst>
            </p:cNvPr>
            <p:cNvSpPr/>
            <p:nvPr/>
          </p:nvSpPr>
          <p:spPr bwMode="auto">
            <a:xfrm>
              <a:off x="919287" y="1960983"/>
              <a:ext cx="1858361" cy="1646883"/>
            </a:xfrm>
            <a:prstGeom prst="roundRect">
              <a:avLst/>
            </a:prstGeom>
            <a:no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22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32" name="Picture 31">
              <a:extLst>
                <a:ext uri="{FF2B5EF4-FFF2-40B4-BE49-F238E27FC236}">
                  <a16:creationId xmlns:a16="http://schemas.microsoft.com/office/drawing/2014/main" id="{23045DD7-BC13-4ACC-B37D-9F394CE4F3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623" y="1688913"/>
              <a:ext cx="572018" cy="572018"/>
            </a:xfrm>
            <a:prstGeom prst="rect">
              <a:avLst/>
            </a:prstGeom>
          </p:spPr>
        </p:pic>
        <p:pic>
          <p:nvPicPr>
            <p:cNvPr id="37" name="Graphic 36" descr="Database">
              <a:extLst>
                <a:ext uri="{FF2B5EF4-FFF2-40B4-BE49-F238E27FC236}">
                  <a16:creationId xmlns:a16="http://schemas.microsoft.com/office/drawing/2014/main" id="{5E0AEBA1-804B-4C02-A100-26CF223B73F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2232" y="2151015"/>
              <a:ext cx="920943" cy="876805"/>
            </a:xfrm>
            <a:prstGeom prst="rect">
              <a:avLst/>
            </a:prstGeom>
          </p:spPr>
        </p:pic>
        <p:pic>
          <p:nvPicPr>
            <p:cNvPr id="38" name="Graphic 37" descr="Database">
              <a:extLst>
                <a:ext uri="{FF2B5EF4-FFF2-40B4-BE49-F238E27FC236}">
                  <a16:creationId xmlns:a16="http://schemas.microsoft.com/office/drawing/2014/main" id="{7D3A3390-1FF1-4117-BE51-A0099107B7C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65177" y="2400883"/>
              <a:ext cx="920943" cy="876805"/>
            </a:xfrm>
            <a:prstGeom prst="rect">
              <a:avLst/>
            </a:prstGeom>
          </p:spPr>
        </p:pic>
        <p:sp>
          <p:nvSpPr>
            <p:cNvPr id="39" name="TextBox 38">
              <a:extLst>
                <a:ext uri="{FF2B5EF4-FFF2-40B4-BE49-F238E27FC236}">
                  <a16:creationId xmlns:a16="http://schemas.microsoft.com/office/drawing/2014/main" id="{97F9E000-37E5-4395-AC03-BAF777531185}"/>
                </a:ext>
              </a:extLst>
            </p:cNvPr>
            <p:cNvSpPr txBox="1"/>
            <p:nvPr/>
          </p:nvSpPr>
          <p:spPr>
            <a:xfrm>
              <a:off x="553997" y="3022541"/>
              <a:ext cx="2588939" cy="808467"/>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.VHD Snapshots</a:t>
              </a:r>
            </a:p>
          </p:txBody>
        </p:sp>
      </p:grpSp>
      <p:cxnSp>
        <p:nvCxnSpPr>
          <p:cNvPr id="42" name="Straight Arrow Connector 41">
            <a:extLst>
              <a:ext uri="{FF2B5EF4-FFF2-40B4-BE49-F238E27FC236}">
                <a16:creationId xmlns:a16="http://schemas.microsoft.com/office/drawing/2014/main" id="{CB2522BA-88FB-4071-ACF7-3A208C300E7F}"/>
              </a:ext>
            </a:extLst>
          </p:cNvPr>
          <p:cNvCxnSpPr>
            <a:cxnSpLocks/>
          </p:cNvCxnSpPr>
          <p:nvPr/>
        </p:nvCxnSpPr>
        <p:spPr>
          <a:xfrm flipH="1">
            <a:off x="4918001" y="2467835"/>
            <a:ext cx="53487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BFE0D6C-AEE2-4F3E-AB01-603857DC3E6A}"/>
              </a:ext>
            </a:extLst>
          </p:cNvPr>
          <p:cNvCxnSpPr>
            <a:cxnSpLocks/>
          </p:cNvCxnSpPr>
          <p:nvPr/>
        </p:nvCxnSpPr>
        <p:spPr>
          <a:xfrm flipH="1">
            <a:off x="2268679" y="2467835"/>
            <a:ext cx="1248157"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F5F237B-A587-45B3-A089-9C130BA95710}"/>
              </a:ext>
            </a:extLst>
          </p:cNvPr>
          <p:cNvCxnSpPr>
            <a:cxnSpLocks/>
          </p:cNvCxnSpPr>
          <p:nvPr/>
        </p:nvCxnSpPr>
        <p:spPr>
          <a:xfrm>
            <a:off x="2283298" y="2467835"/>
            <a:ext cx="3532" cy="36328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F484D06-28E4-478A-993F-95F63949EE50}"/>
              </a:ext>
            </a:extLst>
          </p:cNvPr>
          <p:cNvCxnSpPr>
            <a:cxnSpLocks/>
            <a:stCxn id="38" idx="3"/>
          </p:cNvCxnSpPr>
          <p:nvPr/>
        </p:nvCxnSpPr>
        <p:spPr>
          <a:xfrm>
            <a:off x="2560189" y="3296607"/>
            <a:ext cx="956647"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35CD2E3-BAF8-4CE2-8B5D-DA84CE235E40}"/>
              </a:ext>
            </a:extLst>
          </p:cNvPr>
          <p:cNvSpPr/>
          <p:nvPr/>
        </p:nvSpPr>
        <p:spPr bwMode="auto">
          <a:xfrm rot="16200000">
            <a:off x="5199598" y="2525467"/>
            <a:ext cx="1134228" cy="408053"/>
          </a:xfrm>
          <a:prstGeom prst="rect">
            <a:avLst/>
          </a:prstGeom>
          <a:solidFill>
            <a:schemeClr val="accent4">
              <a:lumMod val="20000"/>
              <a:lumOff val="80000"/>
              <a:alpha val="44000"/>
            </a:schemeClr>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iSCSI Target</a:t>
            </a:r>
          </a:p>
        </p:txBody>
      </p:sp>
      <p:pic>
        <p:nvPicPr>
          <p:cNvPr id="61" name="Picture 60">
            <a:extLst>
              <a:ext uri="{FF2B5EF4-FFF2-40B4-BE49-F238E27FC236}">
                <a16:creationId xmlns:a16="http://schemas.microsoft.com/office/drawing/2014/main" id="{483E86EF-DAA9-46D0-A486-31E64F3CA7B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51931" y="2106209"/>
            <a:ext cx="1108183" cy="1055821"/>
          </a:xfrm>
          <a:prstGeom prst="rect">
            <a:avLst/>
          </a:prstGeom>
        </p:spPr>
      </p:pic>
      <p:grpSp>
        <p:nvGrpSpPr>
          <p:cNvPr id="72" name="Group 71">
            <a:extLst>
              <a:ext uri="{FF2B5EF4-FFF2-40B4-BE49-F238E27FC236}">
                <a16:creationId xmlns:a16="http://schemas.microsoft.com/office/drawing/2014/main" id="{9B7F5C9F-851C-4697-8A4B-527A61581CAE}"/>
              </a:ext>
            </a:extLst>
          </p:cNvPr>
          <p:cNvGrpSpPr/>
          <p:nvPr/>
        </p:nvGrpSpPr>
        <p:grpSpPr>
          <a:xfrm>
            <a:off x="9210096" y="3769103"/>
            <a:ext cx="1099352" cy="1085015"/>
            <a:chOff x="8462215" y="4388518"/>
            <a:chExt cx="919212" cy="913761"/>
          </a:xfrm>
        </p:grpSpPr>
        <p:pic>
          <p:nvPicPr>
            <p:cNvPr id="62" name="Picture 61">
              <a:extLst>
                <a:ext uri="{FF2B5EF4-FFF2-40B4-BE49-F238E27FC236}">
                  <a16:creationId xmlns:a16="http://schemas.microsoft.com/office/drawing/2014/main" id="{BA7EA5DF-E36A-4F52-88E0-6B73481BBDA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62215" y="4388518"/>
              <a:ext cx="919212" cy="913761"/>
            </a:xfrm>
            <a:prstGeom prst="rect">
              <a:avLst/>
            </a:prstGeom>
          </p:spPr>
        </p:pic>
        <p:sp>
          <p:nvSpPr>
            <p:cNvPr id="63" name="Rectangle 62">
              <a:extLst>
                <a:ext uri="{FF2B5EF4-FFF2-40B4-BE49-F238E27FC236}">
                  <a16:creationId xmlns:a16="http://schemas.microsoft.com/office/drawing/2014/main" id="{8F6725D4-A993-4C18-8D39-5E3F187B8D86}"/>
                </a:ext>
              </a:extLst>
            </p:cNvPr>
            <p:cNvSpPr/>
            <p:nvPr/>
          </p:nvSpPr>
          <p:spPr bwMode="auto">
            <a:xfrm>
              <a:off x="8643672" y="4512078"/>
              <a:ext cx="575116" cy="48752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pic>
        <p:nvPicPr>
          <p:cNvPr id="70" name="Graphic 69" descr="City">
            <a:extLst>
              <a:ext uri="{FF2B5EF4-FFF2-40B4-BE49-F238E27FC236}">
                <a16:creationId xmlns:a16="http://schemas.microsoft.com/office/drawing/2014/main" id="{5FAEC263-D41C-4EF0-8928-61F89CFBE3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40043" y="3509627"/>
            <a:ext cx="583705" cy="579648"/>
          </a:xfrm>
          <a:prstGeom prst="rect">
            <a:avLst/>
          </a:prstGeom>
        </p:spPr>
      </p:pic>
      <p:grpSp>
        <p:nvGrpSpPr>
          <p:cNvPr id="73" name="Group 72">
            <a:extLst>
              <a:ext uri="{FF2B5EF4-FFF2-40B4-BE49-F238E27FC236}">
                <a16:creationId xmlns:a16="http://schemas.microsoft.com/office/drawing/2014/main" id="{E6AD9B60-7A3A-48BF-A90B-93A32AB4C89B}"/>
              </a:ext>
            </a:extLst>
          </p:cNvPr>
          <p:cNvGrpSpPr/>
          <p:nvPr/>
        </p:nvGrpSpPr>
        <p:grpSpPr>
          <a:xfrm>
            <a:off x="9527376" y="2272826"/>
            <a:ext cx="557293" cy="459922"/>
            <a:chOff x="3911705" y="2130874"/>
            <a:chExt cx="622274" cy="572595"/>
          </a:xfrm>
        </p:grpSpPr>
        <p:sp>
          <p:nvSpPr>
            <p:cNvPr id="74" name="Rectangle 73">
              <a:extLst>
                <a:ext uri="{FF2B5EF4-FFF2-40B4-BE49-F238E27FC236}">
                  <a16:creationId xmlns:a16="http://schemas.microsoft.com/office/drawing/2014/main" id="{126CA9CD-935C-4A4C-8E25-6D8E6F7DDA26}"/>
                </a:ext>
              </a:extLst>
            </p:cNvPr>
            <p:cNvSpPr/>
            <p:nvPr/>
          </p:nvSpPr>
          <p:spPr bwMode="auto">
            <a:xfrm>
              <a:off x="3911705" y="2130874"/>
              <a:ext cx="622274" cy="572595"/>
            </a:xfrm>
            <a:prstGeom prst="rect">
              <a:avLst/>
            </a:prstGeom>
            <a:solidFill>
              <a:schemeClr val="bg1">
                <a:lumMod val="85000"/>
              </a:schemeClr>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22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5" name="Picture 4" descr="Image result for gear icon">
              <a:extLst>
                <a:ext uri="{FF2B5EF4-FFF2-40B4-BE49-F238E27FC236}">
                  <a16:creationId xmlns:a16="http://schemas.microsoft.com/office/drawing/2014/main" id="{37AEE030-DB16-43CD-892E-1A676EB97147}"/>
                </a:ext>
              </a:extLst>
            </p:cNvPr>
            <p:cNvPicPr>
              <a:picLocks noChangeAspect="1" noChangeArrowheads="1"/>
            </p:cNvPicPr>
            <p:nvPr/>
          </p:nvPicPr>
          <p:blipFill>
            <a:blip r:embed="rId1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1770" y="2141827"/>
              <a:ext cx="561642" cy="561642"/>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5">
            <a:extLst>
              <a:ext uri="{FF2B5EF4-FFF2-40B4-BE49-F238E27FC236}">
                <a16:creationId xmlns:a16="http://schemas.microsoft.com/office/drawing/2014/main" id="{92B8C254-6E71-4957-95CD-1F63905C73EC}"/>
              </a:ext>
            </a:extLst>
          </p:cNvPr>
          <p:cNvSpPr/>
          <p:nvPr/>
        </p:nvSpPr>
        <p:spPr bwMode="auto">
          <a:xfrm rot="16200000">
            <a:off x="8480791" y="2355156"/>
            <a:ext cx="1134228" cy="408053"/>
          </a:xfrm>
          <a:prstGeom prst="rect">
            <a:avLst/>
          </a:prstGeom>
          <a:solidFill>
            <a:schemeClr val="accent4">
              <a:lumMod val="20000"/>
              <a:lumOff val="80000"/>
              <a:alpha val="44000"/>
            </a:schemeClr>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iSCSI Initiator</a:t>
            </a:r>
          </a:p>
        </p:txBody>
      </p:sp>
      <p:sp>
        <p:nvSpPr>
          <p:cNvPr id="77" name="Rectangle 76">
            <a:extLst>
              <a:ext uri="{FF2B5EF4-FFF2-40B4-BE49-F238E27FC236}">
                <a16:creationId xmlns:a16="http://schemas.microsoft.com/office/drawing/2014/main" id="{19BFE5DB-B8EC-4A2C-AA26-54362861B359}"/>
              </a:ext>
            </a:extLst>
          </p:cNvPr>
          <p:cNvSpPr/>
          <p:nvPr/>
        </p:nvSpPr>
        <p:spPr bwMode="auto">
          <a:xfrm rot="16200000">
            <a:off x="8438956" y="4020638"/>
            <a:ext cx="1134228" cy="408053"/>
          </a:xfrm>
          <a:prstGeom prst="rect">
            <a:avLst/>
          </a:prstGeom>
          <a:solidFill>
            <a:schemeClr val="accent4">
              <a:lumMod val="20000"/>
              <a:lumOff val="80000"/>
              <a:alpha val="44000"/>
            </a:schemeClr>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iSCSI Initiator</a:t>
            </a:r>
          </a:p>
        </p:txBody>
      </p:sp>
      <p:sp>
        <p:nvSpPr>
          <p:cNvPr id="78" name="Rectangle 77">
            <a:extLst>
              <a:ext uri="{FF2B5EF4-FFF2-40B4-BE49-F238E27FC236}">
                <a16:creationId xmlns:a16="http://schemas.microsoft.com/office/drawing/2014/main" id="{E4A586E4-5A43-42FE-A5BD-9DFED7AE811E}"/>
              </a:ext>
            </a:extLst>
          </p:cNvPr>
          <p:cNvSpPr/>
          <p:nvPr/>
        </p:nvSpPr>
        <p:spPr bwMode="auto">
          <a:xfrm rot="16200000">
            <a:off x="7203835" y="4020638"/>
            <a:ext cx="1134228" cy="408053"/>
          </a:xfrm>
          <a:prstGeom prst="rect">
            <a:avLst/>
          </a:prstGeom>
          <a:solidFill>
            <a:schemeClr val="accent4">
              <a:lumMod val="20000"/>
              <a:lumOff val="80000"/>
              <a:alpha val="44000"/>
            </a:schemeClr>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071" dirty="0">
                <a:solidFill>
                  <a:srgbClr val="353535"/>
                </a:solidFill>
                <a:latin typeface="Segoe UI Semilight"/>
                <a:ea typeface="Segoe UI" pitchFamily="34" charset="0"/>
                <a:cs typeface="Segoe UI" pitchFamily="34" charset="0"/>
              </a:rPr>
              <a:t>iSCSI Target</a:t>
            </a:r>
          </a:p>
        </p:txBody>
      </p:sp>
      <p:sp>
        <p:nvSpPr>
          <p:cNvPr id="80" name="TextBox 79">
            <a:extLst>
              <a:ext uri="{FF2B5EF4-FFF2-40B4-BE49-F238E27FC236}">
                <a16:creationId xmlns:a16="http://schemas.microsoft.com/office/drawing/2014/main" id="{C86C2529-EA5C-4559-9CE8-1E03146E534A}"/>
              </a:ext>
            </a:extLst>
          </p:cNvPr>
          <p:cNvSpPr txBox="1"/>
          <p:nvPr/>
        </p:nvSpPr>
        <p:spPr>
          <a:xfrm>
            <a:off x="7733801" y="4700312"/>
            <a:ext cx="1262485" cy="555610"/>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Azure Backup Agent</a:t>
            </a:r>
          </a:p>
        </p:txBody>
      </p:sp>
      <p:sp>
        <p:nvSpPr>
          <p:cNvPr id="81" name="Rectangle: Rounded Corners 80">
            <a:extLst>
              <a:ext uri="{FF2B5EF4-FFF2-40B4-BE49-F238E27FC236}">
                <a16:creationId xmlns:a16="http://schemas.microsoft.com/office/drawing/2014/main" id="{3973FEC2-E132-44C0-A799-D4E262C22A7D}"/>
              </a:ext>
            </a:extLst>
          </p:cNvPr>
          <p:cNvSpPr/>
          <p:nvPr/>
        </p:nvSpPr>
        <p:spPr bwMode="auto">
          <a:xfrm>
            <a:off x="8344304" y="1691402"/>
            <a:ext cx="2518802" cy="1667896"/>
          </a:xfrm>
          <a:prstGeom prst="roundRect">
            <a:avLst/>
          </a:prstGeom>
          <a:noFill/>
          <a:ln>
            <a:solidFill>
              <a:srgbClr val="002050"/>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66" name="Picture 65">
            <a:extLst>
              <a:ext uri="{FF2B5EF4-FFF2-40B4-BE49-F238E27FC236}">
                <a16:creationId xmlns:a16="http://schemas.microsoft.com/office/drawing/2014/main" id="{1668573C-A707-47B1-B74C-B7411B8CD4A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31272" y="1252215"/>
            <a:ext cx="748386" cy="698620"/>
          </a:xfrm>
          <a:prstGeom prst="rect">
            <a:avLst/>
          </a:prstGeom>
        </p:spPr>
      </p:pic>
      <p:cxnSp>
        <p:nvCxnSpPr>
          <p:cNvPr id="84" name="Straight Arrow Connector 83">
            <a:extLst>
              <a:ext uri="{FF2B5EF4-FFF2-40B4-BE49-F238E27FC236}">
                <a16:creationId xmlns:a16="http://schemas.microsoft.com/office/drawing/2014/main" id="{4E6B5839-AFFA-4105-82C1-F43C5D1D6DFD}"/>
              </a:ext>
            </a:extLst>
          </p:cNvPr>
          <p:cNvCxnSpPr>
            <a:stCxn id="55" idx="2"/>
          </p:cNvCxnSpPr>
          <p:nvPr/>
        </p:nvCxnSpPr>
        <p:spPr>
          <a:xfrm>
            <a:off x="5970738" y="2729494"/>
            <a:ext cx="283130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9BA7A98-1B5B-4935-B028-192DE06249DB}"/>
              </a:ext>
            </a:extLst>
          </p:cNvPr>
          <p:cNvCxnSpPr>
            <a:cxnSpLocks/>
          </p:cNvCxnSpPr>
          <p:nvPr/>
        </p:nvCxnSpPr>
        <p:spPr>
          <a:xfrm>
            <a:off x="7974975" y="4177005"/>
            <a:ext cx="86890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3997028-DA73-498B-8F3D-3C711814ED64}"/>
              </a:ext>
            </a:extLst>
          </p:cNvPr>
          <p:cNvSpPr txBox="1"/>
          <p:nvPr/>
        </p:nvSpPr>
        <p:spPr>
          <a:xfrm>
            <a:off x="6861390" y="2284686"/>
            <a:ext cx="1207470" cy="583860"/>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1020" dirty="0">
                <a:gradFill>
                  <a:gsLst>
                    <a:gs pos="2917">
                      <a:srgbClr val="353535"/>
                    </a:gs>
                    <a:gs pos="30000">
                      <a:srgbClr val="353535"/>
                    </a:gs>
                  </a:gsLst>
                  <a:lin ang="5400000" scaled="0"/>
                </a:gradFill>
                <a:latin typeface="Segoe UI Semilight"/>
              </a:rPr>
              <a:t>iSCSI Connection</a:t>
            </a:r>
          </a:p>
        </p:txBody>
      </p:sp>
      <p:sp>
        <p:nvSpPr>
          <p:cNvPr id="88" name="TextBox 87">
            <a:extLst>
              <a:ext uri="{FF2B5EF4-FFF2-40B4-BE49-F238E27FC236}">
                <a16:creationId xmlns:a16="http://schemas.microsoft.com/office/drawing/2014/main" id="{0F1B9252-1639-4AEF-B192-96D686E7CAF0}"/>
              </a:ext>
            </a:extLst>
          </p:cNvPr>
          <p:cNvSpPr txBox="1"/>
          <p:nvPr/>
        </p:nvSpPr>
        <p:spPr>
          <a:xfrm>
            <a:off x="7786333" y="3704390"/>
            <a:ext cx="1207470" cy="583860"/>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1020" dirty="0">
                <a:gradFill>
                  <a:gsLst>
                    <a:gs pos="2917">
                      <a:srgbClr val="353535"/>
                    </a:gs>
                    <a:gs pos="30000">
                      <a:srgbClr val="353535"/>
                    </a:gs>
                  </a:gsLst>
                  <a:lin ang="5400000" scaled="0"/>
                </a:gradFill>
                <a:latin typeface="Segoe UI Semilight"/>
              </a:rPr>
              <a:t>iSCSI Connection</a:t>
            </a:r>
          </a:p>
        </p:txBody>
      </p:sp>
      <p:cxnSp>
        <p:nvCxnSpPr>
          <p:cNvPr id="90" name="Straight Arrow Connector 89">
            <a:extLst>
              <a:ext uri="{FF2B5EF4-FFF2-40B4-BE49-F238E27FC236}">
                <a16:creationId xmlns:a16="http://schemas.microsoft.com/office/drawing/2014/main" id="{11D333A9-5681-40E0-8C58-145754A9FCB0}"/>
              </a:ext>
            </a:extLst>
          </p:cNvPr>
          <p:cNvCxnSpPr/>
          <p:nvPr/>
        </p:nvCxnSpPr>
        <p:spPr>
          <a:xfrm>
            <a:off x="4918001" y="4205266"/>
            <a:ext cx="53487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824F468-F3C0-4101-9A0F-F588DEF0AFB6}"/>
              </a:ext>
            </a:extLst>
          </p:cNvPr>
          <p:cNvCxnSpPr>
            <a:cxnSpLocks/>
          </p:cNvCxnSpPr>
          <p:nvPr/>
        </p:nvCxnSpPr>
        <p:spPr>
          <a:xfrm>
            <a:off x="5574070" y="4490798"/>
            <a:ext cx="1992852"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1993655-8A45-4F12-8977-E8D0901FCB36}"/>
              </a:ext>
            </a:extLst>
          </p:cNvPr>
          <p:cNvSpPr txBox="1"/>
          <p:nvPr/>
        </p:nvSpPr>
        <p:spPr>
          <a:xfrm>
            <a:off x="9251930" y="1719935"/>
            <a:ext cx="1064344" cy="456730"/>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1122" dirty="0">
                <a:gradFill>
                  <a:gsLst>
                    <a:gs pos="2917">
                      <a:srgbClr val="353535"/>
                    </a:gs>
                    <a:gs pos="30000">
                      <a:srgbClr val="353535"/>
                    </a:gs>
                  </a:gsLst>
                  <a:lin ang="5400000" scaled="0"/>
                </a:gradFill>
                <a:latin typeface="Segoe UI Semilight"/>
              </a:rPr>
              <a:t>Azure VM</a:t>
            </a:r>
          </a:p>
        </p:txBody>
      </p:sp>
      <p:sp>
        <p:nvSpPr>
          <p:cNvPr id="95" name="TextBox 94">
            <a:extLst>
              <a:ext uri="{FF2B5EF4-FFF2-40B4-BE49-F238E27FC236}">
                <a16:creationId xmlns:a16="http://schemas.microsoft.com/office/drawing/2014/main" id="{158282DF-93D6-48DE-9F54-9257652A9DD8}"/>
              </a:ext>
            </a:extLst>
          </p:cNvPr>
          <p:cNvSpPr txBox="1"/>
          <p:nvPr/>
        </p:nvSpPr>
        <p:spPr>
          <a:xfrm>
            <a:off x="9163164" y="4789210"/>
            <a:ext cx="1666283" cy="456730"/>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1122" dirty="0">
                <a:gradFill>
                  <a:gsLst>
                    <a:gs pos="2917">
                      <a:srgbClr val="353535"/>
                    </a:gs>
                    <a:gs pos="30000">
                      <a:srgbClr val="353535"/>
                    </a:gs>
                  </a:gsLst>
                  <a:lin ang="5400000" scaled="0"/>
                </a:gradFill>
                <a:latin typeface="Segoe UI Semilight"/>
              </a:rPr>
              <a:t>On-premises server</a:t>
            </a:r>
          </a:p>
        </p:txBody>
      </p:sp>
      <p:grpSp>
        <p:nvGrpSpPr>
          <p:cNvPr id="96" name="Group 95">
            <a:extLst>
              <a:ext uri="{FF2B5EF4-FFF2-40B4-BE49-F238E27FC236}">
                <a16:creationId xmlns:a16="http://schemas.microsoft.com/office/drawing/2014/main" id="{15640851-4838-417D-A896-4AA81A45825A}"/>
              </a:ext>
            </a:extLst>
          </p:cNvPr>
          <p:cNvGrpSpPr/>
          <p:nvPr/>
        </p:nvGrpSpPr>
        <p:grpSpPr>
          <a:xfrm>
            <a:off x="1551795" y="3886562"/>
            <a:ext cx="1445042" cy="1135286"/>
            <a:chOff x="553997" y="1688913"/>
            <a:chExt cx="2588939" cy="2142095"/>
          </a:xfrm>
        </p:grpSpPr>
        <p:sp>
          <p:nvSpPr>
            <p:cNvPr id="97" name="Rectangle: Rounded Corners 96">
              <a:extLst>
                <a:ext uri="{FF2B5EF4-FFF2-40B4-BE49-F238E27FC236}">
                  <a16:creationId xmlns:a16="http://schemas.microsoft.com/office/drawing/2014/main" id="{C18965B1-A117-43C2-9F55-83F844237739}"/>
                </a:ext>
              </a:extLst>
            </p:cNvPr>
            <p:cNvSpPr/>
            <p:nvPr/>
          </p:nvSpPr>
          <p:spPr bwMode="auto">
            <a:xfrm>
              <a:off x="919287" y="1960983"/>
              <a:ext cx="1858361" cy="1646883"/>
            </a:xfrm>
            <a:prstGeom prst="roundRect">
              <a:avLst/>
            </a:prstGeom>
            <a:no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224"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98" name="Picture 97">
              <a:extLst>
                <a:ext uri="{FF2B5EF4-FFF2-40B4-BE49-F238E27FC236}">
                  <a16:creationId xmlns:a16="http://schemas.microsoft.com/office/drawing/2014/main" id="{8ADF3C21-D18A-4C6D-BBD4-5B910EF65B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623" y="1688913"/>
              <a:ext cx="572018" cy="572018"/>
            </a:xfrm>
            <a:prstGeom prst="rect">
              <a:avLst/>
            </a:prstGeom>
          </p:spPr>
        </p:pic>
        <p:pic>
          <p:nvPicPr>
            <p:cNvPr id="99" name="Graphic 98" descr="Database">
              <a:extLst>
                <a:ext uri="{FF2B5EF4-FFF2-40B4-BE49-F238E27FC236}">
                  <a16:creationId xmlns:a16="http://schemas.microsoft.com/office/drawing/2014/main" id="{FE761954-3384-49CE-BEEF-C7CAADAA87B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2232" y="2151015"/>
              <a:ext cx="920943" cy="876805"/>
            </a:xfrm>
            <a:prstGeom prst="rect">
              <a:avLst/>
            </a:prstGeom>
          </p:spPr>
        </p:pic>
        <p:pic>
          <p:nvPicPr>
            <p:cNvPr id="100" name="Graphic 99" descr="Database">
              <a:extLst>
                <a:ext uri="{FF2B5EF4-FFF2-40B4-BE49-F238E27FC236}">
                  <a16:creationId xmlns:a16="http://schemas.microsoft.com/office/drawing/2014/main" id="{8DB87536-719D-4C16-8A79-60D33105926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65177" y="2400883"/>
              <a:ext cx="920943" cy="876805"/>
            </a:xfrm>
            <a:prstGeom prst="rect">
              <a:avLst/>
            </a:prstGeom>
          </p:spPr>
        </p:pic>
        <p:sp>
          <p:nvSpPr>
            <p:cNvPr id="101" name="TextBox 100">
              <a:extLst>
                <a:ext uri="{FF2B5EF4-FFF2-40B4-BE49-F238E27FC236}">
                  <a16:creationId xmlns:a16="http://schemas.microsoft.com/office/drawing/2014/main" id="{483AF238-6741-48A2-A11B-E790F366C450}"/>
                </a:ext>
              </a:extLst>
            </p:cNvPr>
            <p:cNvSpPr txBox="1"/>
            <p:nvPr/>
          </p:nvSpPr>
          <p:spPr>
            <a:xfrm>
              <a:off x="553997" y="3022541"/>
              <a:ext cx="2588939" cy="808467"/>
            </a:xfrm>
            <a:prstGeom prst="rect">
              <a:avLst/>
            </a:prstGeom>
            <a:noFill/>
          </p:spPr>
          <p:txBody>
            <a:bodyPr wrap="square" lIns="186521" tIns="149217" rIns="186521" bIns="149217" rtlCol="0" anchor="ctr">
              <a:spAutoFit/>
            </a:bodyPr>
            <a:lstStyle/>
            <a:p>
              <a:pPr algn="ctr" defTabSz="932597">
                <a:lnSpc>
                  <a:spcPct val="90000"/>
                </a:lnSpc>
                <a:spcAft>
                  <a:spcPts val="612"/>
                </a:spcAft>
                <a:defRPr/>
              </a:pPr>
              <a:r>
                <a:rPr lang="en-US" sz="918" dirty="0">
                  <a:gradFill>
                    <a:gsLst>
                      <a:gs pos="2917">
                        <a:srgbClr val="353535"/>
                      </a:gs>
                      <a:gs pos="30000">
                        <a:srgbClr val="353535"/>
                      </a:gs>
                    </a:gsLst>
                    <a:lin ang="5400000" scaled="0"/>
                  </a:gradFill>
                  <a:latin typeface="Segoe UI Semilight"/>
                </a:rPr>
                <a:t>.VHD Snapshots</a:t>
              </a:r>
            </a:p>
          </p:txBody>
        </p:sp>
      </p:grpSp>
    </p:spTree>
    <p:extLst>
      <p:ext uri="{BB962C8B-B14F-4D97-AF65-F5344CB8AC3E}">
        <p14:creationId xmlns:p14="http://schemas.microsoft.com/office/powerpoint/2010/main" val="342914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6317-CF4E-45CF-B237-C948FB433801}"/>
              </a:ext>
            </a:extLst>
          </p:cNvPr>
          <p:cNvSpPr>
            <a:spLocks noGrp="1"/>
          </p:cNvSpPr>
          <p:nvPr>
            <p:ph type="title"/>
          </p:nvPr>
        </p:nvSpPr>
        <p:spPr/>
        <p:txBody>
          <a:bodyPr/>
          <a:lstStyle/>
          <a:p>
            <a:r>
              <a:rPr lang="en-US" dirty="0"/>
              <a:t>Cause(s) of Significant Disaster Declaration(s)</a:t>
            </a:r>
          </a:p>
        </p:txBody>
      </p:sp>
      <p:sp>
        <p:nvSpPr>
          <p:cNvPr id="168" name="TextBox 167">
            <a:extLst>
              <a:ext uri="{FF2B5EF4-FFF2-40B4-BE49-F238E27FC236}">
                <a16:creationId xmlns:a16="http://schemas.microsoft.com/office/drawing/2014/main" id="{EF00AC67-9034-4FF2-B810-413E1FD00EB7}"/>
              </a:ext>
            </a:extLst>
          </p:cNvPr>
          <p:cNvSpPr txBox="1"/>
          <p:nvPr/>
        </p:nvSpPr>
        <p:spPr>
          <a:xfrm>
            <a:off x="9418637" y="1333083"/>
            <a:ext cx="2561837" cy="1772751"/>
          </a:xfrm>
          <a:prstGeom prst="rect">
            <a:avLst/>
          </a:prstGeom>
          <a:noFill/>
        </p:spPr>
        <p:txBody>
          <a:bodyPr wrap="square" lIns="182854" tIns="146283" rIns="182854" bIns="146283"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Segoe UI Semilight"/>
                <a:ea typeface="+mn-ea"/>
                <a:cs typeface="+mn-cs"/>
              </a:rPr>
              <a:t>Source: </a:t>
            </a:r>
            <a:r>
              <a:rPr kumimoji="0" lang="en-US" sz="1600" b="0" i="1" u="none" strike="noStrike" kern="1200" cap="none" spc="0" normalizeH="0" baseline="0" noProof="0" dirty="0">
                <a:ln>
                  <a:noFill/>
                </a:ln>
                <a:effectLst/>
                <a:uLnTx/>
                <a:uFillTx/>
                <a:latin typeface="Segoe UI Semilight"/>
                <a:ea typeface="+mn-ea"/>
                <a:cs typeface="+mn-cs"/>
              </a:rPr>
              <a:t>Forrester/Disaster Recovery Journal November 2016 Global Disaster Recovery Preparedness Online Survey</a:t>
            </a:r>
          </a:p>
        </p:txBody>
      </p:sp>
      <p:sp>
        <p:nvSpPr>
          <p:cNvPr id="5" name="Rectangle 4">
            <a:extLst>
              <a:ext uri="{FF2B5EF4-FFF2-40B4-BE49-F238E27FC236}">
                <a16:creationId xmlns:a16="http://schemas.microsoft.com/office/drawing/2014/main" id="{81999303-A2B4-46D8-B868-74911A600276}"/>
              </a:ext>
            </a:extLst>
          </p:cNvPr>
          <p:cNvSpPr/>
          <p:nvPr/>
        </p:nvSpPr>
        <p:spPr bwMode="auto">
          <a:xfrm>
            <a:off x="2865437" y="1530915"/>
            <a:ext cx="990600" cy="43434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5" name="Rectangle 174">
            <a:extLst>
              <a:ext uri="{FF2B5EF4-FFF2-40B4-BE49-F238E27FC236}">
                <a16:creationId xmlns:a16="http://schemas.microsoft.com/office/drawing/2014/main" id="{C5AC4976-8E97-45FE-ACC8-0DCB78691D5F}"/>
              </a:ext>
            </a:extLst>
          </p:cNvPr>
          <p:cNvSpPr/>
          <p:nvPr/>
        </p:nvSpPr>
        <p:spPr bwMode="auto">
          <a:xfrm>
            <a:off x="4694237" y="2826315"/>
            <a:ext cx="990600" cy="304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6" name="Rectangle 175">
            <a:extLst>
              <a:ext uri="{FF2B5EF4-FFF2-40B4-BE49-F238E27FC236}">
                <a16:creationId xmlns:a16="http://schemas.microsoft.com/office/drawing/2014/main" id="{F1652B84-8496-4746-A799-781F84893A6E}"/>
              </a:ext>
            </a:extLst>
          </p:cNvPr>
          <p:cNvSpPr/>
          <p:nvPr/>
        </p:nvSpPr>
        <p:spPr bwMode="auto">
          <a:xfrm>
            <a:off x="6525300" y="3131115"/>
            <a:ext cx="990600" cy="2743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7" name="Rectangle 176">
            <a:extLst>
              <a:ext uri="{FF2B5EF4-FFF2-40B4-BE49-F238E27FC236}">
                <a16:creationId xmlns:a16="http://schemas.microsoft.com/office/drawing/2014/main" id="{B165C15A-64C8-4267-A07E-AD125A4B2B2A}"/>
              </a:ext>
            </a:extLst>
          </p:cNvPr>
          <p:cNvSpPr/>
          <p:nvPr/>
        </p:nvSpPr>
        <p:spPr bwMode="auto">
          <a:xfrm>
            <a:off x="8350519" y="4502715"/>
            <a:ext cx="990600" cy="1371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TextBox 5">
            <a:extLst>
              <a:ext uri="{FF2B5EF4-FFF2-40B4-BE49-F238E27FC236}">
                <a16:creationId xmlns:a16="http://schemas.microsoft.com/office/drawing/2014/main" id="{C5248E6C-8D8B-4E78-B7B0-7ABCE42AFC8F}"/>
              </a:ext>
            </a:extLst>
          </p:cNvPr>
          <p:cNvSpPr txBox="1"/>
          <p:nvPr/>
        </p:nvSpPr>
        <p:spPr>
          <a:xfrm>
            <a:off x="2674937" y="906462"/>
            <a:ext cx="1371600" cy="7386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D83B01"/>
                </a:solidFill>
                <a:effectLst/>
                <a:uLnTx/>
                <a:uFillTx/>
                <a:latin typeface="Segoe UI Semilight"/>
                <a:ea typeface="+mn-ea"/>
                <a:cs typeface="+mn-cs"/>
              </a:rPr>
              <a:t>56%</a:t>
            </a:r>
          </a:p>
        </p:txBody>
      </p:sp>
      <p:sp>
        <p:nvSpPr>
          <p:cNvPr id="178" name="TextBox 177">
            <a:extLst>
              <a:ext uri="{FF2B5EF4-FFF2-40B4-BE49-F238E27FC236}">
                <a16:creationId xmlns:a16="http://schemas.microsoft.com/office/drawing/2014/main" id="{B3F97004-38B4-409E-B07E-D910AC2097C0}"/>
              </a:ext>
            </a:extLst>
          </p:cNvPr>
          <p:cNvSpPr txBox="1"/>
          <p:nvPr/>
        </p:nvSpPr>
        <p:spPr>
          <a:xfrm>
            <a:off x="4503737" y="2216715"/>
            <a:ext cx="1371600" cy="7386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D83B01"/>
                </a:solidFill>
                <a:effectLst/>
                <a:uLnTx/>
                <a:uFillTx/>
                <a:latin typeface="Segoe UI Semilight"/>
                <a:ea typeface="+mn-ea"/>
                <a:cs typeface="+mn-cs"/>
              </a:rPr>
              <a:t>38%</a:t>
            </a:r>
          </a:p>
        </p:txBody>
      </p:sp>
      <p:sp>
        <p:nvSpPr>
          <p:cNvPr id="179" name="TextBox 178">
            <a:extLst>
              <a:ext uri="{FF2B5EF4-FFF2-40B4-BE49-F238E27FC236}">
                <a16:creationId xmlns:a16="http://schemas.microsoft.com/office/drawing/2014/main" id="{37A7F3CD-AE98-45A2-A670-2A5CCCBAA779}"/>
              </a:ext>
            </a:extLst>
          </p:cNvPr>
          <p:cNvSpPr txBox="1"/>
          <p:nvPr/>
        </p:nvSpPr>
        <p:spPr>
          <a:xfrm>
            <a:off x="6334800" y="2586047"/>
            <a:ext cx="1371600" cy="7386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D83B01"/>
                </a:solidFill>
                <a:effectLst/>
                <a:uLnTx/>
                <a:uFillTx/>
                <a:latin typeface="Segoe UI Semilight"/>
                <a:ea typeface="+mn-ea"/>
                <a:cs typeface="+mn-cs"/>
              </a:rPr>
              <a:t>31%</a:t>
            </a:r>
          </a:p>
        </p:txBody>
      </p:sp>
      <p:sp>
        <p:nvSpPr>
          <p:cNvPr id="180" name="TextBox 179">
            <a:extLst>
              <a:ext uri="{FF2B5EF4-FFF2-40B4-BE49-F238E27FC236}">
                <a16:creationId xmlns:a16="http://schemas.microsoft.com/office/drawing/2014/main" id="{D2C071BF-92EC-4C63-964D-DC5BD5189F65}"/>
              </a:ext>
            </a:extLst>
          </p:cNvPr>
          <p:cNvSpPr txBox="1"/>
          <p:nvPr/>
        </p:nvSpPr>
        <p:spPr>
          <a:xfrm>
            <a:off x="8160019" y="3903836"/>
            <a:ext cx="1371600" cy="7386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D83B01"/>
                </a:solidFill>
                <a:effectLst/>
                <a:uLnTx/>
                <a:uFillTx/>
                <a:latin typeface="Segoe UI Semilight"/>
                <a:ea typeface="+mn-ea"/>
                <a:cs typeface="+mn-cs"/>
              </a:rPr>
              <a:t>19%</a:t>
            </a:r>
          </a:p>
        </p:txBody>
      </p:sp>
      <p:grpSp>
        <p:nvGrpSpPr>
          <p:cNvPr id="10" name="Group 9">
            <a:extLst>
              <a:ext uri="{FF2B5EF4-FFF2-40B4-BE49-F238E27FC236}">
                <a16:creationId xmlns:a16="http://schemas.microsoft.com/office/drawing/2014/main" id="{BEAB3332-E36D-48AB-80BD-6C432F43B3DD}"/>
              </a:ext>
            </a:extLst>
          </p:cNvPr>
          <p:cNvGrpSpPr/>
          <p:nvPr/>
        </p:nvGrpSpPr>
        <p:grpSpPr>
          <a:xfrm>
            <a:off x="2583342" y="3794687"/>
            <a:ext cx="1554789" cy="3103903"/>
            <a:chOff x="2583342" y="4008434"/>
            <a:chExt cx="1554789" cy="3103903"/>
          </a:xfrm>
        </p:grpSpPr>
        <p:pic>
          <p:nvPicPr>
            <p:cNvPr id="187" name="Picture 186">
              <a:extLst>
                <a:ext uri="{FF2B5EF4-FFF2-40B4-BE49-F238E27FC236}">
                  <a16:creationId xmlns:a16="http://schemas.microsoft.com/office/drawing/2014/main" id="{A07C1A4B-E596-4507-9FBD-687EF4E86693}"/>
                </a:ext>
              </a:extLst>
            </p:cNvPr>
            <p:cNvPicPr>
              <a:picLocks noChangeAspect="1"/>
            </p:cNvPicPr>
            <p:nvPr/>
          </p:nvPicPr>
          <p:blipFill>
            <a:blip r:embed="rId3"/>
            <a:stretch>
              <a:fillRect/>
            </a:stretch>
          </p:blipFill>
          <p:spPr>
            <a:xfrm>
              <a:off x="3032118" y="4486915"/>
              <a:ext cx="657238" cy="1516603"/>
            </a:xfrm>
            <a:prstGeom prst="rect">
              <a:avLst/>
            </a:prstGeom>
          </p:spPr>
        </p:pic>
        <p:pic>
          <p:nvPicPr>
            <p:cNvPr id="8" name="Graphic 7" descr="Close">
              <a:extLst>
                <a:ext uri="{FF2B5EF4-FFF2-40B4-BE49-F238E27FC236}">
                  <a16:creationId xmlns:a16="http://schemas.microsoft.com/office/drawing/2014/main" id="{AF19E1EA-9CF7-4AD0-9F42-BD6A032B2B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3537" y="4008434"/>
              <a:ext cx="914400" cy="914400"/>
            </a:xfrm>
            <a:prstGeom prst="rect">
              <a:avLst/>
            </a:prstGeom>
          </p:spPr>
        </p:pic>
        <p:sp>
          <p:nvSpPr>
            <p:cNvPr id="9" name="TextBox 8">
              <a:extLst>
                <a:ext uri="{FF2B5EF4-FFF2-40B4-BE49-F238E27FC236}">
                  <a16:creationId xmlns:a16="http://schemas.microsoft.com/office/drawing/2014/main" id="{4C3DED5A-93A4-471A-AEDC-3BC90AAD0742}"/>
                </a:ext>
              </a:extLst>
            </p:cNvPr>
            <p:cNvSpPr txBox="1"/>
            <p:nvPr/>
          </p:nvSpPr>
          <p:spPr>
            <a:xfrm>
              <a:off x="2583342" y="6075130"/>
              <a:ext cx="1554789" cy="1037207"/>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Systems</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Failure</a:t>
              </a:r>
            </a:p>
          </p:txBody>
        </p:sp>
      </p:grpSp>
      <p:grpSp>
        <p:nvGrpSpPr>
          <p:cNvPr id="12" name="Group 11">
            <a:extLst>
              <a:ext uri="{FF2B5EF4-FFF2-40B4-BE49-F238E27FC236}">
                <a16:creationId xmlns:a16="http://schemas.microsoft.com/office/drawing/2014/main" id="{64F36C05-76AD-4245-8806-EDEDF351347E}"/>
              </a:ext>
            </a:extLst>
          </p:cNvPr>
          <p:cNvGrpSpPr/>
          <p:nvPr/>
        </p:nvGrpSpPr>
        <p:grpSpPr>
          <a:xfrm>
            <a:off x="8195091" y="4659715"/>
            <a:ext cx="1320439" cy="2648218"/>
            <a:chOff x="8195091" y="4659715"/>
            <a:chExt cx="1320439" cy="2648218"/>
          </a:xfrm>
        </p:grpSpPr>
        <p:grpSp>
          <p:nvGrpSpPr>
            <p:cNvPr id="191" name="Group 190">
              <a:extLst>
                <a:ext uri="{FF2B5EF4-FFF2-40B4-BE49-F238E27FC236}">
                  <a16:creationId xmlns:a16="http://schemas.microsoft.com/office/drawing/2014/main" id="{BFC6518D-8982-4776-9173-29B9E6D3A6A1}"/>
                </a:ext>
              </a:extLst>
            </p:cNvPr>
            <p:cNvGrpSpPr/>
            <p:nvPr/>
          </p:nvGrpSpPr>
          <p:grpSpPr>
            <a:xfrm>
              <a:off x="8595843" y="4659715"/>
              <a:ext cx="499951" cy="1163032"/>
              <a:chOff x="1612900" y="2633663"/>
              <a:chExt cx="627062" cy="1465263"/>
            </a:xfrm>
          </p:grpSpPr>
          <p:sp>
            <p:nvSpPr>
              <p:cNvPr id="192" name="Freeform 105">
                <a:extLst>
                  <a:ext uri="{FF2B5EF4-FFF2-40B4-BE49-F238E27FC236}">
                    <a16:creationId xmlns:a16="http://schemas.microsoft.com/office/drawing/2014/main" id="{F9D64361-484E-4A5A-86C9-A7ED3D41FCD2}"/>
                  </a:ext>
                </a:extLst>
              </p:cNvPr>
              <p:cNvSpPr>
                <a:spLocks/>
              </p:cNvSpPr>
              <p:nvPr/>
            </p:nvSpPr>
            <p:spPr bwMode="auto">
              <a:xfrm>
                <a:off x="1612900" y="4025901"/>
                <a:ext cx="627062" cy="73025"/>
              </a:xfrm>
              <a:custGeom>
                <a:avLst/>
                <a:gdLst>
                  <a:gd name="T0" fmla="*/ 482 w 512"/>
                  <a:gd name="T1" fmla="*/ 60 h 60"/>
                  <a:gd name="T2" fmla="*/ 30 w 512"/>
                  <a:gd name="T3" fmla="*/ 60 h 60"/>
                  <a:gd name="T4" fmla="*/ 0 w 512"/>
                  <a:gd name="T5" fmla="*/ 30 h 60"/>
                  <a:gd name="T6" fmla="*/ 30 w 512"/>
                  <a:gd name="T7" fmla="*/ 0 h 60"/>
                  <a:gd name="T8" fmla="*/ 482 w 512"/>
                  <a:gd name="T9" fmla="*/ 0 h 60"/>
                  <a:gd name="T10" fmla="*/ 512 w 512"/>
                  <a:gd name="T11" fmla="*/ 30 h 60"/>
                  <a:gd name="T12" fmla="*/ 482 w 5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512" h="60">
                    <a:moveTo>
                      <a:pt x="482" y="60"/>
                    </a:moveTo>
                    <a:cubicBezTo>
                      <a:pt x="30" y="60"/>
                      <a:pt x="30" y="60"/>
                      <a:pt x="30" y="60"/>
                    </a:cubicBezTo>
                    <a:cubicBezTo>
                      <a:pt x="14" y="60"/>
                      <a:pt x="0" y="47"/>
                      <a:pt x="0" y="30"/>
                    </a:cubicBezTo>
                    <a:cubicBezTo>
                      <a:pt x="0" y="14"/>
                      <a:pt x="14" y="0"/>
                      <a:pt x="30" y="0"/>
                    </a:cubicBezTo>
                    <a:cubicBezTo>
                      <a:pt x="482" y="0"/>
                      <a:pt x="482" y="0"/>
                      <a:pt x="482" y="0"/>
                    </a:cubicBezTo>
                    <a:cubicBezTo>
                      <a:pt x="499" y="0"/>
                      <a:pt x="512" y="14"/>
                      <a:pt x="512" y="30"/>
                    </a:cubicBezTo>
                    <a:cubicBezTo>
                      <a:pt x="512" y="47"/>
                      <a:pt x="499" y="60"/>
                      <a:pt x="482" y="60"/>
                    </a:cubicBezTo>
                    <a:close/>
                  </a:path>
                </a:pathLst>
              </a:custGeom>
              <a:solidFill>
                <a:srgbClr val="005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3" name="Freeform 106">
                <a:extLst>
                  <a:ext uri="{FF2B5EF4-FFF2-40B4-BE49-F238E27FC236}">
                    <a16:creationId xmlns:a16="http://schemas.microsoft.com/office/drawing/2014/main" id="{D1E711A2-FC98-465A-9363-5467C1073CB3}"/>
                  </a:ext>
                </a:extLst>
              </p:cNvPr>
              <p:cNvSpPr>
                <a:spLocks/>
              </p:cNvSpPr>
              <p:nvPr/>
            </p:nvSpPr>
            <p:spPr bwMode="auto">
              <a:xfrm>
                <a:off x="1697037" y="3021013"/>
                <a:ext cx="74612" cy="269875"/>
              </a:xfrm>
              <a:custGeom>
                <a:avLst/>
                <a:gdLst>
                  <a:gd name="T0" fmla="*/ 39 w 61"/>
                  <a:gd name="T1" fmla="*/ 0 h 222"/>
                  <a:gd name="T2" fmla="*/ 9 w 61"/>
                  <a:gd name="T3" fmla="*/ 124 h 222"/>
                  <a:gd name="T4" fmla="*/ 61 w 61"/>
                  <a:gd name="T5" fmla="*/ 222 h 222"/>
                  <a:gd name="T6" fmla="*/ 41 w 61"/>
                  <a:gd name="T7" fmla="*/ 2 h 222"/>
                </a:gdLst>
                <a:ahLst/>
                <a:cxnLst>
                  <a:cxn ang="0">
                    <a:pos x="T0" y="T1"/>
                  </a:cxn>
                  <a:cxn ang="0">
                    <a:pos x="T2" y="T3"/>
                  </a:cxn>
                  <a:cxn ang="0">
                    <a:pos x="T4" y="T5"/>
                  </a:cxn>
                  <a:cxn ang="0">
                    <a:pos x="T6" y="T7"/>
                  </a:cxn>
                </a:cxnLst>
                <a:rect l="0" t="0" r="r" b="b"/>
                <a:pathLst>
                  <a:path w="61" h="222">
                    <a:moveTo>
                      <a:pt x="39" y="0"/>
                    </a:moveTo>
                    <a:cubicBezTo>
                      <a:pt x="9" y="124"/>
                      <a:pt x="9" y="124"/>
                      <a:pt x="9" y="124"/>
                    </a:cubicBezTo>
                    <a:cubicBezTo>
                      <a:pt x="0" y="160"/>
                      <a:pt x="28" y="219"/>
                      <a:pt x="61" y="222"/>
                    </a:cubicBezTo>
                    <a:cubicBezTo>
                      <a:pt x="41" y="2"/>
                      <a:pt x="41" y="2"/>
                      <a:pt x="41" y="2"/>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4" name="Freeform 107">
                <a:extLst>
                  <a:ext uri="{FF2B5EF4-FFF2-40B4-BE49-F238E27FC236}">
                    <a16:creationId xmlns:a16="http://schemas.microsoft.com/office/drawing/2014/main" id="{382F4FE0-28E7-4D55-8E8C-D7D7B93F8D89}"/>
                  </a:ext>
                </a:extLst>
              </p:cNvPr>
              <p:cNvSpPr>
                <a:spLocks/>
              </p:cNvSpPr>
              <p:nvPr/>
            </p:nvSpPr>
            <p:spPr bwMode="auto">
              <a:xfrm>
                <a:off x="1697037" y="3021013"/>
                <a:ext cx="74612" cy="269875"/>
              </a:xfrm>
              <a:custGeom>
                <a:avLst/>
                <a:gdLst>
                  <a:gd name="T0" fmla="*/ 39 w 61"/>
                  <a:gd name="T1" fmla="*/ 0 h 222"/>
                  <a:gd name="T2" fmla="*/ 9 w 61"/>
                  <a:gd name="T3" fmla="*/ 124 h 222"/>
                  <a:gd name="T4" fmla="*/ 61 w 61"/>
                  <a:gd name="T5" fmla="*/ 222 h 222"/>
                  <a:gd name="T6" fmla="*/ 41 w 61"/>
                  <a:gd name="T7" fmla="*/ 2 h 222"/>
                </a:gdLst>
                <a:ahLst/>
                <a:cxnLst>
                  <a:cxn ang="0">
                    <a:pos x="T0" y="T1"/>
                  </a:cxn>
                  <a:cxn ang="0">
                    <a:pos x="T2" y="T3"/>
                  </a:cxn>
                  <a:cxn ang="0">
                    <a:pos x="T4" y="T5"/>
                  </a:cxn>
                  <a:cxn ang="0">
                    <a:pos x="T6" y="T7"/>
                  </a:cxn>
                </a:cxnLst>
                <a:rect l="0" t="0" r="r" b="b"/>
                <a:pathLst>
                  <a:path w="61" h="222">
                    <a:moveTo>
                      <a:pt x="39" y="0"/>
                    </a:moveTo>
                    <a:cubicBezTo>
                      <a:pt x="9" y="124"/>
                      <a:pt x="9" y="124"/>
                      <a:pt x="9" y="124"/>
                    </a:cubicBezTo>
                    <a:cubicBezTo>
                      <a:pt x="0" y="160"/>
                      <a:pt x="28" y="219"/>
                      <a:pt x="61" y="222"/>
                    </a:cubicBezTo>
                    <a:cubicBezTo>
                      <a:pt x="41" y="2"/>
                      <a:pt x="41" y="2"/>
                      <a:pt x="41" y="2"/>
                    </a:cubicBezTo>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5" name="Freeform 108">
                <a:extLst>
                  <a:ext uri="{FF2B5EF4-FFF2-40B4-BE49-F238E27FC236}">
                    <a16:creationId xmlns:a16="http://schemas.microsoft.com/office/drawing/2014/main" id="{D15435F8-A849-4F1B-8BDB-2ECE257BACA5}"/>
                  </a:ext>
                </a:extLst>
              </p:cNvPr>
              <p:cNvSpPr>
                <a:spLocks/>
              </p:cNvSpPr>
              <p:nvPr/>
            </p:nvSpPr>
            <p:spPr bwMode="auto">
              <a:xfrm>
                <a:off x="2082800" y="3021013"/>
                <a:ext cx="74612" cy="268288"/>
              </a:xfrm>
              <a:custGeom>
                <a:avLst/>
                <a:gdLst>
                  <a:gd name="T0" fmla="*/ 21 w 61"/>
                  <a:gd name="T1" fmla="*/ 1 h 221"/>
                  <a:gd name="T2" fmla="*/ 0 w 61"/>
                  <a:gd name="T3" fmla="*/ 221 h 221"/>
                  <a:gd name="T4" fmla="*/ 52 w 61"/>
                  <a:gd name="T5" fmla="*/ 124 h 221"/>
                  <a:gd name="T6" fmla="*/ 22 w 61"/>
                  <a:gd name="T7" fmla="*/ 0 h 221"/>
                </a:gdLst>
                <a:ahLst/>
                <a:cxnLst>
                  <a:cxn ang="0">
                    <a:pos x="T0" y="T1"/>
                  </a:cxn>
                  <a:cxn ang="0">
                    <a:pos x="T2" y="T3"/>
                  </a:cxn>
                  <a:cxn ang="0">
                    <a:pos x="T4" y="T5"/>
                  </a:cxn>
                  <a:cxn ang="0">
                    <a:pos x="T6" y="T7"/>
                  </a:cxn>
                </a:cxnLst>
                <a:rect l="0" t="0" r="r" b="b"/>
                <a:pathLst>
                  <a:path w="61" h="221">
                    <a:moveTo>
                      <a:pt x="21" y="1"/>
                    </a:moveTo>
                    <a:cubicBezTo>
                      <a:pt x="0" y="221"/>
                      <a:pt x="0" y="221"/>
                      <a:pt x="0" y="221"/>
                    </a:cubicBezTo>
                    <a:cubicBezTo>
                      <a:pt x="34" y="219"/>
                      <a:pt x="61" y="159"/>
                      <a:pt x="52" y="124"/>
                    </a:cubicBezTo>
                    <a:cubicBezTo>
                      <a:pt x="22" y="0"/>
                      <a:pt x="22" y="0"/>
                      <a:pt x="22" y="0"/>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6" name="Freeform 109">
                <a:extLst>
                  <a:ext uri="{FF2B5EF4-FFF2-40B4-BE49-F238E27FC236}">
                    <a16:creationId xmlns:a16="http://schemas.microsoft.com/office/drawing/2014/main" id="{6B546094-8103-462F-8A77-0F625BD3B8BE}"/>
                  </a:ext>
                </a:extLst>
              </p:cNvPr>
              <p:cNvSpPr>
                <a:spLocks/>
              </p:cNvSpPr>
              <p:nvPr/>
            </p:nvSpPr>
            <p:spPr bwMode="auto">
              <a:xfrm>
                <a:off x="2082800" y="3021013"/>
                <a:ext cx="74612" cy="268288"/>
              </a:xfrm>
              <a:custGeom>
                <a:avLst/>
                <a:gdLst>
                  <a:gd name="T0" fmla="*/ 21 w 61"/>
                  <a:gd name="T1" fmla="*/ 1 h 221"/>
                  <a:gd name="T2" fmla="*/ 0 w 61"/>
                  <a:gd name="T3" fmla="*/ 221 h 221"/>
                  <a:gd name="T4" fmla="*/ 52 w 61"/>
                  <a:gd name="T5" fmla="*/ 124 h 221"/>
                  <a:gd name="T6" fmla="*/ 22 w 61"/>
                  <a:gd name="T7" fmla="*/ 0 h 221"/>
                </a:gdLst>
                <a:ahLst/>
                <a:cxnLst>
                  <a:cxn ang="0">
                    <a:pos x="T0" y="T1"/>
                  </a:cxn>
                  <a:cxn ang="0">
                    <a:pos x="T2" y="T3"/>
                  </a:cxn>
                  <a:cxn ang="0">
                    <a:pos x="T4" y="T5"/>
                  </a:cxn>
                  <a:cxn ang="0">
                    <a:pos x="T6" y="T7"/>
                  </a:cxn>
                </a:cxnLst>
                <a:rect l="0" t="0" r="r" b="b"/>
                <a:pathLst>
                  <a:path w="61" h="221">
                    <a:moveTo>
                      <a:pt x="21" y="1"/>
                    </a:moveTo>
                    <a:cubicBezTo>
                      <a:pt x="0" y="221"/>
                      <a:pt x="0" y="221"/>
                      <a:pt x="0" y="221"/>
                    </a:cubicBezTo>
                    <a:cubicBezTo>
                      <a:pt x="34" y="219"/>
                      <a:pt x="61" y="159"/>
                      <a:pt x="52" y="124"/>
                    </a:cubicBezTo>
                    <a:cubicBezTo>
                      <a:pt x="22" y="0"/>
                      <a:pt x="22" y="0"/>
                      <a:pt x="22" y="0"/>
                    </a:cubicBezTo>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7" name="Freeform 110">
                <a:extLst>
                  <a:ext uri="{FF2B5EF4-FFF2-40B4-BE49-F238E27FC236}">
                    <a16:creationId xmlns:a16="http://schemas.microsoft.com/office/drawing/2014/main" id="{6DDCC0DB-703A-46E0-9188-6DD11E68BD3E}"/>
                  </a:ext>
                </a:extLst>
              </p:cNvPr>
              <p:cNvSpPr>
                <a:spLocks/>
              </p:cNvSpPr>
              <p:nvPr/>
            </p:nvSpPr>
            <p:spPr bwMode="auto">
              <a:xfrm>
                <a:off x="1744662" y="2938463"/>
                <a:ext cx="365125" cy="446088"/>
              </a:xfrm>
              <a:custGeom>
                <a:avLst/>
                <a:gdLst>
                  <a:gd name="T0" fmla="*/ 271 w 298"/>
                  <a:gd name="T1" fmla="*/ 367 h 367"/>
                  <a:gd name="T2" fmla="*/ 27 w 298"/>
                  <a:gd name="T3" fmla="*/ 367 h 367"/>
                  <a:gd name="T4" fmla="*/ 0 w 298"/>
                  <a:gd name="T5" fmla="*/ 70 h 367"/>
                  <a:gd name="T6" fmla="*/ 83 w 298"/>
                  <a:gd name="T7" fmla="*/ 1 h 367"/>
                  <a:gd name="T8" fmla="*/ 215 w 298"/>
                  <a:gd name="T9" fmla="*/ 0 h 367"/>
                  <a:gd name="T10" fmla="*/ 298 w 298"/>
                  <a:gd name="T11" fmla="*/ 69 h 367"/>
                  <a:gd name="T12" fmla="*/ 271 w 298"/>
                  <a:gd name="T13" fmla="*/ 367 h 367"/>
                </a:gdLst>
                <a:ahLst/>
                <a:cxnLst>
                  <a:cxn ang="0">
                    <a:pos x="T0" y="T1"/>
                  </a:cxn>
                  <a:cxn ang="0">
                    <a:pos x="T2" y="T3"/>
                  </a:cxn>
                  <a:cxn ang="0">
                    <a:pos x="T4" y="T5"/>
                  </a:cxn>
                  <a:cxn ang="0">
                    <a:pos x="T6" y="T7"/>
                  </a:cxn>
                  <a:cxn ang="0">
                    <a:pos x="T8" y="T9"/>
                  </a:cxn>
                  <a:cxn ang="0">
                    <a:pos x="T10" y="T11"/>
                  </a:cxn>
                  <a:cxn ang="0">
                    <a:pos x="T12" y="T13"/>
                  </a:cxn>
                </a:cxnLst>
                <a:rect l="0" t="0" r="r" b="b"/>
                <a:pathLst>
                  <a:path w="298" h="367">
                    <a:moveTo>
                      <a:pt x="271" y="367"/>
                    </a:moveTo>
                    <a:cubicBezTo>
                      <a:pt x="27" y="367"/>
                      <a:pt x="27" y="367"/>
                      <a:pt x="27" y="367"/>
                    </a:cubicBezTo>
                    <a:cubicBezTo>
                      <a:pt x="0" y="70"/>
                      <a:pt x="0" y="70"/>
                      <a:pt x="0" y="70"/>
                    </a:cubicBezTo>
                    <a:cubicBezTo>
                      <a:pt x="9" y="32"/>
                      <a:pt x="44" y="1"/>
                      <a:pt x="83" y="1"/>
                    </a:cubicBezTo>
                    <a:cubicBezTo>
                      <a:pt x="215" y="0"/>
                      <a:pt x="215" y="0"/>
                      <a:pt x="215" y="0"/>
                    </a:cubicBezTo>
                    <a:cubicBezTo>
                      <a:pt x="254" y="0"/>
                      <a:pt x="289" y="31"/>
                      <a:pt x="298" y="69"/>
                    </a:cubicBezTo>
                    <a:cubicBezTo>
                      <a:pt x="271" y="367"/>
                      <a:pt x="271" y="367"/>
                      <a:pt x="271" y="367"/>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8" name="Freeform 111">
                <a:extLst>
                  <a:ext uri="{FF2B5EF4-FFF2-40B4-BE49-F238E27FC236}">
                    <a16:creationId xmlns:a16="http://schemas.microsoft.com/office/drawing/2014/main" id="{DE0DDC45-4DA3-4EE0-B9DF-33BDABE607E4}"/>
                  </a:ext>
                </a:extLst>
              </p:cNvPr>
              <p:cNvSpPr>
                <a:spLocks/>
              </p:cNvSpPr>
              <p:nvPr/>
            </p:nvSpPr>
            <p:spPr bwMode="auto">
              <a:xfrm>
                <a:off x="1879600" y="2938463"/>
                <a:ext cx="93662" cy="195263"/>
              </a:xfrm>
              <a:custGeom>
                <a:avLst/>
                <a:gdLst>
                  <a:gd name="T0" fmla="*/ 30 w 59"/>
                  <a:gd name="T1" fmla="*/ 123 h 123"/>
                  <a:gd name="T2" fmla="*/ 0 w 59"/>
                  <a:gd name="T3" fmla="*/ 0 h 123"/>
                  <a:gd name="T4" fmla="*/ 59 w 59"/>
                  <a:gd name="T5" fmla="*/ 0 h 123"/>
                  <a:gd name="T6" fmla="*/ 30 w 59"/>
                  <a:gd name="T7" fmla="*/ 123 h 123"/>
                </a:gdLst>
                <a:ahLst/>
                <a:cxnLst>
                  <a:cxn ang="0">
                    <a:pos x="T0" y="T1"/>
                  </a:cxn>
                  <a:cxn ang="0">
                    <a:pos x="T2" y="T3"/>
                  </a:cxn>
                  <a:cxn ang="0">
                    <a:pos x="T4" y="T5"/>
                  </a:cxn>
                  <a:cxn ang="0">
                    <a:pos x="T6" y="T7"/>
                  </a:cxn>
                </a:cxnLst>
                <a:rect l="0" t="0" r="r" b="b"/>
                <a:pathLst>
                  <a:path w="59" h="123">
                    <a:moveTo>
                      <a:pt x="30" y="123"/>
                    </a:moveTo>
                    <a:lnTo>
                      <a:pt x="0" y="0"/>
                    </a:lnTo>
                    <a:lnTo>
                      <a:pt x="59" y="0"/>
                    </a:lnTo>
                    <a:lnTo>
                      <a:pt x="30"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9" name="Freeform 112">
                <a:extLst>
                  <a:ext uri="{FF2B5EF4-FFF2-40B4-BE49-F238E27FC236}">
                    <a16:creationId xmlns:a16="http://schemas.microsoft.com/office/drawing/2014/main" id="{95FEB48C-2ADB-47C8-BB88-0EA89DB43A27}"/>
                  </a:ext>
                </a:extLst>
              </p:cNvPr>
              <p:cNvSpPr>
                <a:spLocks/>
              </p:cNvSpPr>
              <p:nvPr/>
            </p:nvSpPr>
            <p:spPr bwMode="auto">
              <a:xfrm>
                <a:off x="1778000" y="3384551"/>
                <a:ext cx="298450" cy="560388"/>
              </a:xfrm>
              <a:custGeom>
                <a:avLst/>
                <a:gdLst>
                  <a:gd name="T0" fmla="*/ 24 w 243"/>
                  <a:gd name="T1" fmla="*/ 459 h 459"/>
                  <a:gd name="T2" fmla="*/ 80 w 243"/>
                  <a:gd name="T3" fmla="*/ 459 h 459"/>
                  <a:gd name="T4" fmla="*/ 86 w 243"/>
                  <a:gd name="T5" fmla="*/ 240 h 459"/>
                  <a:gd name="T6" fmla="*/ 110 w 243"/>
                  <a:gd name="T7" fmla="*/ 114 h 459"/>
                  <a:gd name="T8" fmla="*/ 121 w 243"/>
                  <a:gd name="T9" fmla="*/ 110 h 459"/>
                  <a:gd name="T10" fmla="*/ 134 w 243"/>
                  <a:gd name="T11" fmla="*/ 113 h 459"/>
                  <a:gd name="T12" fmla="*/ 157 w 243"/>
                  <a:gd name="T13" fmla="*/ 240 h 459"/>
                  <a:gd name="T14" fmla="*/ 163 w 243"/>
                  <a:gd name="T15" fmla="*/ 459 h 459"/>
                  <a:gd name="T16" fmla="*/ 218 w 243"/>
                  <a:gd name="T17" fmla="*/ 459 h 459"/>
                  <a:gd name="T18" fmla="*/ 241 w 243"/>
                  <a:gd name="T19" fmla="*/ 243 h 459"/>
                  <a:gd name="T20" fmla="*/ 243 w 243"/>
                  <a:gd name="T21" fmla="*/ 0 h 459"/>
                  <a:gd name="T22" fmla="*/ 0 w 243"/>
                  <a:gd name="T23" fmla="*/ 0 h 459"/>
                  <a:gd name="T24" fmla="*/ 2 w 243"/>
                  <a:gd name="T25" fmla="*/ 243 h 459"/>
                  <a:gd name="T26" fmla="*/ 24 w 243"/>
                  <a:gd name="T27"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459">
                    <a:moveTo>
                      <a:pt x="24" y="459"/>
                    </a:moveTo>
                    <a:cubicBezTo>
                      <a:pt x="80" y="459"/>
                      <a:pt x="80" y="459"/>
                      <a:pt x="80" y="459"/>
                    </a:cubicBezTo>
                    <a:cubicBezTo>
                      <a:pt x="86" y="240"/>
                      <a:pt x="86" y="240"/>
                      <a:pt x="86" y="240"/>
                    </a:cubicBezTo>
                    <a:cubicBezTo>
                      <a:pt x="110" y="114"/>
                      <a:pt x="110" y="114"/>
                      <a:pt x="110" y="114"/>
                    </a:cubicBezTo>
                    <a:cubicBezTo>
                      <a:pt x="117" y="111"/>
                      <a:pt x="119" y="110"/>
                      <a:pt x="121" y="110"/>
                    </a:cubicBezTo>
                    <a:cubicBezTo>
                      <a:pt x="123" y="110"/>
                      <a:pt x="125" y="111"/>
                      <a:pt x="134" y="113"/>
                    </a:cubicBezTo>
                    <a:cubicBezTo>
                      <a:pt x="157" y="240"/>
                      <a:pt x="157" y="240"/>
                      <a:pt x="157" y="240"/>
                    </a:cubicBezTo>
                    <a:cubicBezTo>
                      <a:pt x="163" y="459"/>
                      <a:pt x="163" y="459"/>
                      <a:pt x="163" y="459"/>
                    </a:cubicBezTo>
                    <a:cubicBezTo>
                      <a:pt x="218" y="459"/>
                      <a:pt x="218" y="459"/>
                      <a:pt x="218" y="459"/>
                    </a:cubicBezTo>
                    <a:cubicBezTo>
                      <a:pt x="241" y="243"/>
                      <a:pt x="241" y="243"/>
                      <a:pt x="241" y="243"/>
                    </a:cubicBezTo>
                    <a:cubicBezTo>
                      <a:pt x="243" y="0"/>
                      <a:pt x="243" y="0"/>
                      <a:pt x="243" y="0"/>
                    </a:cubicBezTo>
                    <a:cubicBezTo>
                      <a:pt x="0" y="0"/>
                      <a:pt x="0" y="0"/>
                      <a:pt x="0" y="0"/>
                    </a:cubicBezTo>
                    <a:cubicBezTo>
                      <a:pt x="2" y="243"/>
                      <a:pt x="2" y="243"/>
                      <a:pt x="2" y="243"/>
                    </a:cubicBezTo>
                    <a:lnTo>
                      <a:pt x="24" y="459"/>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0" name="Freeform 113">
                <a:extLst>
                  <a:ext uri="{FF2B5EF4-FFF2-40B4-BE49-F238E27FC236}">
                    <a16:creationId xmlns:a16="http://schemas.microsoft.com/office/drawing/2014/main" id="{3EEE5C65-8B3A-4A0D-BF50-5150962C87DA}"/>
                  </a:ext>
                </a:extLst>
              </p:cNvPr>
              <p:cNvSpPr>
                <a:spLocks/>
              </p:cNvSpPr>
              <p:nvPr/>
            </p:nvSpPr>
            <p:spPr bwMode="auto">
              <a:xfrm>
                <a:off x="1863725" y="3519488"/>
                <a:ext cx="61912" cy="425450"/>
              </a:xfrm>
              <a:custGeom>
                <a:avLst/>
                <a:gdLst>
                  <a:gd name="T0" fmla="*/ 51 w 51"/>
                  <a:gd name="T1" fmla="*/ 0 h 349"/>
                  <a:gd name="T2" fmla="*/ 42 w 51"/>
                  <a:gd name="T3" fmla="*/ 0 h 349"/>
                  <a:gd name="T4" fmla="*/ 24 w 51"/>
                  <a:gd name="T5" fmla="*/ 4 h 349"/>
                  <a:gd name="T6" fmla="*/ 0 w 51"/>
                  <a:gd name="T7" fmla="*/ 130 h 349"/>
                  <a:gd name="T8" fmla="*/ 11 w 51"/>
                  <a:gd name="T9" fmla="*/ 349 h 349"/>
                  <a:gd name="T10" fmla="*/ 17 w 51"/>
                  <a:gd name="T11" fmla="*/ 130 h 349"/>
                  <a:gd name="T12" fmla="*/ 41 w 51"/>
                  <a:gd name="T13" fmla="*/ 4 h 349"/>
                  <a:gd name="T14" fmla="*/ 51 w 51"/>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49">
                    <a:moveTo>
                      <a:pt x="51" y="0"/>
                    </a:moveTo>
                    <a:cubicBezTo>
                      <a:pt x="49" y="0"/>
                      <a:pt x="45" y="0"/>
                      <a:pt x="42" y="0"/>
                    </a:cubicBezTo>
                    <a:cubicBezTo>
                      <a:pt x="35" y="1"/>
                      <a:pt x="31" y="0"/>
                      <a:pt x="24" y="4"/>
                    </a:cubicBezTo>
                    <a:cubicBezTo>
                      <a:pt x="0" y="130"/>
                      <a:pt x="0" y="130"/>
                      <a:pt x="0" y="130"/>
                    </a:cubicBezTo>
                    <a:cubicBezTo>
                      <a:pt x="11" y="349"/>
                      <a:pt x="11" y="349"/>
                      <a:pt x="11" y="349"/>
                    </a:cubicBezTo>
                    <a:cubicBezTo>
                      <a:pt x="17" y="130"/>
                      <a:pt x="17" y="130"/>
                      <a:pt x="17" y="130"/>
                    </a:cubicBezTo>
                    <a:cubicBezTo>
                      <a:pt x="41" y="4"/>
                      <a:pt x="41" y="4"/>
                      <a:pt x="41" y="4"/>
                    </a:cubicBezTo>
                    <a:cubicBezTo>
                      <a:pt x="45" y="2"/>
                      <a:pt x="47" y="1"/>
                      <a:pt x="51" y="0"/>
                    </a:cubicBezTo>
                    <a:close/>
                  </a:path>
                </a:pathLst>
              </a:custGeom>
              <a:solidFill>
                <a:srgbClr val="407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1" name="Freeform 114">
                <a:extLst>
                  <a:ext uri="{FF2B5EF4-FFF2-40B4-BE49-F238E27FC236}">
                    <a16:creationId xmlns:a16="http://schemas.microsoft.com/office/drawing/2014/main" id="{6BDE3048-525F-4A1D-A80B-E4C703AAF38C}"/>
                  </a:ext>
                </a:extLst>
              </p:cNvPr>
              <p:cNvSpPr>
                <a:spLocks/>
              </p:cNvSpPr>
              <p:nvPr/>
            </p:nvSpPr>
            <p:spPr bwMode="auto">
              <a:xfrm>
                <a:off x="2046287" y="3384551"/>
                <a:ext cx="30162" cy="560388"/>
              </a:xfrm>
              <a:custGeom>
                <a:avLst/>
                <a:gdLst>
                  <a:gd name="T0" fmla="*/ 4 w 19"/>
                  <a:gd name="T1" fmla="*/ 0 h 353"/>
                  <a:gd name="T2" fmla="*/ 3 w 19"/>
                  <a:gd name="T3" fmla="*/ 187 h 353"/>
                  <a:gd name="T4" fmla="*/ 0 w 19"/>
                  <a:gd name="T5" fmla="*/ 353 h 353"/>
                  <a:gd name="T6" fmla="*/ 17 w 19"/>
                  <a:gd name="T7" fmla="*/ 187 h 353"/>
                  <a:gd name="T8" fmla="*/ 19 w 19"/>
                  <a:gd name="T9" fmla="*/ 0 h 353"/>
                  <a:gd name="T10" fmla="*/ 4 w 19"/>
                  <a:gd name="T11" fmla="*/ 0 h 353"/>
                </a:gdLst>
                <a:ahLst/>
                <a:cxnLst>
                  <a:cxn ang="0">
                    <a:pos x="T0" y="T1"/>
                  </a:cxn>
                  <a:cxn ang="0">
                    <a:pos x="T2" y="T3"/>
                  </a:cxn>
                  <a:cxn ang="0">
                    <a:pos x="T4" y="T5"/>
                  </a:cxn>
                  <a:cxn ang="0">
                    <a:pos x="T6" y="T7"/>
                  </a:cxn>
                  <a:cxn ang="0">
                    <a:pos x="T8" y="T9"/>
                  </a:cxn>
                  <a:cxn ang="0">
                    <a:pos x="T10" y="T11"/>
                  </a:cxn>
                </a:cxnLst>
                <a:rect l="0" t="0" r="r" b="b"/>
                <a:pathLst>
                  <a:path w="19" h="353">
                    <a:moveTo>
                      <a:pt x="4" y="0"/>
                    </a:moveTo>
                    <a:lnTo>
                      <a:pt x="3" y="187"/>
                    </a:lnTo>
                    <a:lnTo>
                      <a:pt x="0" y="353"/>
                    </a:lnTo>
                    <a:lnTo>
                      <a:pt x="17" y="187"/>
                    </a:lnTo>
                    <a:lnTo>
                      <a:pt x="19" y="0"/>
                    </a:lnTo>
                    <a:lnTo>
                      <a:pt x="4" y="0"/>
                    </a:lnTo>
                    <a:close/>
                  </a:path>
                </a:pathLst>
              </a:custGeom>
              <a:solidFill>
                <a:srgbClr val="407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2" name="Freeform 115">
                <a:extLst>
                  <a:ext uri="{FF2B5EF4-FFF2-40B4-BE49-F238E27FC236}">
                    <a16:creationId xmlns:a16="http://schemas.microsoft.com/office/drawing/2014/main" id="{EFFAFFBC-AC28-4630-A891-E58DB3964A25}"/>
                  </a:ext>
                </a:extLst>
              </p:cNvPr>
              <p:cNvSpPr>
                <a:spLocks/>
              </p:cNvSpPr>
              <p:nvPr/>
            </p:nvSpPr>
            <p:spPr bwMode="auto">
              <a:xfrm>
                <a:off x="1927225" y="3517901"/>
                <a:ext cx="63500" cy="427038"/>
              </a:xfrm>
              <a:custGeom>
                <a:avLst/>
                <a:gdLst>
                  <a:gd name="T0" fmla="*/ 0 w 52"/>
                  <a:gd name="T1" fmla="*/ 1 h 350"/>
                  <a:gd name="T2" fmla="*/ 9 w 52"/>
                  <a:gd name="T3" fmla="*/ 0 h 350"/>
                  <a:gd name="T4" fmla="*/ 26 w 52"/>
                  <a:gd name="T5" fmla="*/ 4 h 350"/>
                  <a:gd name="T6" fmla="*/ 52 w 52"/>
                  <a:gd name="T7" fmla="*/ 131 h 350"/>
                  <a:gd name="T8" fmla="*/ 41 w 52"/>
                  <a:gd name="T9" fmla="*/ 350 h 350"/>
                  <a:gd name="T10" fmla="*/ 35 w 52"/>
                  <a:gd name="T11" fmla="*/ 131 h 350"/>
                  <a:gd name="T12" fmla="*/ 13 w 52"/>
                  <a:gd name="T13" fmla="*/ 4 h 350"/>
                  <a:gd name="T14" fmla="*/ 0 w 52"/>
                  <a:gd name="T15" fmla="*/ 1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50">
                    <a:moveTo>
                      <a:pt x="0" y="1"/>
                    </a:moveTo>
                    <a:cubicBezTo>
                      <a:pt x="3" y="1"/>
                      <a:pt x="6" y="0"/>
                      <a:pt x="9" y="0"/>
                    </a:cubicBezTo>
                    <a:cubicBezTo>
                      <a:pt x="16" y="0"/>
                      <a:pt x="20" y="1"/>
                      <a:pt x="26" y="4"/>
                    </a:cubicBezTo>
                    <a:cubicBezTo>
                      <a:pt x="52" y="131"/>
                      <a:pt x="52" y="131"/>
                      <a:pt x="52" y="131"/>
                    </a:cubicBezTo>
                    <a:cubicBezTo>
                      <a:pt x="41" y="350"/>
                      <a:pt x="41" y="350"/>
                      <a:pt x="41" y="350"/>
                    </a:cubicBezTo>
                    <a:cubicBezTo>
                      <a:pt x="35" y="131"/>
                      <a:pt x="35" y="131"/>
                      <a:pt x="35" y="131"/>
                    </a:cubicBezTo>
                    <a:cubicBezTo>
                      <a:pt x="13" y="4"/>
                      <a:pt x="13" y="4"/>
                      <a:pt x="13" y="4"/>
                    </a:cubicBezTo>
                    <a:cubicBezTo>
                      <a:pt x="8" y="2"/>
                      <a:pt x="5" y="2"/>
                      <a:pt x="0" y="1"/>
                    </a:cubicBez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3" name="Freeform 116">
                <a:extLst>
                  <a:ext uri="{FF2B5EF4-FFF2-40B4-BE49-F238E27FC236}">
                    <a16:creationId xmlns:a16="http://schemas.microsoft.com/office/drawing/2014/main" id="{AC3B4B1E-6D02-4EBA-A141-29B10C88CDA3}"/>
                  </a:ext>
                </a:extLst>
              </p:cNvPr>
              <p:cNvSpPr>
                <a:spLocks/>
              </p:cNvSpPr>
              <p:nvPr/>
            </p:nvSpPr>
            <p:spPr bwMode="auto">
              <a:xfrm>
                <a:off x="1776412" y="3384551"/>
                <a:ext cx="31750" cy="560388"/>
              </a:xfrm>
              <a:custGeom>
                <a:avLst/>
                <a:gdLst>
                  <a:gd name="T0" fmla="*/ 15 w 20"/>
                  <a:gd name="T1" fmla="*/ 0 h 353"/>
                  <a:gd name="T2" fmla="*/ 17 w 20"/>
                  <a:gd name="T3" fmla="*/ 187 h 353"/>
                  <a:gd name="T4" fmla="*/ 20 w 20"/>
                  <a:gd name="T5" fmla="*/ 353 h 353"/>
                  <a:gd name="T6" fmla="*/ 3 w 20"/>
                  <a:gd name="T7" fmla="*/ 187 h 353"/>
                  <a:gd name="T8" fmla="*/ 0 w 20"/>
                  <a:gd name="T9" fmla="*/ 0 h 353"/>
                  <a:gd name="T10" fmla="*/ 15 w 20"/>
                  <a:gd name="T11" fmla="*/ 0 h 353"/>
                </a:gdLst>
                <a:ahLst/>
                <a:cxnLst>
                  <a:cxn ang="0">
                    <a:pos x="T0" y="T1"/>
                  </a:cxn>
                  <a:cxn ang="0">
                    <a:pos x="T2" y="T3"/>
                  </a:cxn>
                  <a:cxn ang="0">
                    <a:pos x="T4" y="T5"/>
                  </a:cxn>
                  <a:cxn ang="0">
                    <a:pos x="T6" y="T7"/>
                  </a:cxn>
                  <a:cxn ang="0">
                    <a:pos x="T8" y="T9"/>
                  </a:cxn>
                  <a:cxn ang="0">
                    <a:pos x="T10" y="T11"/>
                  </a:cxn>
                </a:cxnLst>
                <a:rect l="0" t="0" r="r" b="b"/>
                <a:pathLst>
                  <a:path w="20" h="353">
                    <a:moveTo>
                      <a:pt x="15" y="0"/>
                    </a:moveTo>
                    <a:lnTo>
                      <a:pt x="17" y="187"/>
                    </a:lnTo>
                    <a:lnTo>
                      <a:pt x="20" y="353"/>
                    </a:lnTo>
                    <a:lnTo>
                      <a:pt x="3" y="187"/>
                    </a:lnTo>
                    <a:lnTo>
                      <a:pt x="0" y="0"/>
                    </a:lnTo>
                    <a:lnTo>
                      <a:pt x="15"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4" name="Freeform 117">
                <a:extLst>
                  <a:ext uri="{FF2B5EF4-FFF2-40B4-BE49-F238E27FC236}">
                    <a16:creationId xmlns:a16="http://schemas.microsoft.com/office/drawing/2014/main" id="{5E82E9B5-B4B2-4106-92E3-B87694C220BD}"/>
                  </a:ext>
                </a:extLst>
              </p:cNvPr>
              <p:cNvSpPr>
                <a:spLocks/>
              </p:cNvSpPr>
              <p:nvPr/>
            </p:nvSpPr>
            <p:spPr bwMode="auto">
              <a:xfrm>
                <a:off x="1981200" y="3043238"/>
                <a:ext cx="84137" cy="90488"/>
              </a:xfrm>
              <a:custGeom>
                <a:avLst/>
                <a:gdLst>
                  <a:gd name="T0" fmla="*/ 66 w 69"/>
                  <a:gd name="T1" fmla="*/ 11 h 74"/>
                  <a:gd name="T2" fmla="*/ 35 w 69"/>
                  <a:gd name="T3" fmla="*/ 0 h 74"/>
                  <a:gd name="T4" fmla="*/ 3 w 69"/>
                  <a:gd name="T5" fmla="*/ 11 h 74"/>
                  <a:gd name="T6" fmla="*/ 35 w 69"/>
                  <a:gd name="T7" fmla="*/ 74 h 74"/>
                  <a:gd name="T8" fmla="*/ 66 w 69"/>
                  <a:gd name="T9" fmla="*/ 11 h 74"/>
                </a:gdLst>
                <a:ahLst/>
                <a:cxnLst>
                  <a:cxn ang="0">
                    <a:pos x="T0" y="T1"/>
                  </a:cxn>
                  <a:cxn ang="0">
                    <a:pos x="T2" y="T3"/>
                  </a:cxn>
                  <a:cxn ang="0">
                    <a:pos x="T4" y="T5"/>
                  </a:cxn>
                  <a:cxn ang="0">
                    <a:pos x="T6" y="T7"/>
                  </a:cxn>
                  <a:cxn ang="0">
                    <a:pos x="T8" y="T9"/>
                  </a:cxn>
                </a:cxnLst>
                <a:rect l="0" t="0" r="r" b="b"/>
                <a:pathLst>
                  <a:path w="69" h="74">
                    <a:moveTo>
                      <a:pt x="66" y="11"/>
                    </a:moveTo>
                    <a:cubicBezTo>
                      <a:pt x="40" y="10"/>
                      <a:pt x="35" y="0"/>
                      <a:pt x="35" y="0"/>
                    </a:cubicBezTo>
                    <a:cubicBezTo>
                      <a:pt x="35" y="0"/>
                      <a:pt x="30" y="10"/>
                      <a:pt x="3" y="11"/>
                    </a:cubicBezTo>
                    <a:cubicBezTo>
                      <a:pt x="3" y="11"/>
                      <a:pt x="0" y="57"/>
                      <a:pt x="35" y="74"/>
                    </a:cubicBezTo>
                    <a:cubicBezTo>
                      <a:pt x="69" y="57"/>
                      <a:pt x="66" y="11"/>
                      <a:pt x="66" y="11"/>
                    </a:cubicBezTo>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5" name="Freeform 118">
                <a:extLst>
                  <a:ext uri="{FF2B5EF4-FFF2-40B4-BE49-F238E27FC236}">
                    <a16:creationId xmlns:a16="http://schemas.microsoft.com/office/drawing/2014/main" id="{0E1A723F-402F-4B99-95FE-C90F9E9523C8}"/>
                  </a:ext>
                </a:extLst>
              </p:cNvPr>
              <p:cNvSpPr>
                <a:spLocks noEditPoints="1"/>
              </p:cNvSpPr>
              <p:nvPr/>
            </p:nvSpPr>
            <p:spPr bwMode="auto">
              <a:xfrm>
                <a:off x="2024062" y="3128963"/>
                <a:ext cx="6350" cy="4763"/>
              </a:xfrm>
              <a:custGeom>
                <a:avLst/>
                <a:gdLst>
                  <a:gd name="T0" fmla="*/ 0 w 6"/>
                  <a:gd name="T1" fmla="*/ 4 h 4"/>
                  <a:gd name="T2" fmla="*/ 0 w 6"/>
                  <a:gd name="T3" fmla="*/ 4 h 4"/>
                  <a:gd name="T4" fmla="*/ 0 w 6"/>
                  <a:gd name="T5" fmla="*/ 4 h 4"/>
                  <a:gd name="T6" fmla="*/ 0 w 6"/>
                  <a:gd name="T7" fmla="*/ 3 h 4"/>
                  <a:gd name="T8" fmla="*/ 0 w 6"/>
                  <a:gd name="T9" fmla="*/ 4 h 4"/>
                  <a:gd name="T10" fmla="*/ 0 w 6"/>
                  <a:gd name="T11" fmla="*/ 3 h 4"/>
                  <a:gd name="T12" fmla="*/ 1 w 6"/>
                  <a:gd name="T13" fmla="*/ 3 h 4"/>
                  <a:gd name="T14" fmla="*/ 0 w 6"/>
                  <a:gd name="T15" fmla="*/ 3 h 4"/>
                  <a:gd name="T16" fmla="*/ 1 w 6"/>
                  <a:gd name="T17" fmla="*/ 3 h 4"/>
                  <a:gd name="T18" fmla="*/ 1 w 6"/>
                  <a:gd name="T19" fmla="*/ 3 h 4"/>
                  <a:gd name="T20" fmla="*/ 1 w 6"/>
                  <a:gd name="T21" fmla="*/ 3 h 4"/>
                  <a:gd name="T22" fmla="*/ 1 w 6"/>
                  <a:gd name="T23" fmla="*/ 3 h 4"/>
                  <a:gd name="T24" fmla="*/ 2 w 6"/>
                  <a:gd name="T25" fmla="*/ 3 h 4"/>
                  <a:gd name="T26" fmla="*/ 1 w 6"/>
                  <a:gd name="T27" fmla="*/ 3 h 4"/>
                  <a:gd name="T28" fmla="*/ 2 w 6"/>
                  <a:gd name="T29" fmla="*/ 3 h 4"/>
                  <a:gd name="T30" fmla="*/ 2 w 6"/>
                  <a:gd name="T31" fmla="*/ 3 h 4"/>
                  <a:gd name="T32" fmla="*/ 2 w 6"/>
                  <a:gd name="T33" fmla="*/ 3 h 4"/>
                  <a:gd name="T34" fmla="*/ 2 w 6"/>
                  <a:gd name="T35" fmla="*/ 3 h 4"/>
                  <a:gd name="T36" fmla="*/ 3 w 6"/>
                  <a:gd name="T37" fmla="*/ 2 h 4"/>
                  <a:gd name="T38" fmla="*/ 2 w 6"/>
                  <a:gd name="T39" fmla="*/ 3 h 4"/>
                  <a:gd name="T40" fmla="*/ 3 w 6"/>
                  <a:gd name="T41" fmla="*/ 2 h 4"/>
                  <a:gd name="T42" fmla="*/ 3 w 6"/>
                  <a:gd name="T43" fmla="*/ 2 h 4"/>
                  <a:gd name="T44" fmla="*/ 3 w 6"/>
                  <a:gd name="T45" fmla="*/ 2 h 4"/>
                  <a:gd name="T46" fmla="*/ 3 w 6"/>
                  <a:gd name="T47" fmla="*/ 2 h 4"/>
                  <a:gd name="T48" fmla="*/ 3 w 6"/>
                  <a:gd name="T49" fmla="*/ 2 h 4"/>
                  <a:gd name="T50" fmla="*/ 3 w 6"/>
                  <a:gd name="T51" fmla="*/ 2 h 4"/>
                  <a:gd name="T52" fmla="*/ 3 w 6"/>
                  <a:gd name="T53" fmla="*/ 2 h 4"/>
                  <a:gd name="T54" fmla="*/ 4 w 6"/>
                  <a:gd name="T55" fmla="*/ 2 h 4"/>
                  <a:gd name="T56" fmla="*/ 3 w 6"/>
                  <a:gd name="T57" fmla="*/ 2 h 4"/>
                  <a:gd name="T58" fmla="*/ 4 w 6"/>
                  <a:gd name="T59" fmla="*/ 2 h 4"/>
                  <a:gd name="T60" fmla="*/ 4 w 6"/>
                  <a:gd name="T61" fmla="*/ 1 h 4"/>
                  <a:gd name="T62" fmla="*/ 4 w 6"/>
                  <a:gd name="T63" fmla="*/ 1 h 4"/>
                  <a:gd name="T64" fmla="*/ 4 w 6"/>
                  <a:gd name="T65" fmla="*/ 1 h 4"/>
                  <a:gd name="T66" fmla="*/ 5 w 6"/>
                  <a:gd name="T67" fmla="*/ 1 h 4"/>
                  <a:gd name="T68" fmla="*/ 4 w 6"/>
                  <a:gd name="T69" fmla="*/ 1 h 4"/>
                  <a:gd name="T70" fmla="*/ 5 w 6"/>
                  <a:gd name="T71" fmla="*/ 1 h 4"/>
                  <a:gd name="T72" fmla="*/ 5 w 6"/>
                  <a:gd name="T73" fmla="*/ 1 h 4"/>
                  <a:gd name="T74" fmla="*/ 5 w 6"/>
                  <a:gd name="T75" fmla="*/ 1 h 4"/>
                  <a:gd name="T76" fmla="*/ 5 w 6"/>
                  <a:gd name="T77" fmla="*/ 1 h 4"/>
                  <a:gd name="T78" fmla="*/ 5 w 6"/>
                  <a:gd name="T79" fmla="*/ 1 h 4"/>
                  <a:gd name="T80" fmla="*/ 5 w 6"/>
                  <a:gd name="T81" fmla="*/ 1 h 4"/>
                  <a:gd name="T82" fmla="*/ 5 w 6"/>
                  <a:gd name="T83" fmla="*/ 1 h 4"/>
                  <a:gd name="T84" fmla="*/ 6 w 6"/>
                  <a:gd name="T85" fmla="*/ 0 h 4"/>
                  <a:gd name="T86" fmla="*/ 5 w 6"/>
                  <a:gd name="T87" fmla="*/ 1 h 4"/>
                  <a:gd name="T88" fmla="*/ 6 w 6"/>
                  <a:gd name="T89" fmla="*/ 0 h 4"/>
                  <a:gd name="T90" fmla="*/ 6 w 6"/>
                  <a:gd name="T91" fmla="*/ 0 h 4"/>
                  <a:gd name="T92" fmla="*/ 6 w 6"/>
                  <a:gd name="T93" fmla="*/ 0 h 4"/>
                  <a:gd name="T94" fmla="*/ 6 w 6"/>
                  <a:gd name="T9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 h="4">
                    <a:moveTo>
                      <a:pt x="0" y="4"/>
                    </a:moveTo>
                    <a:cubicBezTo>
                      <a:pt x="0" y="4"/>
                      <a:pt x="0" y="4"/>
                      <a:pt x="0" y="4"/>
                    </a:cubicBezTo>
                    <a:cubicBezTo>
                      <a:pt x="0" y="4"/>
                      <a:pt x="0" y="4"/>
                      <a:pt x="0" y="4"/>
                    </a:cubicBezTo>
                    <a:moveTo>
                      <a:pt x="0" y="3"/>
                    </a:moveTo>
                    <a:cubicBezTo>
                      <a:pt x="0" y="4"/>
                      <a:pt x="0" y="4"/>
                      <a:pt x="0" y="4"/>
                    </a:cubicBezTo>
                    <a:cubicBezTo>
                      <a:pt x="0" y="4"/>
                      <a:pt x="0" y="4"/>
                      <a:pt x="0" y="3"/>
                    </a:cubicBezTo>
                    <a:moveTo>
                      <a:pt x="1" y="3"/>
                    </a:moveTo>
                    <a:cubicBezTo>
                      <a:pt x="1" y="3"/>
                      <a:pt x="1" y="3"/>
                      <a:pt x="0" y="3"/>
                    </a:cubicBezTo>
                    <a:cubicBezTo>
                      <a:pt x="1" y="3"/>
                      <a:pt x="1" y="3"/>
                      <a:pt x="1" y="3"/>
                    </a:cubicBezTo>
                    <a:moveTo>
                      <a:pt x="1" y="3"/>
                    </a:moveTo>
                    <a:cubicBezTo>
                      <a:pt x="1" y="3"/>
                      <a:pt x="1" y="3"/>
                      <a:pt x="1" y="3"/>
                    </a:cubicBezTo>
                    <a:cubicBezTo>
                      <a:pt x="1" y="3"/>
                      <a:pt x="1" y="3"/>
                      <a:pt x="1" y="3"/>
                    </a:cubicBezTo>
                    <a:moveTo>
                      <a:pt x="2" y="3"/>
                    </a:moveTo>
                    <a:cubicBezTo>
                      <a:pt x="1" y="3"/>
                      <a:pt x="1" y="3"/>
                      <a:pt x="1" y="3"/>
                    </a:cubicBezTo>
                    <a:cubicBezTo>
                      <a:pt x="1" y="3"/>
                      <a:pt x="1" y="3"/>
                      <a:pt x="2" y="3"/>
                    </a:cubicBezTo>
                    <a:moveTo>
                      <a:pt x="2" y="3"/>
                    </a:moveTo>
                    <a:cubicBezTo>
                      <a:pt x="2" y="3"/>
                      <a:pt x="2" y="3"/>
                      <a:pt x="2" y="3"/>
                    </a:cubicBezTo>
                    <a:cubicBezTo>
                      <a:pt x="2" y="3"/>
                      <a:pt x="2" y="3"/>
                      <a:pt x="2" y="3"/>
                    </a:cubicBezTo>
                    <a:moveTo>
                      <a:pt x="3" y="2"/>
                    </a:moveTo>
                    <a:cubicBezTo>
                      <a:pt x="2" y="2"/>
                      <a:pt x="2" y="2"/>
                      <a:pt x="2" y="3"/>
                    </a:cubicBezTo>
                    <a:cubicBezTo>
                      <a:pt x="2" y="2"/>
                      <a:pt x="2"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4" y="2"/>
                    </a:moveTo>
                    <a:cubicBezTo>
                      <a:pt x="4" y="2"/>
                      <a:pt x="4" y="2"/>
                      <a:pt x="3" y="2"/>
                    </a:cubicBezTo>
                    <a:cubicBezTo>
                      <a:pt x="4" y="2"/>
                      <a:pt x="4" y="2"/>
                      <a:pt x="4" y="2"/>
                    </a:cubicBezTo>
                    <a:moveTo>
                      <a:pt x="4" y="1"/>
                    </a:moveTo>
                    <a:cubicBezTo>
                      <a:pt x="4" y="1"/>
                      <a:pt x="4" y="1"/>
                      <a:pt x="4" y="1"/>
                    </a:cubicBezTo>
                    <a:cubicBezTo>
                      <a:pt x="4" y="1"/>
                      <a:pt x="4" y="1"/>
                      <a:pt x="4" y="1"/>
                    </a:cubicBezTo>
                    <a:moveTo>
                      <a:pt x="5" y="1"/>
                    </a:moveTo>
                    <a:cubicBezTo>
                      <a:pt x="4" y="1"/>
                      <a:pt x="4" y="1"/>
                      <a:pt x="4" y="1"/>
                    </a:cubicBezTo>
                    <a:cubicBezTo>
                      <a:pt x="4" y="1"/>
                      <a:pt x="4" y="1"/>
                      <a:pt x="5" y="1"/>
                    </a:cubicBezTo>
                    <a:moveTo>
                      <a:pt x="5" y="1"/>
                    </a:moveTo>
                    <a:cubicBezTo>
                      <a:pt x="5" y="1"/>
                      <a:pt x="5" y="1"/>
                      <a:pt x="5" y="1"/>
                    </a:cubicBezTo>
                    <a:cubicBezTo>
                      <a:pt x="5" y="1"/>
                      <a:pt x="5" y="1"/>
                      <a:pt x="5" y="1"/>
                    </a:cubicBezTo>
                    <a:moveTo>
                      <a:pt x="5" y="1"/>
                    </a:moveTo>
                    <a:cubicBezTo>
                      <a:pt x="5" y="1"/>
                      <a:pt x="5" y="1"/>
                      <a:pt x="5" y="1"/>
                    </a:cubicBezTo>
                    <a:cubicBezTo>
                      <a:pt x="5" y="1"/>
                      <a:pt x="5" y="1"/>
                      <a:pt x="5" y="1"/>
                    </a:cubicBezTo>
                    <a:moveTo>
                      <a:pt x="6" y="0"/>
                    </a:moveTo>
                    <a:cubicBezTo>
                      <a:pt x="5" y="0"/>
                      <a:pt x="5" y="0"/>
                      <a:pt x="5" y="1"/>
                    </a:cubicBezTo>
                    <a:cubicBezTo>
                      <a:pt x="5" y="0"/>
                      <a:pt x="5" y="0"/>
                      <a:pt x="6" y="0"/>
                    </a:cubicBezTo>
                    <a:moveTo>
                      <a:pt x="6" y="0"/>
                    </a:moveTo>
                    <a:cubicBezTo>
                      <a:pt x="6" y="0"/>
                      <a:pt x="6" y="0"/>
                      <a:pt x="6" y="0"/>
                    </a:cubicBezTo>
                    <a:cubicBezTo>
                      <a:pt x="6" y="0"/>
                      <a:pt x="6" y="0"/>
                      <a:pt x="6" y="0"/>
                    </a:cubicBezTo>
                  </a:path>
                </a:pathLst>
              </a:custGeom>
              <a:solidFill>
                <a:srgbClr val="33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6" name="Freeform 119">
                <a:extLst>
                  <a:ext uri="{FF2B5EF4-FFF2-40B4-BE49-F238E27FC236}">
                    <a16:creationId xmlns:a16="http://schemas.microsoft.com/office/drawing/2014/main" id="{4624A37F-2DB2-4942-BB87-40756BB75C13}"/>
                  </a:ext>
                </a:extLst>
              </p:cNvPr>
              <p:cNvSpPr>
                <a:spLocks/>
              </p:cNvSpPr>
              <p:nvPr/>
            </p:nvSpPr>
            <p:spPr bwMode="auto">
              <a:xfrm>
                <a:off x="1984375" y="3057526"/>
                <a:ext cx="69850" cy="76200"/>
              </a:xfrm>
              <a:custGeom>
                <a:avLst/>
                <a:gdLst>
                  <a:gd name="T0" fmla="*/ 0 w 57"/>
                  <a:gd name="T1" fmla="*/ 0 h 63"/>
                  <a:gd name="T2" fmla="*/ 0 w 57"/>
                  <a:gd name="T3" fmla="*/ 0 h 63"/>
                  <a:gd name="T4" fmla="*/ 0 w 57"/>
                  <a:gd name="T5" fmla="*/ 0 h 63"/>
                  <a:gd name="T6" fmla="*/ 0 w 57"/>
                  <a:gd name="T7" fmla="*/ 2 h 63"/>
                  <a:gd name="T8" fmla="*/ 32 w 57"/>
                  <a:gd name="T9" fmla="*/ 63 h 63"/>
                  <a:gd name="T10" fmla="*/ 32 w 57"/>
                  <a:gd name="T11" fmla="*/ 63 h 63"/>
                  <a:gd name="T12" fmla="*/ 32 w 57"/>
                  <a:gd name="T13" fmla="*/ 63 h 63"/>
                  <a:gd name="T14" fmla="*/ 32 w 57"/>
                  <a:gd name="T15" fmla="*/ 63 h 63"/>
                  <a:gd name="T16" fmla="*/ 32 w 57"/>
                  <a:gd name="T17" fmla="*/ 62 h 63"/>
                  <a:gd name="T18" fmla="*/ 32 w 57"/>
                  <a:gd name="T19" fmla="*/ 62 h 63"/>
                  <a:gd name="T20" fmla="*/ 33 w 57"/>
                  <a:gd name="T21" fmla="*/ 62 h 63"/>
                  <a:gd name="T22" fmla="*/ 33 w 57"/>
                  <a:gd name="T23" fmla="*/ 62 h 63"/>
                  <a:gd name="T24" fmla="*/ 33 w 57"/>
                  <a:gd name="T25" fmla="*/ 62 h 63"/>
                  <a:gd name="T26" fmla="*/ 33 w 57"/>
                  <a:gd name="T27" fmla="*/ 62 h 63"/>
                  <a:gd name="T28" fmla="*/ 34 w 57"/>
                  <a:gd name="T29" fmla="*/ 62 h 63"/>
                  <a:gd name="T30" fmla="*/ 34 w 57"/>
                  <a:gd name="T31" fmla="*/ 62 h 63"/>
                  <a:gd name="T32" fmla="*/ 34 w 57"/>
                  <a:gd name="T33" fmla="*/ 62 h 63"/>
                  <a:gd name="T34" fmla="*/ 34 w 57"/>
                  <a:gd name="T35" fmla="*/ 62 h 63"/>
                  <a:gd name="T36" fmla="*/ 35 w 57"/>
                  <a:gd name="T37" fmla="*/ 61 h 63"/>
                  <a:gd name="T38" fmla="*/ 35 w 57"/>
                  <a:gd name="T39" fmla="*/ 61 h 63"/>
                  <a:gd name="T40" fmla="*/ 35 w 57"/>
                  <a:gd name="T41" fmla="*/ 61 h 63"/>
                  <a:gd name="T42" fmla="*/ 35 w 57"/>
                  <a:gd name="T43" fmla="*/ 61 h 63"/>
                  <a:gd name="T44" fmla="*/ 35 w 57"/>
                  <a:gd name="T45" fmla="*/ 61 h 63"/>
                  <a:gd name="T46" fmla="*/ 35 w 57"/>
                  <a:gd name="T47" fmla="*/ 61 h 63"/>
                  <a:gd name="T48" fmla="*/ 36 w 57"/>
                  <a:gd name="T49" fmla="*/ 61 h 63"/>
                  <a:gd name="T50" fmla="*/ 36 w 57"/>
                  <a:gd name="T51" fmla="*/ 60 h 63"/>
                  <a:gd name="T52" fmla="*/ 36 w 57"/>
                  <a:gd name="T53" fmla="*/ 60 h 63"/>
                  <a:gd name="T54" fmla="*/ 36 w 57"/>
                  <a:gd name="T55" fmla="*/ 60 h 63"/>
                  <a:gd name="T56" fmla="*/ 37 w 57"/>
                  <a:gd name="T57" fmla="*/ 60 h 63"/>
                  <a:gd name="T58" fmla="*/ 37 w 57"/>
                  <a:gd name="T59" fmla="*/ 60 h 63"/>
                  <a:gd name="T60" fmla="*/ 37 w 57"/>
                  <a:gd name="T61" fmla="*/ 60 h 63"/>
                  <a:gd name="T62" fmla="*/ 37 w 57"/>
                  <a:gd name="T63" fmla="*/ 60 h 63"/>
                  <a:gd name="T64" fmla="*/ 37 w 57"/>
                  <a:gd name="T65" fmla="*/ 60 h 63"/>
                  <a:gd name="T66" fmla="*/ 37 w 57"/>
                  <a:gd name="T67" fmla="*/ 60 h 63"/>
                  <a:gd name="T68" fmla="*/ 38 w 57"/>
                  <a:gd name="T69" fmla="*/ 59 h 63"/>
                  <a:gd name="T70" fmla="*/ 38 w 57"/>
                  <a:gd name="T71" fmla="*/ 59 h 63"/>
                  <a:gd name="T72" fmla="*/ 38 w 57"/>
                  <a:gd name="T73" fmla="*/ 59 h 63"/>
                  <a:gd name="T74" fmla="*/ 57 w 57"/>
                  <a:gd name="T75" fmla="*/ 34 h 63"/>
                  <a:gd name="T76" fmla="*/ 0 w 57"/>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 h="63">
                    <a:moveTo>
                      <a:pt x="0" y="0"/>
                    </a:moveTo>
                    <a:cubicBezTo>
                      <a:pt x="0" y="0"/>
                      <a:pt x="0" y="0"/>
                      <a:pt x="0" y="0"/>
                    </a:cubicBezTo>
                    <a:cubicBezTo>
                      <a:pt x="0" y="0"/>
                      <a:pt x="0" y="0"/>
                      <a:pt x="0" y="0"/>
                    </a:cubicBezTo>
                    <a:cubicBezTo>
                      <a:pt x="0" y="0"/>
                      <a:pt x="0" y="1"/>
                      <a:pt x="0" y="2"/>
                    </a:cubicBezTo>
                    <a:cubicBezTo>
                      <a:pt x="0" y="12"/>
                      <a:pt x="2" y="48"/>
                      <a:pt x="32" y="63"/>
                    </a:cubicBezTo>
                    <a:cubicBezTo>
                      <a:pt x="32" y="63"/>
                      <a:pt x="32" y="63"/>
                      <a:pt x="32" y="63"/>
                    </a:cubicBezTo>
                    <a:cubicBezTo>
                      <a:pt x="32" y="63"/>
                      <a:pt x="32" y="63"/>
                      <a:pt x="32" y="63"/>
                    </a:cubicBezTo>
                    <a:cubicBezTo>
                      <a:pt x="32" y="63"/>
                      <a:pt x="32" y="63"/>
                      <a:pt x="32" y="63"/>
                    </a:cubicBezTo>
                    <a:cubicBezTo>
                      <a:pt x="32" y="63"/>
                      <a:pt x="32" y="63"/>
                      <a:pt x="32" y="62"/>
                    </a:cubicBezTo>
                    <a:cubicBezTo>
                      <a:pt x="32" y="62"/>
                      <a:pt x="32" y="62"/>
                      <a:pt x="32" y="62"/>
                    </a:cubicBezTo>
                    <a:cubicBezTo>
                      <a:pt x="33" y="62"/>
                      <a:pt x="33" y="62"/>
                      <a:pt x="33" y="62"/>
                    </a:cubicBezTo>
                    <a:cubicBezTo>
                      <a:pt x="33" y="62"/>
                      <a:pt x="33" y="62"/>
                      <a:pt x="33" y="62"/>
                    </a:cubicBezTo>
                    <a:cubicBezTo>
                      <a:pt x="33" y="62"/>
                      <a:pt x="33" y="62"/>
                      <a:pt x="33" y="62"/>
                    </a:cubicBezTo>
                    <a:cubicBezTo>
                      <a:pt x="33" y="62"/>
                      <a:pt x="33" y="62"/>
                      <a:pt x="33" y="62"/>
                    </a:cubicBezTo>
                    <a:cubicBezTo>
                      <a:pt x="33" y="62"/>
                      <a:pt x="33" y="62"/>
                      <a:pt x="34" y="62"/>
                    </a:cubicBezTo>
                    <a:cubicBezTo>
                      <a:pt x="34" y="62"/>
                      <a:pt x="34" y="62"/>
                      <a:pt x="34" y="62"/>
                    </a:cubicBezTo>
                    <a:cubicBezTo>
                      <a:pt x="34" y="62"/>
                      <a:pt x="34" y="62"/>
                      <a:pt x="34" y="62"/>
                    </a:cubicBezTo>
                    <a:cubicBezTo>
                      <a:pt x="34" y="62"/>
                      <a:pt x="34" y="62"/>
                      <a:pt x="34" y="62"/>
                    </a:cubicBezTo>
                    <a:cubicBezTo>
                      <a:pt x="34" y="61"/>
                      <a:pt x="34" y="61"/>
                      <a:pt x="35" y="61"/>
                    </a:cubicBezTo>
                    <a:cubicBezTo>
                      <a:pt x="35" y="61"/>
                      <a:pt x="35" y="61"/>
                      <a:pt x="35" y="61"/>
                    </a:cubicBezTo>
                    <a:cubicBezTo>
                      <a:pt x="35" y="61"/>
                      <a:pt x="35" y="61"/>
                      <a:pt x="35" y="61"/>
                    </a:cubicBezTo>
                    <a:cubicBezTo>
                      <a:pt x="35" y="61"/>
                      <a:pt x="35" y="61"/>
                      <a:pt x="35" y="61"/>
                    </a:cubicBezTo>
                    <a:cubicBezTo>
                      <a:pt x="35" y="61"/>
                      <a:pt x="35" y="61"/>
                      <a:pt x="35" y="61"/>
                    </a:cubicBezTo>
                    <a:cubicBezTo>
                      <a:pt x="35" y="61"/>
                      <a:pt x="35" y="61"/>
                      <a:pt x="35" y="61"/>
                    </a:cubicBezTo>
                    <a:cubicBezTo>
                      <a:pt x="36" y="61"/>
                      <a:pt x="36" y="61"/>
                      <a:pt x="36" y="61"/>
                    </a:cubicBezTo>
                    <a:cubicBezTo>
                      <a:pt x="36" y="61"/>
                      <a:pt x="36" y="60"/>
                      <a:pt x="36" y="60"/>
                    </a:cubicBezTo>
                    <a:cubicBezTo>
                      <a:pt x="36" y="60"/>
                      <a:pt x="36" y="60"/>
                      <a:pt x="36" y="60"/>
                    </a:cubicBezTo>
                    <a:cubicBezTo>
                      <a:pt x="36" y="60"/>
                      <a:pt x="36" y="60"/>
                      <a:pt x="36" y="60"/>
                    </a:cubicBezTo>
                    <a:cubicBezTo>
                      <a:pt x="36" y="60"/>
                      <a:pt x="36" y="60"/>
                      <a:pt x="37" y="60"/>
                    </a:cubicBezTo>
                    <a:cubicBezTo>
                      <a:pt x="37" y="60"/>
                      <a:pt x="37" y="60"/>
                      <a:pt x="37" y="60"/>
                    </a:cubicBezTo>
                    <a:cubicBezTo>
                      <a:pt x="37" y="60"/>
                      <a:pt x="37" y="60"/>
                      <a:pt x="37" y="60"/>
                    </a:cubicBezTo>
                    <a:cubicBezTo>
                      <a:pt x="37" y="60"/>
                      <a:pt x="37" y="60"/>
                      <a:pt x="37" y="60"/>
                    </a:cubicBezTo>
                    <a:cubicBezTo>
                      <a:pt x="37" y="60"/>
                      <a:pt x="37" y="60"/>
                      <a:pt x="37" y="60"/>
                    </a:cubicBezTo>
                    <a:cubicBezTo>
                      <a:pt x="37" y="60"/>
                      <a:pt x="37" y="60"/>
                      <a:pt x="37" y="60"/>
                    </a:cubicBezTo>
                    <a:cubicBezTo>
                      <a:pt x="37" y="59"/>
                      <a:pt x="37" y="59"/>
                      <a:pt x="38" y="59"/>
                    </a:cubicBezTo>
                    <a:cubicBezTo>
                      <a:pt x="38" y="59"/>
                      <a:pt x="38" y="59"/>
                      <a:pt x="38" y="59"/>
                    </a:cubicBezTo>
                    <a:cubicBezTo>
                      <a:pt x="38" y="59"/>
                      <a:pt x="38" y="59"/>
                      <a:pt x="38" y="59"/>
                    </a:cubicBezTo>
                    <a:cubicBezTo>
                      <a:pt x="47" y="53"/>
                      <a:pt x="53" y="44"/>
                      <a:pt x="57" y="34"/>
                    </a:cubicBezTo>
                    <a:cubicBezTo>
                      <a:pt x="0" y="0"/>
                      <a:pt x="0" y="0"/>
                      <a:pt x="0" y="0"/>
                    </a:cubicBezTo>
                  </a:path>
                </a:pathLst>
              </a:custGeom>
              <a:solidFill>
                <a:srgbClr val="FFC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7" name="Rectangle 120">
                <a:extLst>
                  <a:ext uri="{FF2B5EF4-FFF2-40B4-BE49-F238E27FC236}">
                    <a16:creationId xmlns:a16="http://schemas.microsoft.com/office/drawing/2014/main" id="{2B64FD38-146E-44A4-BC2A-26C61FC4B762}"/>
                  </a:ext>
                </a:extLst>
              </p:cNvPr>
              <p:cNvSpPr>
                <a:spLocks noChangeArrowheads="1"/>
              </p:cNvSpPr>
              <p:nvPr/>
            </p:nvSpPr>
            <p:spPr bwMode="auto">
              <a:xfrm>
                <a:off x="1800225" y="3384551"/>
                <a:ext cx="250825" cy="34925"/>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8" name="Freeform 121">
                <a:extLst>
                  <a:ext uri="{FF2B5EF4-FFF2-40B4-BE49-F238E27FC236}">
                    <a16:creationId xmlns:a16="http://schemas.microsoft.com/office/drawing/2014/main" id="{7C827156-1130-48CA-9244-3563903E532E}"/>
                  </a:ext>
                </a:extLst>
              </p:cNvPr>
              <p:cNvSpPr>
                <a:spLocks/>
              </p:cNvSpPr>
              <p:nvPr/>
            </p:nvSpPr>
            <p:spPr bwMode="auto">
              <a:xfrm>
                <a:off x="1760537" y="4040188"/>
                <a:ext cx="117475" cy="22225"/>
              </a:xfrm>
              <a:custGeom>
                <a:avLst/>
                <a:gdLst>
                  <a:gd name="T0" fmla="*/ 0 w 95"/>
                  <a:gd name="T1" fmla="*/ 0 h 19"/>
                  <a:gd name="T2" fmla="*/ 0 w 95"/>
                  <a:gd name="T3" fmla="*/ 11 h 19"/>
                  <a:gd name="T4" fmla="*/ 7 w 95"/>
                  <a:gd name="T5" fmla="*/ 19 h 19"/>
                  <a:gd name="T6" fmla="*/ 95 w 95"/>
                  <a:gd name="T7" fmla="*/ 19 h 19"/>
                  <a:gd name="T8" fmla="*/ 95 w 95"/>
                  <a:gd name="T9" fmla="*/ 9 h 19"/>
                  <a:gd name="T10" fmla="*/ 7 w 95"/>
                  <a:gd name="T11" fmla="*/ 9 h 19"/>
                  <a:gd name="T12" fmla="*/ 0 w 9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5" h="19">
                    <a:moveTo>
                      <a:pt x="0" y="0"/>
                    </a:moveTo>
                    <a:cubicBezTo>
                      <a:pt x="0" y="4"/>
                      <a:pt x="0" y="7"/>
                      <a:pt x="0" y="11"/>
                    </a:cubicBezTo>
                    <a:cubicBezTo>
                      <a:pt x="0" y="19"/>
                      <a:pt x="7" y="19"/>
                      <a:pt x="7" y="19"/>
                    </a:cubicBezTo>
                    <a:cubicBezTo>
                      <a:pt x="95" y="19"/>
                      <a:pt x="95" y="19"/>
                      <a:pt x="95" y="19"/>
                    </a:cubicBezTo>
                    <a:cubicBezTo>
                      <a:pt x="95" y="9"/>
                      <a:pt x="95" y="9"/>
                      <a:pt x="95" y="9"/>
                    </a:cubicBezTo>
                    <a:cubicBezTo>
                      <a:pt x="7" y="9"/>
                      <a:pt x="7" y="9"/>
                      <a:pt x="7" y="9"/>
                    </a:cubicBezTo>
                    <a:cubicBezTo>
                      <a:pt x="7" y="9"/>
                      <a:pt x="0" y="8"/>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9" name="Freeform 122">
                <a:extLst>
                  <a:ext uri="{FF2B5EF4-FFF2-40B4-BE49-F238E27FC236}">
                    <a16:creationId xmlns:a16="http://schemas.microsoft.com/office/drawing/2014/main" id="{2B208A15-DD73-45B7-AC9F-8AC8AAF2A203}"/>
                  </a:ext>
                </a:extLst>
              </p:cNvPr>
              <p:cNvSpPr>
                <a:spLocks/>
              </p:cNvSpPr>
              <p:nvPr/>
            </p:nvSpPr>
            <p:spPr bwMode="auto">
              <a:xfrm>
                <a:off x="1758950" y="3890963"/>
                <a:ext cx="119062" cy="158750"/>
              </a:xfrm>
              <a:custGeom>
                <a:avLst/>
                <a:gdLst>
                  <a:gd name="T0" fmla="*/ 97 w 97"/>
                  <a:gd name="T1" fmla="*/ 0 h 131"/>
                  <a:gd name="T2" fmla="*/ 97 w 97"/>
                  <a:gd name="T3" fmla="*/ 131 h 131"/>
                  <a:gd name="T4" fmla="*/ 9 w 97"/>
                  <a:gd name="T5" fmla="*/ 131 h 131"/>
                  <a:gd name="T6" fmla="*/ 2 w 97"/>
                  <a:gd name="T7" fmla="*/ 122 h 131"/>
                  <a:gd name="T8" fmla="*/ 2 w 97"/>
                  <a:gd name="T9" fmla="*/ 106 h 131"/>
                  <a:gd name="T10" fmla="*/ 10 w 97"/>
                  <a:gd name="T11" fmla="*/ 93 h 131"/>
                  <a:gd name="T12" fmla="*/ 35 w 97"/>
                  <a:gd name="T13" fmla="*/ 63 h 131"/>
                  <a:gd name="T14" fmla="*/ 35 w 97"/>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31">
                    <a:moveTo>
                      <a:pt x="97" y="0"/>
                    </a:moveTo>
                    <a:cubicBezTo>
                      <a:pt x="97" y="131"/>
                      <a:pt x="97" y="131"/>
                      <a:pt x="97" y="131"/>
                    </a:cubicBezTo>
                    <a:cubicBezTo>
                      <a:pt x="9" y="131"/>
                      <a:pt x="9" y="131"/>
                      <a:pt x="9" y="131"/>
                    </a:cubicBezTo>
                    <a:cubicBezTo>
                      <a:pt x="9" y="131"/>
                      <a:pt x="2" y="130"/>
                      <a:pt x="2" y="122"/>
                    </a:cubicBezTo>
                    <a:cubicBezTo>
                      <a:pt x="2" y="115"/>
                      <a:pt x="2" y="106"/>
                      <a:pt x="2" y="106"/>
                    </a:cubicBezTo>
                    <a:cubicBezTo>
                      <a:pt x="2" y="106"/>
                      <a:pt x="0" y="99"/>
                      <a:pt x="10" y="93"/>
                    </a:cubicBezTo>
                    <a:cubicBezTo>
                      <a:pt x="18" y="89"/>
                      <a:pt x="33" y="71"/>
                      <a:pt x="35" y="63"/>
                    </a:cubicBezTo>
                    <a:cubicBezTo>
                      <a:pt x="35" y="0"/>
                      <a:pt x="35" y="0"/>
                      <a:pt x="35"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0" name="Freeform 123">
                <a:extLst>
                  <a:ext uri="{FF2B5EF4-FFF2-40B4-BE49-F238E27FC236}">
                    <a16:creationId xmlns:a16="http://schemas.microsoft.com/office/drawing/2014/main" id="{8C94062A-41F8-46F1-BC6F-BAD394E8D641}"/>
                  </a:ext>
                </a:extLst>
              </p:cNvPr>
              <p:cNvSpPr>
                <a:spLocks/>
              </p:cNvSpPr>
              <p:nvPr/>
            </p:nvSpPr>
            <p:spPr bwMode="auto">
              <a:xfrm>
                <a:off x="1814512" y="3890963"/>
                <a:ext cx="63500" cy="158750"/>
              </a:xfrm>
              <a:custGeom>
                <a:avLst/>
                <a:gdLst>
                  <a:gd name="T0" fmla="*/ 49 w 52"/>
                  <a:gd name="T1" fmla="*/ 0 h 131"/>
                  <a:gd name="T2" fmla="*/ 35 w 52"/>
                  <a:gd name="T3" fmla="*/ 63 h 131"/>
                  <a:gd name="T4" fmla="*/ 11 w 52"/>
                  <a:gd name="T5" fmla="*/ 93 h 131"/>
                  <a:gd name="T6" fmla="*/ 2 w 52"/>
                  <a:gd name="T7" fmla="*/ 106 h 131"/>
                  <a:gd name="T8" fmla="*/ 2 w 52"/>
                  <a:gd name="T9" fmla="*/ 122 h 131"/>
                  <a:gd name="T10" fmla="*/ 9 w 52"/>
                  <a:gd name="T11" fmla="*/ 131 h 131"/>
                  <a:gd name="T12" fmla="*/ 52 w 52"/>
                  <a:gd name="T13" fmla="*/ 131 h 131"/>
                  <a:gd name="T14" fmla="*/ 52 w 5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1">
                    <a:moveTo>
                      <a:pt x="49" y="0"/>
                    </a:moveTo>
                    <a:cubicBezTo>
                      <a:pt x="35" y="63"/>
                      <a:pt x="35" y="63"/>
                      <a:pt x="35" y="63"/>
                    </a:cubicBezTo>
                    <a:cubicBezTo>
                      <a:pt x="33" y="71"/>
                      <a:pt x="19" y="89"/>
                      <a:pt x="11" y="93"/>
                    </a:cubicBezTo>
                    <a:cubicBezTo>
                      <a:pt x="0" y="99"/>
                      <a:pt x="2" y="106"/>
                      <a:pt x="2" y="106"/>
                    </a:cubicBezTo>
                    <a:cubicBezTo>
                      <a:pt x="2" y="106"/>
                      <a:pt x="2" y="115"/>
                      <a:pt x="2" y="122"/>
                    </a:cubicBezTo>
                    <a:cubicBezTo>
                      <a:pt x="2" y="130"/>
                      <a:pt x="9" y="131"/>
                      <a:pt x="9" y="131"/>
                    </a:cubicBezTo>
                    <a:cubicBezTo>
                      <a:pt x="52" y="131"/>
                      <a:pt x="52" y="131"/>
                      <a:pt x="52" y="131"/>
                    </a:cubicBezTo>
                    <a:cubicBezTo>
                      <a:pt x="52" y="0"/>
                      <a:pt x="52" y="0"/>
                      <a:pt x="52" y="0"/>
                    </a:cubicBezTo>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1" name="Freeform 124">
                <a:extLst>
                  <a:ext uri="{FF2B5EF4-FFF2-40B4-BE49-F238E27FC236}">
                    <a16:creationId xmlns:a16="http://schemas.microsoft.com/office/drawing/2014/main" id="{6A34202D-2FA3-483B-BA25-45F65628A160}"/>
                  </a:ext>
                </a:extLst>
              </p:cNvPr>
              <p:cNvSpPr>
                <a:spLocks/>
              </p:cNvSpPr>
              <p:nvPr/>
            </p:nvSpPr>
            <p:spPr bwMode="auto">
              <a:xfrm>
                <a:off x="1976437" y="4040188"/>
                <a:ext cx="115887" cy="22225"/>
              </a:xfrm>
              <a:custGeom>
                <a:avLst/>
                <a:gdLst>
                  <a:gd name="T0" fmla="*/ 95 w 95"/>
                  <a:gd name="T1" fmla="*/ 0 h 19"/>
                  <a:gd name="T2" fmla="*/ 95 w 95"/>
                  <a:gd name="T3" fmla="*/ 11 h 19"/>
                  <a:gd name="T4" fmla="*/ 88 w 95"/>
                  <a:gd name="T5" fmla="*/ 19 h 19"/>
                  <a:gd name="T6" fmla="*/ 0 w 95"/>
                  <a:gd name="T7" fmla="*/ 19 h 19"/>
                  <a:gd name="T8" fmla="*/ 0 w 95"/>
                  <a:gd name="T9" fmla="*/ 9 h 19"/>
                  <a:gd name="T10" fmla="*/ 88 w 95"/>
                  <a:gd name="T11" fmla="*/ 9 h 19"/>
                  <a:gd name="T12" fmla="*/ 95 w 9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5" h="19">
                    <a:moveTo>
                      <a:pt x="95" y="0"/>
                    </a:moveTo>
                    <a:cubicBezTo>
                      <a:pt x="95" y="4"/>
                      <a:pt x="95" y="7"/>
                      <a:pt x="95" y="11"/>
                    </a:cubicBezTo>
                    <a:cubicBezTo>
                      <a:pt x="95" y="19"/>
                      <a:pt x="88" y="19"/>
                      <a:pt x="88" y="19"/>
                    </a:cubicBezTo>
                    <a:cubicBezTo>
                      <a:pt x="0" y="19"/>
                      <a:pt x="0" y="19"/>
                      <a:pt x="0" y="19"/>
                    </a:cubicBezTo>
                    <a:cubicBezTo>
                      <a:pt x="0" y="9"/>
                      <a:pt x="0" y="9"/>
                      <a:pt x="0" y="9"/>
                    </a:cubicBezTo>
                    <a:cubicBezTo>
                      <a:pt x="88" y="9"/>
                      <a:pt x="88" y="9"/>
                      <a:pt x="88" y="9"/>
                    </a:cubicBezTo>
                    <a:cubicBezTo>
                      <a:pt x="88" y="9"/>
                      <a:pt x="95" y="8"/>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2" name="Freeform 125">
                <a:extLst>
                  <a:ext uri="{FF2B5EF4-FFF2-40B4-BE49-F238E27FC236}">
                    <a16:creationId xmlns:a16="http://schemas.microsoft.com/office/drawing/2014/main" id="{2F0E1D12-B60A-4008-B6E3-117E88025411}"/>
                  </a:ext>
                </a:extLst>
              </p:cNvPr>
              <p:cNvSpPr>
                <a:spLocks/>
              </p:cNvSpPr>
              <p:nvPr/>
            </p:nvSpPr>
            <p:spPr bwMode="auto">
              <a:xfrm>
                <a:off x="1976437" y="3890963"/>
                <a:ext cx="117475" cy="158750"/>
              </a:xfrm>
              <a:custGeom>
                <a:avLst/>
                <a:gdLst>
                  <a:gd name="T0" fmla="*/ 0 w 97"/>
                  <a:gd name="T1" fmla="*/ 0 h 131"/>
                  <a:gd name="T2" fmla="*/ 0 w 97"/>
                  <a:gd name="T3" fmla="*/ 131 h 131"/>
                  <a:gd name="T4" fmla="*/ 88 w 97"/>
                  <a:gd name="T5" fmla="*/ 131 h 131"/>
                  <a:gd name="T6" fmla="*/ 95 w 97"/>
                  <a:gd name="T7" fmla="*/ 122 h 131"/>
                  <a:gd name="T8" fmla="*/ 95 w 97"/>
                  <a:gd name="T9" fmla="*/ 106 h 131"/>
                  <a:gd name="T10" fmla="*/ 87 w 97"/>
                  <a:gd name="T11" fmla="*/ 93 h 131"/>
                  <a:gd name="T12" fmla="*/ 62 w 97"/>
                  <a:gd name="T13" fmla="*/ 63 h 131"/>
                  <a:gd name="T14" fmla="*/ 62 w 97"/>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31">
                    <a:moveTo>
                      <a:pt x="0" y="0"/>
                    </a:moveTo>
                    <a:cubicBezTo>
                      <a:pt x="0" y="131"/>
                      <a:pt x="0" y="131"/>
                      <a:pt x="0" y="131"/>
                    </a:cubicBezTo>
                    <a:cubicBezTo>
                      <a:pt x="88" y="131"/>
                      <a:pt x="88" y="131"/>
                      <a:pt x="88" y="131"/>
                    </a:cubicBezTo>
                    <a:cubicBezTo>
                      <a:pt x="88" y="131"/>
                      <a:pt x="95" y="130"/>
                      <a:pt x="95" y="122"/>
                    </a:cubicBezTo>
                    <a:cubicBezTo>
                      <a:pt x="95" y="115"/>
                      <a:pt x="95" y="106"/>
                      <a:pt x="95" y="106"/>
                    </a:cubicBezTo>
                    <a:cubicBezTo>
                      <a:pt x="95" y="106"/>
                      <a:pt x="97" y="99"/>
                      <a:pt x="87" y="93"/>
                    </a:cubicBezTo>
                    <a:cubicBezTo>
                      <a:pt x="79" y="89"/>
                      <a:pt x="64" y="71"/>
                      <a:pt x="62" y="63"/>
                    </a:cubicBezTo>
                    <a:cubicBezTo>
                      <a:pt x="62" y="0"/>
                      <a:pt x="62" y="0"/>
                      <a:pt x="62"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3" name="Freeform 126">
                <a:extLst>
                  <a:ext uri="{FF2B5EF4-FFF2-40B4-BE49-F238E27FC236}">
                    <a16:creationId xmlns:a16="http://schemas.microsoft.com/office/drawing/2014/main" id="{EDCB66EC-2DD3-4DB9-A538-A4AC37452F22}"/>
                  </a:ext>
                </a:extLst>
              </p:cNvPr>
              <p:cNvSpPr>
                <a:spLocks/>
              </p:cNvSpPr>
              <p:nvPr/>
            </p:nvSpPr>
            <p:spPr bwMode="auto">
              <a:xfrm>
                <a:off x="1976437" y="4040188"/>
                <a:ext cx="115887" cy="22225"/>
              </a:xfrm>
              <a:custGeom>
                <a:avLst/>
                <a:gdLst>
                  <a:gd name="T0" fmla="*/ 95 w 95"/>
                  <a:gd name="T1" fmla="*/ 0 h 19"/>
                  <a:gd name="T2" fmla="*/ 95 w 95"/>
                  <a:gd name="T3" fmla="*/ 11 h 19"/>
                  <a:gd name="T4" fmla="*/ 88 w 95"/>
                  <a:gd name="T5" fmla="*/ 19 h 19"/>
                  <a:gd name="T6" fmla="*/ 0 w 95"/>
                  <a:gd name="T7" fmla="*/ 19 h 19"/>
                  <a:gd name="T8" fmla="*/ 0 w 95"/>
                  <a:gd name="T9" fmla="*/ 9 h 19"/>
                  <a:gd name="T10" fmla="*/ 88 w 95"/>
                  <a:gd name="T11" fmla="*/ 9 h 19"/>
                  <a:gd name="T12" fmla="*/ 95 w 9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5" h="19">
                    <a:moveTo>
                      <a:pt x="95" y="0"/>
                    </a:moveTo>
                    <a:cubicBezTo>
                      <a:pt x="95" y="4"/>
                      <a:pt x="95" y="7"/>
                      <a:pt x="95" y="11"/>
                    </a:cubicBezTo>
                    <a:cubicBezTo>
                      <a:pt x="95" y="19"/>
                      <a:pt x="88" y="19"/>
                      <a:pt x="88" y="19"/>
                    </a:cubicBezTo>
                    <a:cubicBezTo>
                      <a:pt x="0" y="19"/>
                      <a:pt x="0" y="19"/>
                      <a:pt x="0" y="19"/>
                    </a:cubicBezTo>
                    <a:cubicBezTo>
                      <a:pt x="0" y="9"/>
                      <a:pt x="0" y="9"/>
                      <a:pt x="0" y="9"/>
                    </a:cubicBezTo>
                    <a:cubicBezTo>
                      <a:pt x="88" y="9"/>
                      <a:pt x="88" y="9"/>
                      <a:pt x="88" y="9"/>
                    </a:cubicBezTo>
                    <a:cubicBezTo>
                      <a:pt x="88" y="9"/>
                      <a:pt x="95" y="8"/>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4" name="Freeform 127">
                <a:extLst>
                  <a:ext uri="{FF2B5EF4-FFF2-40B4-BE49-F238E27FC236}">
                    <a16:creationId xmlns:a16="http://schemas.microsoft.com/office/drawing/2014/main" id="{8C2BC0BD-7937-481D-9DD5-DB21085EEC18}"/>
                  </a:ext>
                </a:extLst>
              </p:cNvPr>
              <p:cNvSpPr>
                <a:spLocks/>
              </p:cNvSpPr>
              <p:nvPr/>
            </p:nvSpPr>
            <p:spPr bwMode="auto">
              <a:xfrm>
                <a:off x="1976437" y="3890963"/>
                <a:ext cx="117475" cy="158750"/>
              </a:xfrm>
              <a:custGeom>
                <a:avLst/>
                <a:gdLst>
                  <a:gd name="T0" fmla="*/ 87 w 97"/>
                  <a:gd name="T1" fmla="*/ 93 h 131"/>
                  <a:gd name="T2" fmla="*/ 62 w 97"/>
                  <a:gd name="T3" fmla="*/ 63 h 131"/>
                  <a:gd name="T4" fmla="*/ 62 w 97"/>
                  <a:gd name="T5" fmla="*/ 0 h 131"/>
                  <a:gd name="T6" fmla="*/ 58 w 97"/>
                  <a:gd name="T7" fmla="*/ 0 h 131"/>
                  <a:gd name="T8" fmla="*/ 42 w 97"/>
                  <a:gd name="T9" fmla="*/ 63 h 131"/>
                  <a:gd name="T10" fmla="*/ 67 w 97"/>
                  <a:gd name="T11" fmla="*/ 93 h 131"/>
                  <a:gd name="T12" fmla="*/ 75 w 97"/>
                  <a:gd name="T13" fmla="*/ 106 h 131"/>
                  <a:gd name="T14" fmla="*/ 75 w 97"/>
                  <a:gd name="T15" fmla="*/ 122 h 131"/>
                  <a:gd name="T16" fmla="*/ 68 w 97"/>
                  <a:gd name="T17" fmla="*/ 131 h 131"/>
                  <a:gd name="T18" fmla="*/ 0 w 97"/>
                  <a:gd name="T19" fmla="*/ 131 h 131"/>
                  <a:gd name="T20" fmla="*/ 0 w 97"/>
                  <a:gd name="T21" fmla="*/ 131 h 131"/>
                  <a:gd name="T22" fmla="*/ 88 w 97"/>
                  <a:gd name="T23" fmla="*/ 131 h 131"/>
                  <a:gd name="T24" fmla="*/ 95 w 97"/>
                  <a:gd name="T25" fmla="*/ 122 h 131"/>
                  <a:gd name="T26" fmla="*/ 95 w 97"/>
                  <a:gd name="T27" fmla="*/ 106 h 131"/>
                  <a:gd name="T28" fmla="*/ 87 w 97"/>
                  <a:gd name="T29" fmla="*/ 9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131">
                    <a:moveTo>
                      <a:pt x="87" y="93"/>
                    </a:moveTo>
                    <a:cubicBezTo>
                      <a:pt x="79" y="89"/>
                      <a:pt x="64" y="71"/>
                      <a:pt x="62" y="63"/>
                    </a:cubicBezTo>
                    <a:cubicBezTo>
                      <a:pt x="62" y="0"/>
                      <a:pt x="62" y="0"/>
                      <a:pt x="62" y="0"/>
                    </a:cubicBezTo>
                    <a:cubicBezTo>
                      <a:pt x="58" y="0"/>
                      <a:pt x="58" y="0"/>
                      <a:pt x="58" y="0"/>
                    </a:cubicBezTo>
                    <a:cubicBezTo>
                      <a:pt x="42" y="63"/>
                      <a:pt x="42" y="63"/>
                      <a:pt x="42" y="63"/>
                    </a:cubicBezTo>
                    <a:cubicBezTo>
                      <a:pt x="44" y="71"/>
                      <a:pt x="59" y="89"/>
                      <a:pt x="67" y="93"/>
                    </a:cubicBezTo>
                    <a:cubicBezTo>
                      <a:pt x="77" y="99"/>
                      <a:pt x="75" y="106"/>
                      <a:pt x="75" y="106"/>
                    </a:cubicBezTo>
                    <a:cubicBezTo>
                      <a:pt x="75" y="106"/>
                      <a:pt x="75" y="115"/>
                      <a:pt x="75" y="122"/>
                    </a:cubicBezTo>
                    <a:cubicBezTo>
                      <a:pt x="75" y="130"/>
                      <a:pt x="68" y="131"/>
                      <a:pt x="68" y="131"/>
                    </a:cubicBezTo>
                    <a:cubicBezTo>
                      <a:pt x="0" y="131"/>
                      <a:pt x="0" y="131"/>
                      <a:pt x="0" y="131"/>
                    </a:cubicBezTo>
                    <a:cubicBezTo>
                      <a:pt x="0" y="131"/>
                      <a:pt x="0" y="131"/>
                      <a:pt x="0" y="131"/>
                    </a:cubicBezTo>
                    <a:cubicBezTo>
                      <a:pt x="88" y="131"/>
                      <a:pt x="88" y="131"/>
                      <a:pt x="88" y="131"/>
                    </a:cubicBezTo>
                    <a:cubicBezTo>
                      <a:pt x="88" y="131"/>
                      <a:pt x="95" y="130"/>
                      <a:pt x="95" y="122"/>
                    </a:cubicBezTo>
                    <a:cubicBezTo>
                      <a:pt x="95" y="115"/>
                      <a:pt x="95" y="106"/>
                      <a:pt x="95" y="106"/>
                    </a:cubicBezTo>
                    <a:cubicBezTo>
                      <a:pt x="95" y="106"/>
                      <a:pt x="97" y="99"/>
                      <a:pt x="87" y="93"/>
                    </a:cubicBez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5" name="Freeform 128">
                <a:extLst>
                  <a:ext uri="{FF2B5EF4-FFF2-40B4-BE49-F238E27FC236}">
                    <a16:creationId xmlns:a16="http://schemas.microsoft.com/office/drawing/2014/main" id="{E6427F16-B326-4405-878D-FAEBBA2C5908}"/>
                  </a:ext>
                </a:extLst>
              </p:cNvPr>
              <p:cNvSpPr>
                <a:spLocks/>
              </p:cNvSpPr>
              <p:nvPr/>
            </p:nvSpPr>
            <p:spPr bwMode="auto">
              <a:xfrm>
                <a:off x="1860550" y="2870200"/>
                <a:ext cx="131762" cy="107950"/>
              </a:xfrm>
              <a:custGeom>
                <a:avLst/>
                <a:gdLst>
                  <a:gd name="T0" fmla="*/ 0 w 108"/>
                  <a:gd name="T1" fmla="*/ 56 h 88"/>
                  <a:gd name="T2" fmla="*/ 7 w 108"/>
                  <a:gd name="T3" fmla="*/ 49 h 88"/>
                  <a:gd name="T4" fmla="*/ 7 w 108"/>
                  <a:gd name="T5" fmla="*/ 0 h 88"/>
                  <a:gd name="T6" fmla="*/ 101 w 108"/>
                  <a:gd name="T7" fmla="*/ 0 h 88"/>
                  <a:gd name="T8" fmla="*/ 101 w 108"/>
                  <a:gd name="T9" fmla="*/ 49 h 88"/>
                  <a:gd name="T10" fmla="*/ 108 w 108"/>
                  <a:gd name="T11" fmla="*/ 56 h 88"/>
                  <a:gd name="T12" fmla="*/ 70 w 108"/>
                  <a:gd name="T13" fmla="*/ 83 h 88"/>
                  <a:gd name="T14" fmla="*/ 54 w 108"/>
                  <a:gd name="T15" fmla="*/ 88 h 88"/>
                  <a:gd name="T16" fmla="*/ 38 w 108"/>
                  <a:gd name="T17" fmla="*/ 83 h 88"/>
                  <a:gd name="T18" fmla="*/ 0 w 108"/>
                  <a:gd name="T19"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88">
                    <a:moveTo>
                      <a:pt x="0" y="56"/>
                    </a:moveTo>
                    <a:cubicBezTo>
                      <a:pt x="4" y="56"/>
                      <a:pt x="7" y="53"/>
                      <a:pt x="7" y="49"/>
                    </a:cubicBezTo>
                    <a:cubicBezTo>
                      <a:pt x="7" y="0"/>
                      <a:pt x="7" y="0"/>
                      <a:pt x="7" y="0"/>
                    </a:cubicBezTo>
                    <a:cubicBezTo>
                      <a:pt x="101" y="0"/>
                      <a:pt x="101" y="0"/>
                      <a:pt x="101" y="0"/>
                    </a:cubicBezTo>
                    <a:cubicBezTo>
                      <a:pt x="101" y="49"/>
                      <a:pt x="101" y="49"/>
                      <a:pt x="101" y="49"/>
                    </a:cubicBezTo>
                    <a:cubicBezTo>
                      <a:pt x="101" y="53"/>
                      <a:pt x="104" y="56"/>
                      <a:pt x="108" y="56"/>
                    </a:cubicBezTo>
                    <a:cubicBezTo>
                      <a:pt x="70" y="83"/>
                      <a:pt x="70" y="83"/>
                      <a:pt x="70" y="83"/>
                    </a:cubicBezTo>
                    <a:cubicBezTo>
                      <a:pt x="66" y="86"/>
                      <a:pt x="60" y="88"/>
                      <a:pt x="54" y="88"/>
                    </a:cubicBezTo>
                    <a:cubicBezTo>
                      <a:pt x="48" y="88"/>
                      <a:pt x="43" y="86"/>
                      <a:pt x="38" y="83"/>
                    </a:cubicBezTo>
                    <a:lnTo>
                      <a:pt x="0" y="56"/>
                    </a:ln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6" name="Freeform 129">
                <a:extLst>
                  <a:ext uri="{FF2B5EF4-FFF2-40B4-BE49-F238E27FC236}">
                    <a16:creationId xmlns:a16="http://schemas.microsoft.com/office/drawing/2014/main" id="{486F608B-A41F-40EE-95ED-29C5C86EFCAB}"/>
                  </a:ext>
                </a:extLst>
              </p:cNvPr>
              <p:cNvSpPr>
                <a:spLocks/>
              </p:cNvSpPr>
              <p:nvPr/>
            </p:nvSpPr>
            <p:spPr bwMode="auto">
              <a:xfrm>
                <a:off x="1884362" y="2876550"/>
                <a:ext cx="107950" cy="93663"/>
              </a:xfrm>
              <a:custGeom>
                <a:avLst/>
                <a:gdLst>
                  <a:gd name="T0" fmla="*/ 0 w 89"/>
                  <a:gd name="T1" fmla="*/ 2 h 77"/>
                  <a:gd name="T2" fmla="*/ 52 w 89"/>
                  <a:gd name="T3" fmla="*/ 77 h 77"/>
                  <a:gd name="T4" fmla="*/ 89 w 89"/>
                  <a:gd name="T5" fmla="*/ 51 h 77"/>
                  <a:gd name="T6" fmla="*/ 82 w 89"/>
                  <a:gd name="T7" fmla="*/ 44 h 77"/>
                  <a:gd name="T8" fmla="*/ 82 w 89"/>
                  <a:gd name="T9" fmla="*/ 0 h 77"/>
                  <a:gd name="T10" fmla="*/ 0 w 89"/>
                  <a:gd name="T11" fmla="*/ 2 h 77"/>
                </a:gdLst>
                <a:ahLst/>
                <a:cxnLst>
                  <a:cxn ang="0">
                    <a:pos x="T0" y="T1"/>
                  </a:cxn>
                  <a:cxn ang="0">
                    <a:pos x="T2" y="T3"/>
                  </a:cxn>
                  <a:cxn ang="0">
                    <a:pos x="T4" y="T5"/>
                  </a:cxn>
                  <a:cxn ang="0">
                    <a:pos x="T6" y="T7"/>
                  </a:cxn>
                  <a:cxn ang="0">
                    <a:pos x="T8" y="T9"/>
                  </a:cxn>
                  <a:cxn ang="0">
                    <a:pos x="T10" y="T11"/>
                  </a:cxn>
                </a:cxnLst>
                <a:rect l="0" t="0" r="r" b="b"/>
                <a:pathLst>
                  <a:path w="89" h="77">
                    <a:moveTo>
                      <a:pt x="0" y="2"/>
                    </a:moveTo>
                    <a:cubicBezTo>
                      <a:pt x="52" y="77"/>
                      <a:pt x="52" y="77"/>
                      <a:pt x="52" y="77"/>
                    </a:cubicBezTo>
                    <a:cubicBezTo>
                      <a:pt x="89" y="51"/>
                      <a:pt x="89" y="51"/>
                      <a:pt x="89" y="51"/>
                    </a:cubicBezTo>
                    <a:cubicBezTo>
                      <a:pt x="85" y="51"/>
                      <a:pt x="82" y="48"/>
                      <a:pt x="82" y="44"/>
                    </a:cubicBezTo>
                    <a:cubicBezTo>
                      <a:pt x="82" y="0"/>
                      <a:pt x="82" y="0"/>
                      <a:pt x="82" y="0"/>
                    </a:cubicBezTo>
                    <a:lnTo>
                      <a:pt x="0" y="2"/>
                    </a:lnTo>
                    <a:close/>
                  </a:path>
                </a:pathLst>
              </a:custGeom>
              <a:solidFill>
                <a:srgbClr val="A38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7" name="Oval 130">
                <a:extLst>
                  <a:ext uri="{FF2B5EF4-FFF2-40B4-BE49-F238E27FC236}">
                    <a16:creationId xmlns:a16="http://schemas.microsoft.com/office/drawing/2014/main" id="{525C03B4-CE38-42B6-82A2-F2987D992B20}"/>
                  </a:ext>
                </a:extLst>
              </p:cNvPr>
              <p:cNvSpPr>
                <a:spLocks noChangeArrowheads="1"/>
              </p:cNvSpPr>
              <p:nvPr/>
            </p:nvSpPr>
            <p:spPr bwMode="auto">
              <a:xfrm>
                <a:off x="1795462" y="2774950"/>
                <a:ext cx="47625" cy="49213"/>
              </a:xfrm>
              <a:prstGeom prst="ellipse">
                <a:avLst/>
              </a:pr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8" name="Oval 131">
                <a:extLst>
                  <a:ext uri="{FF2B5EF4-FFF2-40B4-BE49-F238E27FC236}">
                    <a16:creationId xmlns:a16="http://schemas.microsoft.com/office/drawing/2014/main" id="{A88FCA18-7304-4180-84A3-B02325EBDD0E}"/>
                  </a:ext>
                </a:extLst>
              </p:cNvPr>
              <p:cNvSpPr>
                <a:spLocks noChangeArrowheads="1"/>
              </p:cNvSpPr>
              <p:nvPr/>
            </p:nvSpPr>
            <p:spPr bwMode="auto">
              <a:xfrm>
                <a:off x="2009775" y="2774950"/>
                <a:ext cx="47625" cy="49213"/>
              </a:xfrm>
              <a:prstGeom prst="ellipse">
                <a:avLst/>
              </a:pr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9" name="Freeform 132">
                <a:extLst>
                  <a:ext uri="{FF2B5EF4-FFF2-40B4-BE49-F238E27FC236}">
                    <a16:creationId xmlns:a16="http://schemas.microsoft.com/office/drawing/2014/main" id="{A7005C56-2C5A-4EEC-9310-B6CC41BE8445}"/>
                  </a:ext>
                </a:extLst>
              </p:cNvPr>
              <p:cNvSpPr>
                <a:spLocks/>
              </p:cNvSpPr>
              <p:nvPr/>
            </p:nvSpPr>
            <p:spPr bwMode="auto">
              <a:xfrm>
                <a:off x="1820862" y="2670175"/>
                <a:ext cx="214312" cy="266700"/>
              </a:xfrm>
              <a:custGeom>
                <a:avLst/>
                <a:gdLst>
                  <a:gd name="T0" fmla="*/ 87 w 175"/>
                  <a:gd name="T1" fmla="*/ 0 h 218"/>
                  <a:gd name="T2" fmla="*/ 0 w 175"/>
                  <a:gd name="T3" fmla="*/ 70 h 218"/>
                  <a:gd name="T4" fmla="*/ 0 w 175"/>
                  <a:gd name="T5" fmla="*/ 144 h 218"/>
                  <a:gd name="T6" fmla="*/ 9 w 175"/>
                  <a:gd name="T7" fmla="*/ 169 h 218"/>
                  <a:gd name="T8" fmla="*/ 51 w 175"/>
                  <a:gd name="T9" fmla="*/ 210 h 218"/>
                  <a:gd name="T10" fmla="*/ 68 w 175"/>
                  <a:gd name="T11" fmla="*/ 218 h 218"/>
                  <a:gd name="T12" fmla="*/ 107 w 175"/>
                  <a:gd name="T13" fmla="*/ 218 h 218"/>
                  <a:gd name="T14" fmla="*/ 123 w 175"/>
                  <a:gd name="T15" fmla="*/ 210 h 218"/>
                  <a:gd name="T16" fmla="*/ 165 w 175"/>
                  <a:gd name="T17" fmla="*/ 169 h 218"/>
                  <a:gd name="T18" fmla="*/ 175 w 175"/>
                  <a:gd name="T19" fmla="*/ 144 h 218"/>
                  <a:gd name="T20" fmla="*/ 175 w 175"/>
                  <a:gd name="T21" fmla="*/ 70 h 218"/>
                  <a:gd name="T22" fmla="*/ 87 w 175"/>
                  <a:gd name="T2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218">
                    <a:moveTo>
                      <a:pt x="87" y="0"/>
                    </a:moveTo>
                    <a:cubicBezTo>
                      <a:pt x="39" y="0"/>
                      <a:pt x="0" y="22"/>
                      <a:pt x="0" y="70"/>
                    </a:cubicBezTo>
                    <a:cubicBezTo>
                      <a:pt x="0" y="144"/>
                      <a:pt x="0" y="144"/>
                      <a:pt x="0" y="144"/>
                    </a:cubicBezTo>
                    <a:cubicBezTo>
                      <a:pt x="0" y="153"/>
                      <a:pt x="3" y="162"/>
                      <a:pt x="9" y="169"/>
                    </a:cubicBezTo>
                    <a:cubicBezTo>
                      <a:pt x="51" y="210"/>
                      <a:pt x="51" y="210"/>
                      <a:pt x="51" y="210"/>
                    </a:cubicBezTo>
                    <a:cubicBezTo>
                      <a:pt x="55" y="215"/>
                      <a:pt x="61" y="218"/>
                      <a:pt x="68" y="218"/>
                    </a:cubicBezTo>
                    <a:cubicBezTo>
                      <a:pt x="107" y="218"/>
                      <a:pt x="107" y="218"/>
                      <a:pt x="107" y="218"/>
                    </a:cubicBezTo>
                    <a:cubicBezTo>
                      <a:pt x="113" y="218"/>
                      <a:pt x="119" y="215"/>
                      <a:pt x="123" y="210"/>
                    </a:cubicBezTo>
                    <a:cubicBezTo>
                      <a:pt x="165" y="169"/>
                      <a:pt x="165" y="169"/>
                      <a:pt x="165" y="169"/>
                    </a:cubicBezTo>
                    <a:cubicBezTo>
                      <a:pt x="171" y="162"/>
                      <a:pt x="175" y="153"/>
                      <a:pt x="175" y="144"/>
                    </a:cubicBezTo>
                    <a:cubicBezTo>
                      <a:pt x="175" y="70"/>
                      <a:pt x="175" y="70"/>
                      <a:pt x="175" y="70"/>
                    </a:cubicBezTo>
                    <a:cubicBezTo>
                      <a:pt x="175" y="22"/>
                      <a:pt x="135" y="0"/>
                      <a:pt x="87" y="0"/>
                    </a:cubicBezTo>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0" name="Freeform 133">
                <a:extLst>
                  <a:ext uri="{FF2B5EF4-FFF2-40B4-BE49-F238E27FC236}">
                    <a16:creationId xmlns:a16="http://schemas.microsoft.com/office/drawing/2014/main" id="{DC734700-98ED-44DB-9211-880DFB3713A5}"/>
                  </a:ext>
                </a:extLst>
              </p:cNvPr>
              <p:cNvSpPr>
                <a:spLocks/>
              </p:cNvSpPr>
              <p:nvPr/>
            </p:nvSpPr>
            <p:spPr bwMode="auto">
              <a:xfrm>
                <a:off x="1905000" y="2759075"/>
                <a:ext cx="128587" cy="177800"/>
              </a:xfrm>
              <a:custGeom>
                <a:avLst/>
                <a:gdLst>
                  <a:gd name="T0" fmla="*/ 37 w 105"/>
                  <a:gd name="T1" fmla="*/ 27 h 146"/>
                  <a:gd name="T2" fmla="*/ 23 w 105"/>
                  <a:gd name="T3" fmla="*/ 43 h 146"/>
                  <a:gd name="T4" fmla="*/ 26 w 105"/>
                  <a:gd name="T5" fmla="*/ 69 h 146"/>
                  <a:gd name="T6" fmla="*/ 33 w 105"/>
                  <a:gd name="T7" fmla="*/ 84 h 146"/>
                  <a:gd name="T8" fmla="*/ 0 w 105"/>
                  <a:gd name="T9" fmla="*/ 84 h 146"/>
                  <a:gd name="T10" fmla="*/ 18 w 105"/>
                  <a:gd name="T11" fmla="*/ 99 h 146"/>
                  <a:gd name="T12" fmla="*/ 29 w 105"/>
                  <a:gd name="T13" fmla="*/ 126 h 146"/>
                  <a:gd name="T14" fmla="*/ 18 w 105"/>
                  <a:gd name="T15" fmla="*/ 124 h 146"/>
                  <a:gd name="T16" fmla="*/ 0 w 105"/>
                  <a:gd name="T17" fmla="*/ 134 h 146"/>
                  <a:gd name="T18" fmla="*/ 32 w 105"/>
                  <a:gd name="T19" fmla="*/ 134 h 146"/>
                  <a:gd name="T20" fmla="*/ 37 w 105"/>
                  <a:gd name="T21" fmla="*/ 146 h 146"/>
                  <a:gd name="T22" fmla="*/ 54 w 105"/>
                  <a:gd name="T23" fmla="*/ 139 h 146"/>
                  <a:gd name="T24" fmla="*/ 96 w 105"/>
                  <a:gd name="T25" fmla="*/ 97 h 146"/>
                  <a:gd name="T26" fmla="*/ 105 w 105"/>
                  <a:gd name="T27" fmla="*/ 72 h 146"/>
                  <a:gd name="T28" fmla="*/ 105 w 105"/>
                  <a:gd name="T29" fmla="*/ 0 h 146"/>
                  <a:gd name="T30" fmla="*/ 37 w 105"/>
                  <a:gd name="T31"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146">
                    <a:moveTo>
                      <a:pt x="37" y="27"/>
                    </a:moveTo>
                    <a:cubicBezTo>
                      <a:pt x="29" y="28"/>
                      <a:pt x="22" y="35"/>
                      <a:pt x="23" y="43"/>
                    </a:cubicBezTo>
                    <a:cubicBezTo>
                      <a:pt x="26" y="69"/>
                      <a:pt x="26" y="69"/>
                      <a:pt x="26" y="69"/>
                    </a:cubicBezTo>
                    <a:cubicBezTo>
                      <a:pt x="36" y="73"/>
                      <a:pt x="33" y="84"/>
                      <a:pt x="33" y="84"/>
                    </a:cubicBezTo>
                    <a:cubicBezTo>
                      <a:pt x="0" y="84"/>
                      <a:pt x="0" y="84"/>
                      <a:pt x="0" y="84"/>
                    </a:cubicBezTo>
                    <a:cubicBezTo>
                      <a:pt x="18" y="99"/>
                      <a:pt x="18" y="99"/>
                      <a:pt x="18" y="99"/>
                    </a:cubicBezTo>
                    <a:cubicBezTo>
                      <a:pt x="29" y="126"/>
                      <a:pt x="29" y="126"/>
                      <a:pt x="29" y="126"/>
                    </a:cubicBezTo>
                    <a:cubicBezTo>
                      <a:pt x="26" y="125"/>
                      <a:pt x="22" y="124"/>
                      <a:pt x="18" y="124"/>
                    </a:cubicBezTo>
                    <a:cubicBezTo>
                      <a:pt x="9" y="124"/>
                      <a:pt x="2" y="128"/>
                      <a:pt x="0" y="134"/>
                    </a:cubicBezTo>
                    <a:cubicBezTo>
                      <a:pt x="32" y="134"/>
                      <a:pt x="32" y="134"/>
                      <a:pt x="32" y="134"/>
                    </a:cubicBezTo>
                    <a:cubicBezTo>
                      <a:pt x="37" y="146"/>
                      <a:pt x="37" y="146"/>
                      <a:pt x="37" y="146"/>
                    </a:cubicBezTo>
                    <a:cubicBezTo>
                      <a:pt x="45" y="146"/>
                      <a:pt x="51" y="142"/>
                      <a:pt x="54" y="139"/>
                    </a:cubicBezTo>
                    <a:cubicBezTo>
                      <a:pt x="96" y="97"/>
                      <a:pt x="96" y="97"/>
                      <a:pt x="96" y="97"/>
                    </a:cubicBezTo>
                    <a:cubicBezTo>
                      <a:pt x="102" y="91"/>
                      <a:pt x="105" y="82"/>
                      <a:pt x="105" y="72"/>
                    </a:cubicBezTo>
                    <a:cubicBezTo>
                      <a:pt x="105" y="0"/>
                      <a:pt x="105" y="0"/>
                      <a:pt x="105" y="0"/>
                    </a:cubicBezTo>
                    <a:lnTo>
                      <a:pt x="37" y="27"/>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1" name="Freeform 134">
                <a:extLst>
                  <a:ext uri="{FF2B5EF4-FFF2-40B4-BE49-F238E27FC236}">
                    <a16:creationId xmlns:a16="http://schemas.microsoft.com/office/drawing/2014/main" id="{C87737EB-35EE-44A5-9458-0300A81DAA27}"/>
                  </a:ext>
                </a:extLst>
              </p:cNvPr>
              <p:cNvSpPr>
                <a:spLocks/>
              </p:cNvSpPr>
              <p:nvPr/>
            </p:nvSpPr>
            <p:spPr bwMode="auto">
              <a:xfrm>
                <a:off x="1897062" y="2890838"/>
                <a:ext cx="58737" cy="9525"/>
              </a:xfrm>
              <a:custGeom>
                <a:avLst/>
                <a:gdLst>
                  <a:gd name="T0" fmla="*/ 23 w 48"/>
                  <a:gd name="T1" fmla="*/ 8 h 8"/>
                  <a:gd name="T2" fmla="*/ 1 w 48"/>
                  <a:gd name="T3" fmla="*/ 4 h 8"/>
                  <a:gd name="T4" fmla="*/ 1 w 48"/>
                  <a:gd name="T5" fmla="*/ 1 h 8"/>
                  <a:gd name="T6" fmla="*/ 4 w 48"/>
                  <a:gd name="T7" fmla="*/ 1 h 8"/>
                  <a:gd name="T8" fmla="*/ 23 w 48"/>
                  <a:gd name="T9" fmla="*/ 3 h 8"/>
                  <a:gd name="T10" fmla="*/ 44 w 48"/>
                  <a:gd name="T11" fmla="*/ 0 h 8"/>
                  <a:gd name="T12" fmla="*/ 48 w 48"/>
                  <a:gd name="T13" fmla="*/ 1 h 8"/>
                  <a:gd name="T14" fmla="*/ 46 w 48"/>
                  <a:gd name="T15" fmla="*/ 5 h 8"/>
                  <a:gd name="T16" fmla="*/ 23 w 48"/>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
                    <a:moveTo>
                      <a:pt x="23" y="8"/>
                    </a:moveTo>
                    <a:cubicBezTo>
                      <a:pt x="7" y="8"/>
                      <a:pt x="2" y="5"/>
                      <a:pt x="1" y="4"/>
                    </a:cubicBezTo>
                    <a:cubicBezTo>
                      <a:pt x="0" y="4"/>
                      <a:pt x="0" y="2"/>
                      <a:pt x="1" y="1"/>
                    </a:cubicBezTo>
                    <a:cubicBezTo>
                      <a:pt x="2" y="0"/>
                      <a:pt x="3" y="0"/>
                      <a:pt x="4" y="1"/>
                    </a:cubicBezTo>
                    <a:cubicBezTo>
                      <a:pt x="4" y="1"/>
                      <a:pt x="9" y="3"/>
                      <a:pt x="23" y="3"/>
                    </a:cubicBezTo>
                    <a:cubicBezTo>
                      <a:pt x="38" y="3"/>
                      <a:pt x="44" y="0"/>
                      <a:pt x="44" y="0"/>
                    </a:cubicBezTo>
                    <a:cubicBezTo>
                      <a:pt x="46" y="0"/>
                      <a:pt x="47" y="0"/>
                      <a:pt x="48" y="1"/>
                    </a:cubicBezTo>
                    <a:cubicBezTo>
                      <a:pt x="48" y="3"/>
                      <a:pt x="48" y="4"/>
                      <a:pt x="46" y="5"/>
                    </a:cubicBezTo>
                    <a:cubicBezTo>
                      <a:pt x="46" y="5"/>
                      <a:pt x="39" y="8"/>
                      <a:pt x="23" y="8"/>
                    </a:cubicBezTo>
                    <a:close/>
                  </a:path>
                </a:pathLst>
              </a:custGeom>
              <a:solidFill>
                <a:srgbClr val="B48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2" name="Freeform 135">
                <a:extLst>
                  <a:ext uri="{FF2B5EF4-FFF2-40B4-BE49-F238E27FC236}">
                    <a16:creationId xmlns:a16="http://schemas.microsoft.com/office/drawing/2014/main" id="{FAB13375-9D21-444B-9AA9-5CF371DDF323}"/>
                  </a:ext>
                </a:extLst>
              </p:cNvPr>
              <p:cNvSpPr>
                <a:spLocks/>
              </p:cNvSpPr>
              <p:nvPr/>
            </p:nvSpPr>
            <p:spPr bwMode="auto">
              <a:xfrm>
                <a:off x="1847850" y="2774950"/>
                <a:ext cx="158750" cy="60325"/>
              </a:xfrm>
              <a:custGeom>
                <a:avLst/>
                <a:gdLst>
                  <a:gd name="T0" fmla="*/ 129 w 129"/>
                  <a:gd name="T1" fmla="*/ 0 h 50"/>
                  <a:gd name="T2" fmla="*/ 0 w 129"/>
                  <a:gd name="T3" fmla="*/ 0 h 50"/>
                  <a:gd name="T4" fmla="*/ 0 w 129"/>
                  <a:gd name="T5" fmla="*/ 21 h 50"/>
                  <a:gd name="T6" fmla="*/ 28 w 129"/>
                  <a:gd name="T7" fmla="*/ 50 h 50"/>
                  <a:gd name="T8" fmla="*/ 55 w 129"/>
                  <a:gd name="T9" fmla="*/ 21 h 50"/>
                  <a:gd name="T10" fmla="*/ 73 w 129"/>
                  <a:gd name="T11" fmla="*/ 21 h 50"/>
                  <a:gd name="T12" fmla="*/ 101 w 129"/>
                  <a:gd name="T13" fmla="*/ 50 h 50"/>
                  <a:gd name="T14" fmla="*/ 129 w 129"/>
                  <a:gd name="T15" fmla="*/ 20 h 50"/>
                  <a:gd name="T16" fmla="*/ 129 w 129"/>
                  <a:gd name="T17" fmla="*/ 20 h 50"/>
                  <a:gd name="T18" fmla="*/ 129 w 12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0">
                    <a:moveTo>
                      <a:pt x="129" y="0"/>
                    </a:moveTo>
                    <a:cubicBezTo>
                      <a:pt x="0" y="0"/>
                      <a:pt x="0" y="0"/>
                      <a:pt x="0" y="0"/>
                    </a:cubicBezTo>
                    <a:cubicBezTo>
                      <a:pt x="0" y="21"/>
                      <a:pt x="0" y="21"/>
                      <a:pt x="0" y="21"/>
                    </a:cubicBezTo>
                    <a:cubicBezTo>
                      <a:pt x="0" y="37"/>
                      <a:pt x="12" y="50"/>
                      <a:pt x="28" y="50"/>
                    </a:cubicBezTo>
                    <a:cubicBezTo>
                      <a:pt x="43" y="50"/>
                      <a:pt x="55" y="37"/>
                      <a:pt x="55" y="21"/>
                    </a:cubicBezTo>
                    <a:cubicBezTo>
                      <a:pt x="73" y="21"/>
                      <a:pt x="73" y="21"/>
                      <a:pt x="73" y="21"/>
                    </a:cubicBezTo>
                    <a:cubicBezTo>
                      <a:pt x="73" y="37"/>
                      <a:pt x="85" y="50"/>
                      <a:pt x="101" y="50"/>
                    </a:cubicBezTo>
                    <a:cubicBezTo>
                      <a:pt x="116" y="50"/>
                      <a:pt x="129" y="37"/>
                      <a:pt x="129" y="20"/>
                    </a:cubicBezTo>
                    <a:cubicBezTo>
                      <a:pt x="129" y="20"/>
                      <a:pt x="129" y="20"/>
                      <a:pt x="129" y="20"/>
                    </a:cubicBezTo>
                    <a:lnTo>
                      <a:pt x="1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3" name="Freeform 136">
                <a:extLst>
                  <a:ext uri="{FF2B5EF4-FFF2-40B4-BE49-F238E27FC236}">
                    <a16:creationId xmlns:a16="http://schemas.microsoft.com/office/drawing/2014/main" id="{5A2C973C-05C9-46BC-9201-B8622C1DC8C2}"/>
                  </a:ext>
                </a:extLst>
              </p:cNvPr>
              <p:cNvSpPr>
                <a:spLocks/>
              </p:cNvSpPr>
              <p:nvPr/>
            </p:nvSpPr>
            <p:spPr bwMode="auto">
              <a:xfrm>
                <a:off x="1814512" y="2733675"/>
                <a:ext cx="17462" cy="88900"/>
              </a:xfrm>
              <a:custGeom>
                <a:avLst/>
                <a:gdLst>
                  <a:gd name="T0" fmla="*/ 0 w 15"/>
                  <a:gd name="T1" fmla="*/ 0 h 74"/>
                  <a:gd name="T2" fmla="*/ 0 w 15"/>
                  <a:gd name="T3" fmla="*/ 66 h 74"/>
                  <a:gd name="T4" fmla="*/ 0 w 15"/>
                  <a:gd name="T5" fmla="*/ 67 h 74"/>
                  <a:gd name="T6" fmla="*/ 7 w 15"/>
                  <a:gd name="T7" fmla="*/ 74 h 74"/>
                  <a:gd name="T8" fmla="*/ 15 w 15"/>
                  <a:gd name="T9" fmla="*/ 67 h 74"/>
                  <a:gd name="T10" fmla="*/ 15 w 15"/>
                  <a:gd name="T11" fmla="*/ 0 h 74"/>
                  <a:gd name="T12" fmla="*/ 0 w 15"/>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5" h="74">
                    <a:moveTo>
                      <a:pt x="0" y="0"/>
                    </a:moveTo>
                    <a:cubicBezTo>
                      <a:pt x="0" y="66"/>
                      <a:pt x="0" y="66"/>
                      <a:pt x="0" y="66"/>
                    </a:cubicBezTo>
                    <a:cubicBezTo>
                      <a:pt x="0" y="67"/>
                      <a:pt x="0" y="67"/>
                      <a:pt x="0" y="67"/>
                    </a:cubicBezTo>
                    <a:cubicBezTo>
                      <a:pt x="0" y="71"/>
                      <a:pt x="3" y="74"/>
                      <a:pt x="7" y="74"/>
                    </a:cubicBezTo>
                    <a:cubicBezTo>
                      <a:pt x="12" y="74"/>
                      <a:pt x="15" y="71"/>
                      <a:pt x="15" y="67"/>
                    </a:cubicBezTo>
                    <a:cubicBezTo>
                      <a:pt x="15" y="0"/>
                      <a:pt x="15" y="0"/>
                      <a:pt x="15" y="0"/>
                    </a:cubicBezTo>
                    <a:cubicBezTo>
                      <a:pt x="0" y="0"/>
                      <a:pt x="0" y="0"/>
                      <a:pt x="0" y="0"/>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4" name="Freeform 137">
                <a:extLst>
                  <a:ext uri="{FF2B5EF4-FFF2-40B4-BE49-F238E27FC236}">
                    <a16:creationId xmlns:a16="http://schemas.microsoft.com/office/drawing/2014/main" id="{840971DA-4D8F-42B7-8DF7-4AFCC2EA017A}"/>
                  </a:ext>
                </a:extLst>
              </p:cNvPr>
              <p:cNvSpPr>
                <a:spLocks/>
              </p:cNvSpPr>
              <p:nvPr/>
            </p:nvSpPr>
            <p:spPr bwMode="auto">
              <a:xfrm>
                <a:off x="2020887" y="2733675"/>
                <a:ext cx="19050" cy="88900"/>
              </a:xfrm>
              <a:custGeom>
                <a:avLst/>
                <a:gdLst>
                  <a:gd name="T0" fmla="*/ 0 w 15"/>
                  <a:gd name="T1" fmla="*/ 0 h 74"/>
                  <a:gd name="T2" fmla="*/ 0 w 15"/>
                  <a:gd name="T3" fmla="*/ 66 h 74"/>
                  <a:gd name="T4" fmla="*/ 0 w 15"/>
                  <a:gd name="T5" fmla="*/ 67 h 74"/>
                  <a:gd name="T6" fmla="*/ 8 w 15"/>
                  <a:gd name="T7" fmla="*/ 74 h 74"/>
                  <a:gd name="T8" fmla="*/ 15 w 15"/>
                  <a:gd name="T9" fmla="*/ 67 h 74"/>
                  <a:gd name="T10" fmla="*/ 15 w 15"/>
                  <a:gd name="T11" fmla="*/ 0 h 74"/>
                  <a:gd name="T12" fmla="*/ 0 w 15"/>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5" h="74">
                    <a:moveTo>
                      <a:pt x="0" y="0"/>
                    </a:moveTo>
                    <a:cubicBezTo>
                      <a:pt x="0" y="66"/>
                      <a:pt x="0" y="66"/>
                      <a:pt x="0" y="66"/>
                    </a:cubicBezTo>
                    <a:cubicBezTo>
                      <a:pt x="0" y="67"/>
                      <a:pt x="0" y="67"/>
                      <a:pt x="0" y="67"/>
                    </a:cubicBezTo>
                    <a:cubicBezTo>
                      <a:pt x="0" y="71"/>
                      <a:pt x="3" y="74"/>
                      <a:pt x="8" y="74"/>
                    </a:cubicBezTo>
                    <a:cubicBezTo>
                      <a:pt x="12" y="74"/>
                      <a:pt x="15" y="71"/>
                      <a:pt x="15" y="67"/>
                    </a:cubicBezTo>
                    <a:cubicBezTo>
                      <a:pt x="15" y="0"/>
                      <a:pt x="15" y="0"/>
                      <a:pt x="15" y="0"/>
                    </a:cubicBezTo>
                    <a:cubicBezTo>
                      <a:pt x="0" y="0"/>
                      <a:pt x="0" y="0"/>
                      <a:pt x="0" y="0"/>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5" name="Freeform 138">
                <a:extLst>
                  <a:ext uri="{FF2B5EF4-FFF2-40B4-BE49-F238E27FC236}">
                    <a16:creationId xmlns:a16="http://schemas.microsoft.com/office/drawing/2014/main" id="{5257CACD-7B69-4682-A153-DE6E83AE261A}"/>
                  </a:ext>
                </a:extLst>
              </p:cNvPr>
              <p:cNvSpPr>
                <a:spLocks/>
              </p:cNvSpPr>
              <p:nvPr/>
            </p:nvSpPr>
            <p:spPr bwMode="auto">
              <a:xfrm>
                <a:off x="1744662" y="2633663"/>
                <a:ext cx="365125" cy="158750"/>
              </a:xfrm>
              <a:custGeom>
                <a:avLst/>
                <a:gdLst>
                  <a:gd name="T0" fmla="*/ 149 w 298"/>
                  <a:gd name="T1" fmla="*/ 0 h 130"/>
                  <a:gd name="T2" fmla="*/ 61 w 298"/>
                  <a:gd name="T3" fmla="*/ 99 h 130"/>
                  <a:gd name="T4" fmla="*/ 61 w 298"/>
                  <a:gd name="T5" fmla="*/ 99 h 130"/>
                  <a:gd name="T6" fmla="*/ 149 w 298"/>
                  <a:gd name="T7" fmla="*/ 130 h 130"/>
                  <a:gd name="T8" fmla="*/ 237 w 298"/>
                  <a:gd name="T9" fmla="*/ 99 h 130"/>
                  <a:gd name="T10" fmla="*/ 237 w 298"/>
                  <a:gd name="T11" fmla="*/ 99 h 130"/>
                  <a:gd name="T12" fmla="*/ 149 w 29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298" h="130">
                    <a:moveTo>
                      <a:pt x="149" y="0"/>
                    </a:moveTo>
                    <a:cubicBezTo>
                      <a:pt x="0" y="0"/>
                      <a:pt x="44" y="75"/>
                      <a:pt x="61" y="99"/>
                    </a:cubicBezTo>
                    <a:cubicBezTo>
                      <a:pt x="61" y="99"/>
                      <a:pt x="61" y="99"/>
                      <a:pt x="61" y="99"/>
                    </a:cubicBezTo>
                    <a:cubicBezTo>
                      <a:pt x="61" y="109"/>
                      <a:pt x="100" y="130"/>
                      <a:pt x="149" y="130"/>
                    </a:cubicBezTo>
                    <a:cubicBezTo>
                      <a:pt x="198" y="130"/>
                      <a:pt x="237" y="108"/>
                      <a:pt x="237" y="99"/>
                    </a:cubicBezTo>
                    <a:cubicBezTo>
                      <a:pt x="237" y="99"/>
                      <a:pt x="237" y="99"/>
                      <a:pt x="237" y="99"/>
                    </a:cubicBezTo>
                    <a:cubicBezTo>
                      <a:pt x="254" y="75"/>
                      <a:pt x="298" y="0"/>
                      <a:pt x="149" y="0"/>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6" name="Freeform 139">
                <a:extLst>
                  <a:ext uri="{FF2B5EF4-FFF2-40B4-BE49-F238E27FC236}">
                    <a16:creationId xmlns:a16="http://schemas.microsoft.com/office/drawing/2014/main" id="{1ABE6144-D53A-4226-80EF-2C9B001DD48C}"/>
                  </a:ext>
                </a:extLst>
              </p:cNvPr>
              <p:cNvSpPr>
                <a:spLocks/>
              </p:cNvSpPr>
              <p:nvPr/>
            </p:nvSpPr>
            <p:spPr bwMode="auto">
              <a:xfrm>
                <a:off x="1744662" y="2633663"/>
                <a:ext cx="193675" cy="158750"/>
              </a:xfrm>
              <a:custGeom>
                <a:avLst/>
                <a:gdLst>
                  <a:gd name="T0" fmla="*/ 81 w 159"/>
                  <a:gd name="T1" fmla="*/ 99 h 130"/>
                  <a:gd name="T2" fmla="*/ 81 w 159"/>
                  <a:gd name="T3" fmla="*/ 99 h 130"/>
                  <a:gd name="T4" fmla="*/ 159 w 159"/>
                  <a:gd name="T5" fmla="*/ 0 h 130"/>
                  <a:gd name="T6" fmla="*/ 149 w 159"/>
                  <a:gd name="T7" fmla="*/ 0 h 130"/>
                  <a:gd name="T8" fmla="*/ 61 w 159"/>
                  <a:gd name="T9" fmla="*/ 99 h 130"/>
                  <a:gd name="T10" fmla="*/ 61 w 159"/>
                  <a:gd name="T11" fmla="*/ 99 h 130"/>
                  <a:gd name="T12" fmla="*/ 149 w 159"/>
                  <a:gd name="T13" fmla="*/ 130 h 130"/>
                  <a:gd name="T14" fmla="*/ 159 w 159"/>
                  <a:gd name="T15" fmla="*/ 130 h 130"/>
                  <a:gd name="T16" fmla="*/ 81 w 159"/>
                  <a:gd name="T17" fmla="*/ 9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30">
                    <a:moveTo>
                      <a:pt x="81" y="99"/>
                    </a:moveTo>
                    <a:cubicBezTo>
                      <a:pt x="81" y="99"/>
                      <a:pt x="81" y="99"/>
                      <a:pt x="81" y="99"/>
                    </a:cubicBezTo>
                    <a:cubicBezTo>
                      <a:pt x="64" y="76"/>
                      <a:pt x="22" y="3"/>
                      <a:pt x="159" y="0"/>
                    </a:cubicBezTo>
                    <a:cubicBezTo>
                      <a:pt x="156" y="0"/>
                      <a:pt x="152" y="0"/>
                      <a:pt x="149" y="0"/>
                    </a:cubicBezTo>
                    <a:cubicBezTo>
                      <a:pt x="0" y="0"/>
                      <a:pt x="44" y="75"/>
                      <a:pt x="61" y="99"/>
                    </a:cubicBezTo>
                    <a:cubicBezTo>
                      <a:pt x="61" y="99"/>
                      <a:pt x="61" y="99"/>
                      <a:pt x="61" y="99"/>
                    </a:cubicBezTo>
                    <a:cubicBezTo>
                      <a:pt x="61" y="109"/>
                      <a:pt x="100" y="130"/>
                      <a:pt x="149" y="130"/>
                    </a:cubicBezTo>
                    <a:cubicBezTo>
                      <a:pt x="152" y="130"/>
                      <a:pt x="156" y="130"/>
                      <a:pt x="159" y="130"/>
                    </a:cubicBezTo>
                    <a:cubicBezTo>
                      <a:pt x="115" y="127"/>
                      <a:pt x="81" y="108"/>
                      <a:pt x="81" y="99"/>
                    </a:cubicBezTo>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7" name="Freeform 140">
                <a:extLst>
                  <a:ext uri="{FF2B5EF4-FFF2-40B4-BE49-F238E27FC236}">
                    <a16:creationId xmlns:a16="http://schemas.microsoft.com/office/drawing/2014/main" id="{BE1B246A-EC4E-4630-9682-3F506ACD4EAB}"/>
                  </a:ext>
                </a:extLst>
              </p:cNvPr>
              <p:cNvSpPr>
                <a:spLocks/>
              </p:cNvSpPr>
              <p:nvPr/>
            </p:nvSpPr>
            <p:spPr bwMode="auto">
              <a:xfrm>
                <a:off x="1914525" y="2633663"/>
                <a:ext cx="195262" cy="158750"/>
              </a:xfrm>
              <a:custGeom>
                <a:avLst/>
                <a:gdLst>
                  <a:gd name="T0" fmla="*/ 78 w 159"/>
                  <a:gd name="T1" fmla="*/ 99 h 130"/>
                  <a:gd name="T2" fmla="*/ 78 w 159"/>
                  <a:gd name="T3" fmla="*/ 99 h 130"/>
                  <a:gd name="T4" fmla="*/ 0 w 159"/>
                  <a:gd name="T5" fmla="*/ 0 h 130"/>
                  <a:gd name="T6" fmla="*/ 10 w 159"/>
                  <a:gd name="T7" fmla="*/ 0 h 130"/>
                  <a:gd name="T8" fmla="*/ 98 w 159"/>
                  <a:gd name="T9" fmla="*/ 99 h 130"/>
                  <a:gd name="T10" fmla="*/ 98 w 159"/>
                  <a:gd name="T11" fmla="*/ 99 h 130"/>
                  <a:gd name="T12" fmla="*/ 10 w 159"/>
                  <a:gd name="T13" fmla="*/ 130 h 130"/>
                  <a:gd name="T14" fmla="*/ 0 w 159"/>
                  <a:gd name="T15" fmla="*/ 130 h 130"/>
                  <a:gd name="T16" fmla="*/ 78 w 159"/>
                  <a:gd name="T17" fmla="*/ 9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30">
                    <a:moveTo>
                      <a:pt x="78" y="99"/>
                    </a:moveTo>
                    <a:cubicBezTo>
                      <a:pt x="78" y="99"/>
                      <a:pt x="78" y="99"/>
                      <a:pt x="78" y="99"/>
                    </a:cubicBezTo>
                    <a:cubicBezTo>
                      <a:pt x="95" y="76"/>
                      <a:pt x="137" y="3"/>
                      <a:pt x="0" y="0"/>
                    </a:cubicBezTo>
                    <a:cubicBezTo>
                      <a:pt x="3" y="0"/>
                      <a:pt x="7" y="0"/>
                      <a:pt x="10" y="0"/>
                    </a:cubicBezTo>
                    <a:cubicBezTo>
                      <a:pt x="159" y="0"/>
                      <a:pt x="115" y="75"/>
                      <a:pt x="98" y="99"/>
                    </a:cubicBezTo>
                    <a:cubicBezTo>
                      <a:pt x="98" y="99"/>
                      <a:pt x="98" y="99"/>
                      <a:pt x="98" y="99"/>
                    </a:cubicBezTo>
                    <a:cubicBezTo>
                      <a:pt x="98" y="109"/>
                      <a:pt x="59" y="130"/>
                      <a:pt x="10" y="130"/>
                    </a:cubicBezTo>
                    <a:cubicBezTo>
                      <a:pt x="7" y="130"/>
                      <a:pt x="3" y="130"/>
                      <a:pt x="0" y="130"/>
                    </a:cubicBezTo>
                    <a:cubicBezTo>
                      <a:pt x="44" y="127"/>
                      <a:pt x="78" y="108"/>
                      <a:pt x="78" y="99"/>
                    </a:cubicBezTo>
                  </a:path>
                </a:pathLst>
              </a:custGeom>
              <a:solidFill>
                <a:srgbClr val="4078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8" name="Freeform 141">
                <a:extLst>
                  <a:ext uri="{FF2B5EF4-FFF2-40B4-BE49-F238E27FC236}">
                    <a16:creationId xmlns:a16="http://schemas.microsoft.com/office/drawing/2014/main" id="{6D752C5B-0C0D-44DA-97D7-AB820B7A192F}"/>
                  </a:ext>
                </a:extLst>
              </p:cNvPr>
              <p:cNvSpPr>
                <a:spLocks/>
              </p:cNvSpPr>
              <p:nvPr/>
            </p:nvSpPr>
            <p:spPr bwMode="auto">
              <a:xfrm>
                <a:off x="1809750" y="2733675"/>
                <a:ext cx="234950" cy="25400"/>
              </a:xfrm>
              <a:custGeom>
                <a:avLst/>
                <a:gdLst>
                  <a:gd name="T0" fmla="*/ 192 w 192"/>
                  <a:gd name="T1" fmla="*/ 4 h 20"/>
                  <a:gd name="T2" fmla="*/ 188 w 192"/>
                  <a:gd name="T3" fmla="*/ 0 h 20"/>
                  <a:gd name="T4" fmla="*/ 4 w 192"/>
                  <a:gd name="T5" fmla="*/ 0 h 20"/>
                  <a:gd name="T6" fmla="*/ 0 w 192"/>
                  <a:gd name="T7" fmla="*/ 4 h 20"/>
                  <a:gd name="T8" fmla="*/ 0 w 192"/>
                  <a:gd name="T9" fmla="*/ 15 h 20"/>
                  <a:gd name="T10" fmla="*/ 4 w 192"/>
                  <a:gd name="T11" fmla="*/ 20 h 20"/>
                  <a:gd name="T12" fmla="*/ 188 w 192"/>
                  <a:gd name="T13" fmla="*/ 19 h 20"/>
                  <a:gd name="T14" fmla="*/ 192 w 192"/>
                  <a:gd name="T15" fmla="*/ 15 h 20"/>
                  <a:gd name="T16" fmla="*/ 192 w 192"/>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0">
                    <a:moveTo>
                      <a:pt x="192" y="4"/>
                    </a:moveTo>
                    <a:cubicBezTo>
                      <a:pt x="192" y="2"/>
                      <a:pt x="190" y="0"/>
                      <a:pt x="188" y="0"/>
                    </a:cubicBezTo>
                    <a:cubicBezTo>
                      <a:pt x="4" y="0"/>
                      <a:pt x="4" y="0"/>
                      <a:pt x="4" y="0"/>
                    </a:cubicBezTo>
                    <a:cubicBezTo>
                      <a:pt x="2" y="0"/>
                      <a:pt x="0" y="2"/>
                      <a:pt x="0" y="4"/>
                    </a:cubicBezTo>
                    <a:cubicBezTo>
                      <a:pt x="0" y="15"/>
                      <a:pt x="0" y="15"/>
                      <a:pt x="0" y="15"/>
                    </a:cubicBezTo>
                    <a:cubicBezTo>
                      <a:pt x="0" y="18"/>
                      <a:pt x="2" y="20"/>
                      <a:pt x="4" y="20"/>
                    </a:cubicBezTo>
                    <a:cubicBezTo>
                      <a:pt x="188" y="19"/>
                      <a:pt x="188" y="19"/>
                      <a:pt x="188" y="19"/>
                    </a:cubicBezTo>
                    <a:cubicBezTo>
                      <a:pt x="190" y="19"/>
                      <a:pt x="192" y="17"/>
                      <a:pt x="192" y="15"/>
                    </a:cubicBezTo>
                    <a:cubicBezTo>
                      <a:pt x="192" y="4"/>
                      <a:pt x="192" y="4"/>
                      <a:pt x="192" y="4"/>
                    </a:cubicBezTo>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9" name="Freeform 142">
                <a:extLst>
                  <a:ext uri="{FF2B5EF4-FFF2-40B4-BE49-F238E27FC236}">
                    <a16:creationId xmlns:a16="http://schemas.microsoft.com/office/drawing/2014/main" id="{54AFFDDF-15D1-41EB-9A17-56BD9A1A21AB}"/>
                  </a:ext>
                </a:extLst>
              </p:cNvPr>
              <p:cNvSpPr>
                <a:spLocks/>
              </p:cNvSpPr>
              <p:nvPr/>
            </p:nvSpPr>
            <p:spPr bwMode="auto">
              <a:xfrm>
                <a:off x="1809750" y="2738438"/>
                <a:ext cx="4762" cy="20638"/>
              </a:xfrm>
              <a:custGeom>
                <a:avLst/>
                <a:gdLst>
                  <a:gd name="T0" fmla="*/ 0 w 4"/>
                  <a:gd name="T1" fmla="*/ 0 h 16"/>
                  <a:gd name="T2" fmla="*/ 0 w 4"/>
                  <a:gd name="T3" fmla="*/ 0 h 16"/>
                  <a:gd name="T4" fmla="*/ 0 w 4"/>
                  <a:gd name="T5" fmla="*/ 11 h 16"/>
                  <a:gd name="T6" fmla="*/ 4 w 4"/>
                  <a:gd name="T7" fmla="*/ 16 h 16"/>
                  <a:gd name="T8" fmla="*/ 4 w 4"/>
                  <a:gd name="T9" fmla="*/ 16 h 16"/>
                  <a:gd name="T10" fmla="*/ 0 w 4"/>
                  <a:gd name="T11" fmla="*/ 11 h 16"/>
                  <a:gd name="T12" fmla="*/ 0 w 4"/>
                  <a:gd name="T13" fmla="*/ 0 h 16"/>
                  <a:gd name="T14" fmla="*/ 0 w 4"/>
                  <a:gd name="T15" fmla="*/ 0 h 16"/>
                  <a:gd name="T16" fmla="*/ 0 w 4"/>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6">
                    <a:moveTo>
                      <a:pt x="0" y="0"/>
                    </a:moveTo>
                    <a:cubicBezTo>
                      <a:pt x="0" y="0"/>
                      <a:pt x="0" y="0"/>
                      <a:pt x="0" y="0"/>
                    </a:cubicBezTo>
                    <a:cubicBezTo>
                      <a:pt x="0" y="11"/>
                      <a:pt x="0" y="11"/>
                      <a:pt x="0" y="11"/>
                    </a:cubicBezTo>
                    <a:cubicBezTo>
                      <a:pt x="0" y="13"/>
                      <a:pt x="1" y="15"/>
                      <a:pt x="4" y="16"/>
                    </a:cubicBezTo>
                    <a:cubicBezTo>
                      <a:pt x="4" y="16"/>
                      <a:pt x="4" y="16"/>
                      <a:pt x="4" y="16"/>
                    </a:cubicBezTo>
                    <a:cubicBezTo>
                      <a:pt x="1" y="15"/>
                      <a:pt x="0" y="13"/>
                      <a:pt x="0" y="11"/>
                    </a:cubicBezTo>
                    <a:cubicBezTo>
                      <a:pt x="0" y="0"/>
                      <a:pt x="0" y="0"/>
                      <a:pt x="0" y="0"/>
                    </a:cubicBezTo>
                    <a:cubicBezTo>
                      <a:pt x="0" y="0"/>
                      <a:pt x="0" y="0"/>
                      <a:pt x="0" y="0"/>
                    </a:cubicBezTo>
                    <a:cubicBezTo>
                      <a:pt x="0" y="0"/>
                      <a:pt x="0" y="0"/>
                      <a:pt x="0" y="0"/>
                    </a:cubicBezTo>
                  </a:path>
                </a:pathLst>
              </a:custGeom>
              <a:solidFill>
                <a:srgbClr val="339B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0" name="Freeform 143">
                <a:extLst>
                  <a:ext uri="{FF2B5EF4-FFF2-40B4-BE49-F238E27FC236}">
                    <a16:creationId xmlns:a16="http://schemas.microsoft.com/office/drawing/2014/main" id="{C8B0F498-D716-4443-8E11-BBF1D24E2DF7}"/>
                  </a:ext>
                </a:extLst>
              </p:cNvPr>
              <p:cNvSpPr>
                <a:spLocks/>
              </p:cNvSpPr>
              <p:nvPr/>
            </p:nvSpPr>
            <p:spPr bwMode="auto">
              <a:xfrm>
                <a:off x="1814512" y="275907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336F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1" name="Freeform 144">
                <a:extLst>
                  <a:ext uri="{FF2B5EF4-FFF2-40B4-BE49-F238E27FC236}">
                    <a16:creationId xmlns:a16="http://schemas.microsoft.com/office/drawing/2014/main" id="{FE47C353-6830-4D6B-9334-7CDEEC7AA846}"/>
                  </a:ext>
                </a:extLst>
              </p:cNvPr>
              <p:cNvSpPr>
                <a:spLocks/>
              </p:cNvSpPr>
              <p:nvPr/>
            </p:nvSpPr>
            <p:spPr bwMode="auto">
              <a:xfrm>
                <a:off x="1809750" y="2733675"/>
                <a:ext cx="20637" cy="4763"/>
              </a:xfrm>
              <a:custGeom>
                <a:avLst/>
                <a:gdLst>
                  <a:gd name="T0" fmla="*/ 18 w 18"/>
                  <a:gd name="T1" fmla="*/ 0 h 4"/>
                  <a:gd name="T2" fmla="*/ 4 w 18"/>
                  <a:gd name="T3" fmla="*/ 0 h 4"/>
                  <a:gd name="T4" fmla="*/ 0 w 18"/>
                  <a:gd name="T5" fmla="*/ 4 h 4"/>
                  <a:gd name="T6" fmla="*/ 0 w 18"/>
                  <a:gd name="T7" fmla="*/ 4 h 4"/>
                  <a:gd name="T8" fmla="*/ 4 w 18"/>
                  <a:gd name="T9" fmla="*/ 0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4" y="0"/>
                      <a:pt x="4" y="0"/>
                      <a:pt x="4" y="0"/>
                    </a:cubicBezTo>
                    <a:cubicBezTo>
                      <a:pt x="2" y="0"/>
                      <a:pt x="0" y="2"/>
                      <a:pt x="0" y="4"/>
                    </a:cubicBezTo>
                    <a:cubicBezTo>
                      <a:pt x="0" y="4"/>
                      <a:pt x="0" y="4"/>
                      <a:pt x="0" y="4"/>
                    </a:cubicBezTo>
                    <a:cubicBezTo>
                      <a:pt x="0" y="2"/>
                      <a:pt x="2" y="0"/>
                      <a:pt x="4" y="0"/>
                    </a:cubicBezTo>
                    <a:cubicBezTo>
                      <a:pt x="18" y="0"/>
                      <a:pt x="18" y="0"/>
                      <a:pt x="18" y="0"/>
                    </a:cubicBezTo>
                    <a:cubicBezTo>
                      <a:pt x="18" y="0"/>
                      <a:pt x="18" y="0"/>
                      <a:pt x="18" y="0"/>
                    </a:cubicBezTo>
                  </a:path>
                </a:pathLst>
              </a:custGeom>
              <a:solidFill>
                <a:srgbClr val="336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2" name="Freeform 145">
                <a:extLst>
                  <a:ext uri="{FF2B5EF4-FFF2-40B4-BE49-F238E27FC236}">
                    <a16:creationId xmlns:a16="http://schemas.microsoft.com/office/drawing/2014/main" id="{27CE1CD0-A0E9-45F2-B751-CBB6AD5F9740}"/>
                  </a:ext>
                </a:extLst>
              </p:cNvPr>
              <p:cNvSpPr>
                <a:spLocks/>
              </p:cNvSpPr>
              <p:nvPr/>
            </p:nvSpPr>
            <p:spPr bwMode="auto">
              <a:xfrm>
                <a:off x="2024062" y="2733675"/>
                <a:ext cx="15875" cy="0"/>
              </a:xfrm>
              <a:custGeom>
                <a:avLst/>
                <a:gdLst>
                  <a:gd name="T0" fmla="*/ 13 w 13"/>
                  <a:gd name="T1" fmla="*/ 13 w 13"/>
                  <a:gd name="T2" fmla="*/ 0 w 13"/>
                  <a:gd name="T3" fmla="*/ 0 w 13"/>
                  <a:gd name="T4" fmla="*/ 13 w 13"/>
                  <a:gd name="T5" fmla="*/ 13 w 13"/>
                </a:gdLst>
                <a:ahLst/>
                <a:cxnLst>
                  <a:cxn ang="0">
                    <a:pos x="T0" y="0"/>
                  </a:cxn>
                  <a:cxn ang="0">
                    <a:pos x="T1" y="0"/>
                  </a:cxn>
                  <a:cxn ang="0">
                    <a:pos x="T2" y="0"/>
                  </a:cxn>
                  <a:cxn ang="0">
                    <a:pos x="T3" y="0"/>
                  </a:cxn>
                  <a:cxn ang="0">
                    <a:pos x="T4" y="0"/>
                  </a:cxn>
                  <a:cxn ang="0">
                    <a:pos x="T5" y="0"/>
                  </a:cxn>
                </a:cxnLst>
                <a:rect l="0" t="0" r="r" b="b"/>
                <a:pathLst>
                  <a:path w="13">
                    <a:moveTo>
                      <a:pt x="13" y="0"/>
                    </a:moveTo>
                    <a:cubicBezTo>
                      <a:pt x="13" y="0"/>
                      <a:pt x="13" y="0"/>
                      <a:pt x="13" y="0"/>
                    </a:cubicBezTo>
                    <a:cubicBezTo>
                      <a:pt x="0" y="0"/>
                      <a:pt x="0" y="0"/>
                      <a:pt x="0" y="0"/>
                    </a:cubicBezTo>
                    <a:cubicBezTo>
                      <a:pt x="0" y="0"/>
                      <a:pt x="0" y="0"/>
                      <a:pt x="0" y="0"/>
                    </a:cubicBezTo>
                    <a:cubicBezTo>
                      <a:pt x="13" y="0"/>
                      <a:pt x="13" y="0"/>
                      <a:pt x="13" y="0"/>
                    </a:cubicBezTo>
                    <a:cubicBezTo>
                      <a:pt x="13" y="0"/>
                      <a:pt x="13" y="0"/>
                      <a:pt x="13" y="0"/>
                    </a:cubicBezTo>
                  </a:path>
                </a:pathLst>
              </a:custGeom>
              <a:solidFill>
                <a:srgbClr val="66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3" name="Freeform 146">
                <a:extLst>
                  <a:ext uri="{FF2B5EF4-FFF2-40B4-BE49-F238E27FC236}">
                    <a16:creationId xmlns:a16="http://schemas.microsoft.com/office/drawing/2014/main" id="{1AB8FBA8-B246-484D-BCAE-A5B0E8DF8151}"/>
                  </a:ext>
                </a:extLst>
              </p:cNvPr>
              <p:cNvSpPr>
                <a:spLocks/>
              </p:cNvSpPr>
              <p:nvPr/>
            </p:nvSpPr>
            <p:spPr bwMode="auto">
              <a:xfrm>
                <a:off x="1809750" y="2733675"/>
                <a:ext cx="234950" cy="25400"/>
              </a:xfrm>
              <a:custGeom>
                <a:avLst/>
                <a:gdLst>
                  <a:gd name="T0" fmla="*/ 188 w 192"/>
                  <a:gd name="T1" fmla="*/ 0 h 20"/>
                  <a:gd name="T2" fmla="*/ 175 w 192"/>
                  <a:gd name="T3" fmla="*/ 0 h 20"/>
                  <a:gd name="T4" fmla="*/ 18 w 192"/>
                  <a:gd name="T5" fmla="*/ 0 h 20"/>
                  <a:gd name="T6" fmla="*/ 4 w 192"/>
                  <a:gd name="T7" fmla="*/ 0 h 20"/>
                  <a:gd name="T8" fmla="*/ 0 w 192"/>
                  <a:gd name="T9" fmla="*/ 4 h 20"/>
                  <a:gd name="T10" fmla="*/ 0 w 192"/>
                  <a:gd name="T11" fmla="*/ 4 h 20"/>
                  <a:gd name="T12" fmla="*/ 0 w 192"/>
                  <a:gd name="T13" fmla="*/ 4 h 20"/>
                  <a:gd name="T14" fmla="*/ 0 w 192"/>
                  <a:gd name="T15" fmla="*/ 15 h 20"/>
                  <a:gd name="T16" fmla="*/ 4 w 192"/>
                  <a:gd name="T17" fmla="*/ 20 h 20"/>
                  <a:gd name="T18" fmla="*/ 4 w 192"/>
                  <a:gd name="T19" fmla="*/ 20 h 20"/>
                  <a:gd name="T20" fmla="*/ 188 w 192"/>
                  <a:gd name="T21" fmla="*/ 19 h 20"/>
                  <a:gd name="T22" fmla="*/ 192 w 192"/>
                  <a:gd name="T23" fmla="*/ 15 h 20"/>
                  <a:gd name="T24" fmla="*/ 192 w 192"/>
                  <a:gd name="T25" fmla="*/ 4 h 20"/>
                  <a:gd name="T26" fmla="*/ 188 w 192"/>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0">
                    <a:moveTo>
                      <a:pt x="188" y="0"/>
                    </a:moveTo>
                    <a:cubicBezTo>
                      <a:pt x="175" y="0"/>
                      <a:pt x="175" y="0"/>
                      <a:pt x="175" y="0"/>
                    </a:cubicBezTo>
                    <a:cubicBezTo>
                      <a:pt x="18" y="0"/>
                      <a:pt x="18" y="0"/>
                      <a:pt x="18" y="0"/>
                    </a:cubicBezTo>
                    <a:cubicBezTo>
                      <a:pt x="4" y="0"/>
                      <a:pt x="4" y="0"/>
                      <a:pt x="4" y="0"/>
                    </a:cubicBezTo>
                    <a:cubicBezTo>
                      <a:pt x="2" y="0"/>
                      <a:pt x="0" y="2"/>
                      <a:pt x="0" y="4"/>
                    </a:cubicBezTo>
                    <a:cubicBezTo>
                      <a:pt x="0" y="4"/>
                      <a:pt x="0" y="4"/>
                      <a:pt x="0" y="4"/>
                    </a:cubicBezTo>
                    <a:cubicBezTo>
                      <a:pt x="0" y="4"/>
                      <a:pt x="0" y="4"/>
                      <a:pt x="0" y="4"/>
                    </a:cubicBezTo>
                    <a:cubicBezTo>
                      <a:pt x="0" y="15"/>
                      <a:pt x="0" y="15"/>
                      <a:pt x="0" y="15"/>
                    </a:cubicBezTo>
                    <a:cubicBezTo>
                      <a:pt x="0" y="17"/>
                      <a:pt x="1" y="19"/>
                      <a:pt x="4" y="20"/>
                    </a:cubicBezTo>
                    <a:cubicBezTo>
                      <a:pt x="4" y="20"/>
                      <a:pt x="4" y="20"/>
                      <a:pt x="4" y="20"/>
                    </a:cubicBezTo>
                    <a:cubicBezTo>
                      <a:pt x="188" y="19"/>
                      <a:pt x="188" y="19"/>
                      <a:pt x="188" y="19"/>
                    </a:cubicBezTo>
                    <a:cubicBezTo>
                      <a:pt x="190" y="19"/>
                      <a:pt x="192" y="17"/>
                      <a:pt x="192" y="15"/>
                    </a:cubicBezTo>
                    <a:cubicBezTo>
                      <a:pt x="192" y="4"/>
                      <a:pt x="192" y="4"/>
                      <a:pt x="192" y="4"/>
                    </a:cubicBezTo>
                    <a:cubicBezTo>
                      <a:pt x="192" y="2"/>
                      <a:pt x="190" y="0"/>
                      <a:pt x="188" y="0"/>
                    </a:cubicBezTo>
                  </a:path>
                </a:pathLst>
              </a:custGeom>
              <a:solidFill>
                <a:srgbClr val="339B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4" name="Rectangle 147">
                <a:extLst>
                  <a:ext uri="{FF2B5EF4-FFF2-40B4-BE49-F238E27FC236}">
                    <a16:creationId xmlns:a16="http://schemas.microsoft.com/office/drawing/2014/main" id="{22BDBB01-1CD8-40D3-AD73-BBCA5304123D}"/>
                  </a:ext>
                </a:extLst>
              </p:cNvPr>
              <p:cNvSpPr>
                <a:spLocks noChangeArrowheads="1"/>
              </p:cNvSpPr>
              <p:nvPr/>
            </p:nvSpPr>
            <p:spPr bwMode="auto">
              <a:xfrm>
                <a:off x="1914525" y="2959101"/>
                <a:ext cx="23812" cy="307975"/>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5" name="Freeform 148">
                <a:extLst>
                  <a:ext uri="{FF2B5EF4-FFF2-40B4-BE49-F238E27FC236}">
                    <a16:creationId xmlns:a16="http://schemas.microsoft.com/office/drawing/2014/main" id="{7787E8AB-2738-4835-9695-930E1C59A1DE}"/>
                  </a:ext>
                </a:extLst>
              </p:cNvPr>
              <p:cNvSpPr>
                <a:spLocks/>
              </p:cNvSpPr>
              <p:nvPr/>
            </p:nvSpPr>
            <p:spPr bwMode="auto">
              <a:xfrm>
                <a:off x="1857375" y="2922588"/>
                <a:ext cx="138112" cy="53975"/>
              </a:xfrm>
              <a:custGeom>
                <a:avLst/>
                <a:gdLst>
                  <a:gd name="T0" fmla="*/ 87 w 87"/>
                  <a:gd name="T1" fmla="*/ 10 h 34"/>
                  <a:gd name="T2" fmla="*/ 80 w 87"/>
                  <a:gd name="T3" fmla="*/ 0 h 34"/>
                  <a:gd name="T4" fmla="*/ 44 w 87"/>
                  <a:gd name="T5" fmla="*/ 23 h 34"/>
                  <a:gd name="T6" fmla="*/ 7 w 87"/>
                  <a:gd name="T7" fmla="*/ 0 h 34"/>
                  <a:gd name="T8" fmla="*/ 0 w 87"/>
                  <a:gd name="T9" fmla="*/ 10 h 34"/>
                  <a:gd name="T10" fmla="*/ 35 w 87"/>
                  <a:gd name="T11" fmla="*/ 34 h 34"/>
                  <a:gd name="T12" fmla="*/ 44 w 87"/>
                  <a:gd name="T13" fmla="*/ 25 h 34"/>
                  <a:gd name="T14" fmla="*/ 52 w 87"/>
                  <a:gd name="T15" fmla="*/ 34 h 34"/>
                  <a:gd name="T16" fmla="*/ 87 w 87"/>
                  <a:gd name="T17"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34">
                    <a:moveTo>
                      <a:pt x="87" y="10"/>
                    </a:moveTo>
                    <a:lnTo>
                      <a:pt x="80" y="0"/>
                    </a:lnTo>
                    <a:lnTo>
                      <a:pt x="44" y="23"/>
                    </a:lnTo>
                    <a:lnTo>
                      <a:pt x="7" y="0"/>
                    </a:lnTo>
                    <a:lnTo>
                      <a:pt x="0" y="10"/>
                    </a:lnTo>
                    <a:lnTo>
                      <a:pt x="35" y="34"/>
                    </a:lnTo>
                    <a:lnTo>
                      <a:pt x="44" y="25"/>
                    </a:lnTo>
                    <a:lnTo>
                      <a:pt x="52" y="34"/>
                    </a:lnTo>
                    <a:lnTo>
                      <a:pt x="8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236" name="TextBox 235">
              <a:extLst>
                <a:ext uri="{FF2B5EF4-FFF2-40B4-BE49-F238E27FC236}">
                  <a16:creationId xmlns:a16="http://schemas.microsoft.com/office/drawing/2014/main" id="{6A18CE24-BC3B-44C5-B29B-4028AF1B7AA3}"/>
                </a:ext>
              </a:extLst>
            </p:cNvPr>
            <p:cNvSpPr txBox="1"/>
            <p:nvPr/>
          </p:nvSpPr>
          <p:spPr>
            <a:xfrm>
              <a:off x="8195091" y="5861383"/>
              <a:ext cx="1320439" cy="1446550"/>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Cyber </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Attack</a:t>
              </a:r>
            </a:p>
            <a:p>
              <a:pPr marL="0" marR="0" lvl="0" indent="0" algn="ctr" defTabSz="932742"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effectLst/>
                <a:uLnTx/>
                <a:uFillTx/>
                <a:latin typeface="Segoe UI Semilight"/>
                <a:ea typeface="+mn-ea"/>
                <a:cs typeface="+mn-cs"/>
              </a:endParaRPr>
            </a:p>
          </p:txBody>
        </p:sp>
      </p:grpSp>
      <p:grpSp>
        <p:nvGrpSpPr>
          <p:cNvPr id="13" name="Group 12">
            <a:extLst>
              <a:ext uri="{FF2B5EF4-FFF2-40B4-BE49-F238E27FC236}">
                <a16:creationId xmlns:a16="http://schemas.microsoft.com/office/drawing/2014/main" id="{04302CE6-573A-4656-B59D-834A02F5320A}"/>
              </a:ext>
            </a:extLst>
          </p:cNvPr>
          <p:cNvGrpSpPr/>
          <p:nvPr/>
        </p:nvGrpSpPr>
        <p:grpSpPr>
          <a:xfrm>
            <a:off x="4585466" y="4965242"/>
            <a:ext cx="1221017" cy="1946280"/>
            <a:chOff x="4585466" y="4965242"/>
            <a:chExt cx="1221017" cy="1946280"/>
          </a:xfrm>
        </p:grpSpPr>
        <p:sp>
          <p:nvSpPr>
            <p:cNvPr id="190" name="TextBox 189">
              <a:extLst>
                <a:ext uri="{FF2B5EF4-FFF2-40B4-BE49-F238E27FC236}">
                  <a16:creationId xmlns:a16="http://schemas.microsoft.com/office/drawing/2014/main" id="{DA0B9ACC-D745-4277-BEE6-EC2089FA4D1E}"/>
                </a:ext>
              </a:extLst>
            </p:cNvPr>
            <p:cNvSpPr txBox="1"/>
            <p:nvPr/>
          </p:nvSpPr>
          <p:spPr>
            <a:xfrm>
              <a:off x="4585466" y="5874315"/>
              <a:ext cx="1221017" cy="1037207"/>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Power </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Failure</a:t>
              </a:r>
            </a:p>
          </p:txBody>
        </p:sp>
        <p:grpSp>
          <p:nvGrpSpPr>
            <p:cNvPr id="238" name="Group 4">
              <a:extLst>
                <a:ext uri="{FF2B5EF4-FFF2-40B4-BE49-F238E27FC236}">
                  <a16:creationId xmlns:a16="http://schemas.microsoft.com/office/drawing/2014/main" id="{AEA16F5F-BB98-4EE2-85AD-965CC1B3ED47}"/>
                </a:ext>
              </a:extLst>
            </p:cNvPr>
            <p:cNvGrpSpPr>
              <a:grpSpLocks noChangeAspect="1"/>
            </p:cNvGrpSpPr>
            <p:nvPr/>
          </p:nvGrpSpPr>
          <p:grpSpPr bwMode="auto">
            <a:xfrm>
              <a:off x="4770799" y="4965242"/>
              <a:ext cx="838729" cy="818322"/>
              <a:chOff x="3714" y="2020"/>
              <a:chExt cx="411" cy="401"/>
            </a:xfrm>
          </p:grpSpPr>
          <p:sp>
            <p:nvSpPr>
              <p:cNvPr id="239" name="Oval 5">
                <a:extLst>
                  <a:ext uri="{FF2B5EF4-FFF2-40B4-BE49-F238E27FC236}">
                    <a16:creationId xmlns:a16="http://schemas.microsoft.com/office/drawing/2014/main" id="{4C5206EF-C035-4145-9952-657B6F97E058}"/>
                  </a:ext>
                </a:extLst>
              </p:cNvPr>
              <p:cNvSpPr>
                <a:spLocks noChangeArrowheads="1"/>
              </p:cNvSpPr>
              <p:nvPr/>
            </p:nvSpPr>
            <p:spPr bwMode="auto">
              <a:xfrm>
                <a:off x="3714" y="2020"/>
                <a:ext cx="411" cy="401"/>
              </a:xfrm>
              <a:prstGeom prst="ellipse">
                <a:avLst/>
              </a:prstGeom>
              <a:solidFill>
                <a:srgbClr val="E81123"/>
              </a:solidFill>
              <a:ln w="174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0" name="Freeform 6">
                <a:extLst>
                  <a:ext uri="{FF2B5EF4-FFF2-40B4-BE49-F238E27FC236}">
                    <a16:creationId xmlns:a16="http://schemas.microsoft.com/office/drawing/2014/main" id="{6B723D6C-A872-4219-9419-99D505D4C255}"/>
                  </a:ext>
                </a:extLst>
              </p:cNvPr>
              <p:cNvSpPr>
                <a:spLocks/>
              </p:cNvSpPr>
              <p:nvPr/>
            </p:nvSpPr>
            <p:spPr bwMode="auto">
              <a:xfrm>
                <a:off x="3863" y="2085"/>
                <a:ext cx="132" cy="295"/>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nvGrpSpPr>
          <p:cNvPr id="16" name="Group 15">
            <a:extLst>
              <a:ext uri="{FF2B5EF4-FFF2-40B4-BE49-F238E27FC236}">
                <a16:creationId xmlns:a16="http://schemas.microsoft.com/office/drawing/2014/main" id="{EE876FCF-16D9-4D59-86DB-EBA9B68E6AA8}"/>
              </a:ext>
            </a:extLst>
          </p:cNvPr>
          <p:cNvGrpSpPr/>
          <p:nvPr/>
        </p:nvGrpSpPr>
        <p:grpSpPr>
          <a:xfrm>
            <a:off x="6195245" y="4833133"/>
            <a:ext cx="1650709" cy="2487732"/>
            <a:chOff x="6195245" y="4833133"/>
            <a:chExt cx="1650709" cy="2487732"/>
          </a:xfrm>
        </p:grpSpPr>
        <p:sp>
          <p:nvSpPr>
            <p:cNvPr id="237" name="TextBox 236">
              <a:extLst>
                <a:ext uri="{FF2B5EF4-FFF2-40B4-BE49-F238E27FC236}">
                  <a16:creationId xmlns:a16="http://schemas.microsoft.com/office/drawing/2014/main" id="{25B33ECF-8AB6-45A8-8382-1CF06F7A6B75}"/>
                </a:ext>
              </a:extLst>
            </p:cNvPr>
            <p:cNvSpPr txBox="1"/>
            <p:nvPr/>
          </p:nvSpPr>
          <p:spPr>
            <a:xfrm>
              <a:off x="6195245" y="5874315"/>
              <a:ext cx="1650709" cy="1446550"/>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Natural </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Segoe UI Semilight"/>
                  <a:ea typeface="+mn-ea"/>
                  <a:cs typeface="+mn-cs"/>
                </a:rPr>
                <a:t>Disasters</a:t>
              </a:r>
            </a:p>
            <a:p>
              <a:pPr marL="0" marR="0" lvl="0" indent="0" algn="ctr" defTabSz="932742"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effectLst/>
                <a:uLnTx/>
                <a:uFillTx/>
                <a:latin typeface="Segoe UI Semilight"/>
                <a:ea typeface="+mn-ea"/>
                <a:cs typeface="+mn-cs"/>
              </a:endParaRPr>
            </a:p>
          </p:txBody>
        </p:sp>
        <p:pic>
          <p:nvPicPr>
            <p:cNvPr id="1026" name="Picture 2" descr="https://d30y9cdsu7xlg0.cloudfront.net/png/27819-200.png">
              <a:extLst>
                <a:ext uri="{FF2B5EF4-FFF2-40B4-BE49-F238E27FC236}">
                  <a16:creationId xmlns:a16="http://schemas.microsoft.com/office/drawing/2014/main" id="{5ADDD8FA-7A89-4ABE-9E8B-938397AF7D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531" y="4833133"/>
              <a:ext cx="941732" cy="9417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7582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5"/>
                                        </p:tgtEl>
                                        <p:attrNameLst>
                                          <p:attrName>style.visibility</p:attrName>
                                        </p:attrNameLst>
                                      </p:cBhvr>
                                      <p:to>
                                        <p:strVal val="visible"/>
                                      </p:to>
                                    </p:set>
                                    <p:animEffect transition="in" filter="wipe(down)">
                                      <p:cBhvr>
                                        <p:cTn id="23" dur="500"/>
                                        <p:tgtEl>
                                          <p:spTgt spid="1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fade">
                                      <p:cBhvr>
                                        <p:cTn id="27" dur="500"/>
                                        <p:tgtEl>
                                          <p:spTgt spid="17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6"/>
                                        </p:tgtEl>
                                        <p:attrNameLst>
                                          <p:attrName>style.visibility</p:attrName>
                                        </p:attrNameLst>
                                      </p:cBhvr>
                                      <p:to>
                                        <p:strVal val="visible"/>
                                      </p:to>
                                    </p:set>
                                    <p:animEffect transition="in" filter="wipe(down)">
                                      <p:cBhvr>
                                        <p:cTn id="35" dur="500"/>
                                        <p:tgtEl>
                                          <p:spTgt spid="17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500"/>
                                        <p:tgtEl>
                                          <p:spTgt spid="179"/>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7"/>
                                        </p:tgtEl>
                                        <p:attrNameLst>
                                          <p:attrName>style.visibility</p:attrName>
                                        </p:attrNameLst>
                                      </p:cBhvr>
                                      <p:to>
                                        <p:strVal val="visible"/>
                                      </p:to>
                                    </p:set>
                                    <p:animEffect transition="in" filter="wipe(down)">
                                      <p:cBhvr>
                                        <p:cTn id="47" dur="500"/>
                                        <p:tgtEl>
                                          <p:spTgt spid="17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80"/>
                                        </p:tgtEl>
                                        <p:attrNameLst>
                                          <p:attrName>style.visibility</p:attrName>
                                        </p:attrNameLst>
                                      </p:cBhvr>
                                      <p:to>
                                        <p:strVal val="visible"/>
                                      </p:to>
                                    </p:set>
                                    <p:animEffect transition="in" filter="fade">
                                      <p:cBhvr>
                                        <p:cTn id="51" dur="500"/>
                                        <p:tgtEl>
                                          <p:spTgt spid="180"/>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5" grpId="0" animBg="1"/>
      <p:bldP spid="175" grpId="0" animBg="1"/>
      <p:bldP spid="176" grpId="0" animBg="1"/>
      <p:bldP spid="177" grpId="0" animBg="1"/>
      <p:bldP spid="6" grpId="0"/>
      <p:bldP spid="178" grpId="0"/>
      <p:bldP spid="179" grpId="0"/>
      <p:bldP spid="1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Time-to-first-byte Improvements : Instant Restore!</a:t>
            </a:r>
          </a:p>
        </p:txBody>
      </p:sp>
      <p:sp>
        <p:nvSpPr>
          <p:cNvPr id="42" name="Rectangle 41"/>
          <p:cNvSpPr/>
          <p:nvPr/>
        </p:nvSpPr>
        <p:spPr bwMode="auto">
          <a:xfrm>
            <a:off x="1333693" y="1337676"/>
            <a:ext cx="3709455" cy="432048"/>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Up until now for smaller size DS</a:t>
            </a:r>
          </a:p>
        </p:txBody>
      </p:sp>
      <p:sp>
        <p:nvSpPr>
          <p:cNvPr id="77" name="Right Brace 76"/>
          <p:cNvSpPr/>
          <p:nvPr/>
        </p:nvSpPr>
        <p:spPr>
          <a:xfrm>
            <a:off x="5533117" y="3794889"/>
            <a:ext cx="253071" cy="2438678"/>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TextBox 77"/>
          <p:cNvSpPr txBox="1"/>
          <p:nvPr/>
        </p:nvSpPr>
        <p:spPr>
          <a:xfrm>
            <a:off x="5786188" y="4699005"/>
            <a:ext cx="3528392" cy="877163"/>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Time consuming part for large DS as the entire volume is reverse transformed for the first byte</a:t>
            </a:r>
          </a:p>
        </p:txBody>
      </p:sp>
      <p:sp>
        <p:nvSpPr>
          <p:cNvPr id="19" name="TextBox 18"/>
          <p:cNvSpPr txBox="1"/>
          <p:nvPr/>
        </p:nvSpPr>
        <p:spPr>
          <a:xfrm>
            <a:off x="889645" y="1913086"/>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Recovery Point </a:t>
            </a:r>
          </a:p>
        </p:txBody>
      </p:sp>
      <p:sp>
        <p:nvSpPr>
          <p:cNvPr id="20" name="Rectangle: Rounded Corners 19"/>
          <p:cNvSpPr/>
          <p:nvPr/>
        </p:nvSpPr>
        <p:spPr bwMode="auto">
          <a:xfrm>
            <a:off x="1356654" y="2935946"/>
            <a:ext cx="3384376" cy="489308"/>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Metadata VHD Isolation</a:t>
            </a:r>
          </a:p>
        </p:txBody>
      </p:sp>
      <p:sp>
        <p:nvSpPr>
          <p:cNvPr id="21" name="Rectangle: Rounded Corners 20"/>
          <p:cNvSpPr/>
          <p:nvPr/>
        </p:nvSpPr>
        <p:spPr bwMode="auto">
          <a:xfrm>
            <a:off x="817637" y="3794889"/>
            <a:ext cx="4464495" cy="2438678"/>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Full DS Reverse-Transformation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2" name="Rectangle: Rounded Corners 21"/>
          <p:cNvSpPr/>
          <p:nvPr/>
        </p:nvSpPr>
        <p:spPr bwMode="auto">
          <a:xfrm>
            <a:off x="1749860" y="4945062"/>
            <a:ext cx="2592288" cy="504056"/>
          </a:xfrm>
          <a:prstGeom prst="round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Decryption</a:t>
            </a:r>
          </a:p>
        </p:txBody>
      </p:sp>
      <p:sp>
        <p:nvSpPr>
          <p:cNvPr id="23" name="Rectangle: Rounded Corners 22"/>
          <p:cNvSpPr/>
          <p:nvPr/>
        </p:nvSpPr>
        <p:spPr bwMode="auto">
          <a:xfrm>
            <a:off x="1749860" y="5635983"/>
            <a:ext cx="2592288" cy="504056"/>
          </a:xfrm>
          <a:prstGeom prst="round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Decompression</a:t>
            </a:r>
          </a:p>
        </p:txBody>
      </p:sp>
      <p:cxnSp>
        <p:nvCxnSpPr>
          <p:cNvPr id="24" name="Straight Arrow Connector 23"/>
          <p:cNvCxnSpPr>
            <a:cxnSpLocks/>
            <a:stCxn id="20" idx="2"/>
            <a:endCxn id="21" idx="0"/>
          </p:cNvCxnSpPr>
          <p:nvPr/>
        </p:nvCxnSpPr>
        <p:spPr>
          <a:xfrm>
            <a:off x="3048842" y="3425254"/>
            <a:ext cx="1043" cy="36963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endCxn id="23" idx="0"/>
          </p:cNvCxnSpPr>
          <p:nvPr/>
        </p:nvCxnSpPr>
        <p:spPr>
          <a:xfrm>
            <a:off x="3046004" y="5392869"/>
            <a:ext cx="0" cy="24311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23" idx="2"/>
            <a:endCxn id="31" idx="0"/>
          </p:cNvCxnSpPr>
          <p:nvPr/>
        </p:nvCxnSpPr>
        <p:spPr>
          <a:xfrm>
            <a:off x="3046004" y="6140039"/>
            <a:ext cx="2838" cy="23689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48842" y="1950352"/>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Volume</a:t>
            </a:r>
          </a:p>
        </p:txBody>
      </p:sp>
      <p:sp>
        <p:nvSpPr>
          <p:cNvPr id="29" name="Arrow: Down 28"/>
          <p:cNvSpPr/>
          <p:nvPr/>
        </p:nvSpPr>
        <p:spPr bwMode="auto">
          <a:xfrm>
            <a:off x="2041773" y="2417142"/>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30" name="Arrow: Down 29"/>
          <p:cNvSpPr/>
          <p:nvPr/>
        </p:nvSpPr>
        <p:spPr bwMode="auto">
          <a:xfrm>
            <a:off x="3991478" y="2429522"/>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31" name="Rectangle: Rounded Corners 30"/>
          <p:cNvSpPr/>
          <p:nvPr/>
        </p:nvSpPr>
        <p:spPr bwMode="auto">
          <a:xfrm>
            <a:off x="1822847" y="6376929"/>
            <a:ext cx="2451990" cy="432048"/>
          </a:xfrm>
          <a:prstGeom prst="roundRect">
            <a:avLst/>
          </a:prstGeom>
          <a:noFill/>
          <a:ln w="28575">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First byte recovered!</a:t>
            </a:r>
          </a:p>
        </p:txBody>
      </p:sp>
      <p:sp>
        <p:nvSpPr>
          <p:cNvPr id="33" name="Rectangle: Rounded Corners 32"/>
          <p:cNvSpPr/>
          <p:nvPr/>
        </p:nvSpPr>
        <p:spPr bwMode="auto">
          <a:xfrm>
            <a:off x="1273871" y="4236652"/>
            <a:ext cx="3740645" cy="504056"/>
          </a:xfrm>
          <a:prstGeom prst="round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VHD creation for Selected Items</a:t>
            </a:r>
          </a:p>
        </p:txBody>
      </p:sp>
      <p:cxnSp>
        <p:nvCxnSpPr>
          <p:cNvPr id="34" name="Straight Arrow Connector 33"/>
          <p:cNvCxnSpPr>
            <a:cxnSpLocks/>
          </p:cNvCxnSpPr>
          <p:nvPr/>
        </p:nvCxnSpPr>
        <p:spPr>
          <a:xfrm>
            <a:off x="3033923" y="4714446"/>
            <a:ext cx="0" cy="24311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2135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Time-to-first-byte Improvements : Instant Restore!</a:t>
            </a:r>
          </a:p>
        </p:txBody>
      </p:sp>
      <p:sp>
        <p:nvSpPr>
          <p:cNvPr id="42" name="Rectangle 41"/>
          <p:cNvSpPr/>
          <p:nvPr/>
        </p:nvSpPr>
        <p:spPr bwMode="auto">
          <a:xfrm>
            <a:off x="1333693" y="1337676"/>
            <a:ext cx="3709455" cy="432048"/>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Up until now for smaller size DS</a:t>
            </a:r>
          </a:p>
        </p:txBody>
      </p:sp>
      <p:sp>
        <p:nvSpPr>
          <p:cNvPr id="18" name="TextBox 17"/>
          <p:cNvSpPr txBox="1"/>
          <p:nvPr/>
        </p:nvSpPr>
        <p:spPr>
          <a:xfrm>
            <a:off x="889645" y="1913086"/>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Recovery Point </a:t>
            </a:r>
          </a:p>
        </p:txBody>
      </p:sp>
      <p:sp>
        <p:nvSpPr>
          <p:cNvPr id="28" name="Rectangle: Rounded Corners 27"/>
          <p:cNvSpPr/>
          <p:nvPr/>
        </p:nvSpPr>
        <p:spPr bwMode="auto">
          <a:xfrm>
            <a:off x="1356654" y="2935946"/>
            <a:ext cx="3384376" cy="489308"/>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Metadata VHD Isolation</a:t>
            </a:r>
          </a:p>
        </p:txBody>
      </p:sp>
      <p:sp>
        <p:nvSpPr>
          <p:cNvPr id="46" name="Rectangle: Rounded Corners 45"/>
          <p:cNvSpPr/>
          <p:nvPr/>
        </p:nvSpPr>
        <p:spPr bwMode="auto">
          <a:xfrm>
            <a:off x="817637" y="3794889"/>
            <a:ext cx="4464495" cy="2438678"/>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Full DS Reverse-Transformation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2" name="Rectangle: Rounded Corners 31"/>
          <p:cNvSpPr/>
          <p:nvPr/>
        </p:nvSpPr>
        <p:spPr bwMode="auto">
          <a:xfrm>
            <a:off x="1749860" y="4945062"/>
            <a:ext cx="2592288" cy="504056"/>
          </a:xfrm>
          <a:prstGeom prst="round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Decryption</a:t>
            </a:r>
          </a:p>
        </p:txBody>
      </p:sp>
      <p:sp>
        <p:nvSpPr>
          <p:cNvPr id="47" name="Rectangle: Rounded Corners 46"/>
          <p:cNvSpPr/>
          <p:nvPr/>
        </p:nvSpPr>
        <p:spPr bwMode="auto">
          <a:xfrm>
            <a:off x="1749860" y="5635983"/>
            <a:ext cx="2592288" cy="504056"/>
          </a:xfrm>
          <a:prstGeom prst="round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Decompression</a:t>
            </a:r>
          </a:p>
        </p:txBody>
      </p:sp>
      <p:cxnSp>
        <p:nvCxnSpPr>
          <p:cNvPr id="54" name="Straight Arrow Connector 53"/>
          <p:cNvCxnSpPr>
            <a:cxnSpLocks/>
            <a:stCxn id="28" idx="2"/>
            <a:endCxn id="46" idx="0"/>
          </p:cNvCxnSpPr>
          <p:nvPr/>
        </p:nvCxnSpPr>
        <p:spPr>
          <a:xfrm>
            <a:off x="3048842" y="3425254"/>
            <a:ext cx="1043" cy="36963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cxnSpLocks/>
            <a:endCxn id="47" idx="0"/>
          </p:cNvCxnSpPr>
          <p:nvPr/>
        </p:nvCxnSpPr>
        <p:spPr>
          <a:xfrm>
            <a:off x="3046004" y="5392869"/>
            <a:ext cx="0" cy="24311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a:stCxn id="47" idx="2"/>
            <a:endCxn id="76" idx="0"/>
          </p:cNvCxnSpPr>
          <p:nvPr/>
        </p:nvCxnSpPr>
        <p:spPr>
          <a:xfrm>
            <a:off x="3046004" y="6140039"/>
            <a:ext cx="2838" cy="23689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048842" y="1950352"/>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Volume</a:t>
            </a:r>
          </a:p>
        </p:txBody>
      </p:sp>
      <p:sp>
        <p:nvSpPr>
          <p:cNvPr id="74" name="Arrow: Down 73"/>
          <p:cNvSpPr/>
          <p:nvPr/>
        </p:nvSpPr>
        <p:spPr bwMode="auto">
          <a:xfrm>
            <a:off x="2041773" y="2417142"/>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75" name="Arrow: Down 74"/>
          <p:cNvSpPr/>
          <p:nvPr/>
        </p:nvSpPr>
        <p:spPr bwMode="auto">
          <a:xfrm>
            <a:off x="3991478" y="2429522"/>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76" name="Rectangle: Rounded Corners 75"/>
          <p:cNvSpPr/>
          <p:nvPr/>
        </p:nvSpPr>
        <p:spPr bwMode="auto">
          <a:xfrm>
            <a:off x="1822847" y="6376929"/>
            <a:ext cx="2451990" cy="432048"/>
          </a:xfrm>
          <a:prstGeom prst="roundRect">
            <a:avLst/>
          </a:prstGeom>
          <a:noFill/>
          <a:ln w="28575">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First byte recovered!</a:t>
            </a:r>
          </a:p>
        </p:txBody>
      </p:sp>
      <p:sp>
        <p:nvSpPr>
          <p:cNvPr id="22" name="TextBox 21"/>
          <p:cNvSpPr txBox="1"/>
          <p:nvPr/>
        </p:nvSpPr>
        <p:spPr>
          <a:xfrm>
            <a:off x="7344591" y="1891112"/>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Recovery Point </a:t>
            </a:r>
          </a:p>
        </p:txBody>
      </p:sp>
      <p:sp>
        <p:nvSpPr>
          <p:cNvPr id="23" name="Rectangle: Rounded Corners 22"/>
          <p:cNvSpPr/>
          <p:nvPr/>
        </p:nvSpPr>
        <p:spPr bwMode="auto">
          <a:xfrm>
            <a:off x="7811600" y="2913972"/>
            <a:ext cx="3384376" cy="489308"/>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Metadata VHD Isolation</a:t>
            </a:r>
          </a:p>
        </p:txBody>
      </p:sp>
      <p:cxnSp>
        <p:nvCxnSpPr>
          <p:cNvPr id="29" name="Straight Arrow Connector 28"/>
          <p:cNvCxnSpPr>
            <a:cxnSpLocks/>
          </p:cNvCxnSpPr>
          <p:nvPr/>
        </p:nvCxnSpPr>
        <p:spPr>
          <a:xfrm flipH="1">
            <a:off x="9502744" y="3299703"/>
            <a:ext cx="1" cy="49518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H="1">
            <a:off x="9502741" y="5657502"/>
            <a:ext cx="2091" cy="316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386589" y="1913086"/>
            <a:ext cx="2596734" cy="54476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Volume</a:t>
            </a:r>
          </a:p>
        </p:txBody>
      </p:sp>
      <p:sp>
        <p:nvSpPr>
          <p:cNvPr id="33" name="Arrow: Down 32"/>
          <p:cNvSpPr/>
          <p:nvPr/>
        </p:nvSpPr>
        <p:spPr bwMode="auto">
          <a:xfrm>
            <a:off x="8496719" y="2395168"/>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34" name="Arrow: Down 33"/>
          <p:cNvSpPr/>
          <p:nvPr/>
        </p:nvSpPr>
        <p:spPr bwMode="auto">
          <a:xfrm>
            <a:off x="10446424" y="2407548"/>
            <a:ext cx="360040" cy="518804"/>
          </a:xfrm>
          <a:prstGeom prst="downArrow">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35" name="Rectangle: Rounded Corners 34"/>
          <p:cNvSpPr/>
          <p:nvPr/>
        </p:nvSpPr>
        <p:spPr bwMode="auto">
          <a:xfrm>
            <a:off x="8276746" y="6017542"/>
            <a:ext cx="2451990" cy="432048"/>
          </a:xfrm>
          <a:prstGeom prst="roundRect">
            <a:avLst/>
          </a:prstGeom>
          <a:noFill/>
          <a:ln w="28575">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First byte recovered!</a:t>
            </a:r>
          </a:p>
        </p:txBody>
      </p:sp>
      <p:sp>
        <p:nvSpPr>
          <p:cNvPr id="36" name="Rectangle 35"/>
          <p:cNvSpPr/>
          <p:nvPr/>
        </p:nvSpPr>
        <p:spPr bwMode="auto">
          <a:xfrm>
            <a:off x="7648017" y="1344451"/>
            <a:ext cx="3709455" cy="432048"/>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Instant restore of Large DS items</a:t>
            </a:r>
          </a:p>
        </p:txBody>
      </p:sp>
      <p:sp>
        <p:nvSpPr>
          <p:cNvPr id="37" name="Rectangle: Rounded Corners 36"/>
          <p:cNvSpPr/>
          <p:nvPr/>
        </p:nvSpPr>
        <p:spPr bwMode="auto">
          <a:xfrm>
            <a:off x="7810556" y="3789011"/>
            <a:ext cx="3384376" cy="608672"/>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Mount recovery point as Disk</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(iSCSI)</a:t>
            </a:r>
          </a:p>
        </p:txBody>
      </p:sp>
      <p:pic>
        <p:nvPicPr>
          <p:cNvPr id="38" name="Picture 37"/>
          <p:cNvPicPr>
            <a:picLocks noChangeAspect="1"/>
          </p:cNvPicPr>
          <p:nvPr/>
        </p:nvPicPr>
        <p:blipFill>
          <a:blip r:embed="rId3"/>
          <a:stretch>
            <a:fillRect/>
          </a:stretch>
        </p:blipFill>
        <p:spPr>
          <a:xfrm>
            <a:off x="9318597" y="4519512"/>
            <a:ext cx="368289" cy="368289"/>
          </a:xfrm>
          <a:prstGeom prst="rect">
            <a:avLst/>
          </a:prstGeom>
        </p:spPr>
      </p:pic>
      <p:sp>
        <p:nvSpPr>
          <p:cNvPr id="39" name="Rectangle: Rounded Corners 38"/>
          <p:cNvSpPr/>
          <p:nvPr/>
        </p:nvSpPr>
        <p:spPr bwMode="auto">
          <a:xfrm>
            <a:off x="7270495" y="5014228"/>
            <a:ext cx="4464495" cy="636677"/>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On-demand Reverse-Transformation</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(without VHD Creation)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cxnSp>
        <p:nvCxnSpPr>
          <p:cNvPr id="8" name="Straight Arrow Connector 7"/>
          <p:cNvCxnSpPr>
            <a:stCxn id="38" idx="2"/>
            <a:endCxn id="39" idx="0"/>
          </p:cNvCxnSpPr>
          <p:nvPr/>
        </p:nvCxnSpPr>
        <p:spPr>
          <a:xfrm>
            <a:off x="9502742" y="4887801"/>
            <a:ext cx="1" cy="1264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290245" y="1553046"/>
            <a:ext cx="0" cy="532859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99976" y="4488680"/>
            <a:ext cx="2397592" cy="461665"/>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Explore and select item(s)</a:t>
            </a:r>
          </a:p>
        </p:txBody>
      </p:sp>
      <p:sp>
        <p:nvSpPr>
          <p:cNvPr id="45" name="Right Brace 44"/>
          <p:cNvSpPr/>
          <p:nvPr/>
        </p:nvSpPr>
        <p:spPr>
          <a:xfrm flipH="1">
            <a:off x="6831346" y="5014228"/>
            <a:ext cx="387069" cy="643274"/>
          </a:xfrm>
          <a:prstGeom prst="rightBrace">
            <a:avLst>
              <a:gd name="adj1" fmla="val 0"/>
              <a:gd name="adj2" fmla="val 48467"/>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8" name="TextBox 47"/>
          <p:cNvSpPr txBox="1"/>
          <p:nvPr/>
        </p:nvSpPr>
        <p:spPr>
          <a:xfrm rot="16200000">
            <a:off x="5956308" y="5102453"/>
            <a:ext cx="1374777" cy="489365"/>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Time saving</a:t>
            </a:r>
          </a:p>
        </p:txBody>
      </p:sp>
      <p:sp>
        <p:nvSpPr>
          <p:cNvPr id="40" name="Rectangle: Rounded Corners 39"/>
          <p:cNvSpPr/>
          <p:nvPr/>
        </p:nvSpPr>
        <p:spPr bwMode="auto">
          <a:xfrm>
            <a:off x="1273871" y="4236652"/>
            <a:ext cx="3740645" cy="504056"/>
          </a:xfrm>
          <a:prstGeom prst="round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rPr>
              <a:t>VHD creation for Selected Items</a:t>
            </a:r>
          </a:p>
        </p:txBody>
      </p:sp>
      <p:cxnSp>
        <p:nvCxnSpPr>
          <p:cNvPr id="41" name="Straight Arrow Connector 40"/>
          <p:cNvCxnSpPr>
            <a:cxnSpLocks/>
          </p:cNvCxnSpPr>
          <p:nvPr/>
        </p:nvCxnSpPr>
        <p:spPr>
          <a:xfrm>
            <a:off x="3033923" y="4714446"/>
            <a:ext cx="0" cy="24311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086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917575"/>
          </a:xfrm>
        </p:spPr>
        <p:txBody>
          <a:bodyPr/>
          <a:lstStyle/>
          <a:p>
            <a:r>
              <a:rPr lang="en-US" dirty="0"/>
              <a:t>Instant Restore impact!</a:t>
            </a:r>
          </a:p>
        </p:txBody>
      </p:sp>
      <p:sp>
        <p:nvSpPr>
          <p:cNvPr id="3" name="TextBox 2"/>
          <p:cNvSpPr txBox="1"/>
          <p:nvPr/>
        </p:nvSpPr>
        <p:spPr>
          <a:xfrm>
            <a:off x="529605" y="1409030"/>
            <a:ext cx="11634598" cy="6278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Drastic reduction in first byte recovered!</a:t>
            </a:r>
          </a:p>
        </p:txBody>
      </p:sp>
      <p:graphicFrame>
        <p:nvGraphicFramePr>
          <p:cNvPr id="10" name="Table 9"/>
          <p:cNvGraphicFramePr>
            <a:graphicFrameLocks noGrp="1"/>
          </p:cNvGraphicFramePr>
          <p:nvPr>
            <p:extLst/>
          </p:nvPr>
        </p:nvGraphicFramePr>
        <p:xfrm>
          <a:off x="961653" y="2233075"/>
          <a:ext cx="8352927" cy="4472496"/>
        </p:xfrm>
        <a:graphic>
          <a:graphicData uri="http://schemas.openxmlformats.org/drawingml/2006/table">
            <a:tbl>
              <a:tblPr firstRow="1" bandRow="1">
                <a:tableStyleId>{21E4AEA4-8DFA-4A89-87EB-49C32662AFE0}</a:tableStyleId>
              </a:tblPr>
              <a:tblGrid>
                <a:gridCol w="2784309">
                  <a:extLst>
                    <a:ext uri="{9D8B030D-6E8A-4147-A177-3AD203B41FA5}">
                      <a16:colId xmlns:a16="http://schemas.microsoft.com/office/drawing/2014/main" val="1473613411"/>
                    </a:ext>
                  </a:extLst>
                </a:gridCol>
                <a:gridCol w="2784309">
                  <a:extLst>
                    <a:ext uri="{9D8B030D-6E8A-4147-A177-3AD203B41FA5}">
                      <a16:colId xmlns:a16="http://schemas.microsoft.com/office/drawing/2014/main" val="4018847517"/>
                    </a:ext>
                  </a:extLst>
                </a:gridCol>
                <a:gridCol w="2784309">
                  <a:extLst>
                    <a:ext uri="{9D8B030D-6E8A-4147-A177-3AD203B41FA5}">
                      <a16:colId xmlns:a16="http://schemas.microsoft.com/office/drawing/2014/main" val="2044410281"/>
                    </a:ext>
                  </a:extLst>
                </a:gridCol>
              </a:tblGrid>
              <a:tr h="914400">
                <a:tc>
                  <a:txBody>
                    <a:bodyPr/>
                    <a:lstStyle/>
                    <a:p>
                      <a:pPr algn="ctr"/>
                      <a:r>
                        <a:rPr lang="en-US" dirty="0" err="1"/>
                        <a:t>Datasource</a:t>
                      </a:r>
                      <a:r>
                        <a:rPr lang="en-US" dirty="0"/>
                        <a:t> / Machine</a:t>
                      </a:r>
                    </a:p>
                    <a:p>
                      <a:pPr algn="ctr"/>
                      <a:r>
                        <a:rPr lang="en-US" dirty="0"/>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dirty="0"/>
                        <a:t>Time to first byte</a:t>
                      </a:r>
                    </a:p>
                    <a:p>
                      <a:pPr algn="ctr"/>
                      <a:r>
                        <a:rPr lang="en-US" dirty="0"/>
                        <a:t>(without Instant Restore)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dirty="0"/>
                        <a:t>Time to first byte</a:t>
                      </a:r>
                    </a:p>
                    <a:p>
                      <a:pPr algn="ctr"/>
                      <a:r>
                        <a:rPr lang="en-US" dirty="0"/>
                        <a:t>(With Instant restore)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969611174"/>
                  </a:ext>
                </a:extLst>
              </a:tr>
              <a:tr h="1119696">
                <a:tc>
                  <a:txBody>
                    <a:bodyPr/>
                    <a:lstStyle/>
                    <a:p>
                      <a:pPr algn="ctr"/>
                      <a:endParaRPr lang="en-US" b="1" dirty="0"/>
                    </a:p>
                    <a:p>
                      <a:pPr algn="ctr"/>
                      <a:r>
                        <a:rPr lang="en-US" b="1" dirty="0"/>
                        <a:t>200 GB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rgbClr val="FF0000"/>
                        </a:solidFill>
                      </a:endParaRPr>
                    </a:p>
                    <a:p>
                      <a:pPr marL="0" marR="0" algn="ctr" defTabSz="932742" rtl="0" eaLnBrk="1" latinLnBrk="0" hangingPunct="1">
                        <a:lnSpc>
                          <a:spcPct val="107000"/>
                        </a:lnSpc>
                        <a:spcBef>
                          <a:spcPts val="0"/>
                        </a:spcBef>
                        <a:spcAft>
                          <a:spcPts val="800"/>
                        </a:spcAft>
                      </a:pPr>
                      <a:r>
                        <a:rPr lang="en-US" sz="2000" b="1" kern="1200" dirty="0">
                          <a:solidFill>
                            <a:srgbClr val="FF0000"/>
                          </a:solidFill>
                          <a:effectLst/>
                          <a:latin typeface="+mn-lt"/>
                          <a:ea typeface="+mn-ea"/>
                          <a:cs typeface="+mn-cs"/>
                        </a:rPr>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rgbClr val="00B050"/>
                        </a:solidFill>
                      </a:endParaRPr>
                    </a:p>
                    <a:p>
                      <a:pPr marL="0" marR="0" algn="ctr" defTabSz="932742" rtl="0" eaLnBrk="1" latinLnBrk="0" hangingPunct="1">
                        <a:lnSpc>
                          <a:spcPct val="107000"/>
                        </a:lnSpc>
                        <a:spcBef>
                          <a:spcPts val="0"/>
                        </a:spcBef>
                        <a:spcAft>
                          <a:spcPts val="800"/>
                        </a:spcAft>
                      </a:pPr>
                      <a:r>
                        <a:rPr lang="en-US" sz="2000" b="1" kern="1200" dirty="0">
                          <a:solidFill>
                            <a:srgbClr val="00B050"/>
                          </a:solidFill>
                          <a:effectLst/>
                          <a:latin typeface="+mn-lt"/>
                          <a:ea typeface="+mn-ea"/>
                          <a:cs typeface="+mn-cs"/>
                        </a:rPr>
                        <a:t>&lt; 2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3632223"/>
                  </a:ext>
                </a:extLst>
              </a:tr>
              <a:tr h="1219200">
                <a:tc>
                  <a:txBody>
                    <a:bodyPr/>
                    <a:lstStyle/>
                    <a:p>
                      <a:pPr algn="ctr"/>
                      <a:endParaRPr lang="en-US" sz="1800" dirty="0"/>
                    </a:p>
                    <a:p>
                      <a:pPr algn="ctr"/>
                      <a:r>
                        <a:rPr lang="en-US" sz="2800" b="1" dirty="0"/>
                        <a:t>1 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endParaRPr lang="en-US" sz="2000" b="1" dirty="0">
                        <a:solidFill>
                          <a:srgbClr val="FF0000"/>
                        </a:solidFill>
                        <a:effectLst/>
                      </a:endParaRPr>
                    </a:p>
                    <a:p>
                      <a:pPr marL="0" marR="0" algn="ctr">
                        <a:lnSpc>
                          <a:spcPct val="107000"/>
                        </a:lnSpc>
                        <a:spcBef>
                          <a:spcPts val="0"/>
                        </a:spcBef>
                        <a:spcAft>
                          <a:spcPts val="800"/>
                        </a:spcAft>
                      </a:pPr>
                      <a:r>
                        <a:rPr lang="en-US" sz="2000" b="1" dirty="0">
                          <a:solidFill>
                            <a:srgbClr val="FF0000"/>
                          </a:solidFill>
                          <a:effectLst/>
                        </a:rPr>
                        <a:t>3 hours</a:t>
                      </a:r>
                      <a:endParaRPr lang="en-US" sz="2000" b="1" dirty="0">
                        <a:solidFill>
                          <a:srgbClr val="FF0000"/>
                        </a:solidFill>
                        <a:effectLst/>
                        <a:latin typeface="Calibri" panose="020F0502020204030204" pitchFamily="34" charset="0"/>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742" rtl="0" eaLnBrk="1" latinLnBrk="0" hangingPunct="1">
                        <a:lnSpc>
                          <a:spcPct val="107000"/>
                        </a:lnSpc>
                        <a:spcBef>
                          <a:spcPts val="0"/>
                        </a:spcBef>
                        <a:spcAft>
                          <a:spcPts val="800"/>
                        </a:spcAft>
                      </a:pPr>
                      <a:endParaRPr lang="en-US" sz="2000" b="1" kern="1200" dirty="0">
                        <a:solidFill>
                          <a:srgbClr val="00B050"/>
                        </a:solidFill>
                        <a:effectLst/>
                      </a:endParaRPr>
                    </a:p>
                    <a:p>
                      <a:pPr marL="0" marR="0" algn="ctr" defTabSz="932742" rtl="0" eaLnBrk="1" latinLnBrk="0" hangingPunct="1">
                        <a:lnSpc>
                          <a:spcPct val="107000"/>
                        </a:lnSpc>
                        <a:spcBef>
                          <a:spcPts val="0"/>
                        </a:spcBef>
                        <a:spcAft>
                          <a:spcPts val="800"/>
                        </a:spcAft>
                      </a:pPr>
                      <a:r>
                        <a:rPr lang="en-US" sz="2400" b="1" kern="1200" dirty="0">
                          <a:solidFill>
                            <a:srgbClr val="00B050"/>
                          </a:solidFill>
                          <a:effectLst/>
                        </a:rPr>
                        <a:t>~5 - 7 mins</a:t>
                      </a:r>
                      <a:endParaRPr lang="en-US" sz="2400" b="1" kern="1200" dirty="0">
                        <a:solidFill>
                          <a:srgbClr val="00B050"/>
                        </a:solidFill>
                        <a:effectLst/>
                        <a:latin typeface="Calibri" panose="020F0502020204030204" pitchFamily="34" charset="0"/>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6698441"/>
                  </a:ext>
                </a:extLst>
              </a:tr>
              <a:tr h="1219200">
                <a:tc>
                  <a:txBody>
                    <a:bodyPr/>
                    <a:lstStyle/>
                    <a:p>
                      <a:pPr algn="ctr"/>
                      <a:endParaRPr lang="en-US" dirty="0"/>
                    </a:p>
                    <a:p>
                      <a:pPr algn="ctr"/>
                      <a:r>
                        <a:rPr lang="en-US" sz="3200" b="1" dirty="0"/>
                        <a:t>4TB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endParaRPr lang="en-US" sz="2000" b="1" dirty="0">
                        <a:solidFill>
                          <a:srgbClr val="FF0000"/>
                        </a:solidFill>
                        <a:effectLst/>
                        <a:latin typeface="Calibri" panose="020F0502020204030204" pitchFamily="34" charset="0"/>
                        <a:ea typeface="+mn-ea"/>
                        <a:cs typeface="+mn-cs"/>
                      </a:endParaRPr>
                    </a:p>
                    <a:p>
                      <a:pPr marL="0" marR="0" algn="ctr">
                        <a:lnSpc>
                          <a:spcPct val="107000"/>
                        </a:lnSpc>
                        <a:spcBef>
                          <a:spcPts val="0"/>
                        </a:spcBef>
                        <a:spcAft>
                          <a:spcPts val="800"/>
                        </a:spcAft>
                      </a:pPr>
                      <a:r>
                        <a:rPr lang="en-US" sz="2400" b="1" dirty="0">
                          <a:solidFill>
                            <a:srgbClr val="FF0000"/>
                          </a:solidFill>
                          <a:effectLst/>
                          <a:latin typeface="Calibri" panose="020F0502020204030204" pitchFamily="34" charset="0"/>
                          <a:ea typeface="+mn-ea"/>
                          <a:cs typeface="+mn-cs"/>
                        </a:rPr>
                        <a:t>8 hours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742" rtl="0" eaLnBrk="1" latinLnBrk="0" hangingPunct="1">
                        <a:lnSpc>
                          <a:spcPct val="107000"/>
                        </a:lnSpc>
                        <a:spcBef>
                          <a:spcPts val="0"/>
                        </a:spcBef>
                        <a:spcAft>
                          <a:spcPts val="800"/>
                        </a:spcAft>
                      </a:pPr>
                      <a:endParaRPr lang="en-US" sz="1800" b="1" kern="1200" dirty="0">
                        <a:solidFill>
                          <a:srgbClr val="00B050"/>
                        </a:solidFill>
                        <a:effectLst/>
                        <a:latin typeface="Calibri" panose="020F0502020204030204" pitchFamily="34" charset="0"/>
                        <a:ea typeface="+mn-ea"/>
                        <a:cs typeface="+mn-cs"/>
                      </a:endParaRPr>
                    </a:p>
                    <a:p>
                      <a:pPr marL="0" marR="0" algn="ctr" defTabSz="932742" rtl="0" eaLnBrk="1" latinLnBrk="0" hangingPunct="1">
                        <a:lnSpc>
                          <a:spcPct val="107000"/>
                        </a:lnSpc>
                        <a:spcBef>
                          <a:spcPts val="0"/>
                        </a:spcBef>
                        <a:spcAft>
                          <a:spcPts val="800"/>
                        </a:spcAft>
                      </a:pPr>
                      <a:r>
                        <a:rPr lang="en-US" sz="2800" b="1" kern="1200" dirty="0">
                          <a:solidFill>
                            <a:srgbClr val="00B050"/>
                          </a:solidFill>
                          <a:effectLst/>
                          <a:latin typeface="Calibri" panose="020F0502020204030204" pitchFamily="34" charset="0"/>
                          <a:ea typeface="+mn-ea"/>
                          <a:cs typeface="+mn-cs"/>
                        </a:rPr>
                        <a:t>~10 - 12 mins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5017401"/>
                  </a:ext>
                </a:extLst>
              </a:tr>
            </a:tbl>
          </a:graphicData>
        </a:graphic>
      </p:graphicFrame>
      <p:grpSp>
        <p:nvGrpSpPr>
          <p:cNvPr id="23" name="Group 22"/>
          <p:cNvGrpSpPr/>
          <p:nvPr/>
        </p:nvGrpSpPr>
        <p:grpSpPr>
          <a:xfrm>
            <a:off x="9530605" y="3039159"/>
            <a:ext cx="2924314" cy="872781"/>
            <a:chOff x="9530605" y="3039159"/>
            <a:chExt cx="2924314" cy="872781"/>
          </a:xfrm>
        </p:grpSpPr>
        <p:sp>
          <p:nvSpPr>
            <p:cNvPr id="13" name="Arrow: Right 12"/>
            <p:cNvSpPr/>
            <p:nvPr/>
          </p:nvSpPr>
          <p:spPr bwMode="auto">
            <a:xfrm>
              <a:off x="9530605" y="3039159"/>
              <a:ext cx="720080" cy="872781"/>
            </a:xfrm>
            <a:prstGeom prst="rightArrow">
              <a:avLst/>
            </a:prstGeom>
            <a:solidFill>
              <a:srgbClr val="92D050">
                <a:alpha val="5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22" name="TextBox 21"/>
            <p:cNvSpPr txBox="1"/>
            <p:nvPr/>
          </p:nvSpPr>
          <p:spPr>
            <a:xfrm>
              <a:off x="10269129" y="3203166"/>
              <a:ext cx="2185790" cy="6278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Segoe UI"/>
                  <a:ea typeface="+mn-ea"/>
                  <a:cs typeface="+mn-cs"/>
                </a:rPr>
                <a:t>15x faster </a:t>
              </a:r>
            </a:p>
          </p:txBody>
        </p:sp>
      </p:grpSp>
      <p:grpSp>
        <p:nvGrpSpPr>
          <p:cNvPr id="24" name="Group 23"/>
          <p:cNvGrpSpPr/>
          <p:nvPr/>
        </p:nvGrpSpPr>
        <p:grpSpPr>
          <a:xfrm>
            <a:off x="9530605" y="4271980"/>
            <a:ext cx="2924314" cy="872781"/>
            <a:chOff x="9530605" y="4271980"/>
            <a:chExt cx="2924314" cy="872781"/>
          </a:xfrm>
        </p:grpSpPr>
        <p:sp>
          <p:nvSpPr>
            <p:cNvPr id="25" name="Arrow: Right 24"/>
            <p:cNvSpPr/>
            <p:nvPr/>
          </p:nvSpPr>
          <p:spPr bwMode="auto">
            <a:xfrm>
              <a:off x="9530605" y="4271980"/>
              <a:ext cx="720080" cy="872781"/>
            </a:xfrm>
            <a:prstGeom prst="rightArrow">
              <a:avLst/>
            </a:prstGeom>
            <a:solidFill>
              <a:srgbClr val="92D050">
                <a:alpha val="5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28" name="TextBox 27"/>
            <p:cNvSpPr txBox="1"/>
            <p:nvPr/>
          </p:nvSpPr>
          <p:spPr>
            <a:xfrm>
              <a:off x="10269129" y="4394438"/>
              <a:ext cx="2185790" cy="6278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Segoe UI"/>
                  <a:ea typeface="+mn-ea"/>
                  <a:cs typeface="+mn-cs"/>
                </a:rPr>
                <a:t>~30x faster</a:t>
              </a:r>
            </a:p>
          </p:txBody>
        </p:sp>
      </p:grpSp>
      <p:grpSp>
        <p:nvGrpSpPr>
          <p:cNvPr id="27" name="Group 26"/>
          <p:cNvGrpSpPr/>
          <p:nvPr/>
        </p:nvGrpSpPr>
        <p:grpSpPr>
          <a:xfrm>
            <a:off x="9530605" y="5504801"/>
            <a:ext cx="2924314" cy="872781"/>
            <a:chOff x="9530605" y="5504801"/>
            <a:chExt cx="2924314" cy="872781"/>
          </a:xfrm>
        </p:grpSpPr>
        <p:sp>
          <p:nvSpPr>
            <p:cNvPr id="26" name="Arrow: Right 25"/>
            <p:cNvSpPr/>
            <p:nvPr/>
          </p:nvSpPr>
          <p:spPr bwMode="auto">
            <a:xfrm>
              <a:off x="9530605" y="5504801"/>
              <a:ext cx="720080" cy="872781"/>
            </a:xfrm>
            <a:prstGeom prst="rightArrow">
              <a:avLst/>
            </a:prstGeom>
            <a:solidFill>
              <a:srgbClr val="92D050">
                <a:alpha val="5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29" name="TextBox 28"/>
            <p:cNvSpPr txBox="1"/>
            <p:nvPr/>
          </p:nvSpPr>
          <p:spPr>
            <a:xfrm>
              <a:off x="10269129" y="5628112"/>
              <a:ext cx="2185790" cy="6278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Segoe UI"/>
                  <a:ea typeface="+mn-ea"/>
                  <a:cs typeface="+mn-cs"/>
                </a:rPr>
                <a:t>~40x faster</a:t>
              </a:r>
            </a:p>
          </p:txBody>
        </p:sp>
      </p:grpSp>
    </p:spTree>
    <p:extLst>
      <p:ext uri="{BB962C8B-B14F-4D97-AF65-F5344CB8AC3E}">
        <p14:creationId xmlns:p14="http://schemas.microsoft.com/office/powerpoint/2010/main" val="2749558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Backup – Sending (large) data efficiently</a:t>
            </a:r>
          </a:p>
        </p:txBody>
      </p:sp>
      <p:grpSp>
        <p:nvGrpSpPr>
          <p:cNvPr id="59" name="Group 58">
            <a:extLst>
              <a:ext uri="{FF2B5EF4-FFF2-40B4-BE49-F238E27FC236}">
                <a16:creationId xmlns:a16="http://schemas.microsoft.com/office/drawing/2014/main" id="{C1A54BF7-83FD-482E-BFB2-7D6E212EF1B8}"/>
              </a:ext>
            </a:extLst>
          </p:cNvPr>
          <p:cNvGrpSpPr/>
          <p:nvPr/>
        </p:nvGrpSpPr>
        <p:grpSpPr>
          <a:xfrm>
            <a:off x="275481" y="1946849"/>
            <a:ext cx="4158356" cy="3117704"/>
            <a:chOff x="155054" y="2061577"/>
            <a:chExt cx="4268921" cy="3079787"/>
          </a:xfrm>
        </p:grpSpPr>
        <p:sp>
          <p:nvSpPr>
            <p:cNvPr id="34" name="TextBox 33">
              <a:extLst>
                <a:ext uri="{FF2B5EF4-FFF2-40B4-BE49-F238E27FC236}">
                  <a16:creationId xmlns:a16="http://schemas.microsoft.com/office/drawing/2014/main" id="{E54C5C8F-2EC6-48FF-84E7-249983F9F826}"/>
                </a:ext>
              </a:extLst>
            </p:cNvPr>
            <p:cNvSpPr txBox="1"/>
            <p:nvPr/>
          </p:nvSpPr>
          <p:spPr>
            <a:xfrm>
              <a:off x="537410" y="4549686"/>
              <a:ext cx="3886565" cy="578105"/>
            </a:xfrm>
            <a:prstGeom prst="rect">
              <a:avLst/>
            </a:prstGeom>
          </p:spPr>
          <p:txBody>
            <a:bodyPr vert="horz" wrap="square" lIns="95092" tIns="95092" rIns="95092" bIns="95092" rtlCol="0" anchor="t">
              <a:noAutofit/>
            </a:bodyPr>
            <a:lstStyle/>
            <a:p>
              <a:pPr indent="-242671" algn="ctr" defTabSz="951304">
                <a:lnSpc>
                  <a:spcPct val="90000"/>
                </a:lnSpc>
                <a:spcAft>
                  <a:spcPts val="612"/>
                </a:spcAft>
                <a:defRPr/>
              </a:pPr>
              <a:r>
                <a:rPr lang="en-US" sz="1632" kern="0" dirty="0">
                  <a:solidFill>
                    <a:srgbClr val="353535"/>
                  </a:solidFill>
                  <a:latin typeface="Segoe UI"/>
                  <a:cs typeface="Segoe UI Semibold" panose="020B0702040204020203" pitchFamily="34" charset="0"/>
                </a:rPr>
                <a:t>Backup data</a:t>
              </a:r>
            </a:p>
          </p:txBody>
        </p:sp>
        <p:grpSp>
          <p:nvGrpSpPr>
            <p:cNvPr id="39" name="Group 38">
              <a:extLst>
                <a:ext uri="{FF2B5EF4-FFF2-40B4-BE49-F238E27FC236}">
                  <a16:creationId xmlns:a16="http://schemas.microsoft.com/office/drawing/2014/main" id="{D506742A-3F02-49C9-9772-97C5030B6300}"/>
                </a:ext>
              </a:extLst>
            </p:cNvPr>
            <p:cNvGrpSpPr/>
            <p:nvPr/>
          </p:nvGrpSpPr>
          <p:grpSpPr>
            <a:xfrm>
              <a:off x="1739900" y="2987032"/>
              <a:ext cx="1504108" cy="1447766"/>
              <a:chOff x="10947174" y="3053153"/>
              <a:chExt cx="922521" cy="927411"/>
            </a:xfrm>
          </p:grpSpPr>
          <p:sp>
            <p:nvSpPr>
              <p:cNvPr id="54" name="Oval 53">
                <a:extLst>
                  <a:ext uri="{FF2B5EF4-FFF2-40B4-BE49-F238E27FC236}">
                    <a16:creationId xmlns:a16="http://schemas.microsoft.com/office/drawing/2014/main" id="{E207A1D1-4DEF-432E-AFBE-07C848EAA1ED}"/>
                  </a:ext>
                </a:extLst>
              </p:cNvPr>
              <p:cNvSpPr/>
              <p:nvPr/>
            </p:nvSpPr>
            <p:spPr bwMode="auto">
              <a:xfrm flipH="1">
                <a:off x="10947174" y="3053153"/>
                <a:ext cx="922521" cy="927411"/>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55" name="Graphic 54" descr="Document">
                <a:extLst>
                  <a:ext uri="{FF2B5EF4-FFF2-40B4-BE49-F238E27FC236}">
                    <a16:creationId xmlns:a16="http://schemas.microsoft.com/office/drawing/2014/main" id="{81936597-17CF-4F1E-92A9-643B7671BED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6308" y="3252558"/>
                <a:ext cx="524252" cy="524252"/>
              </a:xfrm>
              <a:prstGeom prst="rect">
                <a:avLst/>
              </a:prstGeom>
            </p:spPr>
          </p:pic>
        </p:grpSp>
        <p:pic>
          <p:nvPicPr>
            <p:cNvPr id="41" name="Graphic 40" descr="City">
              <a:extLst>
                <a:ext uri="{FF2B5EF4-FFF2-40B4-BE49-F238E27FC236}">
                  <a16:creationId xmlns:a16="http://schemas.microsoft.com/office/drawing/2014/main" id="{0CF5832A-5734-4115-9C7E-CECE3C8B903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054" y="3926153"/>
              <a:ext cx="1156884" cy="1215211"/>
            </a:xfrm>
            <a:prstGeom prst="rect">
              <a:avLst/>
            </a:prstGeom>
          </p:spPr>
        </p:pic>
        <p:sp>
          <p:nvSpPr>
            <p:cNvPr id="42" name="Rectangle 41">
              <a:extLst>
                <a:ext uri="{FF2B5EF4-FFF2-40B4-BE49-F238E27FC236}">
                  <a16:creationId xmlns:a16="http://schemas.microsoft.com/office/drawing/2014/main" id="{77238E41-BA81-4B6E-A99C-46F14FC374D4}"/>
                </a:ext>
              </a:extLst>
            </p:cNvPr>
            <p:cNvSpPr/>
            <p:nvPr/>
          </p:nvSpPr>
          <p:spPr bwMode="auto">
            <a:xfrm>
              <a:off x="1154175" y="2761440"/>
              <a:ext cx="2593484" cy="2379924"/>
            </a:xfrm>
            <a:prstGeom prst="rect">
              <a:avLst/>
            </a:prstGeom>
            <a:noFill/>
            <a:ln w="28575" cap="flat">
              <a:solidFill>
                <a:srgbClr val="00205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sz="1428" kern="0" dirty="0">
                <a:solidFill>
                  <a:srgbClr val="353535"/>
                </a:solidFill>
                <a:latin typeface="Segoe UI Semilight"/>
              </a:endParaRPr>
            </a:p>
          </p:txBody>
        </p:sp>
        <p:sp>
          <p:nvSpPr>
            <p:cNvPr id="58" name="TextBox 57">
              <a:extLst>
                <a:ext uri="{FF2B5EF4-FFF2-40B4-BE49-F238E27FC236}">
                  <a16:creationId xmlns:a16="http://schemas.microsoft.com/office/drawing/2014/main" id="{77DF35F9-4818-4685-A6A1-4E46C5AACC23}"/>
                </a:ext>
              </a:extLst>
            </p:cNvPr>
            <p:cNvSpPr txBox="1"/>
            <p:nvPr/>
          </p:nvSpPr>
          <p:spPr>
            <a:xfrm>
              <a:off x="955512" y="2061577"/>
              <a:ext cx="2867448" cy="696208"/>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856" b="1" dirty="0">
                  <a:gradFill>
                    <a:gsLst>
                      <a:gs pos="2917">
                        <a:srgbClr val="353535"/>
                      </a:gs>
                      <a:gs pos="30000">
                        <a:srgbClr val="353535"/>
                      </a:gs>
                    </a:gsLst>
                    <a:lin ang="5400000" scaled="0"/>
                  </a:gradFill>
                  <a:latin typeface="Segoe UI Semilight"/>
                </a:rPr>
                <a:t>Several TBs</a:t>
              </a:r>
            </a:p>
          </p:txBody>
        </p:sp>
      </p:grpSp>
      <p:sp>
        <p:nvSpPr>
          <p:cNvPr id="69" name="Left Brace 68">
            <a:extLst>
              <a:ext uri="{FF2B5EF4-FFF2-40B4-BE49-F238E27FC236}">
                <a16:creationId xmlns:a16="http://schemas.microsoft.com/office/drawing/2014/main" id="{448DAF58-064D-4960-A412-1AB2B2133E9F}"/>
              </a:ext>
            </a:extLst>
          </p:cNvPr>
          <p:cNvSpPr/>
          <p:nvPr/>
        </p:nvSpPr>
        <p:spPr>
          <a:xfrm rot="16200000">
            <a:off x="3806493" y="4547331"/>
            <a:ext cx="392020" cy="2902180"/>
          </a:xfrm>
          <a:prstGeom prst="leftBrace">
            <a:avLst/>
          </a:prstGeom>
          <a:ln w="127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dirty="0">
              <a:solidFill>
                <a:srgbClr val="353535"/>
              </a:solidFill>
              <a:latin typeface="Segoe UI Semilight"/>
            </a:endParaRPr>
          </a:p>
        </p:txBody>
      </p:sp>
      <p:sp>
        <p:nvSpPr>
          <p:cNvPr id="70" name="TextBox 69">
            <a:extLst>
              <a:ext uri="{FF2B5EF4-FFF2-40B4-BE49-F238E27FC236}">
                <a16:creationId xmlns:a16="http://schemas.microsoft.com/office/drawing/2014/main" id="{D7415277-8ACD-448D-A932-50759788FDD2}"/>
              </a:ext>
            </a:extLst>
          </p:cNvPr>
          <p:cNvSpPr txBox="1"/>
          <p:nvPr/>
        </p:nvSpPr>
        <p:spPr>
          <a:xfrm>
            <a:off x="2465254" y="6194431"/>
            <a:ext cx="3142806" cy="555610"/>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30 – 40% Reduction in size </a:t>
            </a:r>
          </a:p>
        </p:txBody>
      </p:sp>
      <p:grpSp>
        <p:nvGrpSpPr>
          <p:cNvPr id="11267" name="Group 11266">
            <a:extLst>
              <a:ext uri="{FF2B5EF4-FFF2-40B4-BE49-F238E27FC236}">
                <a16:creationId xmlns:a16="http://schemas.microsoft.com/office/drawing/2014/main" id="{78355E8F-0253-4D3A-A310-70DC283A2C8F}"/>
              </a:ext>
            </a:extLst>
          </p:cNvPr>
          <p:cNvGrpSpPr/>
          <p:nvPr/>
        </p:nvGrpSpPr>
        <p:grpSpPr>
          <a:xfrm>
            <a:off x="3040250" y="2722036"/>
            <a:ext cx="3748658" cy="1677188"/>
            <a:chOff x="2980043" y="2668905"/>
            <a:chExt cx="3675489" cy="1644451"/>
          </a:xfrm>
        </p:grpSpPr>
        <p:cxnSp>
          <p:nvCxnSpPr>
            <p:cNvPr id="62" name="Straight Arrow Connector 61">
              <a:extLst>
                <a:ext uri="{FF2B5EF4-FFF2-40B4-BE49-F238E27FC236}">
                  <a16:creationId xmlns:a16="http://schemas.microsoft.com/office/drawing/2014/main" id="{A0475971-BA8F-4AD1-90C5-0418D1ACD37C}"/>
                </a:ext>
              </a:extLst>
            </p:cNvPr>
            <p:cNvCxnSpPr>
              <a:cxnSpLocks/>
              <a:stCxn id="54" idx="2"/>
              <a:endCxn id="63" idx="6"/>
            </p:cNvCxnSpPr>
            <p:nvPr/>
          </p:nvCxnSpPr>
          <p:spPr>
            <a:xfrm flipV="1">
              <a:off x="3219459" y="3543068"/>
              <a:ext cx="1821431" cy="283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EED0505-63C9-4C1B-A761-94B527C3DCFE}"/>
                </a:ext>
              </a:extLst>
            </p:cNvPr>
            <p:cNvGrpSpPr/>
            <p:nvPr/>
          </p:nvGrpSpPr>
          <p:grpSpPr>
            <a:xfrm>
              <a:off x="5040890" y="3209693"/>
              <a:ext cx="643978" cy="666750"/>
              <a:chOff x="6035550" y="4552950"/>
              <a:chExt cx="1122216" cy="1125022"/>
            </a:xfrm>
          </p:grpSpPr>
          <p:sp>
            <p:nvSpPr>
              <p:cNvPr id="63" name="Oval 62">
                <a:extLst>
                  <a:ext uri="{FF2B5EF4-FFF2-40B4-BE49-F238E27FC236}">
                    <a16:creationId xmlns:a16="http://schemas.microsoft.com/office/drawing/2014/main" id="{CD95E525-57C9-433F-A328-A0B0939A4246}"/>
                  </a:ext>
                </a:extLst>
              </p:cNvPr>
              <p:cNvSpPr/>
              <p:nvPr/>
            </p:nvSpPr>
            <p:spPr bwMode="auto">
              <a:xfrm flipH="1">
                <a:off x="6035550" y="4552950"/>
                <a:ext cx="1122216" cy="1125022"/>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64" name="Graphic 63" descr="Document">
                <a:extLst>
                  <a:ext uri="{FF2B5EF4-FFF2-40B4-BE49-F238E27FC236}">
                    <a16:creationId xmlns:a16="http://schemas.microsoft.com/office/drawing/2014/main" id="{ADCD1911-A4D8-4581-91D4-74F9EED2C69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7790" y="4794844"/>
                <a:ext cx="637735" cy="635959"/>
              </a:xfrm>
              <a:prstGeom prst="rect">
                <a:avLst/>
              </a:prstGeom>
            </p:spPr>
          </p:pic>
        </p:grpSp>
        <p:sp>
          <p:nvSpPr>
            <p:cNvPr id="68" name="TextBox 67">
              <a:extLst>
                <a:ext uri="{FF2B5EF4-FFF2-40B4-BE49-F238E27FC236}">
                  <a16:creationId xmlns:a16="http://schemas.microsoft.com/office/drawing/2014/main" id="{354D58AE-5073-4AAC-AB5E-499E6C9820DC}"/>
                </a:ext>
              </a:extLst>
            </p:cNvPr>
            <p:cNvSpPr txBox="1"/>
            <p:nvPr/>
          </p:nvSpPr>
          <p:spPr>
            <a:xfrm>
              <a:off x="4079040" y="2668905"/>
              <a:ext cx="2576492" cy="5447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Compression </a:t>
              </a:r>
            </a:p>
          </p:txBody>
        </p:sp>
        <p:sp>
          <p:nvSpPr>
            <p:cNvPr id="88" name="TextBox 87">
              <a:extLst>
                <a:ext uri="{FF2B5EF4-FFF2-40B4-BE49-F238E27FC236}">
                  <a16:creationId xmlns:a16="http://schemas.microsoft.com/office/drawing/2014/main" id="{5882F5A7-EEEF-4FCA-A8EB-E3A627497D10}"/>
                </a:ext>
              </a:extLst>
            </p:cNvPr>
            <p:cNvSpPr txBox="1"/>
            <p:nvPr/>
          </p:nvSpPr>
          <p:spPr>
            <a:xfrm>
              <a:off x="2980043" y="3545453"/>
              <a:ext cx="2576492" cy="76790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Azure Backup</a:t>
              </a:r>
            </a:p>
            <a:p>
              <a:pPr algn="ctr" defTabSz="932597">
                <a:lnSpc>
                  <a:spcPct val="90000"/>
                </a:lnSpc>
                <a:spcAft>
                  <a:spcPts val="612"/>
                </a:spcAft>
                <a:defRPr/>
              </a:pPr>
              <a:r>
                <a:rPr lang="en-US" sz="1428" dirty="0">
                  <a:gradFill>
                    <a:gsLst>
                      <a:gs pos="2917">
                        <a:srgbClr val="353535"/>
                      </a:gs>
                      <a:gs pos="30000">
                        <a:srgbClr val="353535"/>
                      </a:gs>
                    </a:gsLst>
                    <a:lin ang="5400000" scaled="0"/>
                  </a:gradFill>
                  <a:latin typeface="Segoe UI Semilight"/>
                </a:rPr>
                <a:t> agent</a:t>
              </a:r>
            </a:p>
          </p:txBody>
        </p:sp>
      </p:grpSp>
      <p:sp>
        <p:nvSpPr>
          <p:cNvPr id="99" name="Left Brace 98">
            <a:extLst>
              <a:ext uri="{FF2B5EF4-FFF2-40B4-BE49-F238E27FC236}">
                <a16:creationId xmlns:a16="http://schemas.microsoft.com/office/drawing/2014/main" id="{E4B46D07-2222-4094-9B1F-05B50AC36971}"/>
              </a:ext>
            </a:extLst>
          </p:cNvPr>
          <p:cNvSpPr/>
          <p:nvPr/>
        </p:nvSpPr>
        <p:spPr>
          <a:xfrm rot="16200000">
            <a:off x="8247647" y="3094519"/>
            <a:ext cx="392020" cy="5807804"/>
          </a:xfrm>
          <a:prstGeom prst="leftBrace">
            <a:avLst/>
          </a:prstGeom>
          <a:ln w="127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dirty="0">
              <a:solidFill>
                <a:srgbClr val="353535"/>
              </a:solidFill>
              <a:latin typeface="Segoe UI Semilight"/>
            </a:endParaRPr>
          </a:p>
        </p:txBody>
      </p:sp>
      <p:grpSp>
        <p:nvGrpSpPr>
          <p:cNvPr id="11269" name="Group 11268">
            <a:extLst>
              <a:ext uri="{FF2B5EF4-FFF2-40B4-BE49-F238E27FC236}">
                <a16:creationId xmlns:a16="http://schemas.microsoft.com/office/drawing/2014/main" id="{95FE9BD6-0352-4DA5-B888-666A2EE84A34}"/>
              </a:ext>
            </a:extLst>
          </p:cNvPr>
          <p:cNvGrpSpPr/>
          <p:nvPr/>
        </p:nvGrpSpPr>
        <p:grpSpPr>
          <a:xfrm>
            <a:off x="7973638" y="1385393"/>
            <a:ext cx="4209864" cy="3964122"/>
            <a:chOff x="7817138" y="1358352"/>
            <a:chExt cx="4127692" cy="3886747"/>
          </a:xfrm>
        </p:grpSpPr>
        <p:sp>
          <p:nvSpPr>
            <p:cNvPr id="87" name="Rectangle 86">
              <a:extLst>
                <a:ext uri="{FF2B5EF4-FFF2-40B4-BE49-F238E27FC236}">
                  <a16:creationId xmlns:a16="http://schemas.microsoft.com/office/drawing/2014/main" id="{CDAE9FB7-EB45-44DC-AA66-8001EA6DB18B}"/>
                </a:ext>
              </a:extLst>
            </p:cNvPr>
            <p:cNvSpPr/>
            <p:nvPr/>
          </p:nvSpPr>
          <p:spPr bwMode="auto">
            <a:xfrm>
              <a:off x="8765858" y="1817138"/>
              <a:ext cx="3134111" cy="3427961"/>
            </a:xfrm>
            <a:prstGeom prst="rect">
              <a:avLst/>
            </a:prstGeom>
            <a:noFill/>
            <a:ln w="28575" cap="flat">
              <a:solidFill>
                <a:srgbClr val="00205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sz="1428" kern="0" dirty="0">
                <a:solidFill>
                  <a:srgbClr val="353535"/>
                </a:solidFill>
                <a:latin typeface="Segoe UI Semilight"/>
              </a:endParaRPr>
            </a:p>
          </p:txBody>
        </p:sp>
        <p:pic>
          <p:nvPicPr>
            <p:cNvPr id="89" name="Picture 88">
              <a:extLst>
                <a:ext uri="{FF2B5EF4-FFF2-40B4-BE49-F238E27FC236}">
                  <a16:creationId xmlns:a16="http://schemas.microsoft.com/office/drawing/2014/main" id="{343A9941-B20B-4B84-88FA-8C9ADE2326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34317" y="1358352"/>
              <a:ext cx="710513" cy="741349"/>
            </a:xfrm>
            <a:prstGeom prst="rect">
              <a:avLst/>
            </a:prstGeom>
          </p:spPr>
        </p:pic>
        <p:sp>
          <p:nvSpPr>
            <p:cNvPr id="90" name="Rectangle: Rounded Corners 89">
              <a:extLst>
                <a:ext uri="{FF2B5EF4-FFF2-40B4-BE49-F238E27FC236}">
                  <a16:creationId xmlns:a16="http://schemas.microsoft.com/office/drawing/2014/main" id="{EC04994F-AC44-4E78-ABAB-8DA3863C0298}"/>
                </a:ext>
              </a:extLst>
            </p:cNvPr>
            <p:cNvSpPr/>
            <p:nvPr/>
          </p:nvSpPr>
          <p:spPr bwMode="auto">
            <a:xfrm>
              <a:off x="8955349" y="2088322"/>
              <a:ext cx="1360547" cy="2663336"/>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2040" dirty="0">
                  <a:solidFill>
                    <a:srgbClr val="353535"/>
                  </a:solidFill>
                  <a:latin typeface="Segoe UI Semilight"/>
                  <a:ea typeface="Segoe UI" pitchFamily="34" charset="0"/>
                  <a:cs typeface="Segoe UI" pitchFamily="34" charset="0"/>
                </a:rPr>
                <a:t>Azure</a:t>
              </a:r>
            </a:p>
            <a:p>
              <a:pPr algn="ctr" defTabSz="951028" fontAlgn="base">
                <a:lnSpc>
                  <a:spcPct val="90000"/>
                </a:lnSpc>
                <a:spcBef>
                  <a:spcPct val="0"/>
                </a:spcBef>
                <a:spcAft>
                  <a:spcPct val="0"/>
                </a:spcAft>
                <a:defRPr/>
              </a:pPr>
              <a:r>
                <a:rPr lang="en-US" sz="2040" dirty="0">
                  <a:solidFill>
                    <a:srgbClr val="353535"/>
                  </a:solidFill>
                  <a:latin typeface="Segoe UI Semilight"/>
                  <a:ea typeface="Segoe UI" pitchFamily="34" charset="0"/>
                  <a:cs typeface="Segoe UI" pitchFamily="34" charset="0"/>
                </a:rPr>
                <a:t>Import</a:t>
              </a:r>
            </a:p>
            <a:p>
              <a:pPr algn="ctr" defTabSz="951028" fontAlgn="base">
                <a:lnSpc>
                  <a:spcPct val="90000"/>
                </a:lnSpc>
                <a:spcBef>
                  <a:spcPct val="0"/>
                </a:spcBef>
                <a:spcAft>
                  <a:spcPct val="0"/>
                </a:spcAft>
                <a:defRPr/>
              </a:pPr>
              <a:r>
                <a:rPr lang="en-US" sz="2040" dirty="0">
                  <a:solidFill>
                    <a:srgbClr val="353535"/>
                  </a:solidFill>
                  <a:latin typeface="Segoe UI Semilight"/>
                  <a:ea typeface="Segoe UI" pitchFamily="34" charset="0"/>
                  <a:cs typeface="Segoe UI" pitchFamily="34" charset="0"/>
                </a:rPr>
                <a:t>Service</a:t>
              </a:r>
            </a:p>
          </p:txBody>
        </p:sp>
        <p:pic>
          <p:nvPicPr>
            <p:cNvPr id="91" name="Picture 90">
              <a:extLst>
                <a:ext uri="{FF2B5EF4-FFF2-40B4-BE49-F238E27FC236}">
                  <a16:creationId xmlns:a16="http://schemas.microsoft.com/office/drawing/2014/main" id="{10AAA6E1-36B6-4834-BAF5-2E557EF633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09284" y="3136382"/>
              <a:ext cx="780290" cy="780290"/>
            </a:xfrm>
            <a:prstGeom prst="rect">
              <a:avLst/>
            </a:prstGeom>
          </p:spPr>
        </p:pic>
        <p:sp>
          <p:nvSpPr>
            <p:cNvPr id="92" name="TextBox 91">
              <a:extLst>
                <a:ext uri="{FF2B5EF4-FFF2-40B4-BE49-F238E27FC236}">
                  <a16:creationId xmlns:a16="http://schemas.microsoft.com/office/drawing/2014/main" id="{81D4994C-FCB1-4438-836B-17F3BA3EDE59}"/>
                </a:ext>
              </a:extLst>
            </p:cNvPr>
            <p:cNvSpPr txBox="1"/>
            <p:nvPr/>
          </p:nvSpPr>
          <p:spPr>
            <a:xfrm>
              <a:off x="10597933" y="2242078"/>
              <a:ext cx="1327147" cy="973536"/>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632" dirty="0">
                  <a:gradFill>
                    <a:gsLst>
                      <a:gs pos="2917">
                        <a:srgbClr val="353535"/>
                      </a:gs>
                      <a:gs pos="30000">
                        <a:srgbClr val="353535"/>
                      </a:gs>
                    </a:gsLst>
                    <a:lin ang="5400000" scaled="0"/>
                  </a:gradFill>
                  <a:latin typeface="Segoe UI Semilight"/>
                </a:rPr>
                <a:t>Recovery Services Vault</a:t>
              </a:r>
            </a:p>
          </p:txBody>
        </p:sp>
        <p:sp>
          <p:nvSpPr>
            <p:cNvPr id="93" name="Arrow: Right 92">
              <a:extLst>
                <a:ext uri="{FF2B5EF4-FFF2-40B4-BE49-F238E27FC236}">
                  <a16:creationId xmlns:a16="http://schemas.microsoft.com/office/drawing/2014/main" id="{6B388AB2-82D0-42C2-8AA2-294C69BFD0AE}"/>
                </a:ext>
              </a:extLst>
            </p:cNvPr>
            <p:cNvSpPr/>
            <p:nvPr/>
          </p:nvSpPr>
          <p:spPr bwMode="auto">
            <a:xfrm>
              <a:off x="7817138" y="3223816"/>
              <a:ext cx="948719" cy="865584"/>
            </a:xfrm>
            <a:prstGeom prst="rightArrow">
              <a:avLst/>
            </a:prstGeom>
            <a:noFill/>
            <a:ln w="222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353535"/>
                  </a:solidFill>
                  <a:latin typeface="Segoe UI Semilight"/>
                  <a:ea typeface="Segoe UI" pitchFamily="34" charset="0"/>
                  <a:cs typeface="Segoe UI" pitchFamily="34" charset="0"/>
                </a:rPr>
                <a:t>Ship</a:t>
              </a:r>
            </a:p>
          </p:txBody>
        </p:sp>
        <p:cxnSp>
          <p:nvCxnSpPr>
            <p:cNvPr id="11264" name="Straight Arrow Connector 11263">
              <a:extLst>
                <a:ext uri="{FF2B5EF4-FFF2-40B4-BE49-F238E27FC236}">
                  <a16:creationId xmlns:a16="http://schemas.microsoft.com/office/drawing/2014/main" id="{29110C53-30E7-4A40-940A-CC13FAED43A7}"/>
                </a:ext>
              </a:extLst>
            </p:cNvPr>
            <p:cNvCxnSpPr>
              <a:stCxn id="90" idx="3"/>
            </p:cNvCxnSpPr>
            <p:nvPr/>
          </p:nvCxnSpPr>
          <p:spPr>
            <a:xfrm>
              <a:off x="10315896" y="3419990"/>
              <a:ext cx="49338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642E532A-FD9B-4394-B53D-858F58FD36AA}"/>
                </a:ext>
              </a:extLst>
            </p:cNvPr>
            <p:cNvGrpSpPr/>
            <p:nvPr/>
          </p:nvGrpSpPr>
          <p:grpSpPr>
            <a:xfrm>
              <a:off x="10877440" y="4135345"/>
              <a:ext cx="643978" cy="666750"/>
              <a:chOff x="6035550" y="4552950"/>
              <a:chExt cx="1122216" cy="1125022"/>
            </a:xfrm>
          </p:grpSpPr>
          <p:sp>
            <p:nvSpPr>
              <p:cNvPr id="103" name="Oval 102">
                <a:extLst>
                  <a:ext uri="{FF2B5EF4-FFF2-40B4-BE49-F238E27FC236}">
                    <a16:creationId xmlns:a16="http://schemas.microsoft.com/office/drawing/2014/main" id="{561FF496-803A-4A0E-8B91-1202212E48E6}"/>
                  </a:ext>
                </a:extLst>
              </p:cNvPr>
              <p:cNvSpPr/>
              <p:nvPr/>
            </p:nvSpPr>
            <p:spPr bwMode="auto">
              <a:xfrm flipH="1">
                <a:off x="6035550" y="4552950"/>
                <a:ext cx="1122216" cy="1125022"/>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104" name="Graphic 103" descr="Document">
                <a:extLst>
                  <a:ext uri="{FF2B5EF4-FFF2-40B4-BE49-F238E27FC236}">
                    <a16:creationId xmlns:a16="http://schemas.microsoft.com/office/drawing/2014/main" id="{6702B754-B9B7-4D4E-B0A1-9F82AF532B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7790" y="4794844"/>
                <a:ext cx="637735" cy="635959"/>
              </a:xfrm>
              <a:prstGeom prst="rect">
                <a:avLst/>
              </a:prstGeom>
            </p:spPr>
          </p:pic>
        </p:grpSp>
      </p:grpSp>
      <p:grpSp>
        <p:nvGrpSpPr>
          <p:cNvPr id="11271" name="Group 11270">
            <a:extLst>
              <a:ext uri="{FF2B5EF4-FFF2-40B4-BE49-F238E27FC236}">
                <a16:creationId xmlns:a16="http://schemas.microsoft.com/office/drawing/2014/main" id="{786AEB7D-3027-4F14-8858-8F93C478E1A0}"/>
              </a:ext>
            </a:extLst>
          </p:cNvPr>
          <p:cNvGrpSpPr/>
          <p:nvPr/>
        </p:nvGrpSpPr>
        <p:grpSpPr>
          <a:xfrm>
            <a:off x="6421200" y="1967442"/>
            <a:ext cx="2363666" cy="3837969"/>
            <a:chOff x="6295001" y="1929040"/>
            <a:chExt cx="2317530" cy="3763056"/>
          </a:xfrm>
        </p:grpSpPr>
        <p:sp>
          <p:nvSpPr>
            <p:cNvPr id="78" name="Rectangle: Rounded Corners 77">
              <a:extLst>
                <a:ext uri="{FF2B5EF4-FFF2-40B4-BE49-F238E27FC236}">
                  <a16:creationId xmlns:a16="http://schemas.microsoft.com/office/drawing/2014/main" id="{20795625-54CE-4284-B0D4-41C28770DE39}"/>
                </a:ext>
              </a:extLst>
            </p:cNvPr>
            <p:cNvSpPr/>
            <p:nvPr/>
          </p:nvSpPr>
          <p:spPr bwMode="auto">
            <a:xfrm>
              <a:off x="6902739" y="1929040"/>
              <a:ext cx="914400" cy="3215349"/>
            </a:xfrm>
            <a:prstGeom prst="roundRect">
              <a:avLst/>
            </a:prstGeom>
            <a:solidFill>
              <a:schemeClr val="accent1">
                <a:alpha val="4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 name="TextBox 104">
              <a:extLst>
                <a:ext uri="{FF2B5EF4-FFF2-40B4-BE49-F238E27FC236}">
                  <a16:creationId xmlns:a16="http://schemas.microsoft.com/office/drawing/2014/main" id="{729D2889-9553-4AD0-B82A-2B2393E962B5}"/>
                </a:ext>
              </a:extLst>
            </p:cNvPr>
            <p:cNvSpPr txBox="1"/>
            <p:nvPr/>
          </p:nvSpPr>
          <p:spPr>
            <a:xfrm>
              <a:off x="6295001" y="5147331"/>
              <a:ext cx="2317530" cy="5447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Bitlocker encrypted</a:t>
              </a:r>
            </a:p>
          </p:txBody>
        </p:sp>
      </p:grpSp>
      <p:grpSp>
        <p:nvGrpSpPr>
          <p:cNvPr id="11268" name="Group 11267">
            <a:extLst>
              <a:ext uri="{FF2B5EF4-FFF2-40B4-BE49-F238E27FC236}">
                <a16:creationId xmlns:a16="http://schemas.microsoft.com/office/drawing/2014/main" id="{804BC1FD-3D6F-4021-8E1B-55BBD1F512C5}"/>
              </a:ext>
            </a:extLst>
          </p:cNvPr>
          <p:cNvGrpSpPr/>
          <p:nvPr/>
        </p:nvGrpSpPr>
        <p:grpSpPr>
          <a:xfrm>
            <a:off x="5724671" y="2036599"/>
            <a:ext cx="2152274" cy="3159515"/>
            <a:chOff x="5612068" y="1996847"/>
            <a:chExt cx="2110264" cy="3097845"/>
          </a:xfrm>
        </p:grpSpPr>
        <p:cxnSp>
          <p:nvCxnSpPr>
            <p:cNvPr id="73" name="Straight Connector 72">
              <a:extLst>
                <a:ext uri="{FF2B5EF4-FFF2-40B4-BE49-F238E27FC236}">
                  <a16:creationId xmlns:a16="http://schemas.microsoft.com/office/drawing/2014/main" id="{98F76C37-8751-4A34-9FBA-EA46107EE529}"/>
                </a:ext>
              </a:extLst>
            </p:cNvPr>
            <p:cNvCxnSpPr>
              <a:stCxn id="63" idx="2"/>
            </p:cNvCxnSpPr>
            <p:nvPr/>
          </p:nvCxnSpPr>
          <p:spPr>
            <a:xfrm flipV="1">
              <a:off x="5684868" y="3541505"/>
              <a:ext cx="970664" cy="156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5" name="Left Brace 74">
              <a:extLst>
                <a:ext uri="{FF2B5EF4-FFF2-40B4-BE49-F238E27FC236}">
                  <a16:creationId xmlns:a16="http://schemas.microsoft.com/office/drawing/2014/main" id="{28106985-03DF-4375-8264-CF3F10BC020D}"/>
                </a:ext>
              </a:extLst>
            </p:cNvPr>
            <p:cNvSpPr/>
            <p:nvPr/>
          </p:nvSpPr>
          <p:spPr>
            <a:xfrm>
              <a:off x="6376132" y="2485933"/>
              <a:ext cx="647700" cy="2111143"/>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dirty="0">
                <a:solidFill>
                  <a:srgbClr val="353535"/>
                </a:solidFill>
                <a:latin typeface="Segoe UI Semilight"/>
              </a:endParaRPr>
            </a:p>
          </p:txBody>
        </p:sp>
        <p:pic>
          <p:nvPicPr>
            <p:cNvPr id="11266" name="Picture 2" descr="Related image">
              <a:extLst>
                <a:ext uri="{FF2B5EF4-FFF2-40B4-BE49-F238E27FC236}">
                  <a16:creationId xmlns:a16="http://schemas.microsoft.com/office/drawing/2014/main" id="{CF8ED554-F35F-4AA0-AFF2-46713883162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97546" y="2136683"/>
              <a:ext cx="698500" cy="6985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Related image">
              <a:extLst>
                <a:ext uri="{FF2B5EF4-FFF2-40B4-BE49-F238E27FC236}">
                  <a16:creationId xmlns:a16="http://schemas.microsoft.com/office/drawing/2014/main" id="{27E3B3CB-27CF-4DD2-A828-014A67FAEC7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23832" y="4247826"/>
              <a:ext cx="698500" cy="69850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895AADA-EE9A-44C6-B340-53511E87A11C}"/>
                </a:ext>
              </a:extLst>
            </p:cNvPr>
            <p:cNvGrpSpPr/>
            <p:nvPr/>
          </p:nvGrpSpPr>
          <p:grpSpPr>
            <a:xfrm flipH="1">
              <a:off x="7305358" y="3027641"/>
              <a:ext cx="109161" cy="902545"/>
              <a:chOff x="8826500" y="2827412"/>
              <a:chExt cx="138134" cy="1203080"/>
            </a:xfrm>
          </p:grpSpPr>
          <p:sp>
            <p:nvSpPr>
              <p:cNvPr id="80" name="Oval 79">
                <a:extLst>
                  <a:ext uri="{FF2B5EF4-FFF2-40B4-BE49-F238E27FC236}">
                    <a16:creationId xmlns:a16="http://schemas.microsoft.com/office/drawing/2014/main" id="{603D9C29-5B1E-433B-986A-979110767AA7}"/>
                  </a:ext>
                </a:extLst>
              </p:cNvPr>
              <p:cNvSpPr/>
              <p:nvPr/>
            </p:nvSpPr>
            <p:spPr bwMode="auto">
              <a:xfrm>
                <a:off x="8826500" y="2827412"/>
                <a:ext cx="138134" cy="1570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 name="Oval 81">
                <a:extLst>
                  <a:ext uri="{FF2B5EF4-FFF2-40B4-BE49-F238E27FC236}">
                    <a16:creationId xmlns:a16="http://schemas.microsoft.com/office/drawing/2014/main" id="{76491957-7DF4-43A2-9CB9-C8C49AA6F811}"/>
                  </a:ext>
                </a:extLst>
              </p:cNvPr>
              <p:cNvSpPr/>
              <p:nvPr/>
            </p:nvSpPr>
            <p:spPr bwMode="auto">
              <a:xfrm>
                <a:off x="8826500" y="3088910"/>
                <a:ext cx="138134" cy="1570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3" name="Oval 82">
                <a:extLst>
                  <a:ext uri="{FF2B5EF4-FFF2-40B4-BE49-F238E27FC236}">
                    <a16:creationId xmlns:a16="http://schemas.microsoft.com/office/drawing/2014/main" id="{75FEC679-325C-4C78-B8BB-A4F51C8A0BFD}"/>
                  </a:ext>
                </a:extLst>
              </p:cNvPr>
              <p:cNvSpPr/>
              <p:nvPr/>
            </p:nvSpPr>
            <p:spPr bwMode="auto">
              <a:xfrm>
                <a:off x="8826500" y="3350408"/>
                <a:ext cx="138134" cy="1570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 name="Oval 83">
                <a:extLst>
                  <a:ext uri="{FF2B5EF4-FFF2-40B4-BE49-F238E27FC236}">
                    <a16:creationId xmlns:a16="http://schemas.microsoft.com/office/drawing/2014/main" id="{35F15E7E-1A31-41C7-B011-BA878286CF9A}"/>
                  </a:ext>
                </a:extLst>
              </p:cNvPr>
              <p:cNvSpPr/>
              <p:nvPr/>
            </p:nvSpPr>
            <p:spPr bwMode="auto">
              <a:xfrm>
                <a:off x="8826500" y="3611906"/>
                <a:ext cx="138134" cy="1570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 name="Oval 84">
                <a:extLst>
                  <a:ext uri="{FF2B5EF4-FFF2-40B4-BE49-F238E27FC236}">
                    <a16:creationId xmlns:a16="http://schemas.microsoft.com/office/drawing/2014/main" id="{DAA1F444-476E-4CDB-BB2A-D5B7D6CCE1E3}"/>
                  </a:ext>
                </a:extLst>
              </p:cNvPr>
              <p:cNvSpPr/>
              <p:nvPr/>
            </p:nvSpPr>
            <p:spPr bwMode="auto">
              <a:xfrm>
                <a:off x="8826500" y="3873404"/>
                <a:ext cx="138134" cy="15708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1265" name="TextBox 11264">
              <a:extLst>
                <a:ext uri="{FF2B5EF4-FFF2-40B4-BE49-F238E27FC236}">
                  <a16:creationId xmlns:a16="http://schemas.microsoft.com/office/drawing/2014/main" id="{2CE1425D-A117-49AB-BCBC-6E03283AE380}"/>
                </a:ext>
              </a:extLst>
            </p:cNvPr>
            <p:cNvSpPr txBox="1"/>
            <p:nvPr/>
          </p:nvSpPr>
          <p:spPr>
            <a:xfrm>
              <a:off x="5615673" y="4549927"/>
              <a:ext cx="1912942" cy="5447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10 TB</a:t>
              </a:r>
            </a:p>
          </p:txBody>
        </p:sp>
        <p:sp>
          <p:nvSpPr>
            <p:cNvPr id="107" name="TextBox 106">
              <a:extLst>
                <a:ext uri="{FF2B5EF4-FFF2-40B4-BE49-F238E27FC236}">
                  <a16:creationId xmlns:a16="http://schemas.microsoft.com/office/drawing/2014/main" id="{A8EBC564-A7CF-4E12-9B08-9F85E6E54A79}"/>
                </a:ext>
              </a:extLst>
            </p:cNvPr>
            <p:cNvSpPr txBox="1"/>
            <p:nvPr/>
          </p:nvSpPr>
          <p:spPr>
            <a:xfrm>
              <a:off x="5612068" y="1996847"/>
              <a:ext cx="1912942" cy="5447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10 TB</a:t>
              </a:r>
            </a:p>
          </p:txBody>
        </p:sp>
      </p:grpSp>
      <p:sp>
        <p:nvSpPr>
          <p:cNvPr id="116" name="TextBox 115">
            <a:extLst>
              <a:ext uri="{FF2B5EF4-FFF2-40B4-BE49-F238E27FC236}">
                <a16:creationId xmlns:a16="http://schemas.microsoft.com/office/drawing/2014/main" id="{3D325553-0D57-4E19-BF94-3783E81A7473}"/>
              </a:ext>
            </a:extLst>
          </p:cNvPr>
          <p:cNvSpPr txBox="1"/>
          <p:nvPr/>
        </p:nvSpPr>
        <p:spPr>
          <a:xfrm>
            <a:off x="6010273" y="1249983"/>
            <a:ext cx="2793182" cy="696906"/>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856" b="1" dirty="0">
                <a:gradFill>
                  <a:gsLst>
                    <a:gs pos="2917">
                      <a:srgbClr val="353535"/>
                    </a:gs>
                    <a:gs pos="30000">
                      <a:srgbClr val="353535"/>
                    </a:gs>
                  </a:gsLst>
                  <a:lin ang="5400000" scaled="0"/>
                </a:gradFill>
                <a:latin typeface="Segoe UI Semilight"/>
              </a:rPr>
              <a:t>Offline Seeding</a:t>
            </a:r>
          </a:p>
        </p:txBody>
      </p:sp>
      <p:sp>
        <p:nvSpPr>
          <p:cNvPr id="133" name="TextBox 132">
            <a:extLst>
              <a:ext uri="{FF2B5EF4-FFF2-40B4-BE49-F238E27FC236}">
                <a16:creationId xmlns:a16="http://schemas.microsoft.com/office/drawing/2014/main" id="{E4480212-C522-4241-AC68-C79E09D91FB2}"/>
              </a:ext>
            </a:extLst>
          </p:cNvPr>
          <p:cNvSpPr txBox="1"/>
          <p:nvPr/>
        </p:nvSpPr>
        <p:spPr>
          <a:xfrm>
            <a:off x="6092359" y="6181277"/>
            <a:ext cx="4770901" cy="555610"/>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836" dirty="0">
                <a:gradFill>
                  <a:gsLst>
                    <a:gs pos="2917">
                      <a:srgbClr val="353535"/>
                    </a:gs>
                    <a:gs pos="30000">
                      <a:srgbClr val="353535"/>
                    </a:gs>
                  </a:gsLst>
                  <a:lin ang="5400000" scaled="0"/>
                </a:gradFill>
                <a:latin typeface="Segoe UI Semilight"/>
              </a:rPr>
              <a:t>Savings in network bandwidth &amp; in time </a:t>
            </a:r>
          </a:p>
        </p:txBody>
      </p:sp>
    </p:spTree>
    <p:extLst>
      <p:ext uri="{BB962C8B-B14F-4D97-AF65-F5344CB8AC3E}">
        <p14:creationId xmlns:p14="http://schemas.microsoft.com/office/powerpoint/2010/main" val="7809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267"/>
                                        </p:tgtEl>
                                        <p:attrNameLst>
                                          <p:attrName>style.visibility</p:attrName>
                                        </p:attrNameLst>
                                      </p:cBhvr>
                                      <p:to>
                                        <p:strVal val="visible"/>
                                      </p:to>
                                    </p:set>
                                    <p:animEffect transition="in" filter="wipe(left)">
                                      <p:cBhvr>
                                        <p:cTn id="11" dur="500"/>
                                        <p:tgtEl>
                                          <p:spTgt spid="1126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268"/>
                                        </p:tgtEl>
                                        <p:attrNameLst>
                                          <p:attrName>style.visibility</p:attrName>
                                        </p:attrNameLst>
                                      </p:cBhvr>
                                      <p:to>
                                        <p:strVal val="visible"/>
                                      </p:to>
                                    </p:set>
                                    <p:animEffect transition="in" filter="wipe(left)">
                                      <p:cBhvr>
                                        <p:cTn id="20" dur="500"/>
                                        <p:tgtEl>
                                          <p:spTgt spid="1126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wipe(left)">
                                      <p:cBhvr>
                                        <p:cTn id="29" dur="500"/>
                                        <p:tgtEl>
                                          <p:spTgt spid="11269"/>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99" grpId="0" animBg="1"/>
      <p:bldP spid="116" grpId="0"/>
      <p:bldP spid="1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a:t>Azure Backup – Sending (large) data efficiently</a:t>
            </a:r>
          </a:p>
        </p:txBody>
      </p:sp>
      <p:grpSp>
        <p:nvGrpSpPr>
          <p:cNvPr id="65" name="Group 64">
            <a:extLst>
              <a:ext uri="{FF2B5EF4-FFF2-40B4-BE49-F238E27FC236}">
                <a16:creationId xmlns:a16="http://schemas.microsoft.com/office/drawing/2014/main" id="{9EED0505-63C9-4C1B-A761-94B527C3DCFE}"/>
              </a:ext>
            </a:extLst>
          </p:cNvPr>
          <p:cNvGrpSpPr/>
          <p:nvPr/>
        </p:nvGrpSpPr>
        <p:grpSpPr>
          <a:xfrm>
            <a:off x="1802361" y="3000310"/>
            <a:ext cx="656798" cy="680023"/>
            <a:chOff x="6035550" y="4552950"/>
            <a:chExt cx="1122216" cy="1125022"/>
          </a:xfrm>
        </p:grpSpPr>
        <p:sp>
          <p:nvSpPr>
            <p:cNvPr id="63" name="Oval 62">
              <a:extLst>
                <a:ext uri="{FF2B5EF4-FFF2-40B4-BE49-F238E27FC236}">
                  <a16:creationId xmlns:a16="http://schemas.microsoft.com/office/drawing/2014/main" id="{CD95E525-57C9-433F-A328-A0B0939A4246}"/>
                </a:ext>
              </a:extLst>
            </p:cNvPr>
            <p:cNvSpPr/>
            <p:nvPr/>
          </p:nvSpPr>
          <p:spPr bwMode="auto">
            <a:xfrm flipH="1">
              <a:off x="6035550" y="4552950"/>
              <a:ext cx="1122216" cy="1125022"/>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64" name="Graphic 63" descr="Document">
              <a:extLst>
                <a:ext uri="{FF2B5EF4-FFF2-40B4-BE49-F238E27FC236}">
                  <a16:creationId xmlns:a16="http://schemas.microsoft.com/office/drawing/2014/main" id="{ADCD1911-A4D8-4581-91D4-74F9EED2C69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7790" y="4794844"/>
              <a:ext cx="637735" cy="635959"/>
            </a:xfrm>
            <a:prstGeom prst="rect">
              <a:avLst/>
            </a:prstGeom>
          </p:spPr>
        </p:pic>
      </p:grpSp>
      <p:grpSp>
        <p:nvGrpSpPr>
          <p:cNvPr id="11269" name="Group 11268">
            <a:extLst>
              <a:ext uri="{FF2B5EF4-FFF2-40B4-BE49-F238E27FC236}">
                <a16:creationId xmlns:a16="http://schemas.microsoft.com/office/drawing/2014/main" id="{95FE9BD6-0352-4DA5-B888-666A2EE84A34}"/>
              </a:ext>
            </a:extLst>
          </p:cNvPr>
          <p:cNvGrpSpPr/>
          <p:nvPr/>
        </p:nvGrpSpPr>
        <p:grpSpPr>
          <a:xfrm>
            <a:off x="7125268" y="1333467"/>
            <a:ext cx="3242257" cy="3964122"/>
            <a:chOff x="8765858" y="1358352"/>
            <a:chExt cx="3178972" cy="3886747"/>
          </a:xfrm>
        </p:grpSpPr>
        <p:sp>
          <p:nvSpPr>
            <p:cNvPr id="87" name="Rectangle 86">
              <a:extLst>
                <a:ext uri="{FF2B5EF4-FFF2-40B4-BE49-F238E27FC236}">
                  <a16:creationId xmlns:a16="http://schemas.microsoft.com/office/drawing/2014/main" id="{CDAE9FB7-EB45-44DC-AA66-8001EA6DB18B}"/>
                </a:ext>
              </a:extLst>
            </p:cNvPr>
            <p:cNvSpPr/>
            <p:nvPr/>
          </p:nvSpPr>
          <p:spPr bwMode="auto">
            <a:xfrm>
              <a:off x="8765858" y="1817138"/>
              <a:ext cx="3134111" cy="3427961"/>
            </a:xfrm>
            <a:prstGeom prst="rect">
              <a:avLst/>
            </a:prstGeom>
            <a:noFill/>
            <a:ln w="28575" cap="flat">
              <a:solidFill>
                <a:srgbClr val="00205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sz="1428" kern="0" dirty="0">
                <a:solidFill>
                  <a:srgbClr val="353535"/>
                </a:solidFill>
                <a:latin typeface="Segoe UI Semilight"/>
              </a:endParaRPr>
            </a:p>
          </p:txBody>
        </p:sp>
        <p:pic>
          <p:nvPicPr>
            <p:cNvPr id="89" name="Picture 88">
              <a:extLst>
                <a:ext uri="{FF2B5EF4-FFF2-40B4-BE49-F238E27FC236}">
                  <a16:creationId xmlns:a16="http://schemas.microsoft.com/office/drawing/2014/main" id="{343A9941-B20B-4B84-88FA-8C9ADE2326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34317" y="1358352"/>
              <a:ext cx="710513" cy="741349"/>
            </a:xfrm>
            <a:prstGeom prst="rect">
              <a:avLst/>
            </a:prstGeom>
          </p:spPr>
        </p:pic>
        <p:sp>
          <p:nvSpPr>
            <p:cNvPr id="90" name="Rectangle: Rounded Corners 89">
              <a:extLst>
                <a:ext uri="{FF2B5EF4-FFF2-40B4-BE49-F238E27FC236}">
                  <a16:creationId xmlns:a16="http://schemas.microsoft.com/office/drawing/2014/main" id="{EC04994F-AC44-4E78-ABAB-8DA3863C0298}"/>
                </a:ext>
              </a:extLst>
            </p:cNvPr>
            <p:cNvSpPr/>
            <p:nvPr/>
          </p:nvSpPr>
          <p:spPr bwMode="auto">
            <a:xfrm>
              <a:off x="8955349" y="2088322"/>
              <a:ext cx="1465350" cy="2663336"/>
            </a:xfrm>
            <a:prstGeom prst="roundRect">
              <a:avLst/>
            </a:prstGeom>
            <a:solidFill>
              <a:srgbClr val="E6E6E6"/>
            </a:solidFill>
            <a:ln>
              <a:solidFill>
                <a:srgbClr val="007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040" dirty="0">
                <a:solidFill>
                  <a:srgbClr val="353535"/>
                </a:solidFill>
                <a:latin typeface="Segoe UI Semilight"/>
                <a:ea typeface="Segoe UI" pitchFamily="34" charset="0"/>
                <a:cs typeface="Segoe UI" pitchFamily="34" charset="0"/>
              </a:endParaRPr>
            </a:p>
          </p:txBody>
        </p:sp>
        <p:pic>
          <p:nvPicPr>
            <p:cNvPr id="91" name="Picture 90">
              <a:extLst>
                <a:ext uri="{FF2B5EF4-FFF2-40B4-BE49-F238E27FC236}">
                  <a16:creationId xmlns:a16="http://schemas.microsoft.com/office/drawing/2014/main" id="{10AAA6E1-36B6-4834-BAF5-2E557EF633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09284" y="3136382"/>
              <a:ext cx="780290" cy="780290"/>
            </a:xfrm>
            <a:prstGeom prst="rect">
              <a:avLst/>
            </a:prstGeom>
          </p:spPr>
        </p:pic>
        <p:sp>
          <p:nvSpPr>
            <p:cNvPr id="92" name="TextBox 91">
              <a:extLst>
                <a:ext uri="{FF2B5EF4-FFF2-40B4-BE49-F238E27FC236}">
                  <a16:creationId xmlns:a16="http://schemas.microsoft.com/office/drawing/2014/main" id="{81D4994C-FCB1-4438-836B-17F3BA3EDE59}"/>
                </a:ext>
              </a:extLst>
            </p:cNvPr>
            <p:cNvSpPr txBox="1"/>
            <p:nvPr/>
          </p:nvSpPr>
          <p:spPr>
            <a:xfrm>
              <a:off x="10597933" y="2242078"/>
              <a:ext cx="1327147" cy="973536"/>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632" dirty="0">
                  <a:gradFill>
                    <a:gsLst>
                      <a:gs pos="2917">
                        <a:srgbClr val="353535"/>
                      </a:gs>
                      <a:gs pos="30000">
                        <a:srgbClr val="353535"/>
                      </a:gs>
                    </a:gsLst>
                    <a:lin ang="5400000" scaled="0"/>
                  </a:gradFill>
                  <a:latin typeface="Segoe UI Semilight"/>
                </a:rPr>
                <a:t>Recovery Services Vault</a:t>
              </a:r>
            </a:p>
          </p:txBody>
        </p:sp>
      </p:grpSp>
      <p:sp>
        <p:nvSpPr>
          <p:cNvPr id="5" name="TextBox 4">
            <a:extLst>
              <a:ext uri="{FF2B5EF4-FFF2-40B4-BE49-F238E27FC236}">
                <a16:creationId xmlns:a16="http://schemas.microsoft.com/office/drawing/2014/main" id="{983D7C81-4B5F-430E-B833-7312D2514C19}"/>
              </a:ext>
            </a:extLst>
          </p:cNvPr>
          <p:cNvSpPr txBox="1"/>
          <p:nvPr/>
        </p:nvSpPr>
        <p:spPr>
          <a:xfrm>
            <a:off x="7450566" y="2915370"/>
            <a:ext cx="1205161" cy="1610914"/>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632" dirty="0">
                <a:gradFill>
                  <a:gsLst>
                    <a:gs pos="2917">
                      <a:srgbClr val="353535"/>
                    </a:gs>
                    <a:gs pos="30000">
                      <a:srgbClr val="353535"/>
                    </a:gs>
                  </a:gsLst>
                  <a:lin ang="5400000" scaled="0"/>
                </a:gradFill>
                <a:latin typeface="Segoe UI Semilight"/>
              </a:rPr>
              <a:t>Azure Data Box</a:t>
            </a:r>
            <a:br>
              <a:rPr lang="en-US" sz="1632" dirty="0">
                <a:gradFill>
                  <a:gsLst>
                    <a:gs pos="2917">
                      <a:srgbClr val="353535"/>
                    </a:gs>
                    <a:gs pos="30000">
                      <a:srgbClr val="353535"/>
                    </a:gs>
                  </a:gsLst>
                  <a:lin ang="5400000" scaled="0"/>
                </a:gradFill>
                <a:latin typeface="Segoe UI Semilight"/>
              </a:rPr>
            </a:br>
            <a:r>
              <a:rPr lang="en-US" sz="1632" dirty="0">
                <a:gradFill>
                  <a:gsLst>
                    <a:gs pos="2917">
                      <a:srgbClr val="353535"/>
                    </a:gs>
                    <a:gs pos="30000">
                      <a:srgbClr val="353535"/>
                    </a:gs>
                  </a:gsLst>
                  <a:lin ang="5400000" scaled="0"/>
                </a:gradFill>
                <a:latin typeface="Segoe UI Semilight"/>
              </a:rPr>
              <a:t>Service</a:t>
            </a:r>
          </a:p>
          <a:p>
            <a:pPr algn="ctr" defTabSz="932597">
              <a:lnSpc>
                <a:spcPct val="90000"/>
              </a:lnSpc>
              <a:spcAft>
                <a:spcPts val="612"/>
              </a:spcAft>
              <a:defRPr/>
            </a:pPr>
            <a:endParaRPr lang="en-US" sz="1632" dirty="0">
              <a:gradFill>
                <a:gsLst>
                  <a:gs pos="2917">
                    <a:srgbClr val="353535"/>
                  </a:gs>
                  <a:gs pos="30000">
                    <a:srgbClr val="353535"/>
                  </a:gs>
                </a:gsLst>
                <a:lin ang="5400000" scaled="0"/>
              </a:gradFill>
              <a:latin typeface="Segoe UI Semilight"/>
            </a:endParaRPr>
          </a:p>
          <a:p>
            <a:pPr algn="ctr" defTabSz="932597">
              <a:lnSpc>
                <a:spcPct val="90000"/>
              </a:lnSpc>
              <a:spcAft>
                <a:spcPts val="612"/>
              </a:spcAft>
              <a:defRPr/>
            </a:pPr>
            <a:r>
              <a:rPr lang="en-US" sz="1632" dirty="0">
                <a:gradFill>
                  <a:gsLst>
                    <a:gs pos="2917">
                      <a:srgbClr val="353535"/>
                    </a:gs>
                    <a:gs pos="30000">
                      <a:srgbClr val="353535"/>
                    </a:gs>
                  </a:gsLst>
                  <a:lin ang="5400000" scaled="0"/>
                </a:gradFill>
                <a:latin typeface="Segoe UI Semilight"/>
              </a:rPr>
              <a:t>(Preview)</a:t>
            </a:r>
          </a:p>
        </p:txBody>
      </p:sp>
      <p:pic>
        <p:nvPicPr>
          <p:cNvPr id="39" name="Picture 38">
            <a:extLst>
              <a:ext uri="{FF2B5EF4-FFF2-40B4-BE49-F238E27FC236}">
                <a16:creationId xmlns:a16="http://schemas.microsoft.com/office/drawing/2014/main" id="{A9E2734D-3334-4AEA-8C26-0F2C68F1F0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13704" y="2363590"/>
            <a:ext cx="3039275" cy="1964448"/>
          </a:xfrm>
          <a:prstGeom prst="rect">
            <a:avLst/>
          </a:prstGeom>
        </p:spPr>
      </p:pic>
      <p:grpSp>
        <p:nvGrpSpPr>
          <p:cNvPr id="41" name="Group 40">
            <a:extLst>
              <a:ext uri="{FF2B5EF4-FFF2-40B4-BE49-F238E27FC236}">
                <a16:creationId xmlns:a16="http://schemas.microsoft.com/office/drawing/2014/main" id="{22D9A102-89FB-4A39-8042-66FDBA07B3EC}"/>
              </a:ext>
            </a:extLst>
          </p:cNvPr>
          <p:cNvGrpSpPr/>
          <p:nvPr/>
        </p:nvGrpSpPr>
        <p:grpSpPr>
          <a:xfrm>
            <a:off x="1802361" y="3000310"/>
            <a:ext cx="656798" cy="680023"/>
            <a:chOff x="6035550" y="4552950"/>
            <a:chExt cx="1122216" cy="1125022"/>
          </a:xfrm>
        </p:grpSpPr>
        <p:sp>
          <p:nvSpPr>
            <p:cNvPr id="42" name="Oval 41">
              <a:extLst>
                <a:ext uri="{FF2B5EF4-FFF2-40B4-BE49-F238E27FC236}">
                  <a16:creationId xmlns:a16="http://schemas.microsoft.com/office/drawing/2014/main" id="{AA654694-02D5-4856-8110-BE2E16538019}"/>
                </a:ext>
              </a:extLst>
            </p:cNvPr>
            <p:cNvSpPr/>
            <p:nvPr/>
          </p:nvSpPr>
          <p:spPr bwMode="auto">
            <a:xfrm flipH="1">
              <a:off x="6035550" y="4552950"/>
              <a:ext cx="1122216" cy="1125022"/>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43" name="Graphic 42" descr="Document">
              <a:extLst>
                <a:ext uri="{FF2B5EF4-FFF2-40B4-BE49-F238E27FC236}">
                  <a16:creationId xmlns:a16="http://schemas.microsoft.com/office/drawing/2014/main" id="{9D360B40-734A-48C2-8A90-A43CBBA3B6F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7790" y="4794844"/>
              <a:ext cx="637735" cy="635959"/>
            </a:xfrm>
            <a:prstGeom prst="rect">
              <a:avLst/>
            </a:prstGeom>
          </p:spPr>
        </p:pic>
      </p:grpSp>
      <p:grpSp>
        <p:nvGrpSpPr>
          <p:cNvPr id="44" name="Group 43">
            <a:extLst>
              <a:ext uri="{FF2B5EF4-FFF2-40B4-BE49-F238E27FC236}">
                <a16:creationId xmlns:a16="http://schemas.microsoft.com/office/drawing/2014/main" id="{57180DE2-436D-4A88-9B4D-2CE3FED1A3A2}"/>
              </a:ext>
            </a:extLst>
          </p:cNvPr>
          <p:cNvGrpSpPr/>
          <p:nvPr/>
        </p:nvGrpSpPr>
        <p:grpSpPr>
          <a:xfrm>
            <a:off x="1802557" y="3005465"/>
            <a:ext cx="656798" cy="680023"/>
            <a:chOff x="6035550" y="4552950"/>
            <a:chExt cx="1122216" cy="1125022"/>
          </a:xfrm>
        </p:grpSpPr>
        <p:sp>
          <p:nvSpPr>
            <p:cNvPr id="45" name="Oval 44">
              <a:extLst>
                <a:ext uri="{FF2B5EF4-FFF2-40B4-BE49-F238E27FC236}">
                  <a16:creationId xmlns:a16="http://schemas.microsoft.com/office/drawing/2014/main" id="{D9C21EEA-0A63-4939-9D84-02FE79348CEA}"/>
                </a:ext>
              </a:extLst>
            </p:cNvPr>
            <p:cNvSpPr/>
            <p:nvPr/>
          </p:nvSpPr>
          <p:spPr bwMode="auto">
            <a:xfrm flipH="1">
              <a:off x="6035550" y="4552950"/>
              <a:ext cx="1122216" cy="1125022"/>
            </a:xfrm>
            <a:prstGeom prst="ellipse">
              <a:avLst/>
            </a:prstGeom>
            <a:noFill/>
            <a:ln w="19050" cap="flat" cmpd="sng" algn="ctr">
              <a:solidFill>
                <a:srgbClr val="00188F"/>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kern="0" dirty="0">
                <a:solidFill>
                  <a:srgbClr val="353535"/>
                </a:solidFill>
                <a:latin typeface="Segoe UI Semilight"/>
                <a:ea typeface="Segoe UI" pitchFamily="34" charset="0"/>
                <a:cs typeface="Segoe UI" pitchFamily="34" charset="0"/>
              </a:endParaRPr>
            </a:p>
          </p:txBody>
        </p:sp>
        <p:pic>
          <p:nvPicPr>
            <p:cNvPr id="46" name="Graphic 45" descr="Document">
              <a:extLst>
                <a:ext uri="{FF2B5EF4-FFF2-40B4-BE49-F238E27FC236}">
                  <a16:creationId xmlns:a16="http://schemas.microsoft.com/office/drawing/2014/main" id="{8DBB32CD-A6C2-4247-A25C-1AC6C83B7F7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7790" y="4794844"/>
              <a:ext cx="637735" cy="635959"/>
            </a:xfrm>
            <a:prstGeom prst="rect">
              <a:avLst/>
            </a:prstGeom>
          </p:spPr>
        </p:pic>
      </p:grpSp>
      <p:grpSp>
        <p:nvGrpSpPr>
          <p:cNvPr id="14" name="Group 13">
            <a:extLst>
              <a:ext uri="{FF2B5EF4-FFF2-40B4-BE49-F238E27FC236}">
                <a16:creationId xmlns:a16="http://schemas.microsoft.com/office/drawing/2014/main" id="{4E0ADF3F-A509-4E02-9412-5DC594D0689F}"/>
              </a:ext>
            </a:extLst>
          </p:cNvPr>
          <p:cNvGrpSpPr/>
          <p:nvPr/>
        </p:nvGrpSpPr>
        <p:grpSpPr>
          <a:xfrm>
            <a:off x="4391889" y="2234786"/>
            <a:ext cx="2926643" cy="489689"/>
            <a:chOff x="4305300" y="2191165"/>
            <a:chExt cx="2869518" cy="480131"/>
          </a:xfrm>
        </p:grpSpPr>
        <p:cxnSp>
          <p:nvCxnSpPr>
            <p:cNvPr id="11" name="Straight Connector 10">
              <a:extLst>
                <a:ext uri="{FF2B5EF4-FFF2-40B4-BE49-F238E27FC236}">
                  <a16:creationId xmlns:a16="http://schemas.microsoft.com/office/drawing/2014/main" id="{B0544194-B9A8-4C88-8A4E-C4B72FEBD75C}"/>
                </a:ext>
              </a:extLst>
            </p:cNvPr>
            <p:cNvCxnSpPr/>
            <p:nvPr/>
          </p:nvCxnSpPr>
          <p:spPr>
            <a:xfrm flipH="1">
              <a:off x="4318000" y="2191165"/>
              <a:ext cx="285681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0FFB9E-105F-485C-B229-723C095B53EB}"/>
                </a:ext>
              </a:extLst>
            </p:cNvPr>
            <p:cNvCxnSpPr/>
            <p:nvPr/>
          </p:nvCxnSpPr>
          <p:spPr>
            <a:xfrm>
              <a:off x="4305300" y="2191165"/>
              <a:ext cx="0" cy="480131"/>
            </a:xfrm>
            <a:prstGeom prst="straightConnector1">
              <a:avLst/>
            </a:prstGeom>
            <a:ln w="190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4E6FB486-6867-4D83-8FBA-39B9D3B98DF6}"/>
              </a:ext>
            </a:extLst>
          </p:cNvPr>
          <p:cNvSpPr/>
          <p:nvPr/>
        </p:nvSpPr>
        <p:spPr bwMode="auto">
          <a:xfrm>
            <a:off x="1204986" y="1489574"/>
            <a:ext cx="1825815" cy="4287385"/>
          </a:xfrm>
          <a:prstGeom prst="roundRect">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 name="TextBox 15">
            <a:extLst>
              <a:ext uri="{FF2B5EF4-FFF2-40B4-BE49-F238E27FC236}">
                <a16:creationId xmlns:a16="http://schemas.microsoft.com/office/drawing/2014/main" id="{05D64EB5-F4F3-4155-B985-CD8D2E69F8A2}"/>
              </a:ext>
            </a:extLst>
          </p:cNvPr>
          <p:cNvSpPr txBox="1"/>
          <p:nvPr/>
        </p:nvSpPr>
        <p:spPr>
          <a:xfrm>
            <a:off x="1280970" y="5201379"/>
            <a:ext cx="1699579" cy="618390"/>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122" dirty="0">
                <a:gradFill>
                  <a:gsLst>
                    <a:gs pos="2917">
                      <a:srgbClr val="353535"/>
                    </a:gs>
                    <a:gs pos="30000">
                      <a:srgbClr val="353535"/>
                    </a:gs>
                  </a:gsLst>
                  <a:lin ang="5400000" scaled="0"/>
                </a:gradFill>
                <a:latin typeface="Segoe UI Semilight"/>
              </a:rPr>
              <a:t>Backup data from multiple sources</a:t>
            </a:r>
          </a:p>
        </p:txBody>
      </p:sp>
      <p:cxnSp>
        <p:nvCxnSpPr>
          <p:cNvPr id="18" name="Straight Arrow Connector 17">
            <a:extLst>
              <a:ext uri="{FF2B5EF4-FFF2-40B4-BE49-F238E27FC236}">
                <a16:creationId xmlns:a16="http://schemas.microsoft.com/office/drawing/2014/main" id="{174D6D99-8832-48C8-95BC-C80751653076}"/>
              </a:ext>
            </a:extLst>
          </p:cNvPr>
          <p:cNvCxnSpPr>
            <a:stCxn id="45" idx="2"/>
          </p:cNvCxnSpPr>
          <p:nvPr/>
        </p:nvCxnSpPr>
        <p:spPr>
          <a:xfrm flipV="1">
            <a:off x="2459356" y="3338728"/>
            <a:ext cx="1530996" cy="6749"/>
          </a:xfrm>
          <a:prstGeom prst="straightConnector1">
            <a:avLst/>
          </a:prstGeom>
          <a:ln w="1270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11B538-E734-4459-8A85-CC0C6524BCD3}"/>
              </a:ext>
            </a:extLst>
          </p:cNvPr>
          <p:cNvCxnSpPr/>
          <p:nvPr/>
        </p:nvCxnSpPr>
        <p:spPr>
          <a:xfrm flipV="1">
            <a:off x="2459160" y="3345477"/>
            <a:ext cx="1531192" cy="1252776"/>
          </a:xfrm>
          <a:prstGeom prst="straightConnector1">
            <a:avLst/>
          </a:prstGeom>
          <a:ln w="1270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533096A-11C1-4B42-920C-ACA9BD599516}"/>
              </a:ext>
            </a:extLst>
          </p:cNvPr>
          <p:cNvCxnSpPr>
            <a:cxnSpLocks/>
          </p:cNvCxnSpPr>
          <p:nvPr/>
        </p:nvCxnSpPr>
        <p:spPr>
          <a:xfrm>
            <a:off x="2459160" y="2148632"/>
            <a:ext cx="1531192" cy="1190095"/>
          </a:xfrm>
          <a:prstGeom prst="straightConnector1">
            <a:avLst/>
          </a:prstGeom>
          <a:ln w="12700">
            <a:solidFill>
              <a:schemeClr val="tx1"/>
            </a:solidFill>
            <a:prstDash val="dashDot"/>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Arrow: Right 61">
            <a:extLst>
              <a:ext uri="{FF2B5EF4-FFF2-40B4-BE49-F238E27FC236}">
                <a16:creationId xmlns:a16="http://schemas.microsoft.com/office/drawing/2014/main" id="{2B144BD1-5106-46EB-94B7-246F0440C02E}"/>
              </a:ext>
            </a:extLst>
          </p:cNvPr>
          <p:cNvSpPr/>
          <p:nvPr/>
        </p:nvSpPr>
        <p:spPr bwMode="auto">
          <a:xfrm>
            <a:off x="5267423" y="2944119"/>
            <a:ext cx="1734534" cy="882816"/>
          </a:xfrm>
          <a:prstGeom prst="rightArrow">
            <a:avLst/>
          </a:prstGeom>
          <a:noFill/>
          <a:ln w="222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353535"/>
                </a:solidFill>
                <a:latin typeface="Segoe UI Semilight"/>
                <a:ea typeface="Segoe UI" pitchFamily="34" charset="0"/>
                <a:cs typeface="Segoe UI" pitchFamily="34" charset="0"/>
              </a:rPr>
              <a:t>Ship</a:t>
            </a:r>
          </a:p>
        </p:txBody>
      </p:sp>
      <p:cxnSp>
        <p:nvCxnSpPr>
          <p:cNvPr id="23" name="Straight Arrow Connector 22">
            <a:extLst>
              <a:ext uri="{FF2B5EF4-FFF2-40B4-BE49-F238E27FC236}">
                <a16:creationId xmlns:a16="http://schemas.microsoft.com/office/drawing/2014/main" id="{8FA408A8-0A41-47ED-8843-1A230C69ED53}"/>
              </a:ext>
            </a:extLst>
          </p:cNvPr>
          <p:cNvCxnSpPr>
            <a:stCxn id="90" idx="3"/>
            <a:endCxn id="91" idx="1"/>
          </p:cNvCxnSpPr>
          <p:nvPr/>
        </p:nvCxnSpPr>
        <p:spPr>
          <a:xfrm>
            <a:off x="8813053" y="3436147"/>
            <a:ext cx="396321" cy="10865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E7280C5-3C77-45DC-BE82-99D589EB86B4}"/>
              </a:ext>
            </a:extLst>
          </p:cNvPr>
          <p:cNvSpPr txBox="1"/>
          <p:nvPr/>
        </p:nvSpPr>
        <p:spPr>
          <a:xfrm>
            <a:off x="3784926" y="4252917"/>
            <a:ext cx="1372289" cy="76239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632" dirty="0">
                <a:gradFill>
                  <a:gsLst>
                    <a:gs pos="2917">
                      <a:srgbClr val="353535"/>
                    </a:gs>
                    <a:gs pos="30000">
                      <a:srgbClr val="353535"/>
                    </a:gs>
                  </a:gsLst>
                  <a:lin ang="5400000" scaled="0"/>
                </a:gradFill>
                <a:latin typeface="Segoe UI Semilight"/>
              </a:rPr>
              <a:t>Azure Data Box</a:t>
            </a:r>
          </a:p>
        </p:txBody>
      </p:sp>
      <p:sp>
        <p:nvSpPr>
          <p:cNvPr id="25" name="TextBox 24">
            <a:extLst>
              <a:ext uri="{FF2B5EF4-FFF2-40B4-BE49-F238E27FC236}">
                <a16:creationId xmlns:a16="http://schemas.microsoft.com/office/drawing/2014/main" id="{524D3144-DF9F-4E6A-9B39-812F1C6A8F2E}"/>
              </a:ext>
            </a:extLst>
          </p:cNvPr>
          <p:cNvSpPr txBox="1"/>
          <p:nvPr/>
        </p:nvSpPr>
        <p:spPr>
          <a:xfrm>
            <a:off x="3447210" y="4977407"/>
            <a:ext cx="2253765"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b="1" dirty="0">
                <a:gradFill>
                  <a:gsLst>
                    <a:gs pos="2917">
                      <a:srgbClr val="353535"/>
                    </a:gs>
                    <a:gs pos="30000">
                      <a:srgbClr val="353535"/>
                    </a:gs>
                  </a:gsLst>
                  <a:lin ang="5400000" scaled="0"/>
                </a:gradFill>
                <a:latin typeface="Segoe UI Semilight"/>
              </a:rPr>
              <a:t>Up to 100 TB</a:t>
            </a:r>
          </a:p>
        </p:txBody>
      </p:sp>
      <p:sp>
        <p:nvSpPr>
          <p:cNvPr id="67" name="TextBox 66">
            <a:extLst>
              <a:ext uri="{FF2B5EF4-FFF2-40B4-BE49-F238E27FC236}">
                <a16:creationId xmlns:a16="http://schemas.microsoft.com/office/drawing/2014/main" id="{1EAC41AD-E5B0-4EDA-B0CB-043BE5DE9F9D}"/>
              </a:ext>
            </a:extLst>
          </p:cNvPr>
          <p:cNvSpPr txBox="1"/>
          <p:nvPr/>
        </p:nvSpPr>
        <p:spPr>
          <a:xfrm>
            <a:off x="1944137" y="6153825"/>
            <a:ext cx="2601814"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No procuring of disks</a:t>
            </a:r>
          </a:p>
        </p:txBody>
      </p:sp>
      <p:sp>
        <p:nvSpPr>
          <p:cNvPr id="68" name="TextBox 67">
            <a:extLst>
              <a:ext uri="{FF2B5EF4-FFF2-40B4-BE49-F238E27FC236}">
                <a16:creationId xmlns:a16="http://schemas.microsoft.com/office/drawing/2014/main" id="{E76712FF-E4F8-42F5-88B8-708D93B426FE}"/>
              </a:ext>
            </a:extLst>
          </p:cNvPr>
          <p:cNvSpPr txBox="1"/>
          <p:nvPr/>
        </p:nvSpPr>
        <p:spPr>
          <a:xfrm>
            <a:off x="4838727" y="6153825"/>
            <a:ext cx="2596968"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Parallel transfers</a:t>
            </a:r>
          </a:p>
        </p:txBody>
      </p:sp>
      <p:sp>
        <p:nvSpPr>
          <p:cNvPr id="69" name="TextBox 68">
            <a:extLst>
              <a:ext uri="{FF2B5EF4-FFF2-40B4-BE49-F238E27FC236}">
                <a16:creationId xmlns:a16="http://schemas.microsoft.com/office/drawing/2014/main" id="{4F2B50EC-CC20-42A3-9D83-DB1522C1F30B}"/>
              </a:ext>
            </a:extLst>
          </p:cNvPr>
          <p:cNvSpPr txBox="1"/>
          <p:nvPr/>
        </p:nvSpPr>
        <p:spPr>
          <a:xfrm>
            <a:off x="7728473" y="6145957"/>
            <a:ext cx="2579324" cy="521434"/>
          </a:xfrm>
          <a:prstGeom prst="rect">
            <a:avLst/>
          </a:prstGeom>
          <a:solidFill>
            <a:srgbClr val="002060"/>
          </a:solidFill>
        </p:spPr>
        <p:txBody>
          <a:bodyPr wrap="square" lIns="182854" tIns="146283" rIns="182854" bIns="146283" rtlCol="0">
            <a:spAutoFit/>
          </a:bodyPr>
          <a:lstStyle/>
          <a:p>
            <a:pPr algn="ctr" defTabSz="932563">
              <a:lnSpc>
                <a:spcPct val="90000"/>
              </a:lnSpc>
              <a:spcAft>
                <a:spcPts val="600"/>
              </a:spcAft>
              <a:defRPr/>
            </a:pPr>
            <a:r>
              <a:rPr lang="en-US" sz="1632" dirty="0">
                <a:solidFill>
                  <a:srgbClr val="FFFFFF"/>
                </a:solidFill>
                <a:latin typeface="Segoe UI Semilight"/>
              </a:rPr>
              <a:t>Safe and secure</a:t>
            </a:r>
          </a:p>
        </p:txBody>
      </p:sp>
    </p:spTree>
    <p:extLst>
      <p:ext uri="{BB962C8B-B14F-4D97-AF65-F5344CB8AC3E}">
        <p14:creationId xmlns:p14="http://schemas.microsoft.com/office/powerpoint/2010/main" val="3762621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a16="http://schemas.microsoft.com/office/drawing/2014/main" xmlns:a14="http://schemas.microsoft.com/office/drawing/2010/main" xmlns:asvg="http://schemas.microsoft.com/office/drawing/2016/SVG/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3.95833E-6 -7.40741E-7 L -0.00078 0.18079 " pathEditMode="relative" rAng="0" ptsTypes="AA">
                                      <p:cBhvr>
                                        <p:cTn id="14" dur="2000" fill="hold"/>
                                        <p:tgtEl>
                                          <p:spTgt spid="44"/>
                                        </p:tgtEl>
                                        <p:attrNameLst>
                                          <p:attrName>ppt_x</p:attrName>
                                          <p:attrName>ppt_y</p:attrName>
                                        </p:attrNameLst>
                                      </p:cBhvr>
                                      <p:rCtr x="-39" y="9028"/>
                                    </p:animMotion>
                                  </p:childTnLst>
                                </p:cTn>
                              </p:par>
                              <p:par>
                                <p:cTn id="15" presetID="42" presetClass="path" presetSubtype="0" accel="50000" decel="50000" fill="hold" nodeType="withEffect">
                                  <p:stCondLst>
                                    <p:cond delay="0"/>
                                  </p:stCondLst>
                                  <p:childTnLst>
                                    <p:animMotion origin="layout" path="M -3.95833E-6 3.7037E-6 L 0.0017 -0.17871 " pathEditMode="relative" rAng="0" ptsTypes="AA">
                                      <p:cBhvr>
                                        <p:cTn id="16" dur="2000" fill="hold"/>
                                        <p:tgtEl>
                                          <p:spTgt spid="41"/>
                                        </p:tgtEl>
                                        <p:attrNameLst>
                                          <p:attrName>ppt_x</p:attrName>
                                          <p:attrName>ppt_y</p:attrName>
                                        </p:attrNameLst>
                                      </p:cBhvr>
                                      <p:rCtr x="78" y="-8935"/>
                                    </p:animMotion>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500"/>
                                        <p:tgtEl>
                                          <p:spTgt spid="60"/>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left)">
                                      <p:cBhvr>
                                        <p:cTn id="38" dur="500"/>
                                        <p:tgtEl>
                                          <p:spTgt spid="62"/>
                                        </p:tgtEl>
                                      </p:cBhvr>
                                    </p:animEffec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5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25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P spid="62" grpId="0" animBg="1"/>
      <p:bldP spid="24" grpId="0"/>
      <p:bldP spid="25" grpId="0"/>
      <p:bldP spid="67" grpId="0" animBg="1"/>
      <p:bldP spid="68"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p:cNvSpPr/>
          <p:nvPr/>
        </p:nvSpPr>
        <p:spPr bwMode="auto">
          <a:xfrm>
            <a:off x="3183493" y="4478112"/>
            <a:ext cx="1211859" cy="1057652"/>
          </a:xfrm>
          <a:prstGeom prst="roundRect">
            <a:avLst/>
          </a:prstGeom>
          <a:noFill/>
          <a:ln>
            <a:solidFill>
              <a:schemeClr val="tx1">
                <a:lumMod val="75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42" name="TextBox 41"/>
          <p:cNvSpPr txBox="1"/>
          <p:nvPr/>
        </p:nvSpPr>
        <p:spPr>
          <a:xfrm>
            <a:off x="2891111" y="5625553"/>
            <a:ext cx="1809967" cy="395360"/>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224"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Backup Data</a:t>
            </a:r>
            <a:r>
              <a:rPr kumimoji="0" lang="en-US" sz="91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t>
            </a:r>
          </a:p>
        </p:txBody>
      </p:sp>
      <p:pic>
        <p:nvPicPr>
          <p:cNvPr id="55" name="Picture 54">
            <a:extLst>
              <a:ext uri="{FF2B5EF4-FFF2-40B4-BE49-F238E27FC236}">
                <a16:creationId xmlns:a16="http://schemas.microsoft.com/office/drawing/2014/main" id="{6C655051-CA0C-4DE2-86B0-40E5E5DB79F6}"/>
              </a:ext>
            </a:extLst>
          </p:cNvPr>
          <p:cNvPicPr>
            <a:picLocks noChangeAspect="1"/>
          </p:cNvPicPr>
          <p:nvPr/>
        </p:nvPicPr>
        <p:blipFill>
          <a:blip r:embed="rId3">
            <a:grayscl/>
          </a:blip>
          <a:stretch>
            <a:fillRect/>
          </a:stretch>
        </p:blipFill>
        <p:spPr>
          <a:xfrm>
            <a:off x="3448483" y="4567901"/>
            <a:ext cx="695223" cy="646754"/>
          </a:xfrm>
          <a:prstGeom prst="rect">
            <a:avLst/>
          </a:prstGeom>
        </p:spPr>
      </p:pic>
      <p:sp>
        <p:nvSpPr>
          <p:cNvPr id="58" name="TextBox 57">
            <a:extLst>
              <a:ext uri="{FF2B5EF4-FFF2-40B4-BE49-F238E27FC236}">
                <a16:creationId xmlns:a16="http://schemas.microsoft.com/office/drawing/2014/main" id="{1019AA9D-3471-4C30-A673-53FDCD35DC95}"/>
              </a:ext>
            </a:extLst>
          </p:cNvPr>
          <p:cNvSpPr txBox="1"/>
          <p:nvPr/>
        </p:nvSpPr>
        <p:spPr>
          <a:xfrm>
            <a:off x="3374745" y="5195739"/>
            <a:ext cx="810125" cy="380678"/>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“X”  TB</a:t>
            </a:r>
          </a:p>
        </p:txBody>
      </p:sp>
      <p:grpSp>
        <p:nvGrpSpPr>
          <p:cNvPr id="6" name="Group 5">
            <a:extLst>
              <a:ext uri="{FF2B5EF4-FFF2-40B4-BE49-F238E27FC236}">
                <a16:creationId xmlns:a16="http://schemas.microsoft.com/office/drawing/2014/main" id="{73266659-9356-4A22-85A5-CFF6BA477BA7}"/>
              </a:ext>
            </a:extLst>
          </p:cNvPr>
          <p:cNvGrpSpPr/>
          <p:nvPr/>
        </p:nvGrpSpPr>
        <p:grpSpPr>
          <a:xfrm>
            <a:off x="4439787" y="4223083"/>
            <a:ext cx="2572013" cy="1810611"/>
            <a:chOff x="4439787" y="4223083"/>
            <a:chExt cx="2572013" cy="1810611"/>
          </a:xfrm>
        </p:grpSpPr>
        <p:sp>
          <p:nvSpPr>
            <p:cNvPr id="5" name="Oval 4"/>
            <p:cNvSpPr/>
            <p:nvPr/>
          </p:nvSpPr>
          <p:spPr bwMode="auto">
            <a:xfrm>
              <a:off x="5302662" y="4546723"/>
              <a:ext cx="987185" cy="902548"/>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609695" y="4660800"/>
              <a:ext cx="404410" cy="376215"/>
            </a:xfrm>
            <a:prstGeom prst="rect">
              <a:avLst/>
            </a:prstGeom>
          </p:spPr>
        </p:pic>
        <p:sp>
          <p:nvSpPr>
            <p:cNvPr id="10" name="TextBox 9"/>
            <p:cNvSpPr txBox="1"/>
            <p:nvPr/>
          </p:nvSpPr>
          <p:spPr>
            <a:xfrm>
              <a:off x="5371408" y="4995197"/>
              <a:ext cx="855560" cy="732137"/>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2448"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 </a:t>
              </a:r>
            </a:p>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(Local)</a:t>
              </a:r>
            </a:p>
          </p:txBody>
        </p:sp>
        <p:sp>
          <p:nvSpPr>
            <p:cNvPr id="28" name="Arrow: Striped Right 27"/>
            <p:cNvSpPr/>
            <p:nvPr/>
          </p:nvSpPr>
          <p:spPr bwMode="auto">
            <a:xfrm>
              <a:off x="4439787" y="4926258"/>
              <a:ext cx="799996" cy="205166"/>
            </a:xfrm>
            <a:prstGeom prst="stripedRightArrow">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43" name="TextBox 42"/>
            <p:cNvSpPr txBox="1"/>
            <p:nvPr/>
          </p:nvSpPr>
          <p:spPr>
            <a:xfrm>
              <a:off x="4449873" y="5638335"/>
              <a:ext cx="2561927" cy="395359"/>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224"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Staging Location</a:t>
              </a:r>
              <a:endParaRPr kumimoji="0" lang="en-US" sz="918"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
          <p:nvSpPr>
            <p:cNvPr id="18" name="Circle: Hollow 17">
              <a:extLst>
                <a:ext uri="{FF2B5EF4-FFF2-40B4-BE49-F238E27FC236}">
                  <a16:creationId xmlns:a16="http://schemas.microsoft.com/office/drawing/2014/main" id="{13FDF7B4-163B-4976-9CC8-1427295AAC1A}"/>
                </a:ext>
              </a:extLst>
            </p:cNvPr>
            <p:cNvSpPr/>
            <p:nvPr/>
          </p:nvSpPr>
          <p:spPr>
            <a:xfrm>
              <a:off x="4673178" y="4433961"/>
              <a:ext cx="497442" cy="448167"/>
            </a:xfrm>
            <a:prstGeom prst="donut">
              <a:avLst>
                <a:gd name="adj" fmla="val 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56" name="TextBox 55">
              <a:extLst>
                <a:ext uri="{FF2B5EF4-FFF2-40B4-BE49-F238E27FC236}">
                  <a16:creationId xmlns:a16="http://schemas.microsoft.com/office/drawing/2014/main" id="{8B3E2093-AC7F-42C6-AD7F-D724FAD5B4FF}"/>
                </a:ext>
              </a:extLst>
            </p:cNvPr>
            <p:cNvSpPr txBox="1"/>
            <p:nvPr/>
          </p:nvSpPr>
          <p:spPr>
            <a:xfrm>
              <a:off x="4526349" y="5079268"/>
              <a:ext cx="753138" cy="395360"/>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224"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Write</a:t>
              </a:r>
            </a:p>
          </p:txBody>
        </p:sp>
        <p:sp>
          <p:nvSpPr>
            <p:cNvPr id="59" name="TextBox 58">
              <a:extLst>
                <a:ext uri="{FF2B5EF4-FFF2-40B4-BE49-F238E27FC236}">
                  <a16:creationId xmlns:a16="http://schemas.microsoft.com/office/drawing/2014/main" id="{34D8CF88-CA2F-4ACD-9F0E-56DCA73BBDA7}"/>
                </a:ext>
              </a:extLst>
            </p:cNvPr>
            <p:cNvSpPr txBox="1"/>
            <p:nvPr/>
          </p:nvSpPr>
          <p:spPr>
            <a:xfrm>
              <a:off x="5401252" y="4223083"/>
              <a:ext cx="810125" cy="380678"/>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099"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“X”  TB</a:t>
              </a:r>
            </a:p>
          </p:txBody>
        </p:sp>
      </p:grpSp>
      <p:sp>
        <p:nvSpPr>
          <p:cNvPr id="21" name="Rectangle 20">
            <a:extLst>
              <a:ext uri="{FF2B5EF4-FFF2-40B4-BE49-F238E27FC236}">
                <a16:creationId xmlns:a16="http://schemas.microsoft.com/office/drawing/2014/main" id="{579D9B11-5C33-4270-9EB1-EA1C3C742B75}"/>
              </a:ext>
            </a:extLst>
          </p:cNvPr>
          <p:cNvSpPr/>
          <p:nvPr/>
        </p:nvSpPr>
        <p:spPr>
          <a:xfrm>
            <a:off x="3060059" y="4013261"/>
            <a:ext cx="3373353" cy="221047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751D3F37-9EF9-4F44-B884-463CF630286B}"/>
              </a:ext>
            </a:extLst>
          </p:cNvPr>
          <p:cNvCxnSpPr/>
          <p:nvPr/>
        </p:nvCxnSpPr>
        <p:spPr>
          <a:xfrm>
            <a:off x="753342" y="3727638"/>
            <a:ext cx="10784691" cy="0"/>
          </a:xfrm>
          <a:prstGeom prst="line">
            <a:avLst/>
          </a:prstGeom>
          <a:ln w="25400">
            <a:prstDash val="dashDot"/>
          </a:ln>
        </p:spPr>
        <p:style>
          <a:lnRef idx="1">
            <a:schemeClr val="accent1"/>
          </a:lnRef>
          <a:fillRef idx="0">
            <a:schemeClr val="accent1"/>
          </a:fillRef>
          <a:effectRef idx="0">
            <a:schemeClr val="accent1"/>
          </a:effectRef>
          <a:fontRef idx="minor">
            <a:schemeClr val="tx1"/>
          </a:fontRef>
        </p:style>
      </p:cxnSp>
      <p:pic>
        <p:nvPicPr>
          <p:cNvPr id="64" name="Picture 2" descr="Image result for Azure Storage">
            <a:extLst>
              <a:ext uri="{FF2B5EF4-FFF2-40B4-BE49-F238E27FC236}">
                <a16:creationId xmlns:a16="http://schemas.microsoft.com/office/drawing/2014/main" id="{9B00F098-45A6-4B16-AB94-1CE685BDE8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 t="17752" r="73421" b="47928"/>
          <a:stretch/>
        </p:blipFill>
        <p:spPr bwMode="auto">
          <a:xfrm>
            <a:off x="753341" y="3951882"/>
            <a:ext cx="646694" cy="45683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09CE26D-2FFB-4A44-A118-7129D50961D3}"/>
              </a:ext>
            </a:extLst>
          </p:cNvPr>
          <p:cNvSpPr txBox="1"/>
          <p:nvPr/>
        </p:nvSpPr>
        <p:spPr>
          <a:xfrm>
            <a:off x="372368" y="4384963"/>
            <a:ext cx="1435757" cy="22984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Calibri" panose="020F0502020204030204"/>
                <a:ea typeface="+mn-ea"/>
                <a:cs typeface="+mn-cs"/>
              </a:rPr>
              <a:t>On-premises</a:t>
            </a:r>
          </a:p>
        </p:txBody>
      </p:sp>
      <p:grpSp>
        <p:nvGrpSpPr>
          <p:cNvPr id="11" name="Group 10">
            <a:extLst>
              <a:ext uri="{FF2B5EF4-FFF2-40B4-BE49-F238E27FC236}">
                <a16:creationId xmlns:a16="http://schemas.microsoft.com/office/drawing/2014/main" id="{36B3FBF3-8731-4169-81D6-F42D73469DA0}"/>
              </a:ext>
            </a:extLst>
          </p:cNvPr>
          <p:cNvGrpSpPr/>
          <p:nvPr/>
        </p:nvGrpSpPr>
        <p:grpSpPr>
          <a:xfrm>
            <a:off x="9629113" y="1446719"/>
            <a:ext cx="2104210" cy="3727885"/>
            <a:chOff x="9629113" y="1446719"/>
            <a:chExt cx="2104210" cy="3727885"/>
          </a:xfrm>
        </p:grpSpPr>
        <p:sp>
          <p:nvSpPr>
            <p:cNvPr id="66" name="Arrow: Striped Right 65">
              <a:extLst>
                <a:ext uri="{FF2B5EF4-FFF2-40B4-BE49-F238E27FC236}">
                  <a16:creationId xmlns:a16="http://schemas.microsoft.com/office/drawing/2014/main" id="{27431F79-4005-4CB3-B765-DDD513512B2F}"/>
                </a:ext>
              </a:extLst>
            </p:cNvPr>
            <p:cNvSpPr/>
            <p:nvPr/>
          </p:nvSpPr>
          <p:spPr bwMode="auto">
            <a:xfrm rot="16200000">
              <a:off x="9723662" y="3596279"/>
              <a:ext cx="1735876" cy="220541"/>
            </a:xfrm>
            <a:prstGeom prst="stripedRightArrow">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67" name="Circle: Hollow 66">
              <a:extLst>
                <a:ext uri="{FF2B5EF4-FFF2-40B4-BE49-F238E27FC236}">
                  <a16:creationId xmlns:a16="http://schemas.microsoft.com/office/drawing/2014/main" id="{45592B29-64A4-499A-AD0B-4AD27D1032C9}"/>
                </a:ext>
              </a:extLst>
            </p:cNvPr>
            <p:cNvSpPr/>
            <p:nvPr/>
          </p:nvSpPr>
          <p:spPr>
            <a:xfrm>
              <a:off x="10701871" y="3743516"/>
              <a:ext cx="497442" cy="448167"/>
            </a:xfrm>
            <a:prstGeom prst="donut">
              <a:avLst>
                <a:gd name="adj" fmla="val 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a:ln>
                    <a:noFill/>
                  </a:ln>
                  <a:solidFill>
                    <a:prstClr val="black"/>
                  </a:solidFill>
                  <a:effectLst/>
                  <a:uLnTx/>
                  <a:uFillTx/>
                  <a:latin typeface="Calibri" panose="020F0502020204030204"/>
                  <a:ea typeface="+mn-ea"/>
                  <a:cs typeface="+mn-cs"/>
                </a:rPr>
                <a:t>3</a:t>
              </a:r>
            </a:p>
          </p:txBody>
        </p:sp>
        <p:pic>
          <p:nvPicPr>
            <p:cNvPr id="1028" name="Picture 4" descr="Image result for azure import export">
              <a:extLst>
                <a:ext uri="{FF2B5EF4-FFF2-40B4-BE49-F238E27FC236}">
                  <a16:creationId xmlns:a16="http://schemas.microsoft.com/office/drawing/2014/main" id="{4464E41E-698C-4495-8FD0-F5DE5330E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439" y="4655729"/>
              <a:ext cx="1482594" cy="518875"/>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Curved Down 37">
              <a:extLst>
                <a:ext uri="{FF2B5EF4-FFF2-40B4-BE49-F238E27FC236}">
                  <a16:creationId xmlns:a16="http://schemas.microsoft.com/office/drawing/2014/main" id="{78D1AF63-EA2E-428F-AD2C-20E71C67F007}"/>
                </a:ext>
              </a:extLst>
            </p:cNvPr>
            <p:cNvSpPr/>
            <p:nvPr/>
          </p:nvSpPr>
          <p:spPr>
            <a:xfrm>
              <a:off x="9629113" y="4182280"/>
              <a:ext cx="759845" cy="421094"/>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Image result for azure import export">
              <a:extLst>
                <a:ext uri="{FF2B5EF4-FFF2-40B4-BE49-F238E27FC236}">
                  <a16:creationId xmlns:a16="http://schemas.microsoft.com/office/drawing/2014/main" id="{372F3006-95A1-413D-96BA-7653E5756D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9442" y="1919427"/>
              <a:ext cx="1684481" cy="8226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F38687F5-2B36-4F4E-9598-01E4D30F6C27}"/>
                </a:ext>
              </a:extLst>
            </p:cNvPr>
            <p:cNvPicPr>
              <a:picLocks noChangeAspect="1"/>
            </p:cNvPicPr>
            <p:nvPr/>
          </p:nvPicPr>
          <p:blipFill rotWithShape="1">
            <a:blip r:embed="rId9"/>
            <a:srcRect l="19926" t="16040" r="20469" b="14563"/>
            <a:stretch/>
          </p:blipFill>
          <p:spPr>
            <a:xfrm>
              <a:off x="10720516" y="2992195"/>
              <a:ext cx="266290" cy="320774"/>
            </a:xfrm>
            <a:prstGeom prst="rect">
              <a:avLst/>
            </a:prstGeom>
            <a:effectLst>
              <a:outerShdw blurRad="50800" dist="38100" algn="l" rotWithShape="0">
                <a:prstClr val="black">
                  <a:alpha val="40000"/>
                </a:prstClr>
              </a:outerShdw>
            </a:effectLst>
          </p:spPr>
        </p:pic>
        <p:sp>
          <p:nvSpPr>
            <p:cNvPr id="78" name="TextBox 77">
              <a:extLst>
                <a:ext uri="{FF2B5EF4-FFF2-40B4-BE49-F238E27FC236}">
                  <a16:creationId xmlns:a16="http://schemas.microsoft.com/office/drawing/2014/main" id="{74851795-E027-4DF2-A194-5AA9DCB3910A}"/>
                </a:ext>
              </a:extLst>
            </p:cNvPr>
            <p:cNvSpPr txBox="1"/>
            <p:nvPr/>
          </p:nvSpPr>
          <p:spPr>
            <a:xfrm>
              <a:off x="10577979" y="1446719"/>
              <a:ext cx="1155344" cy="265374"/>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dirty="0">
                  <a:ln>
                    <a:noFill/>
                  </a:ln>
                  <a:solidFill>
                    <a:prstClr val="black"/>
                  </a:solidFill>
                  <a:effectLst/>
                  <a:uLnTx/>
                  <a:uFillTx/>
                  <a:latin typeface="Calibri" panose="020F0502020204030204"/>
                  <a:ea typeface="+mn-ea"/>
                  <a:cs typeface="+mn-cs"/>
                </a:rPr>
                <a:t>Import Service</a:t>
              </a:r>
            </a:p>
          </p:txBody>
        </p:sp>
      </p:grpSp>
      <p:pic>
        <p:nvPicPr>
          <p:cNvPr id="86" name="Picture 85">
            <a:extLst>
              <a:ext uri="{FF2B5EF4-FFF2-40B4-BE49-F238E27FC236}">
                <a16:creationId xmlns:a16="http://schemas.microsoft.com/office/drawing/2014/main" id="{87F1E0B1-5768-4F14-8188-EEAAFF6E6CDA}"/>
              </a:ext>
            </a:extLst>
          </p:cNvPr>
          <p:cNvPicPr>
            <a:picLocks noChangeAspect="1"/>
          </p:cNvPicPr>
          <p:nvPr/>
        </p:nvPicPr>
        <p:blipFill>
          <a:blip r:embed="rId10">
            <a:biLevel thresh="25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903823" y="2496148"/>
            <a:ext cx="695223" cy="646754"/>
          </a:xfrm>
          <a:prstGeom prst="rect">
            <a:avLst/>
          </a:prstGeom>
        </p:spPr>
      </p:pic>
      <p:pic>
        <p:nvPicPr>
          <p:cNvPr id="87" name="Picture 2" descr="Image result for Azure Storage">
            <a:extLst>
              <a:ext uri="{FF2B5EF4-FFF2-40B4-BE49-F238E27FC236}">
                <a16:creationId xmlns:a16="http://schemas.microsoft.com/office/drawing/2014/main" id="{19CA1ACB-8415-4A46-B0A6-2BFC483F7F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619" t="21472" r="22301" b="57057"/>
          <a:stretch/>
        </p:blipFill>
        <p:spPr bwMode="auto">
          <a:xfrm>
            <a:off x="535942" y="1334313"/>
            <a:ext cx="760751" cy="368359"/>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DB666979-F646-4CC2-8837-68A9FC53E483}"/>
              </a:ext>
            </a:extLst>
          </p:cNvPr>
          <p:cNvSpPr txBox="1"/>
          <p:nvPr/>
        </p:nvSpPr>
        <p:spPr>
          <a:xfrm>
            <a:off x="198437" y="1703101"/>
            <a:ext cx="1435757" cy="22984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Calibri" panose="020F0502020204030204"/>
                <a:ea typeface="+mn-ea"/>
                <a:cs typeface="+mn-cs"/>
              </a:rPr>
              <a:t>Azure</a:t>
            </a:r>
          </a:p>
        </p:txBody>
      </p:sp>
      <p:grpSp>
        <p:nvGrpSpPr>
          <p:cNvPr id="14" name="Group 13">
            <a:extLst>
              <a:ext uri="{FF2B5EF4-FFF2-40B4-BE49-F238E27FC236}">
                <a16:creationId xmlns:a16="http://schemas.microsoft.com/office/drawing/2014/main" id="{BACC4997-31FF-4B7F-AFD8-BDCD8998E536}"/>
              </a:ext>
            </a:extLst>
          </p:cNvPr>
          <p:cNvGrpSpPr/>
          <p:nvPr/>
        </p:nvGrpSpPr>
        <p:grpSpPr>
          <a:xfrm>
            <a:off x="1249874" y="1457513"/>
            <a:ext cx="6645034" cy="2056255"/>
            <a:chOff x="1249874" y="1457513"/>
            <a:chExt cx="6645034" cy="2056255"/>
          </a:xfrm>
        </p:grpSpPr>
        <p:sp>
          <p:nvSpPr>
            <p:cNvPr id="80" name="Arrow: Striped Right 79">
              <a:extLst>
                <a:ext uri="{FF2B5EF4-FFF2-40B4-BE49-F238E27FC236}">
                  <a16:creationId xmlns:a16="http://schemas.microsoft.com/office/drawing/2014/main" id="{67A36951-F2B0-48C4-B9DE-DFCCA2FA86D0}"/>
                </a:ext>
              </a:extLst>
            </p:cNvPr>
            <p:cNvSpPr/>
            <p:nvPr/>
          </p:nvSpPr>
          <p:spPr bwMode="auto">
            <a:xfrm rot="10800000">
              <a:off x="3531703" y="2290982"/>
              <a:ext cx="4363205" cy="205165"/>
            </a:xfrm>
            <a:prstGeom prst="stripedRightArrow">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84" name="Circle: Hollow 83">
              <a:extLst>
                <a:ext uri="{FF2B5EF4-FFF2-40B4-BE49-F238E27FC236}">
                  <a16:creationId xmlns:a16="http://schemas.microsoft.com/office/drawing/2014/main" id="{C0AA4A60-6C60-4147-85C2-DA753C77B0D0}"/>
                </a:ext>
              </a:extLst>
            </p:cNvPr>
            <p:cNvSpPr/>
            <p:nvPr/>
          </p:nvSpPr>
          <p:spPr>
            <a:xfrm>
              <a:off x="5734250" y="1782114"/>
              <a:ext cx="497442" cy="448167"/>
            </a:xfrm>
            <a:prstGeom prst="donut">
              <a:avLst>
                <a:gd name="adj" fmla="val 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a:ln>
                    <a:noFill/>
                  </a:ln>
                  <a:solidFill>
                    <a:prstClr val="black"/>
                  </a:solidFill>
                  <a:effectLst/>
                  <a:uLnTx/>
                  <a:uFillTx/>
                  <a:latin typeface="Calibri" panose="020F0502020204030204"/>
                  <a:ea typeface="+mn-ea"/>
                  <a:cs typeface="+mn-cs"/>
                </a:rPr>
                <a:t>5</a:t>
              </a:r>
            </a:p>
          </p:txBody>
        </p:sp>
        <p:pic>
          <p:nvPicPr>
            <p:cNvPr id="85" name="Picture 4" descr="http://blog.sysfore.com/wp-content/uploads/2014/12/Site-Recovery.png">
              <a:hlinkClick r:id="" action="ppaction://noaction"/>
              <a:extLst>
                <a:ext uri="{FF2B5EF4-FFF2-40B4-BE49-F238E27FC236}">
                  <a16:creationId xmlns:a16="http://schemas.microsoft.com/office/drawing/2014/main" id="{73A17B8C-3886-422C-9042-8F14B76CD5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4367" y="1607218"/>
              <a:ext cx="2067887" cy="182115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114C1B86-9806-417A-A28A-800F2052989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2569902" y="2754111"/>
              <a:ext cx="816587" cy="759657"/>
            </a:xfrm>
            <a:prstGeom prst="rect">
              <a:avLst/>
            </a:prstGeom>
          </p:spPr>
        </p:pic>
        <p:sp>
          <p:nvSpPr>
            <p:cNvPr id="92" name="TextBox 91">
              <a:extLst>
                <a:ext uri="{FF2B5EF4-FFF2-40B4-BE49-F238E27FC236}">
                  <a16:creationId xmlns:a16="http://schemas.microsoft.com/office/drawing/2014/main" id="{1A30282E-DCD1-452F-AB43-9F3E186C45AE}"/>
                </a:ext>
              </a:extLst>
            </p:cNvPr>
            <p:cNvSpPr txBox="1"/>
            <p:nvPr/>
          </p:nvSpPr>
          <p:spPr>
            <a:xfrm>
              <a:off x="1249874" y="1457513"/>
              <a:ext cx="3553700" cy="265374"/>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28" b="1" i="0" u="none" strike="noStrike" kern="1200" cap="none" spc="0" normalizeH="0" baseline="0" noProof="0" dirty="0">
                  <a:ln>
                    <a:noFill/>
                  </a:ln>
                  <a:solidFill>
                    <a:prstClr val="black"/>
                  </a:solidFill>
                  <a:effectLst/>
                  <a:uLnTx/>
                  <a:uFillTx/>
                  <a:latin typeface="Calibri" panose="020F0502020204030204"/>
                  <a:ea typeface="+mn-ea"/>
                  <a:cs typeface="+mn-cs"/>
                </a:rPr>
                <a:t>Azure Recovery Services Vault (ARM)</a:t>
              </a:r>
            </a:p>
          </p:txBody>
        </p:sp>
      </p:grpSp>
      <p:grpSp>
        <p:nvGrpSpPr>
          <p:cNvPr id="12" name="Group 11">
            <a:extLst>
              <a:ext uri="{FF2B5EF4-FFF2-40B4-BE49-F238E27FC236}">
                <a16:creationId xmlns:a16="http://schemas.microsoft.com/office/drawing/2014/main" id="{CAC9170D-2E61-40F8-AC55-E6A750F5D3F4}"/>
              </a:ext>
            </a:extLst>
          </p:cNvPr>
          <p:cNvGrpSpPr/>
          <p:nvPr/>
        </p:nvGrpSpPr>
        <p:grpSpPr>
          <a:xfrm>
            <a:off x="6661633" y="1165824"/>
            <a:ext cx="4777693" cy="2133687"/>
            <a:chOff x="6661633" y="1165824"/>
            <a:chExt cx="4777693" cy="2133687"/>
          </a:xfrm>
        </p:grpSpPr>
        <p:sp>
          <p:nvSpPr>
            <p:cNvPr id="63" name="Rectangle 62">
              <a:extLst>
                <a:ext uri="{FF2B5EF4-FFF2-40B4-BE49-F238E27FC236}">
                  <a16:creationId xmlns:a16="http://schemas.microsoft.com/office/drawing/2014/main" id="{EB1AF09C-03FC-4815-9B91-F4B02DE6CCA8}"/>
                </a:ext>
              </a:extLst>
            </p:cNvPr>
            <p:cNvSpPr/>
            <p:nvPr/>
          </p:nvSpPr>
          <p:spPr>
            <a:xfrm>
              <a:off x="6661634" y="1165824"/>
              <a:ext cx="4777692" cy="213368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Image result for Azure Storage">
              <a:extLst>
                <a:ext uri="{FF2B5EF4-FFF2-40B4-BE49-F238E27FC236}">
                  <a16:creationId xmlns:a16="http://schemas.microsoft.com/office/drawing/2014/main" id="{780397CB-50BB-4F7A-A565-104F11AD341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l="72665" t="53594" r="-1087" b="19525"/>
            <a:stretch/>
          </p:blipFill>
          <p:spPr bwMode="auto">
            <a:xfrm>
              <a:off x="7277862" y="1936444"/>
              <a:ext cx="1835685" cy="94279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916BD5E1-834E-495E-B957-24104FD93113}"/>
                </a:ext>
              </a:extLst>
            </p:cNvPr>
            <p:cNvPicPr>
              <a:picLocks noChangeAspect="1"/>
            </p:cNvPicPr>
            <p:nvPr/>
          </p:nvPicPr>
          <p:blipFill>
            <a:blip r:embed="rId16"/>
            <a:stretch>
              <a:fillRect/>
            </a:stretch>
          </p:blipFill>
          <p:spPr>
            <a:xfrm>
              <a:off x="6793444" y="1510309"/>
              <a:ext cx="343351" cy="319413"/>
            </a:xfrm>
            <a:prstGeom prst="rect">
              <a:avLst/>
            </a:prstGeom>
          </p:spPr>
        </p:pic>
        <p:sp>
          <p:nvSpPr>
            <p:cNvPr id="70" name="TextBox 69">
              <a:extLst>
                <a:ext uri="{FF2B5EF4-FFF2-40B4-BE49-F238E27FC236}">
                  <a16:creationId xmlns:a16="http://schemas.microsoft.com/office/drawing/2014/main" id="{D97B1F8D-6528-4539-B9C0-F619CF5CC29D}"/>
                </a:ext>
              </a:extLst>
            </p:cNvPr>
            <p:cNvSpPr txBox="1"/>
            <p:nvPr/>
          </p:nvSpPr>
          <p:spPr>
            <a:xfrm>
              <a:off x="7132146" y="1464757"/>
              <a:ext cx="2526668" cy="325099"/>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a:ln>
                    <a:noFill/>
                  </a:ln>
                  <a:solidFill>
                    <a:prstClr val="black"/>
                  </a:solidFill>
                  <a:effectLst/>
                  <a:uLnTx/>
                  <a:uFillTx/>
                  <a:latin typeface="Calibri" panose="020F0502020204030204"/>
                  <a:ea typeface="+mn-ea"/>
                  <a:cs typeface="+mn-cs"/>
                </a:rPr>
                <a:t>Customer Storage Account</a:t>
              </a:r>
            </a:p>
          </p:txBody>
        </p:sp>
        <p:sp>
          <p:nvSpPr>
            <p:cNvPr id="74" name="Circle: Hollow 73">
              <a:extLst>
                <a:ext uri="{FF2B5EF4-FFF2-40B4-BE49-F238E27FC236}">
                  <a16:creationId xmlns:a16="http://schemas.microsoft.com/office/drawing/2014/main" id="{E385DDB5-6A0E-47FB-9532-69CF9F219D62}"/>
                </a:ext>
              </a:extLst>
            </p:cNvPr>
            <p:cNvSpPr/>
            <p:nvPr/>
          </p:nvSpPr>
          <p:spPr>
            <a:xfrm>
              <a:off x="8975988" y="1798127"/>
              <a:ext cx="497442" cy="448167"/>
            </a:xfrm>
            <a:prstGeom prst="donut">
              <a:avLst>
                <a:gd name="adj" fmla="val 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6" name="Arrow: Striped Right 75">
              <a:extLst>
                <a:ext uri="{FF2B5EF4-FFF2-40B4-BE49-F238E27FC236}">
                  <a16:creationId xmlns:a16="http://schemas.microsoft.com/office/drawing/2014/main" id="{AB980009-59F0-45F4-8EEF-2D5CDA2C5D84}"/>
                </a:ext>
              </a:extLst>
            </p:cNvPr>
            <p:cNvSpPr/>
            <p:nvPr/>
          </p:nvSpPr>
          <p:spPr bwMode="auto">
            <a:xfrm rot="10800000">
              <a:off x="8504239" y="2245698"/>
              <a:ext cx="1225537" cy="205165"/>
            </a:xfrm>
            <a:prstGeom prst="stripedRightArrow">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67B2042-E729-43DE-B950-135A81E9AB36}"/>
                </a:ext>
              </a:extLst>
            </p:cNvPr>
            <p:cNvSpPr txBox="1"/>
            <p:nvPr/>
          </p:nvSpPr>
          <p:spPr>
            <a:xfrm>
              <a:off x="8440665" y="2321871"/>
              <a:ext cx="753138" cy="395360"/>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224"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Write</a:t>
              </a:r>
            </a:p>
          </p:txBody>
        </p:sp>
        <p:sp>
          <p:nvSpPr>
            <p:cNvPr id="40" name="TextBox 39">
              <a:extLst>
                <a:ext uri="{FF2B5EF4-FFF2-40B4-BE49-F238E27FC236}">
                  <a16:creationId xmlns:a16="http://schemas.microsoft.com/office/drawing/2014/main" id="{FDFC70B4-5CB8-4A05-97E3-A931C16C68BB}"/>
                </a:ext>
              </a:extLst>
            </p:cNvPr>
            <p:cNvSpPr txBox="1"/>
            <p:nvPr/>
          </p:nvSpPr>
          <p:spPr>
            <a:xfrm>
              <a:off x="7627044" y="2864711"/>
              <a:ext cx="1486504" cy="374846"/>
            </a:xfrm>
            <a:prstGeom prst="rect">
              <a:avLst/>
            </a:prstGeom>
            <a:noFill/>
          </p:spPr>
          <p:txBody>
            <a:bodyPr wrap="square"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srgbClr val="596CB3"/>
                  </a:solidFill>
                  <a:effectLst/>
                  <a:uLnTx/>
                  <a:uFillTx/>
                  <a:latin typeface="Calibri" panose="020F0502020204030204"/>
                  <a:ea typeface="+mn-ea"/>
                  <a:cs typeface="+mn-cs"/>
                </a:rPr>
                <a:t>(Classic V1)</a:t>
              </a:r>
            </a:p>
          </p:txBody>
        </p:sp>
        <p:sp>
          <p:nvSpPr>
            <p:cNvPr id="2" name="Rectangle 1">
              <a:extLst>
                <a:ext uri="{FF2B5EF4-FFF2-40B4-BE49-F238E27FC236}">
                  <a16:creationId xmlns:a16="http://schemas.microsoft.com/office/drawing/2014/main" id="{9CD9BF1E-95E7-4CCA-A908-5EAA9E23E174}"/>
                </a:ext>
              </a:extLst>
            </p:cNvPr>
            <p:cNvSpPr/>
            <p:nvPr/>
          </p:nvSpPr>
          <p:spPr>
            <a:xfrm>
              <a:off x="6661633" y="1230622"/>
              <a:ext cx="1996294" cy="225353"/>
            </a:xfrm>
            <a:prstGeom prst="rect">
              <a:avLst/>
            </a:prstGeom>
          </p:spPr>
          <p:txBody>
            <a:bodyPr wrap="square">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122" b="1" i="0" u="none" strike="noStrike" kern="1200" cap="none" spc="0" normalizeH="0" baseline="0" noProof="0" dirty="0">
                  <a:ln>
                    <a:noFill/>
                  </a:ln>
                  <a:solidFill>
                    <a:srgbClr val="FF0000"/>
                  </a:solidFill>
                  <a:effectLst/>
                  <a:uLnTx/>
                  <a:uFillTx/>
                  <a:latin typeface="Calibri" panose="020F0502020204030204"/>
                  <a:ea typeface="+mn-ea"/>
                  <a:cs typeface="+mn-cs"/>
                </a:rPr>
                <a:t>Classic (Non-CSP) Subscription</a:t>
              </a:r>
              <a:endParaRPr kumimoji="0" lang="en-US" sz="1122"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65DD4F5E-A302-4E56-BEFE-5BCD28D9BB88}"/>
              </a:ext>
            </a:extLst>
          </p:cNvPr>
          <p:cNvGrpSpPr/>
          <p:nvPr/>
        </p:nvGrpSpPr>
        <p:grpSpPr>
          <a:xfrm>
            <a:off x="6477847" y="4384963"/>
            <a:ext cx="5457224" cy="2227138"/>
            <a:chOff x="6477847" y="4384963"/>
            <a:chExt cx="5457224" cy="2227138"/>
          </a:xfrm>
        </p:grpSpPr>
        <p:sp>
          <p:nvSpPr>
            <p:cNvPr id="57" name="TextBox 56">
              <a:extLst>
                <a:ext uri="{FF2B5EF4-FFF2-40B4-BE49-F238E27FC236}">
                  <a16:creationId xmlns:a16="http://schemas.microsoft.com/office/drawing/2014/main" id="{19183026-28A3-4954-B082-67804F17CFFF}"/>
                </a:ext>
              </a:extLst>
            </p:cNvPr>
            <p:cNvSpPr txBox="1"/>
            <p:nvPr/>
          </p:nvSpPr>
          <p:spPr>
            <a:xfrm>
              <a:off x="7308776" y="4990718"/>
              <a:ext cx="753138" cy="395360"/>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224" b="1"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Write</a:t>
              </a:r>
            </a:p>
          </p:txBody>
        </p:sp>
        <p:grpSp>
          <p:nvGrpSpPr>
            <p:cNvPr id="8" name="Group 7">
              <a:extLst>
                <a:ext uri="{FF2B5EF4-FFF2-40B4-BE49-F238E27FC236}">
                  <a16:creationId xmlns:a16="http://schemas.microsoft.com/office/drawing/2014/main" id="{EE231881-8A81-4939-A2EC-3384A74985EB}"/>
                </a:ext>
              </a:extLst>
            </p:cNvPr>
            <p:cNvGrpSpPr/>
            <p:nvPr/>
          </p:nvGrpSpPr>
          <p:grpSpPr>
            <a:xfrm>
              <a:off x="6477847" y="4384963"/>
              <a:ext cx="5457224" cy="2227138"/>
              <a:chOff x="6477847" y="4384963"/>
              <a:chExt cx="5457224" cy="2227138"/>
            </a:xfrm>
          </p:grpSpPr>
          <p:grpSp>
            <p:nvGrpSpPr>
              <p:cNvPr id="48" name="Group 47"/>
              <p:cNvGrpSpPr/>
              <p:nvPr/>
            </p:nvGrpSpPr>
            <p:grpSpPr>
              <a:xfrm>
                <a:off x="6477847" y="4693976"/>
                <a:ext cx="3451905" cy="641547"/>
                <a:chOff x="3891553" y="1795121"/>
                <a:chExt cx="1677304" cy="754549"/>
              </a:xfrm>
            </p:grpSpPr>
            <p:pic>
              <p:nvPicPr>
                <p:cNvPr id="13" name="Picture 12"/>
                <p:cNvPicPr>
                  <a:picLocks noChangeAspect="1"/>
                </p:cNvPicPr>
                <p:nvPr/>
              </p:nvPicPr>
              <p:blipFill rotWithShape="1">
                <a:blip r:embed="rId9"/>
                <a:srcRect l="19926" t="16040" r="20469" b="14563"/>
                <a:stretch/>
              </p:blipFill>
              <p:spPr>
                <a:xfrm>
                  <a:off x="5260135" y="1795121"/>
                  <a:ext cx="308722" cy="754549"/>
                </a:xfrm>
                <a:prstGeom prst="rect">
                  <a:avLst/>
                </a:prstGeom>
                <a:effectLst>
                  <a:outerShdw blurRad="50800" dist="38100" algn="l" rotWithShape="0">
                    <a:prstClr val="black">
                      <a:alpha val="40000"/>
                    </a:prstClr>
                  </a:outerShdw>
                </a:effectLst>
              </p:spPr>
            </p:pic>
            <p:sp>
              <p:nvSpPr>
                <p:cNvPr id="29" name="Arrow: Striped Right 28"/>
                <p:cNvSpPr/>
                <p:nvPr/>
              </p:nvSpPr>
              <p:spPr bwMode="auto">
                <a:xfrm>
                  <a:off x="3891553" y="2001358"/>
                  <a:ext cx="1290224" cy="241304"/>
                </a:xfrm>
                <a:prstGeom prst="stripedRightArrow">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grpSp>
          <p:sp>
            <p:nvSpPr>
              <p:cNvPr id="45" name="Circle: Hollow 44">
                <a:extLst>
                  <a:ext uri="{FF2B5EF4-FFF2-40B4-BE49-F238E27FC236}">
                    <a16:creationId xmlns:a16="http://schemas.microsoft.com/office/drawing/2014/main" id="{4899BB02-4ACB-4B90-96F2-C886F306D896}"/>
                  </a:ext>
                </a:extLst>
              </p:cNvPr>
              <p:cNvSpPr/>
              <p:nvPr/>
            </p:nvSpPr>
            <p:spPr>
              <a:xfrm>
                <a:off x="7416539" y="4384963"/>
                <a:ext cx="497442" cy="448167"/>
              </a:xfrm>
              <a:prstGeom prst="donut">
                <a:avLst>
                  <a:gd name="adj" fmla="val 99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2" name="Rectangle 21">
                <a:extLst>
                  <a:ext uri="{FF2B5EF4-FFF2-40B4-BE49-F238E27FC236}">
                    <a16:creationId xmlns:a16="http://schemas.microsoft.com/office/drawing/2014/main" id="{5C409C58-0401-4354-AF9D-BFCCEFC4F69D}"/>
                  </a:ext>
                </a:extLst>
              </p:cNvPr>
              <p:cNvSpPr/>
              <p:nvPr/>
            </p:nvSpPr>
            <p:spPr>
              <a:xfrm>
                <a:off x="9133137" y="5426125"/>
                <a:ext cx="1079296" cy="337334"/>
              </a:xfrm>
              <a:prstGeom prst="rect">
                <a:avLst/>
              </a:prstGeom>
            </p:spPr>
            <p:txBody>
              <a:bodyPr wrap="square">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071"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“X”  TB </a:t>
                </a:r>
                <a:r>
                  <a:rPr kumimoji="0" lang="en-US" sz="1071" b="1" i="0" u="none" strike="noStrike" kern="1200" cap="none" spc="0" normalizeH="0" baseline="0" noProof="0" err="1">
                    <a:ln>
                      <a:noFill/>
                    </a:ln>
                    <a:gradFill>
                      <a:gsLst>
                        <a:gs pos="2917">
                          <a:prstClr val="black"/>
                        </a:gs>
                        <a:gs pos="30000">
                          <a:prstClr val="black"/>
                        </a:gs>
                      </a:gsLst>
                      <a:lin ang="5400000" scaled="0"/>
                    </a:gradFill>
                    <a:effectLst/>
                    <a:uLnTx/>
                    <a:uFillTx/>
                    <a:latin typeface="Calibri" panose="020F0502020204030204"/>
                    <a:ea typeface="+mn-ea"/>
                    <a:cs typeface="+mn-cs"/>
                  </a:rPr>
                  <a:t>upto</a:t>
                </a:r>
                <a:r>
                  <a:rPr kumimoji="0" lang="en-US" sz="1071"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10TB/disk</a:t>
                </a:r>
              </a:p>
            </p:txBody>
          </p:sp>
          <p:sp>
            <p:nvSpPr>
              <p:cNvPr id="3" name="TextBox 2">
                <a:extLst>
                  <a:ext uri="{FF2B5EF4-FFF2-40B4-BE49-F238E27FC236}">
                    <a16:creationId xmlns:a16="http://schemas.microsoft.com/office/drawing/2014/main" id="{EE91C68F-F223-4C60-BBA5-B3496552DA18}"/>
                  </a:ext>
                </a:extLst>
              </p:cNvPr>
              <p:cNvSpPr txBox="1"/>
              <p:nvPr/>
            </p:nvSpPr>
            <p:spPr>
              <a:xfrm>
                <a:off x="8557660" y="5965770"/>
                <a:ext cx="3377411" cy="646331"/>
              </a:xfrm>
              <a:prstGeom prst="rect">
                <a:avLst/>
              </a:prstGeom>
              <a:noFill/>
            </p:spPr>
            <p:txBody>
              <a:bodyPr wrap="square" rtlCol="0">
                <a:spAutoFit/>
              </a:bodyPr>
              <a:lstStyle/>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53535"/>
                    </a:solidFill>
                    <a:effectLst/>
                    <a:uLnTx/>
                    <a:uFillTx/>
                    <a:latin typeface="Segoe UI Semilight"/>
                    <a:ea typeface="+mn-ea"/>
                    <a:cs typeface="+mn-cs"/>
                  </a:rPr>
                  <a:t>Backup data Encrypted</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53535"/>
                    </a:solidFill>
                    <a:effectLst/>
                    <a:uLnTx/>
                    <a:uFillTx/>
                    <a:latin typeface="Segoe UI Semilight"/>
                    <a:ea typeface="+mn-ea"/>
                    <a:cs typeface="+mn-cs"/>
                  </a:rPr>
                  <a:t>Hard-drive BitLocker Encrypted</a:t>
                </a:r>
              </a:p>
            </p:txBody>
          </p:sp>
        </p:grpSp>
      </p:grpSp>
      <p:sp>
        <p:nvSpPr>
          <p:cNvPr id="68" name="Title 1">
            <a:extLst>
              <a:ext uri="{FF2B5EF4-FFF2-40B4-BE49-F238E27FC236}">
                <a16:creationId xmlns:a16="http://schemas.microsoft.com/office/drawing/2014/main" id="{D74BD28D-E285-487A-9A7C-8AD191153898}"/>
              </a:ext>
            </a:extLst>
          </p:cNvPr>
          <p:cNvSpPr txBox="1">
            <a:spLocks/>
          </p:cNvSpPr>
          <p:nvPr/>
        </p:nvSpPr>
        <p:spPr>
          <a:xfrm>
            <a:off x="279254" y="296862"/>
            <a:ext cx="10868104" cy="780269"/>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How Data Moves during Offline Backup</a:t>
            </a:r>
          </a:p>
        </p:txBody>
      </p:sp>
    </p:spTree>
    <p:extLst>
      <p:ext uri="{BB962C8B-B14F-4D97-AF65-F5344CB8AC3E}">
        <p14:creationId xmlns:p14="http://schemas.microsoft.com/office/powerpoint/2010/main" val="1019175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2" y="-4671"/>
            <a:ext cx="5391208" cy="6992541"/>
          </a:xfrm>
          <a:prstGeom prst="rect">
            <a:avLst/>
          </a:prstGeom>
          <a:solidFill>
            <a:srgbClr val="003D7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TextBox 4"/>
          <p:cNvSpPr txBox="1"/>
          <p:nvPr/>
        </p:nvSpPr>
        <p:spPr>
          <a:xfrm>
            <a:off x="183197" y="748228"/>
            <a:ext cx="4895191" cy="860145"/>
          </a:xfrm>
          <a:prstGeom prst="rect">
            <a:avLst/>
          </a:prstGeom>
          <a:noFill/>
        </p:spPr>
        <p:txBody>
          <a:bodyPr wrap="square" lIns="182828" tIns="146262" rIns="182828" bIns="146262" rtlCol="0">
            <a:spAutoFit/>
          </a:bodyPr>
          <a:lstStyle/>
          <a:p>
            <a:pPr marL="0" marR="0" lvl="0" indent="0" algn="l" defTabSz="932014" rtl="0" eaLnBrk="0" fontAlgn="base" latinLnBrk="0" hangingPunct="0">
              <a:lnSpc>
                <a:spcPct val="90000"/>
              </a:lnSpc>
              <a:spcBef>
                <a:spcPct val="0"/>
              </a:spcBef>
              <a:spcAft>
                <a:spcPts val="600"/>
              </a:spcAft>
              <a:buClrTx/>
              <a:buSzTx/>
              <a:buFontTx/>
              <a:buNone/>
              <a:tabLst/>
              <a:defRPr/>
            </a:pPr>
            <a:r>
              <a:rPr kumimoji="0" lang="en-US" sz="3998" b="0" i="0" u="none" strike="noStrike" kern="0" cap="none" spc="0" normalizeH="0" baseline="0" noProof="0" dirty="0">
                <a:ln>
                  <a:noFill/>
                </a:ln>
                <a:solidFill>
                  <a:srgbClr val="FFFFFF"/>
                </a:solidFill>
                <a:effectLst/>
                <a:uLnTx/>
                <a:uFillTx/>
                <a:latin typeface="Segoe UI Light"/>
                <a:ea typeface="MS PGothic" panose="020B0600070205080204" pitchFamily="34" charset="-128"/>
                <a:cs typeface="+mn-cs"/>
              </a:rPr>
              <a:t>VMWare VM Backup</a:t>
            </a:r>
          </a:p>
        </p:txBody>
      </p:sp>
      <p:sp>
        <p:nvSpPr>
          <p:cNvPr id="6" name="Rectangle 5"/>
          <p:cNvSpPr/>
          <p:nvPr/>
        </p:nvSpPr>
        <p:spPr bwMode="auto">
          <a:xfrm>
            <a:off x="312217" y="1829820"/>
            <a:ext cx="4458613" cy="1661778"/>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49175" tIns="186468" rIns="46616" bIns="190901"/>
          <a:lstStyle/>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Agentless Backup</a:t>
            </a: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Cloud integrated</a:t>
            </a: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Discovery of </a:t>
            </a:r>
            <a:r>
              <a:rPr kumimoji="0" lang="en-US" sz="2448"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vCenter</a:t>
            </a:r>
            <a:endPar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vCenter</a:t>
            </a: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 5.5, 6.0, 6.5 support</a:t>
            </a: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Folder-level Auto protection</a:t>
            </a: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Protect VMs stored on NFS/SAN/DAS</a:t>
            </a:r>
          </a:p>
          <a:p>
            <a:pPr marL="757735" marR="0" lvl="1" indent="-291436" algn="l" defTabSz="931577"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48" b="0" i="0" u="none" strike="noStrike" kern="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Available through MABS </a:t>
            </a:r>
          </a:p>
        </p:txBody>
      </p:sp>
      <p:grpSp>
        <p:nvGrpSpPr>
          <p:cNvPr id="13" name="Group 12"/>
          <p:cNvGrpSpPr/>
          <p:nvPr/>
        </p:nvGrpSpPr>
        <p:grpSpPr>
          <a:xfrm flipH="1">
            <a:off x="5082165" y="-3"/>
            <a:ext cx="619849" cy="6994527"/>
            <a:chOff x="5285978" y="-2"/>
            <a:chExt cx="607750" cy="6858002"/>
          </a:xfrm>
        </p:grpSpPr>
        <p:sp>
          <p:nvSpPr>
            <p:cNvPr id="11" name="Rectangle 10"/>
            <p:cNvSpPr/>
            <p:nvPr/>
          </p:nvSpPr>
          <p:spPr bwMode="auto">
            <a:xfrm>
              <a:off x="5285978" y="-2"/>
              <a:ext cx="302023" cy="6857999"/>
            </a:xfrm>
            <a:prstGeom prst="rect">
              <a:avLst/>
            </a:prstGeom>
            <a:solidFill>
              <a:schemeClr val="tx1">
                <a:lumMod val="75000"/>
                <a:alpha val="2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Rectangle 11"/>
            <p:cNvSpPr/>
            <p:nvPr/>
          </p:nvSpPr>
          <p:spPr bwMode="auto">
            <a:xfrm>
              <a:off x="5591705" y="1"/>
              <a:ext cx="302023" cy="6857999"/>
            </a:xfrm>
            <a:prstGeom prst="rect">
              <a:avLst/>
            </a:pr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pic>
        <p:nvPicPr>
          <p:cNvPr id="7" name="Picture 6"/>
          <p:cNvPicPr>
            <a:picLocks noChangeAspect="1"/>
          </p:cNvPicPr>
          <p:nvPr/>
        </p:nvPicPr>
        <p:blipFill>
          <a:blip r:embed="rId3"/>
          <a:stretch>
            <a:fillRect/>
          </a:stretch>
        </p:blipFill>
        <p:spPr>
          <a:xfrm>
            <a:off x="5377721" y="174863"/>
            <a:ext cx="7057872" cy="6324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271177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9DE7B6-DC7C-4BA1-B406-EDDA0C0A31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7624" y="-2"/>
            <a:ext cx="7688851" cy="699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11057CA-E53C-4049-88CC-427755B26603}"/>
              </a:ext>
            </a:extLst>
          </p:cNvPr>
          <p:cNvSpPr>
            <a:spLocks noGrp="1"/>
          </p:cNvSpPr>
          <p:nvPr>
            <p:ph type="title"/>
          </p:nvPr>
        </p:nvSpPr>
        <p:spPr>
          <a:xfrm>
            <a:off x="5293682" y="1332071"/>
            <a:ext cx="5588232" cy="2716429"/>
          </a:xfrm>
        </p:spPr>
        <p:txBody>
          <a:bodyPr vert="horz" lIns="91440" tIns="45720" rIns="91440" bIns="45720" rtlCol="0" anchor="b">
            <a:normAutofit/>
          </a:bodyPr>
          <a:lstStyle/>
          <a:p>
            <a:pPr defTabSz="914400"/>
            <a:r>
              <a:rPr lang="en-US" sz="5500" kern="1200" dirty="0">
                <a:solidFill>
                  <a:srgbClr val="FFFFFF"/>
                </a:solidFill>
                <a:latin typeface="+mj-lt"/>
                <a:ea typeface="+mj-ea"/>
                <a:cs typeface="+mj-cs"/>
              </a:rPr>
              <a:t>Azure Backup Server</a:t>
            </a:r>
          </a:p>
        </p:txBody>
      </p:sp>
      <p:pic>
        <p:nvPicPr>
          <p:cNvPr id="6" name="Picture 5">
            <a:extLst>
              <a:ext uri="{FF2B5EF4-FFF2-40B4-BE49-F238E27FC236}">
                <a16:creationId xmlns:a16="http://schemas.microsoft.com/office/drawing/2014/main" id="{69F2B36F-B8A1-415C-A963-87894EAD089E}"/>
              </a:ext>
            </a:extLst>
          </p:cNvPr>
          <p:cNvPicPr>
            <a:picLocks noChangeAspect="1"/>
          </p:cNvPicPr>
          <p:nvPr/>
        </p:nvPicPr>
        <p:blipFill>
          <a:blip r:embed="rId3"/>
          <a:stretch>
            <a:fillRect/>
          </a:stretch>
        </p:blipFill>
        <p:spPr>
          <a:xfrm>
            <a:off x="1520627" y="2657673"/>
            <a:ext cx="1672436" cy="1371600"/>
          </a:xfrm>
          <a:prstGeom prst="rect">
            <a:avLst/>
          </a:prstGeom>
        </p:spPr>
      </p:pic>
    </p:spTree>
    <p:extLst>
      <p:ext uri="{BB962C8B-B14F-4D97-AF65-F5344CB8AC3E}">
        <p14:creationId xmlns:p14="http://schemas.microsoft.com/office/powerpoint/2010/main" val="4041663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B1A03-7F61-4FA9-825A-F9578F5E5796}"/>
              </a:ext>
            </a:extLst>
          </p:cNvPr>
          <p:cNvSpPr>
            <a:spLocks noGrp="1"/>
          </p:cNvSpPr>
          <p:nvPr>
            <p:ph type="title"/>
          </p:nvPr>
        </p:nvSpPr>
        <p:spPr/>
        <p:txBody>
          <a:bodyPr/>
          <a:lstStyle/>
          <a:p>
            <a:r>
              <a:rPr lang="en-US" dirty="0"/>
              <a:t>Azure Backup Server (MABS)</a:t>
            </a:r>
          </a:p>
        </p:txBody>
      </p:sp>
      <p:sp>
        <p:nvSpPr>
          <p:cNvPr id="4" name="Text Placeholder 3">
            <a:extLst>
              <a:ext uri="{FF2B5EF4-FFF2-40B4-BE49-F238E27FC236}">
                <a16:creationId xmlns:a16="http://schemas.microsoft.com/office/drawing/2014/main" id="{B16657FC-E2C0-463C-B42C-C3BD5103F75A}"/>
              </a:ext>
            </a:extLst>
          </p:cNvPr>
          <p:cNvSpPr>
            <a:spLocks noGrp="1"/>
          </p:cNvSpPr>
          <p:nvPr>
            <p:ph type="body" sz="quarter" idx="10"/>
          </p:nvPr>
        </p:nvSpPr>
        <p:spPr>
          <a:xfrm>
            <a:off x="275546" y="1211287"/>
            <a:ext cx="11887100" cy="4102720"/>
          </a:xfrm>
        </p:spPr>
        <p:txBody>
          <a:bodyPr/>
          <a:lstStyle/>
          <a:p>
            <a:r>
              <a:rPr lang="en-US" dirty="0"/>
              <a:t>Designed to address the protection of data at the workload level</a:t>
            </a:r>
          </a:p>
          <a:p>
            <a:r>
              <a:rPr lang="en-US" dirty="0"/>
              <a:t>Functionally equivalent to System Center Data Protection Manager except:</a:t>
            </a:r>
          </a:p>
          <a:p>
            <a:pPr lvl="1"/>
            <a:r>
              <a:rPr lang="en-US" dirty="0"/>
              <a:t>No integration with System Center components</a:t>
            </a:r>
          </a:p>
          <a:p>
            <a:pPr lvl="1"/>
            <a:r>
              <a:rPr lang="en-US" dirty="0"/>
              <a:t>No support for tapes</a:t>
            </a:r>
          </a:p>
          <a:p>
            <a:pPr lvl="1"/>
            <a:r>
              <a:rPr lang="en-US" dirty="0"/>
              <a:t>Requires an active Microsoft Azure subscription (and not a System Center license)</a:t>
            </a:r>
          </a:p>
        </p:txBody>
      </p:sp>
    </p:spTree>
    <p:extLst>
      <p:ext uri="{BB962C8B-B14F-4D97-AF65-F5344CB8AC3E}">
        <p14:creationId xmlns:p14="http://schemas.microsoft.com/office/powerpoint/2010/main" val="77576778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756057-9C85-4CB6-88C2-50E84E6F99DC}"/>
              </a:ext>
            </a:extLst>
          </p:cNvPr>
          <p:cNvSpPr>
            <a:spLocks noGrp="1"/>
          </p:cNvSpPr>
          <p:nvPr>
            <p:ph type="title"/>
          </p:nvPr>
        </p:nvSpPr>
        <p:spPr/>
        <p:txBody>
          <a:bodyPr/>
          <a:lstStyle/>
          <a:p>
            <a:r>
              <a:rPr lang="en-US" dirty="0"/>
              <a:t>Feature Comparison</a:t>
            </a:r>
          </a:p>
        </p:txBody>
      </p:sp>
      <p:graphicFrame>
        <p:nvGraphicFramePr>
          <p:cNvPr id="6" name="Table 5">
            <a:extLst>
              <a:ext uri="{FF2B5EF4-FFF2-40B4-BE49-F238E27FC236}">
                <a16:creationId xmlns:a16="http://schemas.microsoft.com/office/drawing/2014/main" id="{8553170F-A99D-4A03-A29E-FDFEDC821112}"/>
              </a:ext>
            </a:extLst>
          </p:cNvPr>
          <p:cNvGraphicFramePr>
            <a:graphicFrameLocks noGrp="1"/>
          </p:cNvGraphicFramePr>
          <p:nvPr>
            <p:extLst/>
          </p:nvPr>
        </p:nvGraphicFramePr>
        <p:xfrm>
          <a:off x="587090" y="1193214"/>
          <a:ext cx="10835960" cy="5547137"/>
        </p:xfrm>
        <a:graphic>
          <a:graphicData uri="http://schemas.openxmlformats.org/drawingml/2006/table">
            <a:tbl>
              <a:tblPr firstRow="1" firstCol="1" bandRow="1"/>
              <a:tblGrid>
                <a:gridCol w="2167192">
                  <a:extLst>
                    <a:ext uri="{9D8B030D-6E8A-4147-A177-3AD203B41FA5}">
                      <a16:colId xmlns:a16="http://schemas.microsoft.com/office/drawing/2014/main" val="3257825569"/>
                    </a:ext>
                  </a:extLst>
                </a:gridCol>
                <a:gridCol w="2167192">
                  <a:extLst>
                    <a:ext uri="{9D8B030D-6E8A-4147-A177-3AD203B41FA5}">
                      <a16:colId xmlns:a16="http://schemas.microsoft.com/office/drawing/2014/main" val="382471002"/>
                    </a:ext>
                  </a:extLst>
                </a:gridCol>
                <a:gridCol w="2167192">
                  <a:extLst>
                    <a:ext uri="{9D8B030D-6E8A-4147-A177-3AD203B41FA5}">
                      <a16:colId xmlns:a16="http://schemas.microsoft.com/office/drawing/2014/main" val="89798645"/>
                    </a:ext>
                  </a:extLst>
                </a:gridCol>
                <a:gridCol w="2167192">
                  <a:extLst>
                    <a:ext uri="{9D8B030D-6E8A-4147-A177-3AD203B41FA5}">
                      <a16:colId xmlns:a16="http://schemas.microsoft.com/office/drawing/2014/main" val="1190840130"/>
                    </a:ext>
                  </a:extLst>
                </a:gridCol>
                <a:gridCol w="2167192">
                  <a:extLst>
                    <a:ext uri="{9D8B030D-6E8A-4147-A177-3AD203B41FA5}">
                      <a16:colId xmlns:a16="http://schemas.microsoft.com/office/drawing/2014/main" val="3924402070"/>
                    </a:ext>
                  </a:extLst>
                </a:gridCol>
              </a:tblGrid>
              <a:tr h="409698">
                <a:tc>
                  <a:txBody>
                    <a:bodyPr/>
                    <a:lstStyle/>
                    <a:p>
                      <a:pPr marL="0" marR="0" algn="ctr">
                        <a:lnSpc>
                          <a:spcPct val="107000"/>
                        </a:lnSpc>
                        <a:spcBef>
                          <a:spcPts val="0"/>
                        </a:spcBef>
                        <a:spcAft>
                          <a:spcPts val="0"/>
                        </a:spcAft>
                      </a:pPr>
                      <a:r>
                        <a:rPr lang="en-US" sz="1200" b="1" dirty="0">
                          <a:solidFill>
                            <a:srgbClr val="CCCCCC"/>
                          </a:solidFill>
                          <a:effectLst>
                            <a:outerShdw blurRad="38100" dist="38100" dir="2700000" algn="tl">
                              <a:srgbClr val="000000">
                                <a:alpha val="43137"/>
                              </a:srgbClr>
                            </a:outerShdw>
                          </a:effectLst>
                          <a:latin typeface="segoe-ui_semibold"/>
                          <a:ea typeface="Times New Roman" panose="02020603050405020304" pitchFamily="18" charset="0"/>
                          <a:cs typeface="Segoe UI" panose="020B0502040204020203" pitchFamily="34" charset="0"/>
                        </a:rPr>
                        <a:t>Component</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b">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gn="ctr">
                        <a:lnSpc>
                          <a:spcPct val="107000"/>
                        </a:lnSpc>
                        <a:spcBef>
                          <a:spcPts val="0"/>
                        </a:spcBef>
                        <a:spcAft>
                          <a:spcPts val="0"/>
                        </a:spcAft>
                      </a:pPr>
                      <a:r>
                        <a:rPr lang="en-US" sz="1200" b="1" dirty="0">
                          <a:solidFill>
                            <a:srgbClr val="CCCCCC"/>
                          </a:solidFill>
                          <a:effectLst>
                            <a:outerShdw blurRad="38100" dist="38100" dir="2700000" algn="tl">
                              <a:srgbClr val="000000">
                                <a:alpha val="43137"/>
                              </a:srgbClr>
                            </a:outerShdw>
                          </a:effectLst>
                          <a:latin typeface="segoe-ui_semibold"/>
                          <a:ea typeface="Times New Roman" panose="02020603050405020304" pitchFamily="18" charset="0"/>
                          <a:cs typeface="Segoe UI" panose="020B0502040204020203" pitchFamily="34" charset="0"/>
                        </a:rPr>
                        <a:t>Benefits</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b">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gn="ctr">
                        <a:lnSpc>
                          <a:spcPct val="107000"/>
                        </a:lnSpc>
                        <a:spcBef>
                          <a:spcPts val="0"/>
                        </a:spcBef>
                        <a:spcAft>
                          <a:spcPts val="0"/>
                        </a:spcAft>
                      </a:pPr>
                      <a:r>
                        <a:rPr lang="en-US" sz="1200" b="1" dirty="0">
                          <a:solidFill>
                            <a:srgbClr val="CCCCCC"/>
                          </a:solidFill>
                          <a:effectLst>
                            <a:outerShdw blurRad="38100" dist="38100" dir="2700000" algn="tl">
                              <a:srgbClr val="000000">
                                <a:alpha val="43137"/>
                              </a:srgbClr>
                            </a:outerShdw>
                          </a:effectLst>
                          <a:latin typeface="segoe-ui_semibold"/>
                          <a:ea typeface="Times New Roman" panose="02020603050405020304" pitchFamily="18" charset="0"/>
                          <a:cs typeface="Segoe UI" panose="020B0502040204020203" pitchFamily="34" charset="0"/>
                        </a:rPr>
                        <a:t>Limits</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b">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gn="ctr">
                        <a:lnSpc>
                          <a:spcPct val="107000"/>
                        </a:lnSpc>
                        <a:spcBef>
                          <a:spcPts val="0"/>
                        </a:spcBef>
                        <a:spcAft>
                          <a:spcPts val="0"/>
                        </a:spcAft>
                      </a:pPr>
                      <a:r>
                        <a:rPr lang="en-US" sz="1200" b="1" dirty="0">
                          <a:solidFill>
                            <a:srgbClr val="CCCCCC"/>
                          </a:solidFill>
                          <a:effectLst>
                            <a:outerShdw blurRad="38100" dist="38100" dir="2700000" algn="tl">
                              <a:srgbClr val="000000">
                                <a:alpha val="43137"/>
                              </a:srgbClr>
                            </a:outerShdw>
                          </a:effectLst>
                          <a:latin typeface="segoe-ui_semibold"/>
                          <a:ea typeface="Times New Roman" panose="02020603050405020304" pitchFamily="18" charset="0"/>
                          <a:cs typeface="Segoe UI" panose="020B0502040204020203" pitchFamily="34" charset="0"/>
                        </a:rPr>
                        <a:t>What is protected?</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b">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gn="ctr">
                        <a:lnSpc>
                          <a:spcPct val="107000"/>
                        </a:lnSpc>
                        <a:spcBef>
                          <a:spcPts val="0"/>
                        </a:spcBef>
                        <a:spcAft>
                          <a:spcPts val="0"/>
                        </a:spcAft>
                      </a:pPr>
                      <a:r>
                        <a:rPr lang="en-US" sz="1200" b="1" dirty="0">
                          <a:solidFill>
                            <a:srgbClr val="CCCCCC"/>
                          </a:solidFill>
                          <a:effectLst>
                            <a:outerShdw blurRad="38100" dist="38100" dir="2700000" algn="tl">
                              <a:srgbClr val="000000">
                                <a:alpha val="43137"/>
                              </a:srgbClr>
                            </a:outerShdw>
                          </a:effectLst>
                          <a:latin typeface="segoe-ui_semibold"/>
                          <a:ea typeface="Times New Roman" panose="02020603050405020304" pitchFamily="18" charset="0"/>
                          <a:cs typeface="Segoe UI" panose="020B0502040204020203" pitchFamily="34" charset="0"/>
                        </a:rPr>
                        <a:t>Where are backups stored?</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b">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extLst>
                  <a:ext uri="{0D108BD9-81ED-4DB2-BD59-A6C34878D82A}">
                    <a16:rowId xmlns:a16="http://schemas.microsoft.com/office/drawing/2014/main" val="755767261"/>
                  </a:ext>
                </a:extLst>
              </a:tr>
              <a:tr h="1722121">
                <a:tc>
                  <a:txBody>
                    <a:bodyPr/>
                    <a:lstStyle/>
                    <a:p>
                      <a:pPr marL="0" marR="0" algn="ctr">
                        <a:lnSpc>
                          <a:spcPct val="107000"/>
                        </a:lnSpc>
                        <a:spcBef>
                          <a:spcPts val="0"/>
                        </a:spcBef>
                        <a:spcAft>
                          <a:spcPts val="0"/>
                        </a:spcAft>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Azure Backup </a:t>
                      </a:r>
                    </a:p>
                    <a:p>
                      <a:pPr marL="0" marR="0" algn="ctr">
                        <a:lnSpc>
                          <a:spcPct val="107000"/>
                        </a:lnSpc>
                        <a:spcBef>
                          <a:spcPts val="0"/>
                        </a:spcBef>
                        <a:spcAft>
                          <a:spcPts val="0"/>
                        </a:spcAft>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(MARS) agent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ctr">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Back up files and folders on physical or virtual Windows OS (VMs can be on-premises or in Azure)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No separate backup server required.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Backup 3x per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Not application aware; file, folder, and volume-level restore only,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No support for Linux.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Files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Folders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nSpc>
                          <a:spcPct val="107000"/>
                        </a:lnSpc>
                        <a:spcBef>
                          <a:spcPts val="0"/>
                        </a:spcBef>
                        <a:spcAft>
                          <a:spcPts val="0"/>
                        </a:spcAft>
                      </a:pPr>
                      <a:r>
                        <a:rPr lang="en-US" sz="120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Recovery Services vault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extLst>
                  <a:ext uri="{0D108BD9-81ED-4DB2-BD59-A6C34878D82A}">
                    <a16:rowId xmlns:a16="http://schemas.microsoft.com/office/drawing/2014/main" val="399136659"/>
                  </a:ext>
                </a:extLst>
              </a:tr>
              <a:tr h="3415318">
                <a:tc>
                  <a:txBody>
                    <a:bodyPr/>
                    <a:lstStyle/>
                    <a:p>
                      <a:pPr marL="0" marR="0" algn="ctr">
                        <a:lnSpc>
                          <a:spcPct val="107000"/>
                        </a:lnSpc>
                        <a:spcBef>
                          <a:spcPts val="0"/>
                        </a:spcBef>
                        <a:spcAft>
                          <a:spcPts val="0"/>
                        </a:spcAft>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Azure Backup Server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nchor="ctr">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App aware snapshots (VSS)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Full flexibility for when to take backups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Recovery granularity (all)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Can use Recovery Services vault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Linux support on Hyper-V and VMware VMs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Back up and restore VMware VMs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Does not require a System Center license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Cannot back up Oracle workload.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Always requires live Azure subscription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No support for tape backup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Files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Folders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Volumes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VMs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Applications,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Workloads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tc>
                  <a:txBody>
                    <a:bodyPr/>
                    <a:lstStyle/>
                    <a:p>
                      <a:pPr marL="0" marR="0">
                        <a:lnSpc>
                          <a:spcPct val="107000"/>
                        </a:lnSpc>
                        <a:spcBef>
                          <a:spcPts val="0"/>
                        </a:spcBef>
                        <a:spcAft>
                          <a:spcPts val="0"/>
                        </a:spcAft>
                      </a:pPr>
                      <a:r>
                        <a:rPr lang="en-US" sz="1200" dirty="0">
                          <a:solidFill>
                            <a:srgbClr val="CCCCCC"/>
                          </a:solidFill>
                          <a:effectLst/>
                          <a:latin typeface="Symbol" panose="05050102010706020507" pitchFamily="18" charset="2"/>
                          <a:ea typeface="Times New Roman" panose="02020603050405020304" pitchFamily="18" charset="0"/>
                          <a:cs typeface="Segoe UI" panose="020B0502040204020203" pitchFamily="34" charset="0"/>
                        </a:rPr>
                        <a:t>·</a:t>
                      </a: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  Recovery Services vault,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CCCCCC"/>
                          </a:solidFill>
                          <a:effectLst/>
                          <a:latin typeface="Symbol" panose="05050102010706020507" pitchFamily="18" charset="2"/>
                          <a:ea typeface="Times New Roman" panose="02020603050405020304" pitchFamily="18" charset="0"/>
                          <a:cs typeface="Segoe UI" panose="020B0502040204020203" pitchFamily="34" charset="0"/>
                        </a:rPr>
                        <a:t>·</a:t>
                      </a:r>
                      <a:r>
                        <a:rPr lang="en-US" sz="1200" dirty="0">
                          <a:solidFill>
                            <a:srgbClr val="CCCCCC"/>
                          </a:solidFill>
                          <a:effectLst/>
                          <a:latin typeface="Segoe UI" panose="020B0502040204020203" pitchFamily="34" charset="0"/>
                          <a:ea typeface="Times New Roman" panose="02020603050405020304" pitchFamily="18" charset="0"/>
                          <a:cs typeface="Times New Roman" panose="02020603050405020304" pitchFamily="18" charset="0"/>
                        </a:rPr>
                        <a:t>  Locally attached disk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402" marR="50402" marT="37801" marB="37801">
                    <a:lnL w="12700" cap="flat" cmpd="sng" algn="ctr">
                      <a:solidFill>
                        <a:srgbClr val="2E2E2E"/>
                      </a:solidFill>
                      <a:prstDash val="solid"/>
                      <a:round/>
                      <a:headEnd type="none" w="med" len="med"/>
                      <a:tailEnd type="none" w="med" len="med"/>
                    </a:lnL>
                    <a:lnR w="12700" cap="flat" cmpd="sng" algn="ctr">
                      <a:solidFill>
                        <a:srgbClr val="2E2E2E"/>
                      </a:solidFill>
                      <a:prstDash val="solid"/>
                      <a:round/>
                      <a:headEnd type="none" w="med" len="med"/>
                      <a:tailEnd type="none" w="med" len="med"/>
                    </a:lnR>
                    <a:lnT w="12700" cap="flat" cmpd="sng" algn="ctr">
                      <a:solidFill>
                        <a:srgbClr val="2E2E2E"/>
                      </a:solidFill>
                      <a:prstDash val="solid"/>
                      <a:round/>
                      <a:headEnd type="none" w="med" len="med"/>
                      <a:tailEnd type="none" w="med" len="med"/>
                    </a:lnT>
                    <a:lnB w="12700" cap="flat" cmpd="sng" algn="ctr">
                      <a:solidFill>
                        <a:srgbClr val="2E2E2E"/>
                      </a:solidFill>
                      <a:prstDash val="solid"/>
                      <a:round/>
                      <a:headEnd type="none" w="med" len="med"/>
                      <a:tailEnd type="none" w="med" len="med"/>
                    </a:lnB>
                    <a:solidFill>
                      <a:srgbClr val="1A1A1A"/>
                    </a:solidFill>
                  </a:tcPr>
                </a:tc>
                <a:extLst>
                  <a:ext uri="{0D108BD9-81ED-4DB2-BD59-A6C34878D82A}">
                    <a16:rowId xmlns:a16="http://schemas.microsoft.com/office/drawing/2014/main" val="1395495483"/>
                  </a:ext>
                </a:extLst>
              </a:tr>
            </a:tbl>
          </a:graphicData>
        </a:graphic>
      </p:graphicFrame>
    </p:spTree>
    <p:extLst>
      <p:ext uri="{BB962C8B-B14F-4D97-AF65-F5344CB8AC3E}">
        <p14:creationId xmlns:p14="http://schemas.microsoft.com/office/powerpoint/2010/main" val="2461153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implementing disaster recovery</a:t>
            </a:r>
          </a:p>
        </p:txBody>
      </p:sp>
      <p:sp>
        <p:nvSpPr>
          <p:cNvPr id="3" name="Text Placeholder 2"/>
          <p:cNvSpPr>
            <a:spLocks noGrp="1"/>
          </p:cNvSpPr>
          <p:nvPr>
            <p:ph type="body" sz="quarter" idx="10"/>
          </p:nvPr>
        </p:nvSpPr>
        <p:spPr>
          <a:xfrm>
            <a:off x="2941637" y="1212850"/>
            <a:ext cx="9221788" cy="5693866"/>
          </a:xfrm>
        </p:spPr>
        <p:txBody>
          <a:bodyPr/>
          <a:lstStyle/>
          <a:p>
            <a:r>
              <a:rPr lang="en-US" dirty="0"/>
              <a:t>Cost</a:t>
            </a:r>
          </a:p>
          <a:p>
            <a:pPr marL="685800" lvl="1" indent="-457200">
              <a:buFont typeface="Arial" panose="020B0604020202020204" pitchFamily="34" charset="0"/>
              <a:buChar char="•"/>
            </a:pPr>
            <a:r>
              <a:rPr lang="en-US" dirty="0"/>
              <a:t>Data center cost</a:t>
            </a:r>
          </a:p>
          <a:p>
            <a:pPr marL="685800" lvl="1" indent="-457200">
              <a:buFont typeface="Arial" panose="020B0604020202020204" pitchFamily="34" charset="0"/>
              <a:buChar char="•"/>
            </a:pPr>
            <a:r>
              <a:rPr lang="en-US" dirty="0"/>
              <a:t>Resource cost</a:t>
            </a:r>
          </a:p>
          <a:p>
            <a:pPr marL="685800" lvl="1" indent="-457200">
              <a:buFont typeface="Arial" panose="020B0604020202020204" pitchFamily="34" charset="0"/>
              <a:buChar char="•"/>
            </a:pPr>
            <a:r>
              <a:rPr lang="en-US" dirty="0"/>
              <a:t>Hardware cost</a:t>
            </a:r>
          </a:p>
          <a:p>
            <a:r>
              <a:rPr lang="en-US" dirty="0"/>
              <a:t>Complexity</a:t>
            </a:r>
          </a:p>
          <a:p>
            <a:pPr marL="685800" lvl="1" indent="-457200">
              <a:buFont typeface="Arial" panose="020B0604020202020204" pitchFamily="34" charset="0"/>
              <a:buChar char="•"/>
            </a:pPr>
            <a:r>
              <a:rPr lang="en-US" dirty="0"/>
              <a:t>Multiple data centers</a:t>
            </a:r>
          </a:p>
          <a:p>
            <a:pPr marL="685800" lvl="1" indent="-457200">
              <a:buFont typeface="Arial" panose="020B0604020202020204" pitchFamily="34" charset="0"/>
              <a:buChar char="•"/>
            </a:pPr>
            <a:r>
              <a:rPr lang="en-US" dirty="0"/>
              <a:t>Replication technologies/restore hardware</a:t>
            </a:r>
          </a:p>
          <a:p>
            <a:pPr marL="685800" lvl="1" indent="-457200">
              <a:buFont typeface="Arial" panose="020B0604020202020204" pitchFamily="34" charset="0"/>
              <a:buChar char="•"/>
            </a:pPr>
            <a:r>
              <a:rPr lang="en-US" dirty="0"/>
              <a:t>Managing management software</a:t>
            </a:r>
          </a:p>
          <a:p>
            <a:r>
              <a:rPr lang="en-US" dirty="0"/>
              <a:t>Reliability</a:t>
            </a:r>
          </a:p>
          <a:p>
            <a:pPr marL="685800" lvl="1" indent="-457200">
              <a:buFont typeface="Arial" panose="020B0604020202020204" pitchFamily="34" charset="0"/>
              <a:buChar char="•"/>
            </a:pPr>
            <a:r>
              <a:rPr lang="en-US" dirty="0"/>
              <a:t>Recovery of data</a:t>
            </a:r>
          </a:p>
          <a:p>
            <a:pPr marL="685800" lvl="1" indent="-457200">
              <a:buFont typeface="Arial" panose="020B0604020202020204" pitchFamily="34" charset="0"/>
              <a:buChar char="•"/>
            </a:pPr>
            <a:r>
              <a:rPr lang="en-US" dirty="0"/>
              <a:t>Providing service</a:t>
            </a:r>
          </a:p>
        </p:txBody>
      </p:sp>
      <p:grpSp>
        <p:nvGrpSpPr>
          <p:cNvPr id="4" name="Group 3">
            <a:extLst>
              <a:ext uri="{FF2B5EF4-FFF2-40B4-BE49-F238E27FC236}">
                <a16:creationId xmlns:a16="http://schemas.microsoft.com/office/drawing/2014/main" id="{3527EB18-813E-46DD-908D-81A8E50B5986}"/>
              </a:ext>
            </a:extLst>
          </p:cNvPr>
          <p:cNvGrpSpPr/>
          <p:nvPr/>
        </p:nvGrpSpPr>
        <p:grpSpPr>
          <a:xfrm>
            <a:off x="1189037" y="1287462"/>
            <a:ext cx="1024840" cy="1024840"/>
            <a:chOff x="1189037" y="1287462"/>
            <a:chExt cx="1024840" cy="1024840"/>
          </a:xfrm>
        </p:grpSpPr>
        <p:sp>
          <p:nvSpPr>
            <p:cNvPr id="5" name="Oval 4"/>
            <p:cNvSpPr/>
            <p:nvPr/>
          </p:nvSpPr>
          <p:spPr bwMode="auto">
            <a:xfrm>
              <a:off x="1189037" y="1287462"/>
              <a:ext cx="1024840" cy="1024840"/>
            </a:xfrm>
            <a:prstGeom prst="ellipse">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price"/>
            <p:cNvSpPr>
              <a:spLocks noChangeAspect="1" noEditPoints="1"/>
            </p:cNvSpPr>
            <p:nvPr/>
          </p:nvSpPr>
          <p:spPr bwMode="auto">
            <a:xfrm>
              <a:off x="1549057" y="1430455"/>
              <a:ext cx="304800" cy="613976"/>
            </a:xfrm>
            <a:custGeom>
              <a:avLst/>
              <a:gdLst>
                <a:gd name="T0" fmla="*/ 141 w 150"/>
                <a:gd name="T1" fmla="*/ 307 h 307"/>
                <a:gd name="T2" fmla="*/ 9 w 150"/>
                <a:gd name="T3" fmla="*/ 307 h 307"/>
                <a:gd name="T4" fmla="*/ 0 w 150"/>
                <a:gd name="T5" fmla="*/ 298 h 307"/>
                <a:gd name="T6" fmla="*/ 0 w 150"/>
                <a:gd name="T7" fmla="*/ 136 h 307"/>
                <a:gd name="T8" fmla="*/ 9 w 150"/>
                <a:gd name="T9" fmla="*/ 123 h 307"/>
                <a:gd name="T10" fmla="*/ 63 w 150"/>
                <a:gd name="T11" fmla="*/ 82 h 307"/>
                <a:gd name="T12" fmla="*/ 75 w 150"/>
                <a:gd name="T13" fmla="*/ 75 h 307"/>
                <a:gd name="T14" fmla="*/ 87 w 150"/>
                <a:gd name="T15" fmla="*/ 82 h 307"/>
                <a:gd name="T16" fmla="*/ 141 w 150"/>
                <a:gd name="T17" fmla="*/ 123 h 307"/>
                <a:gd name="T18" fmla="*/ 150 w 150"/>
                <a:gd name="T19" fmla="*/ 136 h 307"/>
                <a:gd name="T20" fmla="*/ 150 w 150"/>
                <a:gd name="T21" fmla="*/ 298 h 307"/>
                <a:gd name="T22" fmla="*/ 141 w 150"/>
                <a:gd name="T23" fmla="*/ 307 h 307"/>
                <a:gd name="T24" fmla="*/ 99 w 150"/>
                <a:gd name="T25" fmla="*/ 149 h 307"/>
                <a:gd name="T26" fmla="*/ 75 w 150"/>
                <a:gd name="T27" fmla="*/ 125 h 307"/>
                <a:gd name="T28" fmla="*/ 51 w 150"/>
                <a:gd name="T29" fmla="*/ 149 h 307"/>
                <a:gd name="T30" fmla="*/ 75 w 150"/>
                <a:gd name="T31" fmla="*/ 173 h 307"/>
                <a:gd name="T32" fmla="*/ 99 w 150"/>
                <a:gd name="T33" fmla="*/ 149 h 307"/>
                <a:gd name="T34" fmla="*/ 75 w 150"/>
                <a:gd name="T35" fmla="*/ 125 h 307"/>
                <a:gd name="T36" fmla="*/ 75 w 150"/>
                <a:gd name="T3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307">
                  <a:moveTo>
                    <a:pt x="141" y="307"/>
                  </a:moveTo>
                  <a:cubicBezTo>
                    <a:pt x="9" y="307"/>
                    <a:pt x="9" y="307"/>
                    <a:pt x="9" y="307"/>
                  </a:cubicBezTo>
                  <a:cubicBezTo>
                    <a:pt x="4" y="307"/>
                    <a:pt x="0" y="303"/>
                    <a:pt x="0" y="298"/>
                  </a:cubicBezTo>
                  <a:cubicBezTo>
                    <a:pt x="0" y="136"/>
                    <a:pt x="0" y="136"/>
                    <a:pt x="0" y="136"/>
                  </a:cubicBezTo>
                  <a:cubicBezTo>
                    <a:pt x="0" y="131"/>
                    <a:pt x="4" y="127"/>
                    <a:pt x="9" y="123"/>
                  </a:cubicBezTo>
                  <a:cubicBezTo>
                    <a:pt x="63" y="82"/>
                    <a:pt x="63" y="82"/>
                    <a:pt x="63" y="82"/>
                  </a:cubicBezTo>
                  <a:cubicBezTo>
                    <a:pt x="63" y="82"/>
                    <a:pt x="71" y="75"/>
                    <a:pt x="75" y="75"/>
                  </a:cubicBezTo>
                  <a:cubicBezTo>
                    <a:pt x="79" y="75"/>
                    <a:pt x="87" y="82"/>
                    <a:pt x="87" y="82"/>
                  </a:cubicBezTo>
                  <a:cubicBezTo>
                    <a:pt x="141" y="123"/>
                    <a:pt x="141" y="123"/>
                    <a:pt x="141" y="123"/>
                  </a:cubicBezTo>
                  <a:cubicBezTo>
                    <a:pt x="145" y="126"/>
                    <a:pt x="150" y="131"/>
                    <a:pt x="150" y="136"/>
                  </a:cubicBezTo>
                  <a:cubicBezTo>
                    <a:pt x="150" y="298"/>
                    <a:pt x="150" y="298"/>
                    <a:pt x="150" y="298"/>
                  </a:cubicBezTo>
                  <a:cubicBezTo>
                    <a:pt x="150" y="303"/>
                    <a:pt x="146" y="307"/>
                    <a:pt x="141" y="307"/>
                  </a:cubicBezTo>
                  <a:close/>
                  <a:moveTo>
                    <a:pt x="99" y="149"/>
                  </a:moveTo>
                  <a:cubicBezTo>
                    <a:pt x="99" y="136"/>
                    <a:pt x="88" y="125"/>
                    <a:pt x="75" y="125"/>
                  </a:cubicBezTo>
                  <a:cubicBezTo>
                    <a:pt x="62" y="125"/>
                    <a:pt x="51" y="136"/>
                    <a:pt x="51" y="149"/>
                  </a:cubicBezTo>
                  <a:cubicBezTo>
                    <a:pt x="51" y="163"/>
                    <a:pt x="62" y="173"/>
                    <a:pt x="75" y="173"/>
                  </a:cubicBezTo>
                  <a:cubicBezTo>
                    <a:pt x="88" y="173"/>
                    <a:pt x="99" y="163"/>
                    <a:pt x="99" y="149"/>
                  </a:cubicBezTo>
                  <a:close/>
                  <a:moveTo>
                    <a:pt x="75" y="125"/>
                  </a:moveTo>
                  <a:cubicBezTo>
                    <a:pt x="75" y="0"/>
                    <a:pt x="75" y="0"/>
                    <a:pt x="75"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grpSp>
        <p:nvGrpSpPr>
          <p:cNvPr id="12" name="Group 11">
            <a:extLst>
              <a:ext uri="{FF2B5EF4-FFF2-40B4-BE49-F238E27FC236}">
                <a16:creationId xmlns:a16="http://schemas.microsoft.com/office/drawing/2014/main" id="{69080B54-8E3D-44CE-945E-E2398AB54C1C}"/>
              </a:ext>
            </a:extLst>
          </p:cNvPr>
          <p:cNvGrpSpPr/>
          <p:nvPr/>
        </p:nvGrpSpPr>
        <p:grpSpPr>
          <a:xfrm>
            <a:off x="1189037" y="3344862"/>
            <a:ext cx="1024840" cy="1024840"/>
            <a:chOff x="1189037" y="3344862"/>
            <a:chExt cx="1024840" cy="1024840"/>
          </a:xfrm>
        </p:grpSpPr>
        <p:sp>
          <p:nvSpPr>
            <p:cNvPr id="7" name="Oval 6"/>
            <p:cNvSpPr/>
            <p:nvPr/>
          </p:nvSpPr>
          <p:spPr bwMode="auto">
            <a:xfrm>
              <a:off x="1189037" y="3344862"/>
              <a:ext cx="1024840" cy="1024840"/>
            </a:xfrm>
            <a:prstGeom prst="ellipse">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3D"/>
            <p:cNvSpPr>
              <a:spLocks noChangeAspect="1" noEditPoints="1"/>
            </p:cNvSpPr>
            <p:nvPr/>
          </p:nvSpPr>
          <p:spPr bwMode="auto">
            <a:xfrm>
              <a:off x="1479336" y="3603248"/>
              <a:ext cx="468625" cy="498583"/>
            </a:xfrm>
            <a:custGeom>
              <a:avLst/>
              <a:gdLst>
                <a:gd name="T0" fmla="*/ 27 w 219"/>
                <a:gd name="T1" fmla="*/ 48 h 233"/>
                <a:gd name="T2" fmla="*/ 95 w 219"/>
                <a:gd name="T3" fmla="*/ 15 h 233"/>
                <a:gd name="T4" fmla="*/ 123 w 219"/>
                <a:gd name="T5" fmla="*/ 14 h 233"/>
                <a:gd name="T6" fmla="*/ 191 w 219"/>
                <a:gd name="T7" fmla="*/ 48 h 233"/>
                <a:gd name="T8" fmla="*/ 219 w 219"/>
                <a:gd name="T9" fmla="*/ 189 h 233"/>
                <a:gd name="T10" fmla="*/ 219 w 219"/>
                <a:gd name="T11" fmla="*/ 175 h 233"/>
                <a:gd name="T12" fmla="*/ 191 w 219"/>
                <a:gd name="T13" fmla="*/ 175 h 233"/>
                <a:gd name="T14" fmla="*/ 191 w 219"/>
                <a:gd name="T15" fmla="*/ 202 h 233"/>
                <a:gd name="T16" fmla="*/ 219 w 219"/>
                <a:gd name="T17" fmla="*/ 202 h 233"/>
                <a:gd name="T18" fmla="*/ 219 w 219"/>
                <a:gd name="T19" fmla="*/ 189 h 233"/>
                <a:gd name="T20" fmla="*/ 123 w 219"/>
                <a:gd name="T21" fmla="*/ 220 h 233"/>
                <a:gd name="T22" fmla="*/ 123 w 219"/>
                <a:gd name="T23" fmla="*/ 205 h 233"/>
                <a:gd name="T24" fmla="*/ 95 w 219"/>
                <a:gd name="T25" fmla="*/ 205 h 233"/>
                <a:gd name="T26" fmla="*/ 95 w 219"/>
                <a:gd name="T27" fmla="*/ 233 h 233"/>
                <a:gd name="T28" fmla="*/ 123 w 219"/>
                <a:gd name="T29" fmla="*/ 233 h 233"/>
                <a:gd name="T30" fmla="*/ 123 w 219"/>
                <a:gd name="T31" fmla="*/ 220 h 233"/>
                <a:gd name="T32" fmla="*/ 27 w 219"/>
                <a:gd name="T33" fmla="*/ 189 h 233"/>
                <a:gd name="T34" fmla="*/ 27 w 219"/>
                <a:gd name="T35" fmla="*/ 175 h 233"/>
                <a:gd name="T36" fmla="*/ 0 w 219"/>
                <a:gd name="T37" fmla="*/ 175 h 233"/>
                <a:gd name="T38" fmla="*/ 0 w 219"/>
                <a:gd name="T39" fmla="*/ 202 h 233"/>
                <a:gd name="T40" fmla="*/ 27 w 219"/>
                <a:gd name="T41" fmla="*/ 202 h 233"/>
                <a:gd name="T42" fmla="*/ 27 w 219"/>
                <a:gd name="T43" fmla="*/ 189 h 233"/>
                <a:gd name="T44" fmla="*/ 27 w 219"/>
                <a:gd name="T45" fmla="*/ 63 h 233"/>
                <a:gd name="T46" fmla="*/ 27 w 219"/>
                <a:gd name="T47" fmla="*/ 48 h 233"/>
                <a:gd name="T48" fmla="*/ 0 w 219"/>
                <a:gd name="T49" fmla="*/ 48 h 233"/>
                <a:gd name="T50" fmla="*/ 0 w 219"/>
                <a:gd name="T51" fmla="*/ 76 h 233"/>
                <a:gd name="T52" fmla="*/ 27 w 219"/>
                <a:gd name="T53" fmla="*/ 76 h 233"/>
                <a:gd name="T54" fmla="*/ 27 w 219"/>
                <a:gd name="T55" fmla="*/ 63 h 233"/>
                <a:gd name="T56" fmla="*/ 123 w 219"/>
                <a:gd name="T57" fmla="*/ 93 h 233"/>
                <a:gd name="T58" fmla="*/ 123 w 219"/>
                <a:gd name="T59" fmla="*/ 79 h 233"/>
                <a:gd name="T60" fmla="*/ 95 w 219"/>
                <a:gd name="T61" fmla="*/ 79 h 233"/>
                <a:gd name="T62" fmla="*/ 95 w 219"/>
                <a:gd name="T63" fmla="*/ 107 h 233"/>
                <a:gd name="T64" fmla="*/ 123 w 219"/>
                <a:gd name="T65" fmla="*/ 107 h 233"/>
                <a:gd name="T66" fmla="*/ 123 w 219"/>
                <a:gd name="T67" fmla="*/ 93 h 233"/>
                <a:gd name="T68" fmla="*/ 123 w 219"/>
                <a:gd name="T69" fmla="*/ 14 h 233"/>
                <a:gd name="T70" fmla="*/ 123 w 219"/>
                <a:gd name="T71" fmla="*/ 0 h 233"/>
                <a:gd name="T72" fmla="*/ 95 w 219"/>
                <a:gd name="T73" fmla="*/ 0 h 233"/>
                <a:gd name="T74" fmla="*/ 95 w 219"/>
                <a:gd name="T75" fmla="*/ 29 h 233"/>
                <a:gd name="T76" fmla="*/ 123 w 219"/>
                <a:gd name="T77" fmla="*/ 29 h 233"/>
                <a:gd name="T78" fmla="*/ 123 w 219"/>
                <a:gd name="T79" fmla="*/ 14 h 233"/>
                <a:gd name="T80" fmla="*/ 219 w 219"/>
                <a:gd name="T81" fmla="*/ 63 h 233"/>
                <a:gd name="T82" fmla="*/ 219 w 219"/>
                <a:gd name="T83" fmla="*/ 48 h 233"/>
                <a:gd name="T84" fmla="*/ 191 w 219"/>
                <a:gd name="T85" fmla="*/ 48 h 233"/>
                <a:gd name="T86" fmla="*/ 191 w 219"/>
                <a:gd name="T87" fmla="*/ 76 h 233"/>
                <a:gd name="T88" fmla="*/ 219 w 219"/>
                <a:gd name="T89" fmla="*/ 76 h 233"/>
                <a:gd name="T90" fmla="*/ 219 w 219"/>
                <a:gd name="T91" fmla="*/ 63 h 233"/>
                <a:gd name="T92" fmla="*/ 123 w 219"/>
                <a:gd name="T93" fmla="*/ 94 h 233"/>
                <a:gd name="T94" fmla="*/ 191 w 219"/>
                <a:gd name="T95" fmla="*/ 63 h 233"/>
                <a:gd name="T96" fmla="*/ 205 w 219"/>
                <a:gd name="T97" fmla="*/ 76 h 233"/>
                <a:gd name="T98" fmla="*/ 205 w 219"/>
                <a:gd name="T99" fmla="*/ 175 h 233"/>
                <a:gd name="T100" fmla="*/ 109 w 219"/>
                <a:gd name="T101" fmla="*/ 107 h 233"/>
                <a:gd name="T102" fmla="*/ 109 w 219"/>
                <a:gd name="T103" fmla="*/ 205 h 233"/>
                <a:gd name="T104" fmla="*/ 13 w 219"/>
                <a:gd name="T105" fmla="*/ 76 h 233"/>
                <a:gd name="T106" fmla="*/ 13 w 219"/>
                <a:gd name="T107" fmla="*/ 175 h 233"/>
                <a:gd name="T108" fmla="*/ 27 w 219"/>
                <a:gd name="T109" fmla="*/ 63 h 233"/>
                <a:gd name="T110" fmla="*/ 95 w 219"/>
                <a:gd name="T111" fmla="*/ 94 h 233"/>
                <a:gd name="T112" fmla="*/ 123 w 219"/>
                <a:gd name="T113" fmla="*/ 220 h 233"/>
                <a:gd name="T114" fmla="*/ 191 w 219"/>
                <a:gd name="T115" fmla="*/ 189 h 233"/>
                <a:gd name="T116" fmla="*/ 95 w 219"/>
                <a:gd name="T117" fmla="*/ 220 h 233"/>
                <a:gd name="T118" fmla="*/ 27 w 219"/>
                <a:gd name="T119" fmla="*/ 1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33">
                  <a:moveTo>
                    <a:pt x="27" y="48"/>
                  </a:moveTo>
                  <a:lnTo>
                    <a:pt x="95" y="15"/>
                  </a:lnTo>
                  <a:moveTo>
                    <a:pt x="123" y="14"/>
                  </a:moveTo>
                  <a:lnTo>
                    <a:pt x="191" y="48"/>
                  </a:lnTo>
                  <a:moveTo>
                    <a:pt x="219" y="189"/>
                  </a:moveTo>
                  <a:lnTo>
                    <a:pt x="219" y="175"/>
                  </a:lnTo>
                  <a:lnTo>
                    <a:pt x="191" y="175"/>
                  </a:lnTo>
                  <a:lnTo>
                    <a:pt x="191" y="202"/>
                  </a:lnTo>
                  <a:lnTo>
                    <a:pt x="219" y="202"/>
                  </a:lnTo>
                  <a:lnTo>
                    <a:pt x="219" y="189"/>
                  </a:lnTo>
                  <a:moveTo>
                    <a:pt x="123" y="220"/>
                  </a:moveTo>
                  <a:lnTo>
                    <a:pt x="123" y="205"/>
                  </a:lnTo>
                  <a:lnTo>
                    <a:pt x="95" y="205"/>
                  </a:lnTo>
                  <a:lnTo>
                    <a:pt x="95" y="233"/>
                  </a:lnTo>
                  <a:lnTo>
                    <a:pt x="123" y="233"/>
                  </a:lnTo>
                  <a:lnTo>
                    <a:pt x="123" y="220"/>
                  </a:lnTo>
                  <a:moveTo>
                    <a:pt x="27" y="189"/>
                  </a:moveTo>
                  <a:lnTo>
                    <a:pt x="27" y="175"/>
                  </a:lnTo>
                  <a:lnTo>
                    <a:pt x="0" y="175"/>
                  </a:lnTo>
                  <a:lnTo>
                    <a:pt x="0" y="202"/>
                  </a:lnTo>
                  <a:lnTo>
                    <a:pt x="27" y="202"/>
                  </a:lnTo>
                  <a:lnTo>
                    <a:pt x="27" y="189"/>
                  </a:lnTo>
                  <a:moveTo>
                    <a:pt x="27" y="63"/>
                  </a:moveTo>
                  <a:lnTo>
                    <a:pt x="27" y="48"/>
                  </a:lnTo>
                  <a:lnTo>
                    <a:pt x="0" y="48"/>
                  </a:lnTo>
                  <a:lnTo>
                    <a:pt x="0" y="76"/>
                  </a:lnTo>
                  <a:lnTo>
                    <a:pt x="27" y="76"/>
                  </a:lnTo>
                  <a:lnTo>
                    <a:pt x="27" y="63"/>
                  </a:lnTo>
                  <a:moveTo>
                    <a:pt x="123" y="93"/>
                  </a:moveTo>
                  <a:lnTo>
                    <a:pt x="123" y="79"/>
                  </a:lnTo>
                  <a:lnTo>
                    <a:pt x="95" y="79"/>
                  </a:lnTo>
                  <a:lnTo>
                    <a:pt x="95" y="107"/>
                  </a:lnTo>
                  <a:lnTo>
                    <a:pt x="123" y="107"/>
                  </a:lnTo>
                  <a:lnTo>
                    <a:pt x="123" y="93"/>
                  </a:lnTo>
                  <a:moveTo>
                    <a:pt x="123" y="14"/>
                  </a:moveTo>
                  <a:lnTo>
                    <a:pt x="123" y="0"/>
                  </a:lnTo>
                  <a:lnTo>
                    <a:pt x="95" y="0"/>
                  </a:lnTo>
                  <a:lnTo>
                    <a:pt x="95" y="29"/>
                  </a:lnTo>
                  <a:lnTo>
                    <a:pt x="123" y="29"/>
                  </a:lnTo>
                  <a:lnTo>
                    <a:pt x="123" y="14"/>
                  </a:lnTo>
                  <a:moveTo>
                    <a:pt x="219" y="63"/>
                  </a:moveTo>
                  <a:lnTo>
                    <a:pt x="219" y="48"/>
                  </a:lnTo>
                  <a:lnTo>
                    <a:pt x="191" y="48"/>
                  </a:lnTo>
                  <a:lnTo>
                    <a:pt x="191" y="76"/>
                  </a:lnTo>
                  <a:lnTo>
                    <a:pt x="219" y="76"/>
                  </a:lnTo>
                  <a:lnTo>
                    <a:pt x="219" y="63"/>
                  </a:lnTo>
                  <a:moveTo>
                    <a:pt x="123" y="94"/>
                  </a:moveTo>
                  <a:lnTo>
                    <a:pt x="191" y="63"/>
                  </a:lnTo>
                  <a:moveTo>
                    <a:pt x="205" y="76"/>
                  </a:moveTo>
                  <a:lnTo>
                    <a:pt x="205" y="175"/>
                  </a:lnTo>
                  <a:moveTo>
                    <a:pt x="109" y="107"/>
                  </a:moveTo>
                  <a:lnTo>
                    <a:pt x="109" y="205"/>
                  </a:lnTo>
                  <a:moveTo>
                    <a:pt x="13" y="76"/>
                  </a:moveTo>
                  <a:lnTo>
                    <a:pt x="13" y="175"/>
                  </a:lnTo>
                  <a:moveTo>
                    <a:pt x="27" y="63"/>
                  </a:moveTo>
                  <a:lnTo>
                    <a:pt x="95" y="94"/>
                  </a:lnTo>
                  <a:moveTo>
                    <a:pt x="123" y="220"/>
                  </a:moveTo>
                  <a:lnTo>
                    <a:pt x="191" y="189"/>
                  </a:lnTo>
                  <a:moveTo>
                    <a:pt x="95" y="220"/>
                  </a:moveTo>
                  <a:lnTo>
                    <a:pt x="27" y="189"/>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3" name="Group 12">
            <a:extLst>
              <a:ext uri="{FF2B5EF4-FFF2-40B4-BE49-F238E27FC236}">
                <a16:creationId xmlns:a16="http://schemas.microsoft.com/office/drawing/2014/main" id="{602B8659-A6E5-4F60-81D9-E5356ACA7F2E}"/>
              </a:ext>
            </a:extLst>
          </p:cNvPr>
          <p:cNvGrpSpPr/>
          <p:nvPr/>
        </p:nvGrpSpPr>
        <p:grpSpPr>
          <a:xfrm>
            <a:off x="1189037" y="5173662"/>
            <a:ext cx="1024840" cy="1024840"/>
            <a:chOff x="1189037" y="5173662"/>
            <a:chExt cx="1024840" cy="1024840"/>
          </a:xfrm>
        </p:grpSpPr>
        <p:sp>
          <p:nvSpPr>
            <p:cNvPr id="9" name="Oval 8"/>
            <p:cNvSpPr/>
            <p:nvPr/>
          </p:nvSpPr>
          <p:spPr bwMode="auto">
            <a:xfrm>
              <a:off x="1189037" y="5173662"/>
              <a:ext cx="1024840" cy="1024840"/>
            </a:xfrm>
            <a:prstGeom prst="ellipse">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 name="clipboard_4"/>
            <p:cNvSpPr>
              <a:spLocks noChangeAspect="1" noEditPoints="1"/>
            </p:cNvSpPr>
            <p:nvPr/>
          </p:nvSpPr>
          <p:spPr bwMode="auto">
            <a:xfrm>
              <a:off x="1510957" y="5424984"/>
              <a:ext cx="381000" cy="522196"/>
            </a:xfrm>
            <a:custGeom>
              <a:avLst/>
              <a:gdLst>
                <a:gd name="T0" fmla="*/ 247 w 247"/>
                <a:gd name="T1" fmla="*/ 33 h 340"/>
                <a:gd name="T2" fmla="*/ 247 w 247"/>
                <a:gd name="T3" fmla="*/ 340 h 340"/>
                <a:gd name="T4" fmla="*/ 0 w 247"/>
                <a:gd name="T5" fmla="*/ 340 h 340"/>
                <a:gd name="T6" fmla="*/ 0 w 247"/>
                <a:gd name="T7" fmla="*/ 33 h 340"/>
                <a:gd name="T8" fmla="*/ 65 w 247"/>
                <a:gd name="T9" fmla="*/ 33 h 340"/>
                <a:gd name="T10" fmla="*/ 91 w 247"/>
                <a:gd name="T11" fmla="*/ 33 h 340"/>
                <a:gd name="T12" fmla="*/ 124 w 247"/>
                <a:gd name="T13" fmla="*/ 0 h 340"/>
                <a:gd name="T14" fmla="*/ 158 w 247"/>
                <a:gd name="T15" fmla="*/ 33 h 340"/>
                <a:gd name="T16" fmla="*/ 247 w 247"/>
                <a:gd name="T17" fmla="*/ 33 h 340"/>
                <a:gd name="T18" fmla="*/ 68 w 247"/>
                <a:gd name="T19" fmla="*/ 33 h 340"/>
                <a:gd name="T20" fmla="*/ 68 w 247"/>
                <a:gd name="T21" fmla="*/ 78 h 340"/>
                <a:gd name="T22" fmla="*/ 180 w 247"/>
                <a:gd name="T23" fmla="*/ 78 h 340"/>
                <a:gd name="T24" fmla="*/ 180 w 247"/>
                <a:gd name="T25" fmla="*/ 33 h 340"/>
                <a:gd name="T26" fmla="*/ 36 w 247"/>
                <a:gd name="T27" fmla="*/ 152 h 340"/>
                <a:gd name="T28" fmla="*/ 117 w 247"/>
                <a:gd name="T29" fmla="*/ 152 h 340"/>
                <a:gd name="T30" fmla="*/ 36 w 247"/>
                <a:gd name="T31" fmla="*/ 220 h 340"/>
                <a:gd name="T32" fmla="*/ 117 w 247"/>
                <a:gd name="T33" fmla="*/ 220 h 340"/>
                <a:gd name="T34" fmla="*/ 36 w 247"/>
                <a:gd name="T35" fmla="*/ 287 h 340"/>
                <a:gd name="T36" fmla="*/ 117 w 247"/>
                <a:gd name="T37" fmla="*/ 287 h 340"/>
                <a:gd name="T38" fmla="*/ 146 w 247"/>
                <a:gd name="T39" fmla="*/ 130 h 340"/>
                <a:gd name="T40" fmla="*/ 168 w 247"/>
                <a:gd name="T41" fmla="*/ 152 h 340"/>
                <a:gd name="T42" fmla="*/ 200 w 247"/>
                <a:gd name="T43" fmla="*/ 119 h 340"/>
                <a:gd name="T44" fmla="*/ 146 w 247"/>
                <a:gd name="T45" fmla="*/ 200 h 340"/>
                <a:gd name="T46" fmla="*/ 168 w 247"/>
                <a:gd name="T47" fmla="*/ 222 h 340"/>
                <a:gd name="T48" fmla="*/ 200 w 247"/>
                <a:gd name="T49" fmla="*/ 189 h 340"/>
                <a:gd name="T50" fmla="*/ 146 w 247"/>
                <a:gd name="T51" fmla="*/ 269 h 340"/>
                <a:gd name="T52" fmla="*/ 168 w 247"/>
                <a:gd name="T53" fmla="*/ 291 h 340"/>
                <a:gd name="T54" fmla="*/ 200 w 247"/>
                <a:gd name="T55" fmla="*/ 25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340">
                  <a:moveTo>
                    <a:pt x="247" y="33"/>
                  </a:moveTo>
                  <a:cubicBezTo>
                    <a:pt x="247" y="340"/>
                    <a:pt x="247" y="340"/>
                    <a:pt x="247" y="340"/>
                  </a:cubicBezTo>
                  <a:cubicBezTo>
                    <a:pt x="0" y="340"/>
                    <a:pt x="0" y="340"/>
                    <a:pt x="0" y="340"/>
                  </a:cubicBezTo>
                  <a:cubicBezTo>
                    <a:pt x="0" y="33"/>
                    <a:pt x="0" y="33"/>
                    <a:pt x="0" y="33"/>
                  </a:cubicBezTo>
                  <a:cubicBezTo>
                    <a:pt x="65" y="33"/>
                    <a:pt x="65" y="33"/>
                    <a:pt x="65" y="33"/>
                  </a:cubicBezTo>
                  <a:cubicBezTo>
                    <a:pt x="91" y="33"/>
                    <a:pt x="91" y="33"/>
                    <a:pt x="91" y="33"/>
                  </a:cubicBezTo>
                  <a:cubicBezTo>
                    <a:pt x="91" y="15"/>
                    <a:pt x="106" y="0"/>
                    <a:pt x="124" y="0"/>
                  </a:cubicBezTo>
                  <a:cubicBezTo>
                    <a:pt x="143" y="0"/>
                    <a:pt x="158" y="15"/>
                    <a:pt x="158" y="33"/>
                  </a:cubicBezTo>
                  <a:lnTo>
                    <a:pt x="247" y="33"/>
                  </a:lnTo>
                  <a:close/>
                  <a:moveTo>
                    <a:pt x="68" y="33"/>
                  </a:moveTo>
                  <a:cubicBezTo>
                    <a:pt x="68" y="78"/>
                    <a:pt x="68" y="78"/>
                    <a:pt x="68" y="78"/>
                  </a:cubicBezTo>
                  <a:cubicBezTo>
                    <a:pt x="180" y="78"/>
                    <a:pt x="180" y="78"/>
                    <a:pt x="180" y="78"/>
                  </a:cubicBezTo>
                  <a:cubicBezTo>
                    <a:pt x="180" y="33"/>
                    <a:pt x="180" y="33"/>
                    <a:pt x="180" y="33"/>
                  </a:cubicBezTo>
                  <a:moveTo>
                    <a:pt x="36" y="152"/>
                  </a:moveTo>
                  <a:cubicBezTo>
                    <a:pt x="117" y="152"/>
                    <a:pt x="117" y="152"/>
                    <a:pt x="117" y="152"/>
                  </a:cubicBezTo>
                  <a:moveTo>
                    <a:pt x="36" y="220"/>
                  </a:moveTo>
                  <a:cubicBezTo>
                    <a:pt x="117" y="220"/>
                    <a:pt x="117" y="220"/>
                    <a:pt x="117" y="220"/>
                  </a:cubicBezTo>
                  <a:moveTo>
                    <a:pt x="36" y="287"/>
                  </a:moveTo>
                  <a:cubicBezTo>
                    <a:pt x="117" y="287"/>
                    <a:pt x="117" y="287"/>
                    <a:pt x="117" y="287"/>
                  </a:cubicBezTo>
                  <a:moveTo>
                    <a:pt x="146" y="130"/>
                  </a:moveTo>
                  <a:cubicBezTo>
                    <a:pt x="168" y="152"/>
                    <a:pt x="168" y="152"/>
                    <a:pt x="168" y="152"/>
                  </a:cubicBezTo>
                  <a:cubicBezTo>
                    <a:pt x="200" y="119"/>
                    <a:pt x="200" y="119"/>
                    <a:pt x="200" y="119"/>
                  </a:cubicBezTo>
                  <a:moveTo>
                    <a:pt x="146" y="200"/>
                  </a:moveTo>
                  <a:cubicBezTo>
                    <a:pt x="168" y="222"/>
                    <a:pt x="168" y="222"/>
                    <a:pt x="168" y="222"/>
                  </a:cubicBezTo>
                  <a:cubicBezTo>
                    <a:pt x="200" y="189"/>
                    <a:pt x="200" y="189"/>
                    <a:pt x="200" y="189"/>
                  </a:cubicBezTo>
                  <a:moveTo>
                    <a:pt x="146" y="269"/>
                  </a:moveTo>
                  <a:cubicBezTo>
                    <a:pt x="168" y="291"/>
                    <a:pt x="168" y="291"/>
                    <a:pt x="168" y="291"/>
                  </a:cubicBezTo>
                  <a:cubicBezTo>
                    <a:pt x="200" y="258"/>
                    <a:pt x="200" y="258"/>
                    <a:pt x="200" y="258"/>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1" name="Rectangle 10"/>
            <p:cNvSpPr/>
            <p:nvPr/>
          </p:nvSpPr>
          <p:spPr bwMode="auto">
            <a:xfrm>
              <a:off x="1714148" y="5574835"/>
              <a:ext cx="149035" cy="349314"/>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1644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E5686-8E21-4F06-8809-88B86E31E86C}"/>
              </a:ext>
            </a:extLst>
          </p:cNvPr>
          <p:cNvSpPr txBox="1"/>
          <p:nvPr/>
        </p:nvSpPr>
        <p:spPr bwMode="auto">
          <a:xfrm rot="16200000">
            <a:off x="-130618" y="1522378"/>
            <a:ext cx="2422976" cy="72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 SC  DPM</a:t>
            </a:r>
          </a:p>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Azure Backup Server</a:t>
            </a:r>
          </a:p>
        </p:txBody>
      </p:sp>
      <p:cxnSp>
        <p:nvCxnSpPr>
          <p:cNvPr id="4" name="Straight Arrow Connector 3">
            <a:extLst>
              <a:ext uri="{FF2B5EF4-FFF2-40B4-BE49-F238E27FC236}">
                <a16:creationId xmlns:a16="http://schemas.microsoft.com/office/drawing/2014/main" id="{50E6963E-A26B-4AD6-BA7C-A8CC109E6760}"/>
              </a:ext>
            </a:extLst>
          </p:cNvPr>
          <p:cNvCxnSpPr>
            <a:cxnSpLocks/>
            <a:endCxn id="37" idx="18"/>
          </p:cNvCxnSpPr>
          <p:nvPr/>
        </p:nvCxnSpPr>
        <p:spPr>
          <a:xfrm>
            <a:off x="3179848" y="1537414"/>
            <a:ext cx="1944638" cy="8895"/>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6EA3021B-AE66-450C-AC36-32E4D4B3A84D}"/>
              </a:ext>
            </a:extLst>
          </p:cNvPr>
          <p:cNvCxnSpPr/>
          <p:nvPr/>
        </p:nvCxnSpPr>
        <p:spPr>
          <a:xfrm flipV="1">
            <a:off x="2376642" y="2610296"/>
            <a:ext cx="14042" cy="1210544"/>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6C7EC89-C62A-4750-8899-6D56AE2D3988}"/>
              </a:ext>
            </a:extLst>
          </p:cNvPr>
          <p:cNvSpPr txBox="1"/>
          <p:nvPr/>
        </p:nvSpPr>
        <p:spPr bwMode="auto">
          <a:xfrm>
            <a:off x="732616" y="3344862"/>
            <a:ext cx="3577402" cy="408060"/>
          </a:xfrm>
          <a:prstGeom prst="rect">
            <a:avLst/>
          </a:prstGeom>
          <a:solidFill>
            <a:schemeClr val="tx1"/>
          </a:solidFill>
          <a:ln w="9525">
            <a:solidFill>
              <a:srgbClr val="0070C0"/>
            </a:solidFill>
            <a:miter lim="800000"/>
            <a:headEnd/>
            <a:tailEnd/>
          </a:ln>
          <a:extLs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alibri"/>
                <a:ea typeface="+mn-ea"/>
                <a:cs typeface="+mn-cs"/>
              </a:rPr>
              <a:t>App Consistent backups</a:t>
            </a:r>
          </a:p>
        </p:txBody>
      </p:sp>
      <p:grpSp>
        <p:nvGrpSpPr>
          <p:cNvPr id="8" name="Group 7">
            <a:extLst>
              <a:ext uri="{FF2B5EF4-FFF2-40B4-BE49-F238E27FC236}">
                <a16:creationId xmlns:a16="http://schemas.microsoft.com/office/drawing/2014/main" id="{950530C7-4328-4B93-BD4E-5E9CDC7DA0E2}"/>
              </a:ext>
            </a:extLst>
          </p:cNvPr>
          <p:cNvGrpSpPr/>
          <p:nvPr/>
        </p:nvGrpSpPr>
        <p:grpSpPr>
          <a:xfrm>
            <a:off x="5072436" y="4205131"/>
            <a:ext cx="1582105" cy="1234519"/>
            <a:chOff x="3793183" y="5338707"/>
            <a:chExt cx="1582329" cy="1234695"/>
          </a:xfrm>
        </p:grpSpPr>
        <p:sp>
          <p:nvSpPr>
            <p:cNvPr id="9" name="TextBox 8">
              <a:extLst>
                <a:ext uri="{FF2B5EF4-FFF2-40B4-BE49-F238E27FC236}">
                  <a16:creationId xmlns:a16="http://schemas.microsoft.com/office/drawing/2014/main" id="{B25F5AD4-44C7-47F3-BC52-69257D261D6A}"/>
                </a:ext>
              </a:extLst>
            </p:cNvPr>
            <p:cNvSpPr txBox="1"/>
            <p:nvPr/>
          </p:nvSpPr>
          <p:spPr bwMode="auto">
            <a:xfrm>
              <a:off x="3793183" y="6165284"/>
              <a:ext cx="1582329" cy="4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Hyper-V VMs</a:t>
              </a:r>
            </a:p>
          </p:txBody>
        </p:sp>
        <p:pic>
          <p:nvPicPr>
            <p:cNvPr id="10" name="Picture 9">
              <a:extLst>
                <a:ext uri="{FF2B5EF4-FFF2-40B4-BE49-F238E27FC236}">
                  <a16:creationId xmlns:a16="http://schemas.microsoft.com/office/drawing/2014/main" id="{C428ABB0-262B-4B7A-835B-9FE56525E6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0242" y="5338707"/>
              <a:ext cx="1154684" cy="759786"/>
            </a:xfrm>
            <a:prstGeom prst="rect">
              <a:avLst/>
            </a:prstGeom>
          </p:spPr>
        </p:pic>
      </p:grpSp>
      <p:sp>
        <p:nvSpPr>
          <p:cNvPr id="12" name="Freeform 18">
            <a:extLst>
              <a:ext uri="{FF2B5EF4-FFF2-40B4-BE49-F238E27FC236}">
                <a16:creationId xmlns:a16="http://schemas.microsoft.com/office/drawing/2014/main" id="{619D43F3-90E8-488F-B151-ECF7E5413633}"/>
              </a:ext>
            </a:extLst>
          </p:cNvPr>
          <p:cNvSpPr>
            <a:spLocks noChangeAspect="1" noEditPoints="1"/>
          </p:cNvSpPr>
          <p:nvPr/>
        </p:nvSpPr>
        <p:spPr bwMode="black">
          <a:xfrm>
            <a:off x="1515776" y="938616"/>
            <a:ext cx="1629706" cy="1828541"/>
          </a:xfrm>
          <a:custGeom>
            <a:avLst/>
            <a:gdLst>
              <a:gd name="T0" fmla="*/ 977 w 983"/>
              <a:gd name="T1" fmla="*/ 759 h 1105"/>
              <a:gd name="T2" fmla="*/ 931 w 983"/>
              <a:gd name="T3" fmla="*/ 1067 h 1105"/>
              <a:gd name="T4" fmla="*/ 736 w 983"/>
              <a:gd name="T5" fmla="*/ 1062 h 1105"/>
              <a:gd name="T6" fmla="*/ 700 w 983"/>
              <a:gd name="T7" fmla="*/ 867 h 1105"/>
              <a:gd name="T8" fmla="*/ 777 w 983"/>
              <a:gd name="T9" fmla="*/ 966 h 1105"/>
              <a:gd name="T10" fmla="*/ 834 w 983"/>
              <a:gd name="T11" fmla="*/ 1026 h 1105"/>
              <a:gd name="T12" fmla="*/ 894 w 983"/>
              <a:gd name="T13" fmla="*/ 969 h 1105"/>
              <a:gd name="T14" fmla="*/ 898 w 983"/>
              <a:gd name="T15" fmla="*/ 788 h 1105"/>
              <a:gd name="T16" fmla="*/ 882 w 983"/>
              <a:gd name="T17" fmla="*/ 715 h 1105"/>
              <a:gd name="T18" fmla="*/ 821 w 983"/>
              <a:gd name="T19" fmla="*/ 701 h 1105"/>
              <a:gd name="T20" fmla="*/ 844 w 983"/>
              <a:gd name="T21" fmla="*/ 618 h 1105"/>
              <a:gd name="T22" fmla="*/ 944 w 983"/>
              <a:gd name="T23" fmla="*/ 458 h 1105"/>
              <a:gd name="T24" fmla="*/ 750 w 983"/>
              <a:gd name="T25" fmla="*/ 453 h 1105"/>
              <a:gd name="T26" fmla="*/ 707 w 983"/>
              <a:gd name="T27" fmla="*/ 550 h 1105"/>
              <a:gd name="T28" fmla="*/ 740 w 983"/>
              <a:gd name="T29" fmla="*/ 860 h 1105"/>
              <a:gd name="T30" fmla="*/ 857 w 983"/>
              <a:gd name="T31" fmla="*/ 900 h 1105"/>
              <a:gd name="T32" fmla="*/ 839 w 983"/>
              <a:gd name="T33" fmla="*/ 823 h 1105"/>
              <a:gd name="T34" fmla="*/ 781 w 983"/>
              <a:gd name="T35" fmla="*/ 764 h 1105"/>
              <a:gd name="T36" fmla="*/ 785 w 983"/>
              <a:gd name="T37" fmla="*/ 591 h 1105"/>
              <a:gd name="T38" fmla="*/ 804 w 983"/>
              <a:gd name="T39" fmla="*/ 511 h 1105"/>
              <a:gd name="T40" fmla="*/ 887 w 983"/>
              <a:gd name="T41" fmla="*/ 512 h 1105"/>
              <a:gd name="T42" fmla="*/ 902 w 983"/>
              <a:gd name="T43" fmla="*/ 586 h 1105"/>
              <a:gd name="T44" fmla="*/ 982 w 983"/>
              <a:gd name="T45" fmla="*/ 556 h 1105"/>
              <a:gd name="T46" fmla="*/ 543 w 983"/>
              <a:gd name="T47" fmla="*/ 902 h 1105"/>
              <a:gd name="T48" fmla="*/ 55 w 983"/>
              <a:gd name="T49" fmla="*/ 620 h 1105"/>
              <a:gd name="T50" fmla="*/ 27 w 983"/>
              <a:gd name="T51" fmla="*/ 170 h 1105"/>
              <a:gd name="T52" fmla="*/ 0 w 983"/>
              <a:gd name="T53" fmla="*/ 620 h 1105"/>
              <a:gd name="T54" fmla="*/ 541 w 983"/>
              <a:gd name="T55" fmla="*/ 957 h 1105"/>
              <a:gd name="T56" fmla="*/ 569 w 983"/>
              <a:gd name="T57" fmla="*/ 930 h 1105"/>
              <a:gd name="T58" fmla="*/ 193 w 983"/>
              <a:gd name="T59" fmla="*/ 498 h 1105"/>
              <a:gd name="T60" fmla="*/ 540 w 983"/>
              <a:gd name="T61" fmla="*/ 602 h 1105"/>
              <a:gd name="T62" fmla="*/ 661 w 983"/>
              <a:gd name="T63" fmla="*/ 641 h 1105"/>
              <a:gd name="T64" fmla="*/ 221 w 983"/>
              <a:gd name="T65" fmla="*/ 585 h 1105"/>
              <a:gd name="T66" fmla="*/ 193 w 983"/>
              <a:gd name="T67" fmla="*/ 620 h 1105"/>
              <a:gd name="T68" fmla="*/ 660 w 983"/>
              <a:gd name="T69" fmla="*/ 757 h 1105"/>
              <a:gd name="T70" fmla="*/ 659 w 983"/>
              <a:gd name="T71" fmla="*/ 837 h 1105"/>
              <a:gd name="T72" fmla="*/ 165 w 983"/>
              <a:gd name="T73" fmla="*/ 733 h 1105"/>
              <a:gd name="T74" fmla="*/ 114 w 983"/>
              <a:gd name="T75" fmla="*/ 199 h 1105"/>
              <a:gd name="T76" fmla="*/ 270 w 983"/>
              <a:gd name="T77" fmla="*/ 39 h 1105"/>
              <a:gd name="T78" fmla="*/ 916 w 983"/>
              <a:gd name="T79" fmla="*/ 91 h 1105"/>
              <a:gd name="T80" fmla="*/ 972 w 983"/>
              <a:gd name="T81" fmla="*/ 395 h 1105"/>
              <a:gd name="T82" fmla="*/ 894 w 983"/>
              <a:gd name="T83" fmla="*/ 368 h 1105"/>
              <a:gd name="T84" fmla="*/ 892 w 983"/>
              <a:gd name="T85" fmla="*/ 284 h 1105"/>
              <a:gd name="T86" fmla="*/ 544 w 983"/>
              <a:gd name="T87" fmla="*/ 366 h 1105"/>
              <a:gd name="T88" fmla="*/ 193 w 983"/>
              <a:gd name="T89" fmla="*/ 281 h 1105"/>
              <a:gd name="T90" fmla="*/ 542 w 983"/>
              <a:gd name="T91" fmla="*/ 456 h 1105"/>
              <a:gd name="T92" fmla="*/ 676 w 983"/>
              <a:gd name="T93" fmla="*/ 493 h 1105"/>
              <a:gd name="T94" fmla="*/ 222 w 983"/>
              <a:gd name="T95" fmla="*/ 440 h 1105"/>
              <a:gd name="T96" fmla="*/ 193 w 983"/>
              <a:gd name="T97" fmla="*/ 498 h 1105"/>
              <a:gd name="T98" fmla="*/ 544 w 983"/>
              <a:gd name="T99" fmla="*/ 319 h 1105"/>
              <a:gd name="T100" fmla="*/ 544 w 983"/>
              <a:gd name="T101" fmla="*/ 79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3" h="1105">
                <a:moveTo>
                  <a:pt x="940" y="661"/>
                </a:moveTo>
                <a:cubicBezTo>
                  <a:pt x="964" y="686"/>
                  <a:pt x="978" y="721"/>
                  <a:pt x="977" y="759"/>
                </a:cubicBezTo>
                <a:cubicBezTo>
                  <a:pt x="977" y="759"/>
                  <a:pt x="977" y="759"/>
                  <a:pt x="973" y="971"/>
                </a:cubicBezTo>
                <a:cubicBezTo>
                  <a:pt x="972" y="1009"/>
                  <a:pt x="956" y="1042"/>
                  <a:pt x="931" y="1067"/>
                </a:cubicBezTo>
                <a:cubicBezTo>
                  <a:pt x="905" y="1091"/>
                  <a:pt x="870" y="1105"/>
                  <a:pt x="832" y="1105"/>
                </a:cubicBezTo>
                <a:cubicBezTo>
                  <a:pt x="795" y="1104"/>
                  <a:pt x="760" y="1088"/>
                  <a:pt x="736" y="1062"/>
                </a:cubicBezTo>
                <a:cubicBezTo>
                  <a:pt x="711" y="1037"/>
                  <a:pt x="697" y="1002"/>
                  <a:pt x="698" y="965"/>
                </a:cubicBezTo>
                <a:cubicBezTo>
                  <a:pt x="698" y="965"/>
                  <a:pt x="698" y="965"/>
                  <a:pt x="700" y="867"/>
                </a:cubicBezTo>
                <a:cubicBezTo>
                  <a:pt x="710" y="889"/>
                  <a:pt x="731" y="918"/>
                  <a:pt x="778" y="934"/>
                </a:cubicBezTo>
                <a:cubicBezTo>
                  <a:pt x="778" y="934"/>
                  <a:pt x="778" y="934"/>
                  <a:pt x="777" y="966"/>
                </a:cubicBezTo>
                <a:cubicBezTo>
                  <a:pt x="776" y="982"/>
                  <a:pt x="783" y="997"/>
                  <a:pt x="793" y="1008"/>
                </a:cubicBezTo>
                <a:cubicBezTo>
                  <a:pt x="804" y="1019"/>
                  <a:pt x="818" y="1025"/>
                  <a:pt x="834" y="1026"/>
                </a:cubicBezTo>
                <a:cubicBezTo>
                  <a:pt x="850" y="1026"/>
                  <a:pt x="865" y="1020"/>
                  <a:pt x="876" y="1009"/>
                </a:cubicBezTo>
                <a:cubicBezTo>
                  <a:pt x="887" y="999"/>
                  <a:pt x="893" y="985"/>
                  <a:pt x="894" y="969"/>
                </a:cubicBezTo>
                <a:cubicBezTo>
                  <a:pt x="894" y="969"/>
                  <a:pt x="894" y="969"/>
                  <a:pt x="895" y="928"/>
                </a:cubicBezTo>
                <a:cubicBezTo>
                  <a:pt x="895" y="928"/>
                  <a:pt x="895" y="928"/>
                  <a:pt x="898" y="788"/>
                </a:cubicBezTo>
                <a:cubicBezTo>
                  <a:pt x="898" y="788"/>
                  <a:pt x="898" y="788"/>
                  <a:pt x="899" y="757"/>
                </a:cubicBezTo>
                <a:cubicBezTo>
                  <a:pt x="899" y="741"/>
                  <a:pt x="892" y="726"/>
                  <a:pt x="882" y="715"/>
                </a:cubicBezTo>
                <a:cubicBezTo>
                  <a:pt x="872" y="705"/>
                  <a:pt x="858" y="697"/>
                  <a:pt x="841" y="697"/>
                </a:cubicBezTo>
                <a:cubicBezTo>
                  <a:pt x="834" y="697"/>
                  <a:pt x="828" y="699"/>
                  <a:pt x="821" y="701"/>
                </a:cubicBezTo>
                <a:cubicBezTo>
                  <a:pt x="821" y="701"/>
                  <a:pt x="821" y="701"/>
                  <a:pt x="823" y="620"/>
                </a:cubicBezTo>
                <a:cubicBezTo>
                  <a:pt x="829" y="619"/>
                  <a:pt x="836" y="618"/>
                  <a:pt x="844" y="618"/>
                </a:cubicBezTo>
                <a:cubicBezTo>
                  <a:pt x="881" y="619"/>
                  <a:pt x="916" y="636"/>
                  <a:pt x="940" y="661"/>
                </a:cubicBezTo>
                <a:close/>
                <a:moveTo>
                  <a:pt x="944" y="458"/>
                </a:moveTo>
                <a:cubicBezTo>
                  <a:pt x="920" y="432"/>
                  <a:pt x="885" y="416"/>
                  <a:pt x="848" y="416"/>
                </a:cubicBezTo>
                <a:cubicBezTo>
                  <a:pt x="810" y="415"/>
                  <a:pt x="775" y="429"/>
                  <a:pt x="750" y="453"/>
                </a:cubicBezTo>
                <a:cubicBezTo>
                  <a:pt x="750" y="454"/>
                  <a:pt x="750" y="454"/>
                  <a:pt x="750" y="454"/>
                </a:cubicBezTo>
                <a:cubicBezTo>
                  <a:pt x="724" y="478"/>
                  <a:pt x="708" y="512"/>
                  <a:pt x="707" y="550"/>
                </a:cubicBezTo>
                <a:cubicBezTo>
                  <a:pt x="703" y="761"/>
                  <a:pt x="703" y="761"/>
                  <a:pt x="703" y="761"/>
                </a:cubicBezTo>
                <a:cubicBezTo>
                  <a:pt x="702" y="800"/>
                  <a:pt x="716" y="834"/>
                  <a:pt x="740" y="860"/>
                </a:cubicBezTo>
                <a:cubicBezTo>
                  <a:pt x="765" y="885"/>
                  <a:pt x="799" y="901"/>
                  <a:pt x="837" y="902"/>
                </a:cubicBezTo>
                <a:cubicBezTo>
                  <a:pt x="844" y="902"/>
                  <a:pt x="851" y="901"/>
                  <a:pt x="857" y="900"/>
                </a:cubicBezTo>
                <a:cubicBezTo>
                  <a:pt x="860" y="819"/>
                  <a:pt x="860" y="819"/>
                  <a:pt x="860" y="819"/>
                </a:cubicBezTo>
                <a:cubicBezTo>
                  <a:pt x="853" y="821"/>
                  <a:pt x="846" y="823"/>
                  <a:pt x="839" y="823"/>
                </a:cubicBezTo>
                <a:cubicBezTo>
                  <a:pt x="823" y="823"/>
                  <a:pt x="808" y="816"/>
                  <a:pt x="798" y="805"/>
                </a:cubicBezTo>
                <a:cubicBezTo>
                  <a:pt x="787" y="794"/>
                  <a:pt x="781" y="780"/>
                  <a:pt x="781" y="764"/>
                </a:cubicBezTo>
                <a:cubicBezTo>
                  <a:pt x="785" y="596"/>
                  <a:pt x="785" y="596"/>
                  <a:pt x="785" y="596"/>
                </a:cubicBezTo>
                <a:cubicBezTo>
                  <a:pt x="785" y="591"/>
                  <a:pt x="785" y="591"/>
                  <a:pt x="785" y="591"/>
                </a:cubicBezTo>
                <a:cubicBezTo>
                  <a:pt x="786" y="552"/>
                  <a:pt x="786" y="552"/>
                  <a:pt x="786" y="552"/>
                </a:cubicBezTo>
                <a:cubicBezTo>
                  <a:pt x="787" y="536"/>
                  <a:pt x="793" y="521"/>
                  <a:pt x="804" y="511"/>
                </a:cubicBezTo>
                <a:cubicBezTo>
                  <a:pt x="816" y="500"/>
                  <a:pt x="830" y="494"/>
                  <a:pt x="846" y="494"/>
                </a:cubicBezTo>
                <a:cubicBezTo>
                  <a:pt x="862" y="495"/>
                  <a:pt x="876" y="501"/>
                  <a:pt x="887" y="512"/>
                </a:cubicBezTo>
                <a:cubicBezTo>
                  <a:pt x="897" y="524"/>
                  <a:pt x="904" y="538"/>
                  <a:pt x="903" y="554"/>
                </a:cubicBezTo>
                <a:cubicBezTo>
                  <a:pt x="902" y="586"/>
                  <a:pt x="902" y="586"/>
                  <a:pt x="902" y="586"/>
                </a:cubicBezTo>
                <a:cubicBezTo>
                  <a:pt x="949" y="602"/>
                  <a:pt x="970" y="632"/>
                  <a:pt x="980" y="654"/>
                </a:cubicBezTo>
                <a:cubicBezTo>
                  <a:pt x="982" y="556"/>
                  <a:pt x="982" y="556"/>
                  <a:pt x="982" y="556"/>
                </a:cubicBezTo>
                <a:cubicBezTo>
                  <a:pt x="983" y="518"/>
                  <a:pt x="969" y="483"/>
                  <a:pt x="944" y="458"/>
                </a:cubicBezTo>
                <a:close/>
                <a:moveTo>
                  <a:pt x="543" y="902"/>
                </a:moveTo>
                <a:cubicBezTo>
                  <a:pt x="376" y="899"/>
                  <a:pt x="228" y="869"/>
                  <a:pt x="123" y="774"/>
                </a:cubicBezTo>
                <a:cubicBezTo>
                  <a:pt x="88" y="740"/>
                  <a:pt x="55" y="688"/>
                  <a:pt x="55" y="620"/>
                </a:cubicBezTo>
                <a:cubicBezTo>
                  <a:pt x="55" y="197"/>
                  <a:pt x="55" y="197"/>
                  <a:pt x="55" y="197"/>
                </a:cubicBezTo>
                <a:cubicBezTo>
                  <a:pt x="55" y="182"/>
                  <a:pt x="42" y="170"/>
                  <a:pt x="27" y="170"/>
                </a:cubicBezTo>
                <a:cubicBezTo>
                  <a:pt x="13" y="170"/>
                  <a:pt x="0" y="182"/>
                  <a:pt x="0" y="197"/>
                </a:cubicBezTo>
                <a:cubicBezTo>
                  <a:pt x="0" y="620"/>
                  <a:pt x="0" y="620"/>
                  <a:pt x="0" y="620"/>
                </a:cubicBezTo>
                <a:cubicBezTo>
                  <a:pt x="1" y="706"/>
                  <a:pt x="42" y="773"/>
                  <a:pt x="86" y="814"/>
                </a:cubicBezTo>
                <a:cubicBezTo>
                  <a:pt x="207" y="924"/>
                  <a:pt x="370" y="954"/>
                  <a:pt x="541" y="957"/>
                </a:cubicBezTo>
                <a:cubicBezTo>
                  <a:pt x="542" y="957"/>
                  <a:pt x="542" y="957"/>
                  <a:pt x="542" y="957"/>
                </a:cubicBezTo>
                <a:cubicBezTo>
                  <a:pt x="556" y="957"/>
                  <a:pt x="569" y="945"/>
                  <a:pt x="569" y="930"/>
                </a:cubicBezTo>
                <a:cubicBezTo>
                  <a:pt x="569" y="915"/>
                  <a:pt x="558" y="902"/>
                  <a:pt x="543" y="902"/>
                </a:cubicBezTo>
                <a:close/>
                <a:moveTo>
                  <a:pt x="193" y="498"/>
                </a:moveTo>
                <a:cubicBezTo>
                  <a:pt x="193" y="498"/>
                  <a:pt x="193" y="498"/>
                  <a:pt x="193" y="498"/>
                </a:cubicBezTo>
                <a:cubicBezTo>
                  <a:pt x="217" y="556"/>
                  <a:pt x="363" y="602"/>
                  <a:pt x="540" y="602"/>
                </a:cubicBezTo>
                <a:cubicBezTo>
                  <a:pt x="583" y="602"/>
                  <a:pt x="624" y="599"/>
                  <a:pt x="662" y="594"/>
                </a:cubicBezTo>
                <a:cubicBezTo>
                  <a:pt x="661" y="641"/>
                  <a:pt x="661" y="641"/>
                  <a:pt x="661" y="641"/>
                </a:cubicBezTo>
                <a:cubicBezTo>
                  <a:pt x="623" y="646"/>
                  <a:pt x="583" y="648"/>
                  <a:pt x="540" y="648"/>
                </a:cubicBezTo>
                <a:cubicBezTo>
                  <a:pt x="408" y="648"/>
                  <a:pt x="293" y="626"/>
                  <a:pt x="221" y="585"/>
                </a:cubicBezTo>
                <a:cubicBezTo>
                  <a:pt x="211" y="580"/>
                  <a:pt x="202" y="574"/>
                  <a:pt x="193" y="567"/>
                </a:cubicBezTo>
                <a:cubicBezTo>
                  <a:pt x="193" y="582"/>
                  <a:pt x="193" y="599"/>
                  <a:pt x="193" y="620"/>
                </a:cubicBezTo>
                <a:cubicBezTo>
                  <a:pt x="193" y="700"/>
                  <a:pt x="350" y="765"/>
                  <a:pt x="544" y="765"/>
                </a:cubicBezTo>
                <a:cubicBezTo>
                  <a:pt x="584" y="765"/>
                  <a:pt x="624" y="763"/>
                  <a:pt x="660" y="757"/>
                </a:cubicBezTo>
                <a:cubicBezTo>
                  <a:pt x="660" y="757"/>
                  <a:pt x="660" y="757"/>
                  <a:pt x="660" y="760"/>
                </a:cubicBezTo>
                <a:cubicBezTo>
                  <a:pt x="659" y="837"/>
                  <a:pt x="659" y="837"/>
                  <a:pt x="659" y="837"/>
                </a:cubicBezTo>
                <a:cubicBezTo>
                  <a:pt x="623" y="842"/>
                  <a:pt x="583" y="844"/>
                  <a:pt x="544" y="844"/>
                </a:cubicBezTo>
                <a:cubicBezTo>
                  <a:pt x="384" y="842"/>
                  <a:pt x="249" y="811"/>
                  <a:pt x="165" y="733"/>
                </a:cubicBezTo>
                <a:cubicBezTo>
                  <a:pt x="137" y="707"/>
                  <a:pt x="114" y="668"/>
                  <a:pt x="114" y="620"/>
                </a:cubicBezTo>
                <a:cubicBezTo>
                  <a:pt x="114" y="620"/>
                  <a:pt x="114" y="620"/>
                  <a:pt x="114" y="199"/>
                </a:cubicBezTo>
                <a:cubicBezTo>
                  <a:pt x="114" y="149"/>
                  <a:pt x="143" y="112"/>
                  <a:pt x="171" y="91"/>
                </a:cubicBezTo>
                <a:cubicBezTo>
                  <a:pt x="199" y="68"/>
                  <a:pt x="232" y="52"/>
                  <a:pt x="270" y="39"/>
                </a:cubicBezTo>
                <a:cubicBezTo>
                  <a:pt x="344" y="14"/>
                  <a:pt x="439" y="0"/>
                  <a:pt x="544" y="0"/>
                </a:cubicBezTo>
                <a:cubicBezTo>
                  <a:pt x="700" y="2"/>
                  <a:pt x="831" y="26"/>
                  <a:pt x="916" y="91"/>
                </a:cubicBezTo>
                <a:cubicBezTo>
                  <a:pt x="944" y="112"/>
                  <a:pt x="972" y="149"/>
                  <a:pt x="972" y="199"/>
                </a:cubicBezTo>
                <a:cubicBezTo>
                  <a:pt x="972" y="199"/>
                  <a:pt x="972" y="199"/>
                  <a:pt x="972" y="395"/>
                </a:cubicBezTo>
                <a:cubicBezTo>
                  <a:pt x="971" y="394"/>
                  <a:pt x="969" y="394"/>
                  <a:pt x="968" y="394"/>
                </a:cubicBezTo>
                <a:cubicBezTo>
                  <a:pt x="945" y="380"/>
                  <a:pt x="920" y="372"/>
                  <a:pt x="894" y="368"/>
                </a:cubicBezTo>
                <a:cubicBezTo>
                  <a:pt x="894" y="368"/>
                  <a:pt x="894" y="368"/>
                  <a:pt x="894" y="281"/>
                </a:cubicBezTo>
                <a:cubicBezTo>
                  <a:pt x="893" y="282"/>
                  <a:pt x="892" y="283"/>
                  <a:pt x="892" y="284"/>
                </a:cubicBezTo>
                <a:cubicBezTo>
                  <a:pt x="868" y="302"/>
                  <a:pt x="839" y="316"/>
                  <a:pt x="804" y="328"/>
                </a:cubicBezTo>
                <a:cubicBezTo>
                  <a:pt x="735" y="352"/>
                  <a:pt x="644" y="366"/>
                  <a:pt x="544" y="366"/>
                </a:cubicBezTo>
                <a:cubicBezTo>
                  <a:pt x="411" y="365"/>
                  <a:pt x="296" y="343"/>
                  <a:pt x="223" y="303"/>
                </a:cubicBezTo>
                <a:cubicBezTo>
                  <a:pt x="212" y="296"/>
                  <a:pt x="202" y="289"/>
                  <a:pt x="193" y="281"/>
                </a:cubicBezTo>
                <a:cubicBezTo>
                  <a:pt x="193" y="281"/>
                  <a:pt x="193" y="281"/>
                  <a:pt x="193" y="348"/>
                </a:cubicBezTo>
                <a:cubicBezTo>
                  <a:pt x="211" y="408"/>
                  <a:pt x="361" y="456"/>
                  <a:pt x="542" y="456"/>
                </a:cubicBezTo>
                <a:cubicBezTo>
                  <a:pt x="601" y="456"/>
                  <a:pt x="657" y="450"/>
                  <a:pt x="706" y="441"/>
                </a:cubicBezTo>
                <a:cubicBezTo>
                  <a:pt x="694" y="457"/>
                  <a:pt x="684" y="475"/>
                  <a:pt x="676" y="493"/>
                </a:cubicBezTo>
                <a:cubicBezTo>
                  <a:pt x="635" y="499"/>
                  <a:pt x="589" y="502"/>
                  <a:pt x="542" y="502"/>
                </a:cubicBezTo>
                <a:cubicBezTo>
                  <a:pt x="410" y="502"/>
                  <a:pt x="295" y="480"/>
                  <a:pt x="222" y="440"/>
                </a:cubicBezTo>
                <a:cubicBezTo>
                  <a:pt x="212" y="433"/>
                  <a:pt x="202" y="427"/>
                  <a:pt x="193" y="420"/>
                </a:cubicBezTo>
                <a:cubicBezTo>
                  <a:pt x="193" y="426"/>
                  <a:pt x="193" y="446"/>
                  <a:pt x="193" y="498"/>
                </a:cubicBezTo>
                <a:close/>
                <a:moveTo>
                  <a:pt x="193" y="199"/>
                </a:moveTo>
                <a:cubicBezTo>
                  <a:pt x="193" y="265"/>
                  <a:pt x="350" y="319"/>
                  <a:pt x="544" y="319"/>
                </a:cubicBezTo>
                <a:cubicBezTo>
                  <a:pt x="736" y="319"/>
                  <a:pt x="894" y="265"/>
                  <a:pt x="894" y="199"/>
                </a:cubicBezTo>
                <a:cubicBezTo>
                  <a:pt x="894" y="132"/>
                  <a:pt x="736" y="79"/>
                  <a:pt x="544" y="79"/>
                </a:cubicBezTo>
                <a:cubicBezTo>
                  <a:pt x="350" y="79"/>
                  <a:pt x="193" y="132"/>
                  <a:pt x="193" y="199"/>
                </a:cubicBez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B92BA216-4238-400E-8C96-DACFA99D494A}"/>
              </a:ext>
            </a:extLst>
          </p:cNvPr>
          <p:cNvGrpSpPr/>
          <p:nvPr/>
        </p:nvGrpSpPr>
        <p:grpSpPr>
          <a:xfrm>
            <a:off x="8538321" y="296862"/>
            <a:ext cx="3143770" cy="2309565"/>
            <a:chOff x="8494330" y="911403"/>
            <a:chExt cx="3144216" cy="2309892"/>
          </a:xfrm>
        </p:grpSpPr>
        <p:sp>
          <p:nvSpPr>
            <p:cNvPr id="15" name="TextBox 14">
              <a:extLst>
                <a:ext uri="{FF2B5EF4-FFF2-40B4-BE49-F238E27FC236}">
                  <a16:creationId xmlns:a16="http://schemas.microsoft.com/office/drawing/2014/main" id="{5594F108-0135-421E-B675-489645699604}"/>
                </a:ext>
              </a:extLst>
            </p:cNvPr>
            <p:cNvSpPr txBox="1"/>
            <p:nvPr/>
          </p:nvSpPr>
          <p:spPr bwMode="auto">
            <a:xfrm>
              <a:off x="8829448" y="2468716"/>
              <a:ext cx="2590268" cy="67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rgbClr val="000000"/>
                  </a:solidFill>
                  <a:effectLst/>
                  <a:uLnTx/>
                  <a:uFillTx/>
                  <a:latin typeface="Calibri"/>
                  <a:ea typeface="+mn-ea"/>
                  <a:cs typeface="+mn-cs"/>
                </a:rPr>
                <a:t>Azure Recovery Services Vault</a:t>
              </a:r>
            </a:p>
          </p:txBody>
        </p:sp>
        <p:sp>
          <p:nvSpPr>
            <p:cNvPr id="20" name="Freeform 63">
              <a:extLst>
                <a:ext uri="{FF2B5EF4-FFF2-40B4-BE49-F238E27FC236}">
                  <a16:creationId xmlns:a16="http://schemas.microsoft.com/office/drawing/2014/main" id="{29188FC1-AF9E-4F4E-B0AD-0FE02FE319C7}"/>
                </a:ext>
              </a:extLst>
            </p:cNvPr>
            <p:cNvSpPr>
              <a:spLocks/>
            </p:cNvSpPr>
            <p:nvPr/>
          </p:nvSpPr>
          <p:spPr bwMode="auto">
            <a:xfrm>
              <a:off x="8494330" y="911403"/>
              <a:ext cx="3144216" cy="2309892"/>
            </a:xfrm>
            <a:custGeom>
              <a:avLst/>
              <a:gdLst>
                <a:gd name="T0" fmla="*/ 457 w 544"/>
                <a:gd name="T1" fmla="*/ 157 h 358"/>
                <a:gd name="T2" fmla="*/ 457 w 544"/>
                <a:gd name="T3" fmla="*/ 150 h 358"/>
                <a:gd name="T4" fmla="*/ 307 w 544"/>
                <a:gd name="T5" fmla="*/ 0 h 358"/>
                <a:gd name="T6" fmla="*/ 182 w 544"/>
                <a:gd name="T7" fmla="*/ 67 h 358"/>
                <a:gd name="T8" fmla="*/ 141 w 544"/>
                <a:gd name="T9" fmla="*/ 56 h 358"/>
                <a:gd name="T10" fmla="*/ 54 w 544"/>
                <a:gd name="T11" fmla="*/ 141 h 358"/>
                <a:gd name="T12" fmla="*/ 0 w 544"/>
                <a:gd name="T13" fmla="*/ 240 h 358"/>
                <a:gd name="T14" fmla="*/ 105 w 544"/>
                <a:gd name="T15" fmla="*/ 358 h 358"/>
                <a:gd name="T16" fmla="*/ 105 w 544"/>
                <a:gd name="T17" fmla="*/ 358 h 358"/>
                <a:gd name="T18" fmla="*/ 105 w 544"/>
                <a:gd name="T19" fmla="*/ 358 h 358"/>
                <a:gd name="T20" fmla="*/ 118 w 544"/>
                <a:gd name="T21" fmla="*/ 358 h 358"/>
                <a:gd name="T22" fmla="*/ 130 w 544"/>
                <a:gd name="T23" fmla="*/ 358 h 358"/>
                <a:gd name="T24" fmla="*/ 375 w 544"/>
                <a:gd name="T25" fmla="*/ 358 h 358"/>
                <a:gd name="T26" fmla="*/ 386 w 544"/>
                <a:gd name="T27" fmla="*/ 358 h 358"/>
                <a:gd name="T28" fmla="*/ 404 w 544"/>
                <a:gd name="T29" fmla="*/ 358 h 358"/>
                <a:gd name="T30" fmla="*/ 443 w 544"/>
                <a:gd name="T31" fmla="*/ 358 h 358"/>
                <a:gd name="T32" fmla="*/ 443 w 544"/>
                <a:gd name="T33" fmla="*/ 358 h 358"/>
                <a:gd name="T34" fmla="*/ 544 w 544"/>
                <a:gd name="T35" fmla="*/ 257 h 358"/>
                <a:gd name="T36" fmla="*/ 457 w 544"/>
                <a:gd name="T37" fmla="*/ 15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8">
                  <a:moveTo>
                    <a:pt x="457" y="157"/>
                  </a:moveTo>
                  <a:cubicBezTo>
                    <a:pt x="457" y="155"/>
                    <a:pt x="457" y="152"/>
                    <a:pt x="457" y="150"/>
                  </a:cubicBezTo>
                  <a:cubicBezTo>
                    <a:pt x="457" y="67"/>
                    <a:pt x="390" y="0"/>
                    <a:pt x="307" y="0"/>
                  </a:cubicBezTo>
                  <a:cubicBezTo>
                    <a:pt x="255" y="0"/>
                    <a:pt x="209" y="27"/>
                    <a:pt x="182" y="67"/>
                  </a:cubicBezTo>
                  <a:cubicBezTo>
                    <a:pt x="170" y="60"/>
                    <a:pt x="156" y="56"/>
                    <a:pt x="141" y="56"/>
                  </a:cubicBezTo>
                  <a:cubicBezTo>
                    <a:pt x="93" y="56"/>
                    <a:pt x="55" y="94"/>
                    <a:pt x="54" y="141"/>
                  </a:cubicBezTo>
                  <a:cubicBezTo>
                    <a:pt x="22" y="162"/>
                    <a:pt x="0" y="199"/>
                    <a:pt x="0" y="240"/>
                  </a:cubicBezTo>
                  <a:cubicBezTo>
                    <a:pt x="0" y="301"/>
                    <a:pt x="46" y="351"/>
                    <a:pt x="105" y="358"/>
                  </a:cubicBezTo>
                  <a:cubicBezTo>
                    <a:pt x="105" y="358"/>
                    <a:pt x="105" y="358"/>
                    <a:pt x="105" y="358"/>
                  </a:cubicBezTo>
                  <a:cubicBezTo>
                    <a:pt x="105" y="358"/>
                    <a:pt x="105" y="358"/>
                    <a:pt x="105" y="358"/>
                  </a:cubicBezTo>
                  <a:cubicBezTo>
                    <a:pt x="109" y="358"/>
                    <a:pt x="114" y="358"/>
                    <a:pt x="118" y="358"/>
                  </a:cubicBezTo>
                  <a:cubicBezTo>
                    <a:pt x="122" y="358"/>
                    <a:pt x="126" y="358"/>
                    <a:pt x="130" y="358"/>
                  </a:cubicBezTo>
                  <a:cubicBezTo>
                    <a:pt x="185" y="358"/>
                    <a:pt x="314" y="358"/>
                    <a:pt x="375" y="358"/>
                  </a:cubicBezTo>
                  <a:cubicBezTo>
                    <a:pt x="386" y="358"/>
                    <a:pt x="386" y="358"/>
                    <a:pt x="386" y="358"/>
                  </a:cubicBezTo>
                  <a:cubicBezTo>
                    <a:pt x="389" y="358"/>
                    <a:pt x="398" y="358"/>
                    <a:pt x="404" y="358"/>
                  </a:cubicBezTo>
                  <a:cubicBezTo>
                    <a:pt x="443" y="358"/>
                    <a:pt x="443" y="358"/>
                    <a:pt x="443" y="358"/>
                  </a:cubicBezTo>
                  <a:cubicBezTo>
                    <a:pt x="443" y="358"/>
                    <a:pt x="443" y="358"/>
                    <a:pt x="443" y="358"/>
                  </a:cubicBezTo>
                  <a:cubicBezTo>
                    <a:pt x="499" y="357"/>
                    <a:pt x="544" y="312"/>
                    <a:pt x="544" y="257"/>
                  </a:cubicBezTo>
                  <a:cubicBezTo>
                    <a:pt x="544" y="206"/>
                    <a:pt x="506" y="164"/>
                    <a:pt x="457" y="157"/>
                  </a:cubicBezTo>
                </a:path>
              </a:pathLst>
            </a:custGeom>
            <a:solidFill>
              <a:srgbClr val="0078D7">
                <a:alpha val="47000"/>
              </a:srgbClr>
            </a:solidFill>
            <a:ln>
              <a:noFill/>
            </a:ln>
          </p:spPr>
          <p:txBody>
            <a:bodyPr vert="horz" wrap="square" lIns="121885" tIns="60943" rIns="121885" bIns="60943" numCol="1" anchor="t" anchorCtr="0" compatLnSpc="1">
              <a:prstTxWarp prst="textNoShape">
                <a:avLst/>
              </a:prstTxWarp>
            </a:bodyPr>
            <a:lstStyle/>
            <a:p>
              <a:pPr marL="0" marR="0" lvl="0" indent="0" algn="l" defTabSz="124313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08F4BE60-E57B-4ABC-8A98-BC951C48A938}"/>
              </a:ext>
            </a:extLst>
          </p:cNvPr>
          <p:cNvGrpSpPr/>
          <p:nvPr/>
        </p:nvGrpSpPr>
        <p:grpSpPr>
          <a:xfrm>
            <a:off x="198437" y="4807340"/>
            <a:ext cx="4653900" cy="884457"/>
            <a:chOff x="106610" y="5993195"/>
            <a:chExt cx="3445858" cy="884584"/>
          </a:xfrm>
        </p:grpSpPr>
        <p:sp>
          <p:nvSpPr>
            <p:cNvPr id="23" name="Rectangle 22">
              <a:extLst>
                <a:ext uri="{FF2B5EF4-FFF2-40B4-BE49-F238E27FC236}">
                  <a16:creationId xmlns:a16="http://schemas.microsoft.com/office/drawing/2014/main" id="{AC9A18BC-B999-493D-90E5-AAED6D6F52F9}"/>
                </a:ext>
              </a:extLst>
            </p:cNvPr>
            <p:cNvSpPr/>
            <p:nvPr/>
          </p:nvSpPr>
          <p:spPr bwMode="auto">
            <a:xfrm>
              <a:off x="201805" y="5993195"/>
              <a:ext cx="3311056" cy="773818"/>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marL="0" marR="0" lvl="0" indent="0" algn="l" defTabSz="913561" rtl="0" eaLnBrk="1" fontAlgn="auto" latinLnBrk="0" hangingPunct="1">
                <a:lnSpc>
                  <a:spcPct val="90000"/>
                </a:lnSpc>
                <a:spcBef>
                  <a:spcPts val="0"/>
                </a:spcBef>
                <a:spcAft>
                  <a:spcPts val="0"/>
                </a:spcAft>
                <a:buClrTx/>
                <a:buSzTx/>
                <a:buFontTx/>
                <a:buNone/>
                <a:tabLst/>
                <a:defRPr/>
              </a:pPr>
              <a:endParaRPr kumimoji="0" lang="en-US" sz="2799" b="0" i="0" u="none" strike="noStrike" kern="0" cap="none" spc="-50" normalizeH="0" baseline="0" noProof="0" dirty="0">
                <a:ln>
                  <a:noFill/>
                </a:ln>
                <a:gradFill>
                  <a:gsLst>
                    <a:gs pos="1250">
                      <a:srgbClr val="505050"/>
                    </a:gs>
                    <a:gs pos="10417">
                      <a:srgbClr val="505050"/>
                    </a:gs>
                  </a:gsLst>
                  <a:lin ang="5400000" scaled="0"/>
                </a:gradFill>
                <a:effectLst/>
                <a:uLnTx/>
                <a:uFillTx/>
                <a:latin typeface="Segoe UI Light"/>
                <a:ea typeface="+mn-ea"/>
                <a:cs typeface="+mn-cs"/>
              </a:endParaRPr>
            </a:p>
          </p:txBody>
        </p:sp>
        <p:sp>
          <p:nvSpPr>
            <p:cNvPr id="24" name="Rectangle 23">
              <a:extLst>
                <a:ext uri="{FF2B5EF4-FFF2-40B4-BE49-F238E27FC236}">
                  <a16:creationId xmlns:a16="http://schemas.microsoft.com/office/drawing/2014/main" id="{79D3CFD0-A4A6-4355-86FF-819C64A1C939}"/>
                </a:ext>
              </a:extLst>
            </p:cNvPr>
            <p:cNvSpPr/>
            <p:nvPr/>
          </p:nvSpPr>
          <p:spPr bwMode="auto">
            <a:xfrm>
              <a:off x="106610" y="6118621"/>
              <a:ext cx="1143936" cy="532674"/>
            </a:xfrm>
            <a:prstGeom prst="rect">
              <a:avLst/>
            </a:prstGeom>
            <a:noFill/>
            <a:ln w="10795" cap="flat" cmpd="sng" algn="ctr">
              <a:noFill/>
              <a:prstDash val="solid"/>
              <a:headEnd type="none" w="med" len="med"/>
              <a:tailEnd type="none" w="med" len="med"/>
            </a:ln>
            <a:effectLst/>
          </p:spPr>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marL="0" marR="0" lvl="0" indent="0" algn="l" defTabSz="913561" rtl="0" eaLnBrk="1" fontAlgn="auto" latinLnBrk="0" hangingPunct="1">
                <a:lnSpc>
                  <a:spcPct val="90000"/>
                </a:lnSpc>
                <a:spcBef>
                  <a:spcPts val="0"/>
                </a:spcBef>
                <a:spcAft>
                  <a:spcPts val="0"/>
                </a:spcAft>
                <a:buClrTx/>
                <a:buSzTx/>
                <a:buFontTx/>
                <a:buNone/>
                <a:tabLst/>
                <a:defRPr/>
              </a:pPr>
              <a:r>
                <a:rPr kumimoji="0" lang="en-US" sz="1800" b="1" i="0" u="none" strike="noStrike" kern="0" cap="none" spc="-50" normalizeH="0" baseline="0" noProof="0" dirty="0">
                  <a:ln>
                    <a:noFill/>
                  </a:ln>
                  <a:gradFill>
                    <a:gsLst>
                      <a:gs pos="37615">
                        <a:srgbClr val="FFFFFF"/>
                      </a:gs>
                      <a:gs pos="69000">
                        <a:srgbClr val="FFFFFF"/>
                      </a:gs>
                    </a:gsLst>
                    <a:lin ang="5400000" scaled="0"/>
                  </a:gradFill>
                  <a:effectLst/>
                  <a:uLnTx/>
                  <a:uFillTx/>
                  <a:latin typeface="Segoe UI Light"/>
                  <a:ea typeface="+mn-ea"/>
                  <a:cs typeface="+mn-cs"/>
                </a:rPr>
                <a:t>Physical</a:t>
              </a:r>
              <a:endParaRPr kumimoji="0" lang="en-US" sz="1599" b="1" i="0" u="none" strike="noStrike" kern="0" cap="none" spc="-50" normalizeH="0" baseline="0" noProof="0" dirty="0">
                <a:ln>
                  <a:noFill/>
                </a:ln>
                <a:gradFill>
                  <a:gsLst>
                    <a:gs pos="37615">
                      <a:srgbClr val="FFFFFF"/>
                    </a:gs>
                    <a:gs pos="69000">
                      <a:srgbClr val="FFFFFF"/>
                    </a:gs>
                  </a:gsLst>
                  <a:lin ang="5400000" scaled="0"/>
                </a:gradFill>
                <a:effectLst/>
                <a:uLnTx/>
                <a:uFillTx/>
                <a:latin typeface="Segoe UI Light"/>
                <a:ea typeface="+mn-ea"/>
                <a:cs typeface="+mn-cs"/>
              </a:endParaRPr>
            </a:p>
          </p:txBody>
        </p:sp>
        <p:sp>
          <p:nvSpPr>
            <p:cNvPr id="25" name="TextBox 24">
              <a:extLst>
                <a:ext uri="{FF2B5EF4-FFF2-40B4-BE49-F238E27FC236}">
                  <a16:creationId xmlns:a16="http://schemas.microsoft.com/office/drawing/2014/main" id="{43DDEB65-E994-4A75-B94C-6F2E8E95E524}"/>
                </a:ext>
              </a:extLst>
            </p:cNvPr>
            <p:cNvSpPr txBox="1"/>
            <p:nvPr/>
          </p:nvSpPr>
          <p:spPr bwMode="auto">
            <a:xfrm>
              <a:off x="1009882" y="6393066"/>
              <a:ext cx="1008258" cy="3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Hyper-V</a:t>
              </a:r>
              <a:endParaRPr kumimoji="0" lang="en-US" sz="1399" b="0" i="0" u="none" strike="noStrike" kern="0" cap="none" spc="0" normalizeH="0" baseline="0" noProof="0" dirty="0">
                <a:ln>
                  <a:noFill/>
                </a:ln>
                <a:solidFill>
                  <a:srgbClr val="FFFFFF"/>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08669B32-655C-4BDA-92EC-E0E089431E83}"/>
                </a:ext>
              </a:extLst>
            </p:cNvPr>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1283879" y="6026542"/>
              <a:ext cx="387218" cy="387218"/>
            </a:xfrm>
            <a:prstGeom prst="rect">
              <a:avLst/>
            </a:prstGeom>
          </p:spPr>
        </p:pic>
        <p:pic>
          <p:nvPicPr>
            <p:cNvPr id="27" name="Picture 26" descr="VMware vSphere Client High-Def icon by flakshack on DeviantArt">
              <a:extLst>
                <a:ext uri="{FF2B5EF4-FFF2-40B4-BE49-F238E27FC236}">
                  <a16:creationId xmlns:a16="http://schemas.microsoft.com/office/drawing/2014/main" id="{5CB6EFC0-47B3-4BBC-8F1A-4F6F7ACFD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839" y="6007573"/>
              <a:ext cx="515842" cy="443589"/>
            </a:xfrm>
            <a:prstGeom prst="rect">
              <a:avLst/>
            </a:prstGeom>
            <a:noFill/>
          </p:spPr>
        </p:pic>
        <p:sp>
          <p:nvSpPr>
            <p:cNvPr id="28" name="TextBox 27">
              <a:extLst>
                <a:ext uri="{FF2B5EF4-FFF2-40B4-BE49-F238E27FC236}">
                  <a16:creationId xmlns:a16="http://schemas.microsoft.com/office/drawing/2014/main" id="{5CA1DE65-F0E3-4FFD-AA34-DE9283E38765}"/>
                </a:ext>
              </a:extLst>
            </p:cNvPr>
            <p:cNvSpPr txBox="1"/>
            <p:nvPr/>
          </p:nvSpPr>
          <p:spPr bwMode="auto">
            <a:xfrm>
              <a:off x="1632914" y="6499324"/>
              <a:ext cx="1510568" cy="31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Calibri"/>
                  <a:ea typeface="+mn-ea"/>
                  <a:cs typeface="+mn-cs"/>
                </a:rPr>
                <a:t>VMware</a:t>
              </a:r>
            </a:p>
          </p:txBody>
        </p:sp>
        <p:sp>
          <p:nvSpPr>
            <p:cNvPr id="29" name="TextBox 7">
              <a:extLst>
                <a:ext uri="{FF2B5EF4-FFF2-40B4-BE49-F238E27FC236}">
                  <a16:creationId xmlns:a16="http://schemas.microsoft.com/office/drawing/2014/main" id="{1B7564C5-5F2C-403E-BBB7-8C47451B7CBD}"/>
                </a:ext>
              </a:extLst>
            </p:cNvPr>
            <p:cNvSpPr txBox="1">
              <a:spLocks noChangeArrowheads="1"/>
            </p:cNvSpPr>
            <p:nvPr/>
          </p:nvSpPr>
          <p:spPr bwMode="auto">
            <a:xfrm>
              <a:off x="2800634" y="6384774"/>
              <a:ext cx="751834" cy="493005"/>
            </a:xfrm>
            <a:prstGeom prst="rect">
              <a:avLst/>
            </a:prstGeom>
            <a:noFill/>
            <a:ln w="9525">
              <a:noFill/>
              <a:miter lim="800000"/>
              <a:headEnd/>
              <a:tailEnd/>
            </a:ln>
          </p:spPr>
          <p:txBody>
            <a:bodyPr wrap="none" lIns="182780" tIns="146225" rIns="91390" bIns="146225" anchor="t" anchorCtr="0">
              <a:spAutoFit/>
            </a:bodyPr>
            <a:lstStyle/>
            <a:p>
              <a:pPr marL="0" marR="0" lvl="0" indent="0" algn="l" defTabSz="932563" rtl="0" eaLnBrk="1" fontAlgn="auto" latinLnBrk="0" hangingPunct="1">
                <a:lnSpc>
                  <a:spcPct val="90000"/>
                </a:lnSpc>
                <a:spcBef>
                  <a:spcPts val="0"/>
                </a:spcBef>
                <a:spcAft>
                  <a:spcPts val="0"/>
                </a:spcAft>
                <a:buClrTx/>
                <a:buSzTx/>
                <a:buFontTx/>
                <a:buNone/>
                <a:tabLst/>
                <a:defRPr/>
              </a:pPr>
              <a:r>
                <a:rPr kumimoji="0" lang="en-US" sz="1399" b="1" i="0" u="none" strike="noStrike" kern="1200" cap="none" spc="0" normalizeH="0" baseline="0" noProof="0" dirty="0">
                  <a:ln>
                    <a:noFill/>
                  </a:ln>
                  <a:gradFill>
                    <a:gsLst>
                      <a:gs pos="37615">
                        <a:srgbClr val="FFFFFF"/>
                      </a:gs>
                      <a:gs pos="69000">
                        <a:srgbClr val="FFFFFF"/>
                      </a:gs>
                    </a:gsLst>
                    <a:lin ang="5400000" scaled="0"/>
                  </a:gradFill>
                  <a:effectLst/>
                  <a:uLnTx/>
                  <a:uFillTx/>
                  <a:latin typeface="Segoe UI"/>
                  <a:ea typeface="+mn-ea"/>
                  <a:cs typeface="Arial" charset="0"/>
                </a:rPr>
                <a:t>Azure</a:t>
              </a:r>
            </a:p>
          </p:txBody>
        </p:sp>
        <p:sp>
          <p:nvSpPr>
            <p:cNvPr id="30" name="Freeform 63">
              <a:extLst>
                <a:ext uri="{FF2B5EF4-FFF2-40B4-BE49-F238E27FC236}">
                  <a16:creationId xmlns:a16="http://schemas.microsoft.com/office/drawing/2014/main" id="{26EEC55A-420A-46C6-9EBD-F7A7305DE03D}"/>
                </a:ext>
              </a:extLst>
            </p:cNvPr>
            <p:cNvSpPr>
              <a:spLocks/>
            </p:cNvSpPr>
            <p:nvPr/>
          </p:nvSpPr>
          <p:spPr bwMode="auto">
            <a:xfrm>
              <a:off x="2821048" y="6060437"/>
              <a:ext cx="596013" cy="389442"/>
            </a:xfrm>
            <a:custGeom>
              <a:avLst/>
              <a:gdLst>
                <a:gd name="T0" fmla="*/ 457 w 544"/>
                <a:gd name="T1" fmla="*/ 157 h 358"/>
                <a:gd name="T2" fmla="*/ 457 w 544"/>
                <a:gd name="T3" fmla="*/ 150 h 358"/>
                <a:gd name="T4" fmla="*/ 307 w 544"/>
                <a:gd name="T5" fmla="*/ 0 h 358"/>
                <a:gd name="T6" fmla="*/ 182 w 544"/>
                <a:gd name="T7" fmla="*/ 67 h 358"/>
                <a:gd name="T8" fmla="*/ 141 w 544"/>
                <a:gd name="T9" fmla="*/ 56 h 358"/>
                <a:gd name="T10" fmla="*/ 54 w 544"/>
                <a:gd name="T11" fmla="*/ 141 h 358"/>
                <a:gd name="T12" fmla="*/ 0 w 544"/>
                <a:gd name="T13" fmla="*/ 240 h 358"/>
                <a:gd name="T14" fmla="*/ 105 w 544"/>
                <a:gd name="T15" fmla="*/ 358 h 358"/>
                <a:gd name="T16" fmla="*/ 105 w 544"/>
                <a:gd name="T17" fmla="*/ 358 h 358"/>
                <a:gd name="T18" fmla="*/ 105 w 544"/>
                <a:gd name="T19" fmla="*/ 358 h 358"/>
                <a:gd name="T20" fmla="*/ 118 w 544"/>
                <a:gd name="T21" fmla="*/ 358 h 358"/>
                <a:gd name="T22" fmla="*/ 130 w 544"/>
                <a:gd name="T23" fmla="*/ 358 h 358"/>
                <a:gd name="T24" fmla="*/ 375 w 544"/>
                <a:gd name="T25" fmla="*/ 358 h 358"/>
                <a:gd name="T26" fmla="*/ 386 w 544"/>
                <a:gd name="T27" fmla="*/ 358 h 358"/>
                <a:gd name="T28" fmla="*/ 404 w 544"/>
                <a:gd name="T29" fmla="*/ 358 h 358"/>
                <a:gd name="T30" fmla="*/ 443 w 544"/>
                <a:gd name="T31" fmla="*/ 358 h 358"/>
                <a:gd name="T32" fmla="*/ 443 w 544"/>
                <a:gd name="T33" fmla="*/ 358 h 358"/>
                <a:gd name="T34" fmla="*/ 544 w 544"/>
                <a:gd name="T35" fmla="*/ 257 h 358"/>
                <a:gd name="T36" fmla="*/ 457 w 544"/>
                <a:gd name="T37" fmla="*/ 15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8">
                  <a:moveTo>
                    <a:pt x="457" y="157"/>
                  </a:moveTo>
                  <a:cubicBezTo>
                    <a:pt x="457" y="155"/>
                    <a:pt x="457" y="152"/>
                    <a:pt x="457" y="150"/>
                  </a:cubicBezTo>
                  <a:cubicBezTo>
                    <a:pt x="457" y="67"/>
                    <a:pt x="390" y="0"/>
                    <a:pt x="307" y="0"/>
                  </a:cubicBezTo>
                  <a:cubicBezTo>
                    <a:pt x="255" y="0"/>
                    <a:pt x="209" y="27"/>
                    <a:pt x="182" y="67"/>
                  </a:cubicBezTo>
                  <a:cubicBezTo>
                    <a:pt x="170" y="60"/>
                    <a:pt x="156" y="56"/>
                    <a:pt x="141" y="56"/>
                  </a:cubicBezTo>
                  <a:cubicBezTo>
                    <a:pt x="93" y="56"/>
                    <a:pt x="55" y="94"/>
                    <a:pt x="54" y="141"/>
                  </a:cubicBezTo>
                  <a:cubicBezTo>
                    <a:pt x="22" y="162"/>
                    <a:pt x="0" y="199"/>
                    <a:pt x="0" y="240"/>
                  </a:cubicBezTo>
                  <a:cubicBezTo>
                    <a:pt x="0" y="301"/>
                    <a:pt x="46" y="351"/>
                    <a:pt x="105" y="358"/>
                  </a:cubicBezTo>
                  <a:cubicBezTo>
                    <a:pt x="105" y="358"/>
                    <a:pt x="105" y="358"/>
                    <a:pt x="105" y="358"/>
                  </a:cubicBezTo>
                  <a:cubicBezTo>
                    <a:pt x="105" y="358"/>
                    <a:pt x="105" y="358"/>
                    <a:pt x="105" y="358"/>
                  </a:cubicBezTo>
                  <a:cubicBezTo>
                    <a:pt x="109" y="358"/>
                    <a:pt x="114" y="358"/>
                    <a:pt x="118" y="358"/>
                  </a:cubicBezTo>
                  <a:cubicBezTo>
                    <a:pt x="122" y="358"/>
                    <a:pt x="126" y="358"/>
                    <a:pt x="130" y="358"/>
                  </a:cubicBezTo>
                  <a:cubicBezTo>
                    <a:pt x="185" y="358"/>
                    <a:pt x="314" y="358"/>
                    <a:pt x="375" y="358"/>
                  </a:cubicBezTo>
                  <a:cubicBezTo>
                    <a:pt x="386" y="358"/>
                    <a:pt x="386" y="358"/>
                    <a:pt x="386" y="358"/>
                  </a:cubicBezTo>
                  <a:cubicBezTo>
                    <a:pt x="389" y="358"/>
                    <a:pt x="398" y="358"/>
                    <a:pt x="404" y="358"/>
                  </a:cubicBezTo>
                  <a:cubicBezTo>
                    <a:pt x="443" y="358"/>
                    <a:pt x="443" y="358"/>
                    <a:pt x="443" y="358"/>
                  </a:cubicBezTo>
                  <a:cubicBezTo>
                    <a:pt x="443" y="358"/>
                    <a:pt x="443" y="358"/>
                    <a:pt x="443" y="358"/>
                  </a:cubicBezTo>
                  <a:cubicBezTo>
                    <a:pt x="499" y="357"/>
                    <a:pt x="544" y="312"/>
                    <a:pt x="544" y="257"/>
                  </a:cubicBezTo>
                  <a:cubicBezTo>
                    <a:pt x="544" y="206"/>
                    <a:pt x="506" y="164"/>
                    <a:pt x="457" y="157"/>
                  </a:cubicBezTo>
                </a:path>
              </a:pathLst>
            </a:custGeom>
            <a:solidFill>
              <a:srgbClr val="0078D7"/>
            </a:solidFill>
            <a:ln>
              <a:noFill/>
            </a:ln>
          </p:spPr>
          <p:txBody>
            <a:bodyPr vert="horz" wrap="square" lIns="121885" tIns="60943" rIns="121885" bIns="60943" numCol="1" anchor="t" anchorCtr="0" compatLnSpc="1">
              <a:prstTxWarp prst="textNoShape">
                <a:avLst/>
              </a:prstTxWarp>
            </a:bodyPr>
            <a:lstStyle/>
            <a:p>
              <a:pPr marL="0" marR="0" lvl="0" indent="0" algn="l" defTabSz="124313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83B77FA9-3644-4F67-9EF1-A106BE82B26A}"/>
              </a:ext>
            </a:extLst>
          </p:cNvPr>
          <p:cNvGrpSpPr/>
          <p:nvPr/>
        </p:nvGrpSpPr>
        <p:grpSpPr>
          <a:xfrm>
            <a:off x="5075917" y="1131228"/>
            <a:ext cx="1379014" cy="626081"/>
            <a:chOff x="1134235" y="3697357"/>
            <a:chExt cx="2195482" cy="996764"/>
          </a:xfrm>
          <a:solidFill>
            <a:srgbClr val="0078D7"/>
          </a:solidFill>
        </p:grpSpPr>
        <p:sp>
          <p:nvSpPr>
            <p:cNvPr id="33" name="Freeform 5">
              <a:extLst>
                <a:ext uri="{FF2B5EF4-FFF2-40B4-BE49-F238E27FC236}">
                  <a16:creationId xmlns:a16="http://schemas.microsoft.com/office/drawing/2014/main" id="{AD087AD6-8AFC-483A-B05C-2635D6B2A40B}"/>
                </a:ext>
              </a:extLst>
            </p:cNvPr>
            <p:cNvSpPr>
              <a:spLocks/>
            </p:cNvSpPr>
            <p:nvPr/>
          </p:nvSpPr>
          <p:spPr bwMode="auto">
            <a:xfrm>
              <a:off x="1134235" y="3697357"/>
              <a:ext cx="2195482" cy="408226"/>
            </a:xfrm>
            <a:custGeom>
              <a:avLst/>
              <a:gdLst>
                <a:gd name="T0" fmla="*/ 5794 w 5799"/>
                <a:gd name="T1" fmla="*/ 1048 h 1077"/>
                <a:gd name="T2" fmla="*/ 5709 w 5799"/>
                <a:gd name="T3" fmla="*/ 740 h 1077"/>
                <a:gd name="T4" fmla="*/ 5557 w 5799"/>
                <a:gd name="T5" fmla="*/ 204 h 1077"/>
                <a:gd name="T6" fmla="*/ 5505 w 5799"/>
                <a:gd name="T7" fmla="*/ 15 h 1077"/>
                <a:gd name="T8" fmla="*/ 5495 w 5799"/>
                <a:gd name="T9" fmla="*/ 5 h 1077"/>
                <a:gd name="T10" fmla="*/ 5486 w 5799"/>
                <a:gd name="T11" fmla="*/ 0 h 1077"/>
                <a:gd name="T12" fmla="*/ 1165 w 5799"/>
                <a:gd name="T13" fmla="*/ 0 h 1077"/>
                <a:gd name="T14" fmla="*/ 871 w 5799"/>
                <a:gd name="T15" fmla="*/ 0 h 1077"/>
                <a:gd name="T16" fmla="*/ 365 w 5799"/>
                <a:gd name="T17" fmla="*/ 0 h 1077"/>
                <a:gd name="T18" fmla="*/ 313 w 5799"/>
                <a:gd name="T19" fmla="*/ 0 h 1077"/>
                <a:gd name="T20" fmla="*/ 294 w 5799"/>
                <a:gd name="T21" fmla="*/ 15 h 1077"/>
                <a:gd name="T22" fmla="*/ 208 w 5799"/>
                <a:gd name="T23" fmla="*/ 323 h 1077"/>
                <a:gd name="T24" fmla="*/ 57 w 5799"/>
                <a:gd name="T25" fmla="*/ 859 h 1077"/>
                <a:gd name="T26" fmla="*/ 5 w 5799"/>
                <a:gd name="T27" fmla="*/ 1048 h 1077"/>
                <a:gd name="T28" fmla="*/ 24 w 5799"/>
                <a:gd name="T29" fmla="*/ 1077 h 1077"/>
                <a:gd name="T30" fmla="*/ 379 w 5799"/>
                <a:gd name="T31" fmla="*/ 1077 h 1077"/>
                <a:gd name="T32" fmla="*/ 890 w 5799"/>
                <a:gd name="T33" fmla="*/ 1077 h 1077"/>
                <a:gd name="T34" fmla="*/ 1108 w 5799"/>
                <a:gd name="T35" fmla="*/ 1077 h 1077"/>
                <a:gd name="T36" fmla="*/ 5552 w 5799"/>
                <a:gd name="T37" fmla="*/ 1077 h 1077"/>
                <a:gd name="T38" fmla="*/ 5775 w 5799"/>
                <a:gd name="T39" fmla="*/ 1077 h 1077"/>
                <a:gd name="T40" fmla="*/ 5794 w 5799"/>
                <a:gd name="T41" fmla="*/ 104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99" h="1077">
                  <a:moveTo>
                    <a:pt x="5794" y="1048"/>
                  </a:moveTo>
                  <a:cubicBezTo>
                    <a:pt x="5765" y="944"/>
                    <a:pt x="5737" y="845"/>
                    <a:pt x="5709" y="740"/>
                  </a:cubicBezTo>
                  <a:cubicBezTo>
                    <a:pt x="5656" y="560"/>
                    <a:pt x="5604" y="384"/>
                    <a:pt x="5557" y="204"/>
                  </a:cubicBezTo>
                  <a:cubicBezTo>
                    <a:pt x="5538" y="143"/>
                    <a:pt x="5519" y="81"/>
                    <a:pt x="5505" y="15"/>
                  </a:cubicBezTo>
                  <a:cubicBezTo>
                    <a:pt x="5500" y="10"/>
                    <a:pt x="5500" y="5"/>
                    <a:pt x="5495" y="5"/>
                  </a:cubicBezTo>
                  <a:cubicBezTo>
                    <a:pt x="5495" y="0"/>
                    <a:pt x="5491" y="0"/>
                    <a:pt x="5486" y="0"/>
                  </a:cubicBezTo>
                  <a:cubicBezTo>
                    <a:pt x="5344" y="0"/>
                    <a:pt x="1307" y="0"/>
                    <a:pt x="1165" y="0"/>
                  </a:cubicBezTo>
                  <a:cubicBezTo>
                    <a:pt x="1070" y="0"/>
                    <a:pt x="971" y="0"/>
                    <a:pt x="871" y="0"/>
                  </a:cubicBezTo>
                  <a:cubicBezTo>
                    <a:pt x="706" y="0"/>
                    <a:pt x="535" y="0"/>
                    <a:pt x="365" y="0"/>
                  </a:cubicBezTo>
                  <a:cubicBezTo>
                    <a:pt x="346" y="0"/>
                    <a:pt x="332" y="0"/>
                    <a:pt x="313" y="0"/>
                  </a:cubicBezTo>
                  <a:cubicBezTo>
                    <a:pt x="308" y="0"/>
                    <a:pt x="298" y="5"/>
                    <a:pt x="294" y="15"/>
                  </a:cubicBezTo>
                  <a:cubicBezTo>
                    <a:pt x="265" y="119"/>
                    <a:pt x="237" y="223"/>
                    <a:pt x="208" y="323"/>
                  </a:cubicBezTo>
                  <a:cubicBezTo>
                    <a:pt x="156" y="503"/>
                    <a:pt x="109" y="679"/>
                    <a:pt x="57" y="859"/>
                  </a:cubicBezTo>
                  <a:cubicBezTo>
                    <a:pt x="43" y="920"/>
                    <a:pt x="24" y="987"/>
                    <a:pt x="5" y="1048"/>
                  </a:cubicBezTo>
                  <a:cubicBezTo>
                    <a:pt x="0" y="1063"/>
                    <a:pt x="14" y="1077"/>
                    <a:pt x="24" y="1077"/>
                  </a:cubicBezTo>
                  <a:cubicBezTo>
                    <a:pt x="142" y="1077"/>
                    <a:pt x="260" y="1077"/>
                    <a:pt x="379" y="1077"/>
                  </a:cubicBezTo>
                  <a:cubicBezTo>
                    <a:pt x="549" y="1077"/>
                    <a:pt x="720" y="1077"/>
                    <a:pt x="890" y="1077"/>
                  </a:cubicBezTo>
                  <a:cubicBezTo>
                    <a:pt x="961" y="1077"/>
                    <a:pt x="1032" y="1077"/>
                    <a:pt x="1108" y="1077"/>
                  </a:cubicBezTo>
                  <a:cubicBezTo>
                    <a:pt x="1288" y="1077"/>
                    <a:pt x="5367" y="1077"/>
                    <a:pt x="5552" y="1077"/>
                  </a:cubicBezTo>
                  <a:cubicBezTo>
                    <a:pt x="5623" y="1077"/>
                    <a:pt x="5699" y="1077"/>
                    <a:pt x="5775" y="1077"/>
                  </a:cubicBezTo>
                  <a:cubicBezTo>
                    <a:pt x="5784" y="1077"/>
                    <a:pt x="5799" y="1063"/>
                    <a:pt x="5794" y="10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4" name="Freeform 6">
              <a:extLst>
                <a:ext uri="{FF2B5EF4-FFF2-40B4-BE49-F238E27FC236}">
                  <a16:creationId xmlns:a16="http://schemas.microsoft.com/office/drawing/2014/main" id="{AE99F78E-AD82-460F-9DAD-54B32285018F}"/>
                </a:ext>
              </a:extLst>
            </p:cNvPr>
            <p:cNvSpPr>
              <a:spLocks noEditPoints="1"/>
            </p:cNvSpPr>
            <p:nvPr/>
          </p:nvSpPr>
          <p:spPr bwMode="auto">
            <a:xfrm>
              <a:off x="1134235" y="4124336"/>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5" name="Freeform 7">
              <a:extLst>
                <a:ext uri="{FF2B5EF4-FFF2-40B4-BE49-F238E27FC236}">
                  <a16:creationId xmlns:a16="http://schemas.microsoft.com/office/drawing/2014/main" id="{B8437884-8301-4036-A306-7CD7BB31A60A}"/>
                </a:ext>
              </a:extLst>
            </p:cNvPr>
            <p:cNvSpPr>
              <a:spLocks noEditPoints="1"/>
            </p:cNvSpPr>
            <p:nvPr/>
          </p:nvSpPr>
          <p:spPr bwMode="auto">
            <a:xfrm>
              <a:off x="1874236" y="4124336"/>
              <a:ext cx="718363"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6" name="Freeform 8">
              <a:extLst>
                <a:ext uri="{FF2B5EF4-FFF2-40B4-BE49-F238E27FC236}">
                  <a16:creationId xmlns:a16="http://schemas.microsoft.com/office/drawing/2014/main" id="{380AA448-27CC-4131-9995-D6FBB9D4A4B3}"/>
                </a:ext>
              </a:extLst>
            </p:cNvPr>
            <p:cNvSpPr>
              <a:spLocks noEditPoints="1"/>
            </p:cNvSpPr>
            <p:nvPr/>
          </p:nvSpPr>
          <p:spPr bwMode="auto">
            <a:xfrm>
              <a:off x="2609910" y="4124336"/>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7" name="Freeform 6">
              <a:extLst>
                <a:ext uri="{FF2B5EF4-FFF2-40B4-BE49-F238E27FC236}">
                  <a16:creationId xmlns:a16="http://schemas.microsoft.com/office/drawing/2014/main" id="{F45160B5-1D7B-447A-9F80-797FB70F7CBA}"/>
                </a:ext>
              </a:extLst>
            </p:cNvPr>
            <p:cNvSpPr>
              <a:spLocks noEditPoints="1"/>
            </p:cNvSpPr>
            <p:nvPr/>
          </p:nvSpPr>
          <p:spPr bwMode="auto">
            <a:xfrm>
              <a:off x="1134235" y="4271471"/>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8" name="Freeform 7">
              <a:extLst>
                <a:ext uri="{FF2B5EF4-FFF2-40B4-BE49-F238E27FC236}">
                  <a16:creationId xmlns:a16="http://schemas.microsoft.com/office/drawing/2014/main" id="{1082DFAA-BF8A-4052-89A6-29702574CC72}"/>
                </a:ext>
              </a:extLst>
            </p:cNvPr>
            <p:cNvSpPr>
              <a:spLocks noEditPoints="1"/>
            </p:cNvSpPr>
            <p:nvPr/>
          </p:nvSpPr>
          <p:spPr bwMode="auto">
            <a:xfrm>
              <a:off x="1874236" y="4271471"/>
              <a:ext cx="718363"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39" name="Freeform 8">
              <a:extLst>
                <a:ext uri="{FF2B5EF4-FFF2-40B4-BE49-F238E27FC236}">
                  <a16:creationId xmlns:a16="http://schemas.microsoft.com/office/drawing/2014/main" id="{39B0B0AD-F26D-4D7D-BB93-38FAAD00A6AF}"/>
                </a:ext>
              </a:extLst>
            </p:cNvPr>
            <p:cNvSpPr>
              <a:spLocks noEditPoints="1"/>
            </p:cNvSpPr>
            <p:nvPr/>
          </p:nvSpPr>
          <p:spPr bwMode="auto">
            <a:xfrm>
              <a:off x="2609910" y="4271471"/>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0" name="Freeform 6">
              <a:extLst>
                <a:ext uri="{FF2B5EF4-FFF2-40B4-BE49-F238E27FC236}">
                  <a16:creationId xmlns:a16="http://schemas.microsoft.com/office/drawing/2014/main" id="{B059909E-6D7D-4B5B-9EC7-6A1A768298EF}"/>
                </a:ext>
              </a:extLst>
            </p:cNvPr>
            <p:cNvSpPr>
              <a:spLocks noEditPoints="1"/>
            </p:cNvSpPr>
            <p:nvPr/>
          </p:nvSpPr>
          <p:spPr bwMode="auto">
            <a:xfrm>
              <a:off x="1134235" y="4418605"/>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1" name="Freeform 7">
              <a:extLst>
                <a:ext uri="{FF2B5EF4-FFF2-40B4-BE49-F238E27FC236}">
                  <a16:creationId xmlns:a16="http://schemas.microsoft.com/office/drawing/2014/main" id="{24D8D9BB-4A1A-4D1B-89FE-0FDB68F43E67}"/>
                </a:ext>
              </a:extLst>
            </p:cNvPr>
            <p:cNvSpPr>
              <a:spLocks noEditPoints="1"/>
            </p:cNvSpPr>
            <p:nvPr/>
          </p:nvSpPr>
          <p:spPr bwMode="auto">
            <a:xfrm>
              <a:off x="1874236" y="4418605"/>
              <a:ext cx="718363"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2" name="Freeform 8">
              <a:extLst>
                <a:ext uri="{FF2B5EF4-FFF2-40B4-BE49-F238E27FC236}">
                  <a16:creationId xmlns:a16="http://schemas.microsoft.com/office/drawing/2014/main" id="{9599F469-54A3-489A-B427-1CD999F291B0}"/>
                </a:ext>
              </a:extLst>
            </p:cNvPr>
            <p:cNvSpPr>
              <a:spLocks noEditPoints="1"/>
            </p:cNvSpPr>
            <p:nvPr/>
          </p:nvSpPr>
          <p:spPr bwMode="auto">
            <a:xfrm>
              <a:off x="2609910" y="4418605"/>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3" name="Freeform 6">
              <a:extLst>
                <a:ext uri="{FF2B5EF4-FFF2-40B4-BE49-F238E27FC236}">
                  <a16:creationId xmlns:a16="http://schemas.microsoft.com/office/drawing/2014/main" id="{8292F11E-8AD4-4359-9230-E6A053D9573C}"/>
                </a:ext>
              </a:extLst>
            </p:cNvPr>
            <p:cNvSpPr>
              <a:spLocks noEditPoints="1"/>
            </p:cNvSpPr>
            <p:nvPr/>
          </p:nvSpPr>
          <p:spPr bwMode="auto">
            <a:xfrm>
              <a:off x="1134235" y="4565739"/>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4" name="Freeform 7">
              <a:extLst>
                <a:ext uri="{FF2B5EF4-FFF2-40B4-BE49-F238E27FC236}">
                  <a16:creationId xmlns:a16="http://schemas.microsoft.com/office/drawing/2014/main" id="{7E96B7A8-4E8F-4ED1-AA30-0DAA4161FE36}"/>
                </a:ext>
              </a:extLst>
            </p:cNvPr>
            <p:cNvSpPr>
              <a:spLocks noEditPoints="1"/>
            </p:cNvSpPr>
            <p:nvPr/>
          </p:nvSpPr>
          <p:spPr bwMode="auto">
            <a:xfrm>
              <a:off x="1874236" y="4565739"/>
              <a:ext cx="718363"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sp>
          <p:nvSpPr>
            <p:cNvPr id="45" name="Freeform 8">
              <a:extLst>
                <a:ext uri="{FF2B5EF4-FFF2-40B4-BE49-F238E27FC236}">
                  <a16:creationId xmlns:a16="http://schemas.microsoft.com/office/drawing/2014/main" id="{2A55BC6D-59DF-4777-B3FE-27E787B8A9BA}"/>
                </a:ext>
              </a:extLst>
            </p:cNvPr>
            <p:cNvSpPr>
              <a:spLocks noEditPoints="1"/>
            </p:cNvSpPr>
            <p:nvPr/>
          </p:nvSpPr>
          <p:spPr bwMode="auto">
            <a:xfrm>
              <a:off x="2609910" y="4565739"/>
              <a:ext cx="719806" cy="128382"/>
            </a:xfrm>
            <a:custGeom>
              <a:avLst/>
              <a:gdLst>
                <a:gd name="T0" fmla="*/ 1880 w 1899"/>
                <a:gd name="T1" fmla="*/ 0 h 339"/>
                <a:gd name="T2" fmla="*/ 1666 w 1899"/>
                <a:gd name="T3" fmla="*/ 0 h 339"/>
                <a:gd name="T4" fmla="*/ 1168 w 1899"/>
                <a:gd name="T5" fmla="*/ 0 h 339"/>
                <a:gd name="T6" fmla="*/ 593 w 1899"/>
                <a:gd name="T7" fmla="*/ 0 h 339"/>
                <a:gd name="T8" fmla="*/ 147 w 1899"/>
                <a:gd name="T9" fmla="*/ 0 h 339"/>
                <a:gd name="T10" fmla="*/ 19 w 1899"/>
                <a:gd name="T11" fmla="*/ 0 h 339"/>
                <a:gd name="T12" fmla="*/ 0 w 1899"/>
                <a:gd name="T13" fmla="*/ 19 h 339"/>
                <a:gd name="T14" fmla="*/ 0 w 1899"/>
                <a:gd name="T15" fmla="*/ 320 h 339"/>
                <a:gd name="T16" fmla="*/ 19 w 1899"/>
                <a:gd name="T17" fmla="*/ 339 h 339"/>
                <a:gd name="T18" fmla="*/ 233 w 1899"/>
                <a:gd name="T19" fmla="*/ 339 h 339"/>
                <a:gd name="T20" fmla="*/ 731 w 1899"/>
                <a:gd name="T21" fmla="*/ 339 h 339"/>
                <a:gd name="T22" fmla="*/ 1305 w 1899"/>
                <a:gd name="T23" fmla="*/ 339 h 339"/>
                <a:gd name="T24" fmla="*/ 1752 w 1899"/>
                <a:gd name="T25" fmla="*/ 339 h 339"/>
                <a:gd name="T26" fmla="*/ 1880 w 1899"/>
                <a:gd name="T27" fmla="*/ 339 h 339"/>
                <a:gd name="T28" fmla="*/ 1894 w 1899"/>
                <a:gd name="T29" fmla="*/ 334 h 339"/>
                <a:gd name="T30" fmla="*/ 1899 w 1899"/>
                <a:gd name="T31" fmla="*/ 320 h 339"/>
                <a:gd name="T32" fmla="*/ 1899 w 1899"/>
                <a:gd name="T33" fmla="*/ 19 h 339"/>
                <a:gd name="T34" fmla="*/ 1880 w 1899"/>
                <a:gd name="T35" fmla="*/ 0 h 339"/>
                <a:gd name="T36" fmla="*/ 204 w 1899"/>
                <a:gd name="T37" fmla="*/ 229 h 339"/>
                <a:gd name="T38" fmla="*/ 147 w 1899"/>
                <a:gd name="T39" fmla="*/ 167 h 339"/>
                <a:gd name="T40" fmla="*/ 204 w 1899"/>
                <a:gd name="T41" fmla="*/ 110 h 339"/>
                <a:gd name="T42" fmla="*/ 266 w 1899"/>
                <a:gd name="T43" fmla="*/ 167 h 339"/>
                <a:gd name="T44" fmla="*/ 204 w 1899"/>
                <a:gd name="T45" fmla="*/ 229 h 339"/>
                <a:gd name="T46" fmla="*/ 1272 w 1899"/>
                <a:gd name="T47" fmla="*/ 229 h 339"/>
                <a:gd name="T48" fmla="*/ 1210 w 1899"/>
                <a:gd name="T49" fmla="*/ 167 h 339"/>
                <a:gd name="T50" fmla="*/ 1272 w 1899"/>
                <a:gd name="T51" fmla="*/ 110 h 339"/>
                <a:gd name="T52" fmla="*/ 1334 w 1899"/>
                <a:gd name="T53" fmla="*/ 167 h 339"/>
                <a:gd name="T54" fmla="*/ 1272 w 1899"/>
                <a:gd name="T55" fmla="*/ 229 h 339"/>
                <a:gd name="T56" fmla="*/ 1481 w 1899"/>
                <a:gd name="T57" fmla="*/ 229 h 339"/>
                <a:gd name="T58" fmla="*/ 1419 w 1899"/>
                <a:gd name="T59" fmla="*/ 167 h 339"/>
                <a:gd name="T60" fmla="*/ 1481 w 1899"/>
                <a:gd name="T61" fmla="*/ 110 h 339"/>
                <a:gd name="T62" fmla="*/ 1543 w 1899"/>
                <a:gd name="T63" fmla="*/ 167 h 339"/>
                <a:gd name="T64" fmla="*/ 1481 w 1899"/>
                <a:gd name="T65" fmla="*/ 229 h 339"/>
                <a:gd name="T66" fmla="*/ 1695 w 1899"/>
                <a:gd name="T67" fmla="*/ 229 h 339"/>
                <a:gd name="T68" fmla="*/ 1633 w 1899"/>
                <a:gd name="T69" fmla="*/ 167 h 339"/>
                <a:gd name="T70" fmla="*/ 1695 w 1899"/>
                <a:gd name="T71" fmla="*/ 110 h 339"/>
                <a:gd name="T72" fmla="*/ 1752 w 1899"/>
                <a:gd name="T73" fmla="*/ 167 h 339"/>
                <a:gd name="T74" fmla="*/ 1695 w 1899"/>
                <a:gd name="T75" fmla="*/ 22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9" h="339">
                  <a:moveTo>
                    <a:pt x="1880" y="0"/>
                  </a:moveTo>
                  <a:cubicBezTo>
                    <a:pt x="1809" y="0"/>
                    <a:pt x="1737" y="0"/>
                    <a:pt x="1666" y="0"/>
                  </a:cubicBezTo>
                  <a:cubicBezTo>
                    <a:pt x="1500" y="0"/>
                    <a:pt x="1334" y="0"/>
                    <a:pt x="1168" y="0"/>
                  </a:cubicBezTo>
                  <a:cubicBezTo>
                    <a:pt x="978" y="0"/>
                    <a:pt x="788" y="0"/>
                    <a:pt x="593" y="0"/>
                  </a:cubicBezTo>
                  <a:cubicBezTo>
                    <a:pt x="446" y="0"/>
                    <a:pt x="294" y="0"/>
                    <a:pt x="147" y="0"/>
                  </a:cubicBezTo>
                  <a:cubicBezTo>
                    <a:pt x="104" y="0"/>
                    <a:pt x="62" y="0"/>
                    <a:pt x="19" y="0"/>
                  </a:cubicBezTo>
                  <a:cubicBezTo>
                    <a:pt x="9" y="0"/>
                    <a:pt x="0" y="4"/>
                    <a:pt x="0" y="19"/>
                  </a:cubicBezTo>
                  <a:cubicBezTo>
                    <a:pt x="0" y="119"/>
                    <a:pt x="0" y="220"/>
                    <a:pt x="0" y="320"/>
                  </a:cubicBezTo>
                  <a:cubicBezTo>
                    <a:pt x="0" y="330"/>
                    <a:pt x="9" y="339"/>
                    <a:pt x="19" y="339"/>
                  </a:cubicBezTo>
                  <a:cubicBezTo>
                    <a:pt x="90" y="339"/>
                    <a:pt x="161" y="339"/>
                    <a:pt x="233" y="339"/>
                  </a:cubicBezTo>
                  <a:cubicBezTo>
                    <a:pt x="399" y="339"/>
                    <a:pt x="565" y="339"/>
                    <a:pt x="731" y="339"/>
                  </a:cubicBezTo>
                  <a:cubicBezTo>
                    <a:pt x="921" y="339"/>
                    <a:pt x="1111" y="339"/>
                    <a:pt x="1305" y="339"/>
                  </a:cubicBezTo>
                  <a:cubicBezTo>
                    <a:pt x="1452" y="339"/>
                    <a:pt x="1604" y="339"/>
                    <a:pt x="1752" y="339"/>
                  </a:cubicBezTo>
                  <a:cubicBezTo>
                    <a:pt x="1794" y="339"/>
                    <a:pt x="1837" y="339"/>
                    <a:pt x="1880" y="339"/>
                  </a:cubicBezTo>
                  <a:cubicBezTo>
                    <a:pt x="1884" y="339"/>
                    <a:pt x="1889" y="339"/>
                    <a:pt x="1894" y="334"/>
                  </a:cubicBezTo>
                  <a:cubicBezTo>
                    <a:pt x="1894" y="330"/>
                    <a:pt x="1899" y="325"/>
                    <a:pt x="1899" y="320"/>
                  </a:cubicBezTo>
                  <a:cubicBezTo>
                    <a:pt x="1899" y="220"/>
                    <a:pt x="1899" y="119"/>
                    <a:pt x="1899" y="19"/>
                  </a:cubicBezTo>
                  <a:cubicBezTo>
                    <a:pt x="1899" y="4"/>
                    <a:pt x="1889" y="0"/>
                    <a:pt x="1880" y="0"/>
                  </a:cubicBezTo>
                  <a:close/>
                  <a:moveTo>
                    <a:pt x="204" y="229"/>
                  </a:moveTo>
                  <a:cubicBezTo>
                    <a:pt x="171" y="229"/>
                    <a:pt x="147" y="200"/>
                    <a:pt x="147" y="167"/>
                  </a:cubicBezTo>
                  <a:cubicBezTo>
                    <a:pt x="147" y="134"/>
                    <a:pt x="171" y="110"/>
                    <a:pt x="204" y="110"/>
                  </a:cubicBezTo>
                  <a:cubicBezTo>
                    <a:pt x="237" y="110"/>
                    <a:pt x="266" y="134"/>
                    <a:pt x="266" y="167"/>
                  </a:cubicBezTo>
                  <a:cubicBezTo>
                    <a:pt x="266" y="200"/>
                    <a:pt x="237" y="229"/>
                    <a:pt x="204" y="229"/>
                  </a:cubicBezTo>
                  <a:close/>
                  <a:moveTo>
                    <a:pt x="1272" y="229"/>
                  </a:moveTo>
                  <a:cubicBezTo>
                    <a:pt x="1239" y="229"/>
                    <a:pt x="1210" y="200"/>
                    <a:pt x="1210" y="167"/>
                  </a:cubicBezTo>
                  <a:cubicBezTo>
                    <a:pt x="1210" y="134"/>
                    <a:pt x="1239" y="110"/>
                    <a:pt x="1272" y="110"/>
                  </a:cubicBezTo>
                  <a:cubicBezTo>
                    <a:pt x="1305" y="110"/>
                    <a:pt x="1334" y="134"/>
                    <a:pt x="1334" y="167"/>
                  </a:cubicBezTo>
                  <a:cubicBezTo>
                    <a:pt x="1334" y="200"/>
                    <a:pt x="1305" y="229"/>
                    <a:pt x="1272" y="229"/>
                  </a:cubicBezTo>
                  <a:close/>
                  <a:moveTo>
                    <a:pt x="1481" y="229"/>
                  </a:moveTo>
                  <a:cubicBezTo>
                    <a:pt x="1448" y="229"/>
                    <a:pt x="1419" y="200"/>
                    <a:pt x="1419" y="167"/>
                  </a:cubicBezTo>
                  <a:cubicBezTo>
                    <a:pt x="1419" y="134"/>
                    <a:pt x="1448" y="110"/>
                    <a:pt x="1481" y="110"/>
                  </a:cubicBezTo>
                  <a:cubicBezTo>
                    <a:pt x="1514" y="110"/>
                    <a:pt x="1543" y="134"/>
                    <a:pt x="1543" y="167"/>
                  </a:cubicBezTo>
                  <a:cubicBezTo>
                    <a:pt x="1543" y="200"/>
                    <a:pt x="1514" y="229"/>
                    <a:pt x="1481" y="229"/>
                  </a:cubicBezTo>
                  <a:close/>
                  <a:moveTo>
                    <a:pt x="1695" y="229"/>
                  </a:moveTo>
                  <a:cubicBezTo>
                    <a:pt x="1661" y="229"/>
                    <a:pt x="1633" y="200"/>
                    <a:pt x="1633" y="167"/>
                  </a:cubicBezTo>
                  <a:cubicBezTo>
                    <a:pt x="1633" y="134"/>
                    <a:pt x="1661" y="110"/>
                    <a:pt x="1695" y="110"/>
                  </a:cubicBezTo>
                  <a:cubicBezTo>
                    <a:pt x="1728" y="110"/>
                    <a:pt x="1752" y="134"/>
                    <a:pt x="1752" y="167"/>
                  </a:cubicBezTo>
                  <a:cubicBezTo>
                    <a:pt x="1752" y="200"/>
                    <a:pt x="1728" y="229"/>
                    <a:pt x="1695"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5238">
                      <a:srgbClr val="FFFFFF"/>
                    </a:gs>
                    <a:gs pos="85000">
                      <a:srgbClr val="FFFFFF"/>
                    </a:gs>
                  </a:gsLst>
                  <a:lin ang="5400000" scaled="0"/>
                </a:gradFill>
                <a:effectLst/>
                <a:uLnTx/>
                <a:uFillTx/>
                <a:latin typeface="Calibri"/>
                <a:ea typeface="+mn-ea"/>
                <a:cs typeface="+mn-cs"/>
              </a:endParaRPr>
            </a:p>
          </p:txBody>
        </p:sp>
      </p:grpSp>
      <p:sp>
        <p:nvSpPr>
          <p:cNvPr id="46" name="Rectangle 45">
            <a:extLst>
              <a:ext uri="{FF2B5EF4-FFF2-40B4-BE49-F238E27FC236}">
                <a16:creationId xmlns:a16="http://schemas.microsoft.com/office/drawing/2014/main" id="{39440667-FFC6-41F9-B86A-6C9001FBB664}"/>
              </a:ext>
            </a:extLst>
          </p:cNvPr>
          <p:cNvSpPr/>
          <p:nvPr/>
        </p:nvSpPr>
        <p:spPr>
          <a:xfrm>
            <a:off x="5137829" y="1099580"/>
            <a:ext cx="1277121" cy="2484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Calibri"/>
                <a:ea typeface="+mn-ea"/>
                <a:cs typeface="+mn-cs"/>
              </a:rPr>
              <a:t>Disk Storage</a:t>
            </a:r>
          </a:p>
        </p:txBody>
      </p:sp>
      <p:grpSp>
        <p:nvGrpSpPr>
          <p:cNvPr id="47" name="Group 46">
            <a:extLst>
              <a:ext uri="{FF2B5EF4-FFF2-40B4-BE49-F238E27FC236}">
                <a16:creationId xmlns:a16="http://schemas.microsoft.com/office/drawing/2014/main" id="{530DE4E0-0051-49C8-9C38-81A53A0B6281}"/>
              </a:ext>
            </a:extLst>
          </p:cNvPr>
          <p:cNvGrpSpPr/>
          <p:nvPr/>
        </p:nvGrpSpPr>
        <p:grpSpPr>
          <a:xfrm>
            <a:off x="6751721" y="4284068"/>
            <a:ext cx="1659696" cy="1174421"/>
            <a:chOff x="5472705" y="5417656"/>
            <a:chExt cx="1659932" cy="1174588"/>
          </a:xfrm>
        </p:grpSpPr>
        <p:pic>
          <p:nvPicPr>
            <p:cNvPr id="48" name="Picture 47" descr="VMware vSphere Client High-Def icon by flakshack on DeviantArt">
              <a:extLst>
                <a:ext uri="{FF2B5EF4-FFF2-40B4-BE49-F238E27FC236}">
                  <a16:creationId xmlns:a16="http://schemas.microsoft.com/office/drawing/2014/main" id="{27E87ECC-F7FD-499B-8270-97D911731D0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77791" y="5417656"/>
              <a:ext cx="872518" cy="750306"/>
            </a:xfrm>
            <a:prstGeom prst="rect">
              <a:avLst/>
            </a:prstGeom>
            <a:noFill/>
          </p:spPr>
        </p:pic>
        <p:sp>
          <p:nvSpPr>
            <p:cNvPr id="49" name="TextBox 48">
              <a:extLst>
                <a:ext uri="{FF2B5EF4-FFF2-40B4-BE49-F238E27FC236}">
                  <a16:creationId xmlns:a16="http://schemas.microsoft.com/office/drawing/2014/main" id="{33034F7C-BD3C-4D24-A2CF-2B0E6F619075}"/>
                </a:ext>
              </a:extLst>
            </p:cNvPr>
            <p:cNvSpPr txBox="1"/>
            <p:nvPr/>
          </p:nvSpPr>
          <p:spPr bwMode="auto">
            <a:xfrm>
              <a:off x="5472705" y="6184126"/>
              <a:ext cx="1659932" cy="4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VMware VMs</a:t>
              </a:r>
            </a:p>
          </p:txBody>
        </p:sp>
      </p:grpSp>
      <p:grpSp>
        <p:nvGrpSpPr>
          <p:cNvPr id="50" name="Group 49">
            <a:extLst>
              <a:ext uri="{FF2B5EF4-FFF2-40B4-BE49-F238E27FC236}">
                <a16:creationId xmlns:a16="http://schemas.microsoft.com/office/drawing/2014/main" id="{61897BAB-AD43-4FFB-8343-9E6FDA1CCDFF}"/>
              </a:ext>
            </a:extLst>
          </p:cNvPr>
          <p:cNvGrpSpPr/>
          <p:nvPr/>
        </p:nvGrpSpPr>
        <p:grpSpPr>
          <a:xfrm>
            <a:off x="49898" y="5965777"/>
            <a:ext cx="12285281" cy="937406"/>
            <a:chOff x="49022" y="5966126"/>
            <a:chExt cx="12287024" cy="937539"/>
          </a:xfrm>
        </p:grpSpPr>
        <p:grpSp>
          <p:nvGrpSpPr>
            <p:cNvPr id="51" name="Group 50">
              <a:extLst>
                <a:ext uri="{FF2B5EF4-FFF2-40B4-BE49-F238E27FC236}">
                  <a16:creationId xmlns:a16="http://schemas.microsoft.com/office/drawing/2014/main" id="{84651A1C-38A6-4DCA-8FC1-5D98BEF22F06}"/>
                </a:ext>
              </a:extLst>
            </p:cNvPr>
            <p:cNvGrpSpPr/>
            <p:nvPr/>
          </p:nvGrpSpPr>
          <p:grpSpPr>
            <a:xfrm>
              <a:off x="5039951" y="5966126"/>
              <a:ext cx="2350008" cy="937539"/>
              <a:chOff x="5233664" y="1336324"/>
              <a:chExt cx="2303929" cy="937539"/>
            </a:xfrm>
          </p:grpSpPr>
          <p:sp>
            <p:nvSpPr>
              <p:cNvPr id="66" name="Rectangle 65">
                <a:extLst>
                  <a:ext uri="{FF2B5EF4-FFF2-40B4-BE49-F238E27FC236}">
                    <a16:creationId xmlns:a16="http://schemas.microsoft.com/office/drawing/2014/main" id="{5E6A3FC4-2811-459B-965A-ECADC5A9AB80}"/>
                  </a:ext>
                </a:extLst>
              </p:cNvPr>
              <p:cNvSpPr/>
              <p:nvPr/>
            </p:nvSpPr>
            <p:spPr bwMode="auto">
              <a:xfrm>
                <a:off x="5233664" y="1336324"/>
                <a:ext cx="2303929" cy="937539"/>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914270" tIns="146283" rIns="182854" bIns="146283" numCol="1" spcCol="0" rtlCol="0" fromWordArt="0" anchor="ctr"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r>
                  <a:rPr kumimoji="0" lang="en-US" sz="1599" b="0" i="0" u="none" strike="noStrike" kern="0" cap="none" spc="-50" normalizeH="0" baseline="0" noProof="0" dirty="0">
                    <a:ln>
                      <a:noFill/>
                    </a:ln>
                    <a:gradFill>
                      <a:gsLst>
                        <a:gs pos="1250">
                          <a:srgbClr val="FFFFFF"/>
                        </a:gs>
                        <a:gs pos="21000">
                          <a:srgbClr val="FFFFFF"/>
                        </a:gs>
                      </a:gsLst>
                      <a:lin ang="5400000" scaled="0"/>
                    </a:gradFill>
                    <a:effectLst/>
                    <a:uLnTx/>
                    <a:uFillTx/>
                    <a:latin typeface="Segoe UI"/>
                    <a:ea typeface="+mn-ea"/>
                    <a:cs typeface="+mn-cs"/>
                  </a:rPr>
                  <a:t>Application Aware Backup</a:t>
                </a:r>
              </a:p>
            </p:txBody>
          </p:sp>
          <p:sp>
            <p:nvSpPr>
              <p:cNvPr id="67" name="Freeform 25">
                <a:extLst>
                  <a:ext uri="{FF2B5EF4-FFF2-40B4-BE49-F238E27FC236}">
                    <a16:creationId xmlns:a16="http://schemas.microsoft.com/office/drawing/2014/main" id="{7AB3C9AE-E011-45C0-97BA-9009AFBB7943}"/>
                  </a:ext>
                </a:extLst>
              </p:cNvPr>
              <p:cNvSpPr>
                <a:spLocks noEditPoints="1"/>
              </p:cNvSpPr>
              <p:nvPr/>
            </p:nvSpPr>
            <p:spPr bwMode="black">
              <a:xfrm>
                <a:off x="5477270" y="1597685"/>
                <a:ext cx="485240" cy="413169"/>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0" tIns="41131" rIns="82261" bIns="41131" numCol="1" anchor="t" anchorCtr="0" compatLnSpc="1">
                <a:prstTxWarp prst="textNoShape">
                  <a:avLst/>
                </a:prstTxWarp>
              </a:bodyPr>
              <a:lstStyle/>
              <a:p>
                <a:pPr marL="0" marR="0" lvl="0" indent="0" algn="ctr" defTabSz="913825" rtl="0" eaLnBrk="1" fontAlgn="auto" latinLnBrk="0" hangingPunct="1">
                  <a:lnSpc>
                    <a:spcPct val="100000"/>
                  </a:lnSpc>
                  <a:spcBef>
                    <a:spcPts val="0"/>
                  </a:spcBef>
                  <a:spcAft>
                    <a:spcPts val="0"/>
                  </a:spcAft>
                  <a:buClrTx/>
                  <a:buSzTx/>
                  <a:buFontTx/>
                  <a:buNone/>
                  <a:tabLst/>
                  <a:defRPr/>
                </a:pPr>
                <a:endParaRPr kumimoji="0" lang="en-US" sz="159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52" name="Group 51">
              <a:extLst>
                <a:ext uri="{FF2B5EF4-FFF2-40B4-BE49-F238E27FC236}">
                  <a16:creationId xmlns:a16="http://schemas.microsoft.com/office/drawing/2014/main" id="{6DB37759-0F97-44A1-B7AF-2C6761696BAA}"/>
                </a:ext>
              </a:extLst>
            </p:cNvPr>
            <p:cNvGrpSpPr/>
            <p:nvPr/>
          </p:nvGrpSpPr>
          <p:grpSpPr>
            <a:xfrm>
              <a:off x="7534381" y="5966126"/>
              <a:ext cx="2350008" cy="937539"/>
              <a:chOff x="7709962" y="1333920"/>
              <a:chExt cx="2303929" cy="937539"/>
            </a:xfrm>
          </p:grpSpPr>
          <p:sp>
            <p:nvSpPr>
              <p:cNvPr id="64" name="Rectangle 63">
                <a:extLst>
                  <a:ext uri="{FF2B5EF4-FFF2-40B4-BE49-F238E27FC236}">
                    <a16:creationId xmlns:a16="http://schemas.microsoft.com/office/drawing/2014/main" id="{61C31A23-1FC6-4C8A-BBD2-ED0794D660AA}"/>
                  </a:ext>
                </a:extLst>
              </p:cNvPr>
              <p:cNvSpPr/>
              <p:nvPr/>
            </p:nvSpPr>
            <p:spPr bwMode="auto">
              <a:xfrm>
                <a:off x="7709962" y="1333920"/>
                <a:ext cx="2303929" cy="937539"/>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914270" tIns="146283" rIns="182854" bIns="146283" numCol="1" spcCol="0" rtlCol="0" fromWordArt="0" anchor="ctr"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r>
                  <a:rPr kumimoji="0" lang="en-US" sz="1599" b="0" i="0" u="none" strike="noStrike" kern="0" cap="none" spc="-50" normalizeH="0" baseline="0" noProof="0" dirty="0">
                    <a:ln>
                      <a:noFill/>
                    </a:ln>
                    <a:gradFill>
                      <a:gsLst>
                        <a:gs pos="1250">
                          <a:srgbClr val="FFFFFF"/>
                        </a:gs>
                        <a:gs pos="21000">
                          <a:srgbClr val="FFFFFF"/>
                        </a:gs>
                      </a:gsLst>
                      <a:lin ang="5400000" scaled="0"/>
                    </a:gradFill>
                    <a:effectLst/>
                    <a:uLnTx/>
                    <a:uFillTx/>
                    <a:latin typeface="Segoe UI"/>
                    <a:ea typeface="+mn-ea"/>
                    <a:cs typeface="+mn-cs"/>
                  </a:rPr>
                  <a:t>Central monitoring and Reporting</a:t>
                </a:r>
              </a:p>
            </p:txBody>
          </p:sp>
          <p:sp>
            <p:nvSpPr>
              <p:cNvPr id="65" name="Freeform 74">
                <a:extLst>
                  <a:ext uri="{FF2B5EF4-FFF2-40B4-BE49-F238E27FC236}">
                    <a16:creationId xmlns:a16="http://schemas.microsoft.com/office/drawing/2014/main" id="{455F3B42-5300-4ED8-994A-CD9801B2572A}"/>
                  </a:ext>
                </a:extLst>
              </p:cNvPr>
              <p:cNvSpPr/>
              <p:nvPr/>
            </p:nvSpPr>
            <p:spPr bwMode="auto">
              <a:xfrm>
                <a:off x="7883284" y="1650093"/>
                <a:ext cx="488845" cy="296029"/>
              </a:xfrm>
              <a:custGeom>
                <a:avLst/>
                <a:gdLst>
                  <a:gd name="connsiteX0" fmla="*/ 0 w 1026319"/>
                  <a:gd name="connsiteY0" fmla="*/ 392906 h 621506"/>
                  <a:gd name="connsiteX1" fmla="*/ 147638 w 1026319"/>
                  <a:gd name="connsiteY1" fmla="*/ 392906 h 621506"/>
                  <a:gd name="connsiteX2" fmla="*/ 238125 w 1026319"/>
                  <a:gd name="connsiteY2" fmla="*/ 483393 h 621506"/>
                  <a:gd name="connsiteX3" fmla="*/ 383382 w 1026319"/>
                  <a:gd name="connsiteY3" fmla="*/ 0 h 621506"/>
                  <a:gd name="connsiteX4" fmla="*/ 435769 w 1026319"/>
                  <a:gd name="connsiteY4" fmla="*/ 326231 h 621506"/>
                  <a:gd name="connsiteX5" fmla="*/ 523875 w 1026319"/>
                  <a:gd name="connsiteY5" fmla="*/ 328612 h 621506"/>
                  <a:gd name="connsiteX6" fmla="*/ 571500 w 1026319"/>
                  <a:gd name="connsiteY6" fmla="*/ 273843 h 621506"/>
                  <a:gd name="connsiteX7" fmla="*/ 626269 w 1026319"/>
                  <a:gd name="connsiteY7" fmla="*/ 621506 h 621506"/>
                  <a:gd name="connsiteX8" fmla="*/ 812007 w 1026319"/>
                  <a:gd name="connsiteY8" fmla="*/ 150018 h 621506"/>
                  <a:gd name="connsiteX9" fmla="*/ 866775 w 1026319"/>
                  <a:gd name="connsiteY9" fmla="*/ 397668 h 621506"/>
                  <a:gd name="connsiteX10" fmla="*/ 1026319 w 1026319"/>
                  <a:gd name="connsiteY10" fmla="*/ 397668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319" h="621506">
                    <a:moveTo>
                      <a:pt x="0" y="392906"/>
                    </a:moveTo>
                    <a:lnTo>
                      <a:pt x="147638" y="392906"/>
                    </a:lnTo>
                    <a:lnTo>
                      <a:pt x="238125" y="483393"/>
                    </a:lnTo>
                    <a:lnTo>
                      <a:pt x="383382" y="0"/>
                    </a:lnTo>
                    <a:lnTo>
                      <a:pt x="435769" y="326231"/>
                    </a:lnTo>
                    <a:lnTo>
                      <a:pt x="523875" y="328612"/>
                    </a:lnTo>
                    <a:lnTo>
                      <a:pt x="571500" y="273843"/>
                    </a:lnTo>
                    <a:lnTo>
                      <a:pt x="626269" y="621506"/>
                    </a:lnTo>
                    <a:lnTo>
                      <a:pt x="812007" y="150018"/>
                    </a:lnTo>
                    <a:lnTo>
                      <a:pt x="866775" y="397668"/>
                    </a:lnTo>
                    <a:lnTo>
                      <a:pt x="1026319" y="397668"/>
                    </a:lnTo>
                  </a:path>
                </a:pathLst>
              </a:custGeom>
              <a:noFill/>
              <a:ln w="28575" cap="flat" cmpd="sng" algn="ctr">
                <a:solidFill>
                  <a:srgbClr val="FFFFFF"/>
                </a:solidFill>
                <a:prstDash val="solid"/>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FEFEF"/>
                  </a:solidFill>
                  <a:effectLst/>
                  <a:uLnTx/>
                  <a:uFillTx/>
                  <a:latin typeface="Segoe UI"/>
                  <a:ea typeface="+mn-ea"/>
                  <a:cs typeface="+mn-cs"/>
                </a:endParaRPr>
              </a:p>
            </p:txBody>
          </p:sp>
        </p:grpSp>
        <p:grpSp>
          <p:nvGrpSpPr>
            <p:cNvPr id="53" name="Group 52">
              <a:extLst>
                <a:ext uri="{FF2B5EF4-FFF2-40B4-BE49-F238E27FC236}">
                  <a16:creationId xmlns:a16="http://schemas.microsoft.com/office/drawing/2014/main" id="{8BFF3ECE-4280-4892-BBE7-6FBDFF6A16D7}"/>
                </a:ext>
              </a:extLst>
            </p:cNvPr>
            <p:cNvGrpSpPr/>
            <p:nvPr/>
          </p:nvGrpSpPr>
          <p:grpSpPr>
            <a:xfrm>
              <a:off x="49022" y="5966126"/>
              <a:ext cx="2350008" cy="937539"/>
              <a:chOff x="-1940" y="6109124"/>
              <a:chExt cx="2350008" cy="937539"/>
            </a:xfrm>
          </p:grpSpPr>
          <p:sp>
            <p:nvSpPr>
              <p:cNvPr id="60" name="Rectangle 59">
                <a:extLst>
                  <a:ext uri="{FF2B5EF4-FFF2-40B4-BE49-F238E27FC236}">
                    <a16:creationId xmlns:a16="http://schemas.microsoft.com/office/drawing/2014/main" id="{F51013E8-E986-4A85-A3EC-F273FA574271}"/>
                  </a:ext>
                </a:extLst>
              </p:cNvPr>
              <p:cNvSpPr/>
              <p:nvPr/>
            </p:nvSpPr>
            <p:spPr bwMode="auto">
              <a:xfrm>
                <a:off x="-1940" y="6109124"/>
                <a:ext cx="2350008" cy="937539"/>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914270" tIns="146283" rIns="182854" bIns="146283" numCol="1" spcCol="0" rtlCol="0" fromWordArt="0" anchor="ctr"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r>
                  <a:rPr kumimoji="0" lang="en-US" sz="1599" b="0" i="0" u="none" strike="noStrike" kern="0" cap="none" spc="-50" normalizeH="0" baseline="0" noProof="0" dirty="0">
                    <a:ln>
                      <a:noFill/>
                    </a:ln>
                    <a:gradFill>
                      <a:gsLst>
                        <a:gs pos="1250">
                          <a:srgbClr val="FFFFFF"/>
                        </a:gs>
                        <a:gs pos="21000">
                          <a:srgbClr val="FFFFFF"/>
                        </a:gs>
                      </a:gsLst>
                      <a:lin ang="5400000" scaled="0"/>
                    </a:gradFill>
                    <a:effectLst/>
                    <a:uLnTx/>
                    <a:uFillTx/>
                    <a:latin typeface="Segoe UI"/>
                    <a:ea typeface="+mn-ea"/>
                    <a:cs typeface="+mn-cs"/>
                  </a:rPr>
                  <a:t>Protection at scale</a:t>
                </a:r>
              </a:p>
            </p:txBody>
          </p:sp>
          <p:grpSp>
            <p:nvGrpSpPr>
              <p:cNvPr id="61" name="Group 60">
                <a:extLst>
                  <a:ext uri="{FF2B5EF4-FFF2-40B4-BE49-F238E27FC236}">
                    <a16:creationId xmlns:a16="http://schemas.microsoft.com/office/drawing/2014/main" id="{676CEB5B-9437-496F-A9B7-E0F3DD165778}"/>
                  </a:ext>
                </a:extLst>
              </p:cNvPr>
              <p:cNvGrpSpPr/>
              <p:nvPr/>
            </p:nvGrpSpPr>
            <p:grpSpPr>
              <a:xfrm>
                <a:off x="122849" y="6392717"/>
                <a:ext cx="628809" cy="395822"/>
                <a:chOff x="8842912" y="4247577"/>
                <a:chExt cx="800417" cy="395822"/>
              </a:xfrm>
              <a:solidFill>
                <a:schemeClr val="tx1"/>
              </a:solidFill>
            </p:grpSpPr>
            <p:sp>
              <p:nvSpPr>
                <p:cNvPr id="62" name="Freeform 5">
                  <a:extLst>
                    <a:ext uri="{FF2B5EF4-FFF2-40B4-BE49-F238E27FC236}">
                      <a16:creationId xmlns:a16="http://schemas.microsoft.com/office/drawing/2014/main" id="{0B30E21A-C363-4C18-8FFA-FF39358BB5F5}"/>
                    </a:ext>
                  </a:extLst>
                </p:cNvPr>
                <p:cNvSpPr>
                  <a:spLocks noChangeAspect="1"/>
                </p:cNvSpPr>
                <p:nvPr/>
              </p:nvSpPr>
              <p:spPr bwMode="auto">
                <a:xfrm rot="5400000" flipH="1" flipV="1">
                  <a:off x="8881792" y="4208697"/>
                  <a:ext cx="395822" cy="473582"/>
                </a:xfrm>
                <a:custGeom>
                  <a:avLst/>
                  <a:gdLst>
                    <a:gd name="T0" fmla="*/ 789 w 789"/>
                    <a:gd name="T1" fmla="*/ 276 h 944"/>
                    <a:gd name="T2" fmla="*/ 789 w 789"/>
                    <a:gd name="T3" fmla="*/ 0 h 944"/>
                    <a:gd name="T4" fmla="*/ 513 w 789"/>
                    <a:gd name="T5" fmla="*/ 0 h 944"/>
                    <a:gd name="T6" fmla="*/ 513 w 789"/>
                    <a:gd name="T7" fmla="*/ 113 h 944"/>
                    <a:gd name="T8" fmla="*/ 418 w 789"/>
                    <a:gd name="T9" fmla="*/ 113 h 944"/>
                    <a:gd name="T10" fmla="*/ 418 w 789"/>
                    <a:gd name="T11" fmla="*/ 4 h 944"/>
                    <a:gd name="T12" fmla="*/ 371 w 789"/>
                    <a:gd name="T13" fmla="*/ 4 h 944"/>
                    <a:gd name="T14" fmla="*/ 371 w 789"/>
                    <a:gd name="T15" fmla="*/ 451 h 944"/>
                    <a:gd name="T16" fmla="*/ 277 w 789"/>
                    <a:gd name="T17" fmla="*/ 451 h 944"/>
                    <a:gd name="T18" fmla="*/ 277 w 789"/>
                    <a:gd name="T19" fmla="*/ 335 h 944"/>
                    <a:gd name="T20" fmla="*/ 0 w 789"/>
                    <a:gd name="T21" fmla="*/ 335 h 944"/>
                    <a:gd name="T22" fmla="*/ 0 w 789"/>
                    <a:gd name="T23" fmla="*/ 611 h 944"/>
                    <a:gd name="T24" fmla="*/ 277 w 789"/>
                    <a:gd name="T25" fmla="*/ 611 h 944"/>
                    <a:gd name="T26" fmla="*/ 277 w 789"/>
                    <a:gd name="T27" fmla="*/ 498 h 944"/>
                    <a:gd name="T28" fmla="*/ 371 w 789"/>
                    <a:gd name="T29" fmla="*/ 498 h 944"/>
                    <a:gd name="T30" fmla="*/ 371 w 789"/>
                    <a:gd name="T31" fmla="*/ 944 h 944"/>
                    <a:gd name="T32" fmla="*/ 418 w 789"/>
                    <a:gd name="T33" fmla="*/ 944 h 944"/>
                    <a:gd name="T34" fmla="*/ 418 w 789"/>
                    <a:gd name="T35" fmla="*/ 831 h 944"/>
                    <a:gd name="T36" fmla="*/ 513 w 789"/>
                    <a:gd name="T37" fmla="*/ 831 h 944"/>
                    <a:gd name="T38" fmla="*/ 513 w 789"/>
                    <a:gd name="T39" fmla="*/ 944 h 944"/>
                    <a:gd name="T40" fmla="*/ 789 w 789"/>
                    <a:gd name="T41" fmla="*/ 944 h 944"/>
                    <a:gd name="T42" fmla="*/ 789 w 789"/>
                    <a:gd name="T43" fmla="*/ 668 h 944"/>
                    <a:gd name="T44" fmla="*/ 513 w 789"/>
                    <a:gd name="T45" fmla="*/ 668 h 944"/>
                    <a:gd name="T46" fmla="*/ 513 w 789"/>
                    <a:gd name="T47" fmla="*/ 781 h 944"/>
                    <a:gd name="T48" fmla="*/ 418 w 789"/>
                    <a:gd name="T49" fmla="*/ 781 h 944"/>
                    <a:gd name="T50" fmla="*/ 418 w 789"/>
                    <a:gd name="T51" fmla="*/ 163 h 944"/>
                    <a:gd name="T52" fmla="*/ 513 w 789"/>
                    <a:gd name="T53" fmla="*/ 163 h 944"/>
                    <a:gd name="T54" fmla="*/ 513 w 789"/>
                    <a:gd name="T55" fmla="*/ 276 h 944"/>
                    <a:gd name="T56" fmla="*/ 789 w 789"/>
                    <a:gd name="T57" fmla="*/ 27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944">
                      <a:moveTo>
                        <a:pt x="789" y="276"/>
                      </a:moveTo>
                      <a:lnTo>
                        <a:pt x="789" y="0"/>
                      </a:lnTo>
                      <a:lnTo>
                        <a:pt x="513" y="0"/>
                      </a:lnTo>
                      <a:lnTo>
                        <a:pt x="513" y="113"/>
                      </a:lnTo>
                      <a:lnTo>
                        <a:pt x="418" y="113"/>
                      </a:lnTo>
                      <a:lnTo>
                        <a:pt x="418" y="4"/>
                      </a:lnTo>
                      <a:lnTo>
                        <a:pt x="371" y="4"/>
                      </a:lnTo>
                      <a:lnTo>
                        <a:pt x="371" y="451"/>
                      </a:lnTo>
                      <a:lnTo>
                        <a:pt x="277" y="451"/>
                      </a:lnTo>
                      <a:lnTo>
                        <a:pt x="277" y="335"/>
                      </a:lnTo>
                      <a:lnTo>
                        <a:pt x="0" y="335"/>
                      </a:lnTo>
                      <a:lnTo>
                        <a:pt x="0" y="611"/>
                      </a:lnTo>
                      <a:lnTo>
                        <a:pt x="277" y="611"/>
                      </a:lnTo>
                      <a:lnTo>
                        <a:pt x="277" y="498"/>
                      </a:lnTo>
                      <a:lnTo>
                        <a:pt x="371" y="498"/>
                      </a:lnTo>
                      <a:lnTo>
                        <a:pt x="371" y="944"/>
                      </a:lnTo>
                      <a:lnTo>
                        <a:pt x="418" y="944"/>
                      </a:lnTo>
                      <a:lnTo>
                        <a:pt x="418" y="831"/>
                      </a:lnTo>
                      <a:lnTo>
                        <a:pt x="513" y="831"/>
                      </a:lnTo>
                      <a:lnTo>
                        <a:pt x="513" y="944"/>
                      </a:lnTo>
                      <a:lnTo>
                        <a:pt x="789" y="944"/>
                      </a:lnTo>
                      <a:lnTo>
                        <a:pt x="789" y="668"/>
                      </a:lnTo>
                      <a:lnTo>
                        <a:pt x="513" y="668"/>
                      </a:lnTo>
                      <a:lnTo>
                        <a:pt x="513" y="781"/>
                      </a:lnTo>
                      <a:lnTo>
                        <a:pt x="418" y="781"/>
                      </a:lnTo>
                      <a:lnTo>
                        <a:pt x="418" y="163"/>
                      </a:lnTo>
                      <a:lnTo>
                        <a:pt x="513" y="163"/>
                      </a:lnTo>
                      <a:lnTo>
                        <a:pt x="513" y="276"/>
                      </a:lnTo>
                      <a:lnTo>
                        <a:pt x="789" y="276"/>
                      </a:lnTo>
                      <a:close/>
                    </a:path>
                  </a:pathLst>
                </a:cu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algn="l" defTabSz="914187"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3" name="Freeform 5">
                  <a:extLst>
                    <a:ext uri="{FF2B5EF4-FFF2-40B4-BE49-F238E27FC236}">
                      <a16:creationId xmlns:a16="http://schemas.microsoft.com/office/drawing/2014/main" id="{C94A9346-AA49-47E8-B3DF-2098D6EBAABC}"/>
                    </a:ext>
                  </a:extLst>
                </p:cNvPr>
                <p:cNvSpPr>
                  <a:spLocks noChangeAspect="1"/>
                </p:cNvSpPr>
                <p:nvPr/>
              </p:nvSpPr>
              <p:spPr bwMode="auto">
                <a:xfrm rot="5400000" flipH="1" flipV="1">
                  <a:off x="9208627" y="4208697"/>
                  <a:ext cx="395822" cy="473582"/>
                </a:xfrm>
                <a:custGeom>
                  <a:avLst/>
                  <a:gdLst>
                    <a:gd name="T0" fmla="*/ 789 w 789"/>
                    <a:gd name="T1" fmla="*/ 276 h 944"/>
                    <a:gd name="T2" fmla="*/ 789 w 789"/>
                    <a:gd name="T3" fmla="*/ 0 h 944"/>
                    <a:gd name="T4" fmla="*/ 513 w 789"/>
                    <a:gd name="T5" fmla="*/ 0 h 944"/>
                    <a:gd name="T6" fmla="*/ 513 w 789"/>
                    <a:gd name="T7" fmla="*/ 113 h 944"/>
                    <a:gd name="T8" fmla="*/ 418 w 789"/>
                    <a:gd name="T9" fmla="*/ 113 h 944"/>
                    <a:gd name="T10" fmla="*/ 418 w 789"/>
                    <a:gd name="T11" fmla="*/ 4 h 944"/>
                    <a:gd name="T12" fmla="*/ 371 w 789"/>
                    <a:gd name="T13" fmla="*/ 4 h 944"/>
                    <a:gd name="T14" fmla="*/ 371 w 789"/>
                    <a:gd name="T15" fmla="*/ 451 h 944"/>
                    <a:gd name="T16" fmla="*/ 277 w 789"/>
                    <a:gd name="T17" fmla="*/ 451 h 944"/>
                    <a:gd name="T18" fmla="*/ 277 w 789"/>
                    <a:gd name="T19" fmla="*/ 335 h 944"/>
                    <a:gd name="T20" fmla="*/ 0 w 789"/>
                    <a:gd name="T21" fmla="*/ 335 h 944"/>
                    <a:gd name="T22" fmla="*/ 0 w 789"/>
                    <a:gd name="T23" fmla="*/ 611 h 944"/>
                    <a:gd name="T24" fmla="*/ 277 w 789"/>
                    <a:gd name="T25" fmla="*/ 611 h 944"/>
                    <a:gd name="T26" fmla="*/ 277 w 789"/>
                    <a:gd name="T27" fmla="*/ 498 h 944"/>
                    <a:gd name="T28" fmla="*/ 371 w 789"/>
                    <a:gd name="T29" fmla="*/ 498 h 944"/>
                    <a:gd name="T30" fmla="*/ 371 w 789"/>
                    <a:gd name="T31" fmla="*/ 944 h 944"/>
                    <a:gd name="T32" fmla="*/ 418 w 789"/>
                    <a:gd name="T33" fmla="*/ 944 h 944"/>
                    <a:gd name="T34" fmla="*/ 418 w 789"/>
                    <a:gd name="T35" fmla="*/ 831 h 944"/>
                    <a:gd name="T36" fmla="*/ 513 w 789"/>
                    <a:gd name="T37" fmla="*/ 831 h 944"/>
                    <a:gd name="T38" fmla="*/ 513 w 789"/>
                    <a:gd name="T39" fmla="*/ 944 h 944"/>
                    <a:gd name="T40" fmla="*/ 789 w 789"/>
                    <a:gd name="T41" fmla="*/ 944 h 944"/>
                    <a:gd name="T42" fmla="*/ 789 w 789"/>
                    <a:gd name="T43" fmla="*/ 668 h 944"/>
                    <a:gd name="T44" fmla="*/ 513 w 789"/>
                    <a:gd name="T45" fmla="*/ 668 h 944"/>
                    <a:gd name="T46" fmla="*/ 513 w 789"/>
                    <a:gd name="T47" fmla="*/ 781 h 944"/>
                    <a:gd name="T48" fmla="*/ 418 w 789"/>
                    <a:gd name="T49" fmla="*/ 781 h 944"/>
                    <a:gd name="T50" fmla="*/ 418 w 789"/>
                    <a:gd name="T51" fmla="*/ 163 h 944"/>
                    <a:gd name="T52" fmla="*/ 513 w 789"/>
                    <a:gd name="T53" fmla="*/ 163 h 944"/>
                    <a:gd name="T54" fmla="*/ 513 w 789"/>
                    <a:gd name="T55" fmla="*/ 276 h 944"/>
                    <a:gd name="T56" fmla="*/ 789 w 789"/>
                    <a:gd name="T57" fmla="*/ 27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944">
                      <a:moveTo>
                        <a:pt x="789" y="276"/>
                      </a:moveTo>
                      <a:lnTo>
                        <a:pt x="789" y="0"/>
                      </a:lnTo>
                      <a:lnTo>
                        <a:pt x="513" y="0"/>
                      </a:lnTo>
                      <a:lnTo>
                        <a:pt x="513" y="113"/>
                      </a:lnTo>
                      <a:lnTo>
                        <a:pt x="418" y="113"/>
                      </a:lnTo>
                      <a:lnTo>
                        <a:pt x="418" y="4"/>
                      </a:lnTo>
                      <a:lnTo>
                        <a:pt x="371" y="4"/>
                      </a:lnTo>
                      <a:lnTo>
                        <a:pt x="371" y="451"/>
                      </a:lnTo>
                      <a:lnTo>
                        <a:pt x="277" y="451"/>
                      </a:lnTo>
                      <a:lnTo>
                        <a:pt x="277" y="335"/>
                      </a:lnTo>
                      <a:lnTo>
                        <a:pt x="0" y="335"/>
                      </a:lnTo>
                      <a:lnTo>
                        <a:pt x="0" y="611"/>
                      </a:lnTo>
                      <a:lnTo>
                        <a:pt x="277" y="611"/>
                      </a:lnTo>
                      <a:lnTo>
                        <a:pt x="277" y="498"/>
                      </a:lnTo>
                      <a:lnTo>
                        <a:pt x="371" y="498"/>
                      </a:lnTo>
                      <a:lnTo>
                        <a:pt x="371" y="944"/>
                      </a:lnTo>
                      <a:lnTo>
                        <a:pt x="418" y="944"/>
                      </a:lnTo>
                      <a:lnTo>
                        <a:pt x="418" y="831"/>
                      </a:lnTo>
                      <a:lnTo>
                        <a:pt x="513" y="831"/>
                      </a:lnTo>
                      <a:lnTo>
                        <a:pt x="513" y="944"/>
                      </a:lnTo>
                      <a:lnTo>
                        <a:pt x="789" y="944"/>
                      </a:lnTo>
                      <a:lnTo>
                        <a:pt x="789" y="668"/>
                      </a:lnTo>
                      <a:lnTo>
                        <a:pt x="513" y="668"/>
                      </a:lnTo>
                      <a:lnTo>
                        <a:pt x="513" y="781"/>
                      </a:lnTo>
                      <a:lnTo>
                        <a:pt x="418" y="781"/>
                      </a:lnTo>
                      <a:lnTo>
                        <a:pt x="418" y="163"/>
                      </a:lnTo>
                      <a:lnTo>
                        <a:pt x="513" y="163"/>
                      </a:lnTo>
                      <a:lnTo>
                        <a:pt x="513" y="276"/>
                      </a:lnTo>
                      <a:lnTo>
                        <a:pt x="789" y="276"/>
                      </a:lnTo>
                      <a:close/>
                    </a:path>
                  </a:pathLst>
                </a:custGeom>
                <a:solidFill>
                  <a:schemeClr val="bg2"/>
                </a:solidFill>
                <a:ln>
                  <a:noFill/>
                </a:ln>
              </p:spPr>
              <p:txBody>
                <a:bodyPr vert="horz" wrap="square" lIns="91427" tIns="45713" rIns="91427" bIns="45713" numCol="1" anchor="t" anchorCtr="0" compatLnSpc="1">
                  <a:prstTxWarp prst="textNoShape">
                    <a:avLst/>
                  </a:prstTxWarp>
                </a:bodyPr>
                <a:lstStyle/>
                <a:p>
                  <a:pPr marL="0" marR="0" lvl="0" indent="0" algn="l" defTabSz="914187"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Calibri"/>
                    <a:ea typeface="+mn-ea"/>
                    <a:cs typeface="+mn-cs"/>
                  </a:endParaRPr>
                </a:p>
              </p:txBody>
            </p:sp>
          </p:grpSp>
        </p:grpSp>
        <p:grpSp>
          <p:nvGrpSpPr>
            <p:cNvPr id="54" name="Group 53">
              <a:extLst>
                <a:ext uri="{FF2B5EF4-FFF2-40B4-BE49-F238E27FC236}">
                  <a16:creationId xmlns:a16="http://schemas.microsoft.com/office/drawing/2014/main" id="{EA671556-FEFC-4E5D-AEF8-7000EC4B7BF2}"/>
                </a:ext>
              </a:extLst>
            </p:cNvPr>
            <p:cNvGrpSpPr/>
            <p:nvPr/>
          </p:nvGrpSpPr>
          <p:grpSpPr>
            <a:xfrm>
              <a:off x="9986038" y="5966126"/>
              <a:ext cx="2350008" cy="937539"/>
              <a:chOff x="9659429" y="6088062"/>
              <a:chExt cx="2350008" cy="937539"/>
            </a:xfrm>
          </p:grpSpPr>
          <p:sp>
            <p:nvSpPr>
              <p:cNvPr id="58" name="Rectangle 57">
                <a:extLst>
                  <a:ext uri="{FF2B5EF4-FFF2-40B4-BE49-F238E27FC236}">
                    <a16:creationId xmlns:a16="http://schemas.microsoft.com/office/drawing/2014/main" id="{D42957DA-41AA-4FCE-8D35-2A62DB6DC39A}"/>
                  </a:ext>
                </a:extLst>
              </p:cNvPr>
              <p:cNvSpPr/>
              <p:nvPr/>
            </p:nvSpPr>
            <p:spPr bwMode="auto">
              <a:xfrm>
                <a:off x="9659429" y="6088062"/>
                <a:ext cx="2350008" cy="937539"/>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914270" tIns="146283" rIns="182854" bIns="146283" numCol="1" spcCol="0" rtlCol="0" fromWordArt="0" anchor="ctr"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r>
                  <a:rPr kumimoji="0" lang="en-US" sz="1599" b="0" i="0" u="none" strike="noStrike" kern="0" cap="none" spc="-50" normalizeH="0" baseline="0" noProof="0" dirty="0">
                    <a:ln>
                      <a:noFill/>
                    </a:ln>
                    <a:gradFill>
                      <a:gsLst>
                        <a:gs pos="1250">
                          <a:srgbClr val="FFFFFF"/>
                        </a:gs>
                        <a:gs pos="21000">
                          <a:srgbClr val="FFFFFF"/>
                        </a:gs>
                      </a:gsLst>
                      <a:lin ang="5400000" scaled="0"/>
                    </a:gradFill>
                    <a:effectLst/>
                    <a:uLnTx/>
                    <a:uFillTx/>
                    <a:latin typeface="Segoe UI"/>
                    <a:ea typeface="+mn-ea"/>
                    <a:cs typeface="+mn-cs"/>
                  </a:rPr>
                  <a:t>Automation</a:t>
                </a:r>
              </a:p>
            </p:txBody>
          </p:sp>
          <p:pic>
            <p:nvPicPr>
              <p:cNvPr id="59" name="Picture 58">
                <a:extLst>
                  <a:ext uri="{FF2B5EF4-FFF2-40B4-BE49-F238E27FC236}">
                    <a16:creationId xmlns:a16="http://schemas.microsoft.com/office/drawing/2014/main" id="{26C70F14-B479-4A68-9D44-C2B54A01D3B4}"/>
                  </a:ext>
                </a:extLst>
              </p:cNvPr>
              <p:cNvPicPr>
                <a:picLocks noChangeAspect="1"/>
              </p:cNvPicPr>
              <p:nvPr/>
            </p:nvPicPr>
            <p:blipFill>
              <a:blip r:embed="rId6"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9828117" y="6204897"/>
                <a:ext cx="644953" cy="644955"/>
              </a:xfrm>
              <a:prstGeom prst="rect">
                <a:avLst/>
              </a:prstGeom>
              <a:noFill/>
              <a:ln>
                <a:noFill/>
              </a:ln>
            </p:spPr>
          </p:pic>
        </p:grpSp>
        <p:grpSp>
          <p:nvGrpSpPr>
            <p:cNvPr id="55" name="Group 54">
              <a:extLst>
                <a:ext uri="{FF2B5EF4-FFF2-40B4-BE49-F238E27FC236}">
                  <a16:creationId xmlns:a16="http://schemas.microsoft.com/office/drawing/2014/main" id="{748A0652-41BE-476F-8C07-9D8149024D1B}"/>
                </a:ext>
              </a:extLst>
            </p:cNvPr>
            <p:cNvGrpSpPr/>
            <p:nvPr/>
          </p:nvGrpSpPr>
          <p:grpSpPr>
            <a:xfrm>
              <a:off x="2545275" y="5966126"/>
              <a:ext cx="2350008" cy="937539"/>
              <a:chOff x="2547529" y="6099727"/>
              <a:chExt cx="2350008" cy="937539"/>
            </a:xfrm>
          </p:grpSpPr>
          <p:sp>
            <p:nvSpPr>
              <p:cNvPr id="56" name="Rectangle 55">
                <a:extLst>
                  <a:ext uri="{FF2B5EF4-FFF2-40B4-BE49-F238E27FC236}">
                    <a16:creationId xmlns:a16="http://schemas.microsoft.com/office/drawing/2014/main" id="{C12C3762-A264-41F1-BA68-1C718906B30C}"/>
                  </a:ext>
                </a:extLst>
              </p:cNvPr>
              <p:cNvSpPr/>
              <p:nvPr/>
            </p:nvSpPr>
            <p:spPr bwMode="auto">
              <a:xfrm>
                <a:off x="2547529" y="6099727"/>
                <a:ext cx="2350008" cy="937539"/>
              </a:xfrm>
              <a:prstGeom prst="rec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914270" tIns="146283" rIns="182854" bIns="146283" numCol="1" spcCol="0" rtlCol="0" fromWordArt="0" anchor="ctr"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r>
                  <a:rPr kumimoji="0" lang="en-US" sz="1599" b="0" i="0" u="none" strike="noStrike" kern="0" cap="none" spc="-50" normalizeH="0" baseline="0" noProof="0" dirty="0">
                    <a:ln>
                      <a:noFill/>
                    </a:ln>
                    <a:gradFill>
                      <a:gsLst>
                        <a:gs pos="1250">
                          <a:srgbClr val="FFFFFF"/>
                        </a:gs>
                        <a:gs pos="21000">
                          <a:srgbClr val="FFFFFF"/>
                        </a:gs>
                      </a:gsLst>
                      <a:lin ang="5400000" scaled="0"/>
                    </a:gradFill>
                    <a:effectLst/>
                    <a:uLnTx/>
                    <a:uFillTx/>
                    <a:latin typeface="Segoe UI"/>
                    <a:ea typeface="+mn-ea"/>
                    <a:cs typeface="+mn-cs"/>
                  </a:rPr>
                  <a:t>Cloud Integrated Backup</a:t>
                </a:r>
              </a:p>
            </p:txBody>
          </p:sp>
          <p:sp>
            <p:nvSpPr>
              <p:cNvPr id="57" name="Freeform 5">
                <a:extLst>
                  <a:ext uri="{FF2B5EF4-FFF2-40B4-BE49-F238E27FC236}">
                    <a16:creationId xmlns:a16="http://schemas.microsoft.com/office/drawing/2014/main" id="{88A370C8-4056-4B5C-9D0B-353E9B4188E2}"/>
                  </a:ext>
                </a:extLst>
              </p:cNvPr>
              <p:cNvSpPr>
                <a:spLocks noChangeAspect="1" noEditPoints="1"/>
              </p:cNvSpPr>
              <p:nvPr/>
            </p:nvSpPr>
            <p:spPr bwMode="black">
              <a:xfrm>
                <a:off x="2625210" y="6386345"/>
                <a:ext cx="548640" cy="341312"/>
              </a:xfrm>
              <a:custGeom>
                <a:avLst/>
                <a:gdLst>
                  <a:gd name="T0" fmla="*/ 997 w 1058"/>
                  <a:gd name="T1" fmla="*/ 289 h 657"/>
                  <a:gd name="T2" fmla="*/ 903 w 1058"/>
                  <a:gd name="T3" fmla="*/ 232 h 657"/>
                  <a:gd name="T4" fmla="*/ 903 w 1058"/>
                  <a:gd name="T5" fmla="*/ 216 h 657"/>
                  <a:gd name="T6" fmla="*/ 843 w 1058"/>
                  <a:gd name="T7" fmla="*/ 65 h 657"/>
                  <a:gd name="T8" fmla="*/ 693 w 1058"/>
                  <a:gd name="T9" fmla="*/ 0 h 657"/>
                  <a:gd name="T10" fmla="*/ 508 w 1058"/>
                  <a:gd name="T11" fmla="*/ 105 h 657"/>
                  <a:gd name="T12" fmla="*/ 425 w 1058"/>
                  <a:gd name="T13" fmla="*/ 89 h 657"/>
                  <a:gd name="T14" fmla="*/ 276 w 1058"/>
                  <a:gd name="T15" fmla="*/ 147 h 657"/>
                  <a:gd name="T16" fmla="*/ 224 w 1058"/>
                  <a:gd name="T17" fmla="*/ 224 h 657"/>
                  <a:gd name="T18" fmla="*/ 215 w 1058"/>
                  <a:gd name="T19" fmla="*/ 224 h 657"/>
                  <a:gd name="T20" fmla="*/ 64 w 1058"/>
                  <a:gd name="T21" fmla="*/ 288 h 657"/>
                  <a:gd name="T22" fmla="*/ 0 w 1058"/>
                  <a:gd name="T23" fmla="*/ 440 h 657"/>
                  <a:gd name="T24" fmla="*/ 64 w 1058"/>
                  <a:gd name="T25" fmla="*/ 592 h 657"/>
                  <a:gd name="T26" fmla="*/ 215 w 1058"/>
                  <a:gd name="T27" fmla="*/ 657 h 657"/>
                  <a:gd name="T28" fmla="*/ 843 w 1058"/>
                  <a:gd name="T29" fmla="*/ 657 h 657"/>
                  <a:gd name="T30" fmla="*/ 997 w 1058"/>
                  <a:gd name="T31" fmla="*/ 592 h 657"/>
                  <a:gd name="T32" fmla="*/ 1058 w 1058"/>
                  <a:gd name="T33" fmla="*/ 440 h 657"/>
                  <a:gd name="T34" fmla="*/ 997 w 1058"/>
                  <a:gd name="T35" fmla="*/ 289 h 657"/>
                  <a:gd name="T36" fmla="*/ 843 w 1058"/>
                  <a:gd name="T37" fmla="*/ 597 h 657"/>
                  <a:gd name="T38" fmla="*/ 692 w 1058"/>
                  <a:gd name="T39" fmla="*/ 597 h 657"/>
                  <a:gd name="T40" fmla="*/ 692 w 1058"/>
                  <a:gd name="T41" fmla="*/ 437 h 657"/>
                  <a:gd name="T42" fmla="*/ 777 w 1058"/>
                  <a:gd name="T43" fmla="*/ 437 h 657"/>
                  <a:gd name="T44" fmla="*/ 607 w 1058"/>
                  <a:gd name="T45" fmla="*/ 220 h 657"/>
                  <a:gd name="T46" fmla="*/ 438 w 1058"/>
                  <a:gd name="T47" fmla="*/ 437 h 657"/>
                  <a:gd name="T48" fmla="*/ 523 w 1058"/>
                  <a:gd name="T49" fmla="*/ 437 h 657"/>
                  <a:gd name="T50" fmla="*/ 523 w 1058"/>
                  <a:gd name="T51" fmla="*/ 597 h 657"/>
                  <a:gd name="T52" fmla="*/ 215 w 1058"/>
                  <a:gd name="T53" fmla="*/ 597 h 657"/>
                  <a:gd name="T54" fmla="*/ 60 w 1058"/>
                  <a:gd name="T55" fmla="*/ 440 h 657"/>
                  <a:gd name="T56" fmla="*/ 215 w 1058"/>
                  <a:gd name="T57" fmla="*/ 284 h 657"/>
                  <a:gd name="T58" fmla="*/ 270 w 1058"/>
                  <a:gd name="T59" fmla="*/ 297 h 657"/>
                  <a:gd name="T60" fmla="*/ 425 w 1058"/>
                  <a:gd name="T61" fmla="*/ 149 h 657"/>
                  <a:gd name="T62" fmla="*/ 538 w 1058"/>
                  <a:gd name="T63" fmla="*/ 199 h 657"/>
                  <a:gd name="T64" fmla="*/ 693 w 1058"/>
                  <a:gd name="T65" fmla="*/ 60 h 657"/>
                  <a:gd name="T66" fmla="*/ 843 w 1058"/>
                  <a:gd name="T67" fmla="*/ 216 h 657"/>
                  <a:gd name="T68" fmla="*/ 831 w 1058"/>
                  <a:gd name="T69" fmla="*/ 288 h 657"/>
                  <a:gd name="T70" fmla="*/ 843 w 1058"/>
                  <a:gd name="T71" fmla="*/ 284 h 657"/>
                  <a:gd name="T72" fmla="*/ 998 w 1058"/>
                  <a:gd name="T73" fmla="*/ 440 h 657"/>
                  <a:gd name="T74" fmla="*/ 843 w 1058"/>
                  <a:gd name="T75" fmla="*/ 59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8" h="657">
                    <a:moveTo>
                      <a:pt x="997" y="289"/>
                    </a:moveTo>
                    <a:cubicBezTo>
                      <a:pt x="970" y="261"/>
                      <a:pt x="938" y="242"/>
                      <a:pt x="903" y="232"/>
                    </a:cubicBezTo>
                    <a:cubicBezTo>
                      <a:pt x="903" y="227"/>
                      <a:pt x="903" y="222"/>
                      <a:pt x="903" y="216"/>
                    </a:cubicBezTo>
                    <a:cubicBezTo>
                      <a:pt x="903" y="160"/>
                      <a:pt x="882" y="106"/>
                      <a:pt x="843" y="65"/>
                    </a:cubicBezTo>
                    <a:cubicBezTo>
                      <a:pt x="803" y="23"/>
                      <a:pt x="749" y="0"/>
                      <a:pt x="693" y="0"/>
                    </a:cubicBezTo>
                    <a:cubicBezTo>
                      <a:pt x="616" y="0"/>
                      <a:pt x="547" y="42"/>
                      <a:pt x="508" y="105"/>
                    </a:cubicBezTo>
                    <a:cubicBezTo>
                      <a:pt x="483" y="94"/>
                      <a:pt x="454" y="89"/>
                      <a:pt x="425" y="89"/>
                    </a:cubicBezTo>
                    <a:cubicBezTo>
                      <a:pt x="368" y="89"/>
                      <a:pt x="316" y="110"/>
                      <a:pt x="276" y="147"/>
                    </a:cubicBezTo>
                    <a:cubicBezTo>
                      <a:pt x="253" y="169"/>
                      <a:pt x="236" y="195"/>
                      <a:pt x="224" y="224"/>
                    </a:cubicBezTo>
                    <a:cubicBezTo>
                      <a:pt x="221" y="224"/>
                      <a:pt x="218" y="224"/>
                      <a:pt x="215" y="224"/>
                    </a:cubicBezTo>
                    <a:cubicBezTo>
                      <a:pt x="159" y="224"/>
                      <a:pt x="105" y="247"/>
                      <a:pt x="64" y="288"/>
                    </a:cubicBezTo>
                    <a:cubicBezTo>
                      <a:pt x="23" y="329"/>
                      <a:pt x="0" y="383"/>
                      <a:pt x="0" y="440"/>
                    </a:cubicBezTo>
                    <a:cubicBezTo>
                      <a:pt x="0" y="497"/>
                      <a:pt x="23" y="551"/>
                      <a:pt x="64" y="592"/>
                    </a:cubicBezTo>
                    <a:cubicBezTo>
                      <a:pt x="105" y="634"/>
                      <a:pt x="159" y="657"/>
                      <a:pt x="215" y="657"/>
                    </a:cubicBezTo>
                    <a:cubicBezTo>
                      <a:pt x="843" y="657"/>
                      <a:pt x="843" y="657"/>
                      <a:pt x="843" y="657"/>
                    </a:cubicBezTo>
                    <a:cubicBezTo>
                      <a:pt x="902" y="657"/>
                      <a:pt x="956" y="634"/>
                      <a:pt x="997" y="592"/>
                    </a:cubicBezTo>
                    <a:cubicBezTo>
                      <a:pt x="1036" y="551"/>
                      <a:pt x="1058" y="497"/>
                      <a:pt x="1058" y="440"/>
                    </a:cubicBezTo>
                    <a:cubicBezTo>
                      <a:pt x="1058" y="383"/>
                      <a:pt x="1036" y="329"/>
                      <a:pt x="997" y="289"/>
                    </a:cubicBezTo>
                    <a:close/>
                    <a:moveTo>
                      <a:pt x="843" y="597"/>
                    </a:moveTo>
                    <a:cubicBezTo>
                      <a:pt x="843" y="597"/>
                      <a:pt x="843" y="597"/>
                      <a:pt x="692" y="597"/>
                    </a:cubicBezTo>
                    <a:cubicBezTo>
                      <a:pt x="692" y="437"/>
                      <a:pt x="692" y="437"/>
                      <a:pt x="692" y="437"/>
                    </a:cubicBezTo>
                    <a:cubicBezTo>
                      <a:pt x="777" y="437"/>
                      <a:pt x="777" y="437"/>
                      <a:pt x="777" y="437"/>
                    </a:cubicBezTo>
                    <a:cubicBezTo>
                      <a:pt x="607" y="220"/>
                      <a:pt x="607" y="220"/>
                      <a:pt x="607" y="220"/>
                    </a:cubicBezTo>
                    <a:cubicBezTo>
                      <a:pt x="438" y="437"/>
                      <a:pt x="438" y="437"/>
                      <a:pt x="438" y="437"/>
                    </a:cubicBezTo>
                    <a:cubicBezTo>
                      <a:pt x="523" y="437"/>
                      <a:pt x="523" y="437"/>
                      <a:pt x="523" y="437"/>
                    </a:cubicBezTo>
                    <a:cubicBezTo>
                      <a:pt x="523" y="597"/>
                      <a:pt x="523" y="597"/>
                      <a:pt x="523" y="597"/>
                    </a:cubicBezTo>
                    <a:cubicBezTo>
                      <a:pt x="442" y="597"/>
                      <a:pt x="341" y="597"/>
                      <a:pt x="215" y="597"/>
                    </a:cubicBezTo>
                    <a:cubicBezTo>
                      <a:pt x="131" y="597"/>
                      <a:pt x="60" y="525"/>
                      <a:pt x="60" y="440"/>
                    </a:cubicBezTo>
                    <a:cubicBezTo>
                      <a:pt x="60" y="356"/>
                      <a:pt x="131" y="284"/>
                      <a:pt x="215" y="284"/>
                    </a:cubicBezTo>
                    <a:cubicBezTo>
                      <a:pt x="236" y="284"/>
                      <a:pt x="253" y="288"/>
                      <a:pt x="270" y="297"/>
                    </a:cubicBezTo>
                    <a:cubicBezTo>
                      <a:pt x="274" y="212"/>
                      <a:pt x="341" y="149"/>
                      <a:pt x="425" y="149"/>
                    </a:cubicBezTo>
                    <a:cubicBezTo>
                      <a:pt x="471" y="149"/>
                      <a:pt x="508" y="166"/>
                      <a:pt x="538" y="199"/>
                    </a:cubicBezTo>
                    <a:cubicBezTo>
                      <a:pt x="546" y="123"/>
                      <a:pt x="613" y="60"/>
                      <a:pt x="693" y="60"/>
                    </a:cubicBezTo>
                    <a:cubicBezTo>
                      <a:pt x="776" y="60"/>
                      <a:pt x="843" y="132"/>
                      <a:pt x="843" y="216"/>
                    </a:cubicBezTo>
                    <a:cubicBezTo>
                      <a:pt x="843" y="242"/>
                      <a:pt x="839" y="267"/>
                      <a:pt x="831" y="288"/>
                    </a:cubicBezTo>
                    <a:cubicBezTo>
                      <a:pt x="835" y="284"/>
                      <a:pt x="839" y="284"/>
                      <a:pt x="843" y="284"/>
                    </a:cubicBezTo>
                    <a:cubicBezTo>
                      <a:pt x="931" y="284"/>
                      <a:pt x="998" y="356"/>
                      <a:pt x="998" y="440"/>
                    </a:cubicBezTo>
                    <a:cubicBezTo>
                      <a:pt x="998" y="525"/>
                      <a:pt x="931" y="597"/>
                      <a:pt x="843" y="597"/>
                    </a:cubicBezTo>
                    <a:close/>
                  </a:path>
                </a:pathLst>
              </a:custGeom>
              <a:solidFill>
                <a:schemeClr val="bg2"/>
              </a:solidFill>
              <a:ln>
                <a:noFill/>
              </a:ln>
            </p:spPr>
            <p:txBody>
              <a:bodyPr vert="horz" wrap="square" lIns="47448" tIns="23725" rIns="47448" bIns="23725" numCol="1" anchor="t" anchorCtr="0" compatLnSpc="1">
                <a:prstTxWarp prst="textNoShape">
                  <a:avLst/>
                </a:prstTxWarp>
              </a:bodyPr>
              <a:lstStyle/>
              <a:p>
                <a:pPr marL="0" marR="0" lvl="0" indent="0" algn="l" defTabSz="483971" rtl="0" eaLnBrk="1" fontAlgn="auto" latinLnBrk="0" hangingPunct="1">
                  <a:lnSpc>
                    <a:spcPct val="100000"/>
                  </a:lnSpc>
                  <a:spcBef>
                    <a:spcPts val="0"/>
                  </a:spcBef>
                  <a:spcAft>
                    <a:spcPts val="0"/>
                  </a:spcAft>
                  <a:buClrTx/>
                  <a:buSzTx/>
                  <a:buFontTx/>
                  <a:buNone/>
                  <a:tabLst/>
                  <a:defRPr/>
                </a:pPr>
                <a:endParaRPr kumimoji="0" lang="en-US" sz="934" b="0" i="0" u="none" strike="noStrike" kern="1200" cap="none" spc="0" normalizeH="0" baseline="0" noProof="0" dirty="0">
                  <a:ln>
                    <a:noFill/>
                  </a:ln>
                  <a:solidFill>
                    <a:srgbClr val="505050"/>
                  </a:solidFill>
                  <a:effectLst/>
                  <a:uLnTx/>
                  <a:uFillTx/>
                  <a:latin typeface="Calibri"/>
                  <a:ea typeface="+mn-ea"/>
                  <a:cs typeface="+mn-cs"/>
                </a:endParaRPr>
              </a:p>
            </p:txBody>
          </p:sp>
        </p:grpSp>
      </p:grpSp>
      <p:sp>
        <p:nvSpPr>
          <p:cNvPr id="68" name="Rectangle 67">
            <a:extLst>
              <a:ext uri="{FF2B5EF4-FFF2-40B4-BE49-F238E27FC236}">
                <a16:creationId xmlns:a16="http://schemas.microsoft.com/office/drawing/2014/main" id="{35E18C0D-0B20-4022-972A-C7236B11A332}"/>
              </a:ext>
            </a:extLst>
          </p:cNvPr>
          <p:cNvSpPr/>
          <p:nvPr/>
        </p:nvSpPr>
        <p:spPr>
          <a:xfrm>
            <a:off x="49897" y="3767181"/>
            <a:ext cx="8520544" cy="1851917"/>
          </a:xfrm>
          <a:prstGeom prst="rect">
            <a:avLst/>
          </a:prstGeom>
          <a:no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9" name="Group 68">
            <a:extLst>
              <a:ext uri="{FF2B5EF4-FFF2-40B4-BE49-F238E27FC236}">
                <a16:creationId xmlns:a16="http://schemas.microsoft.com/office/drawing/2014/main" id="{E623C517-95A4-4183-B259-00434E7995D6}"/>
              </a:ext>
            </a:extLst>
          </p:cNvPr>
          <p:cNvGrpSpPr/>
          <p:nvPr/>
        </p:nvGrpSpPr>
        <p:grpSpPr>
          <a:xfrm>
            <a:off x="427037" y="3960041"/>
            <a:ext cx="4457560" cy="908821"/>
            <a:chOff x="-4561" y="3820886"/>
            <a:chExt cx="3765174" cy="897092"/>
          </a:xfrm>
        </p:grpSpPr>
        <p:grpSp>
          <p:nvGrpSpPr>
            <p:cNvPr id="70" name="Group 69">
              <a:extLst>
                <a:ext uri="{FF2B5EF4-FFF2-40B4-BE49-F238E27FC236}">
                  <a16:creationId xmlns:a16="http://schemas.microsoft.com/office/drawing/2014/main" id="{BCDF4EB3-E9C3-4FCA-BE6E-48015FB1E87A}"/>
                </a:ext>
              </a:extLst>
            </p:cNvPr>
            <p:cNvGrpSpPr/>
            <p:nvPr/>
          </p:nvGrpSpPr>
          <p:grpSpPr>
            <a:xfrm>
              <a:off x="-4561" y="3820886"/>
              <a:ext cx="3765174" cy="897092"/>
              <a:chOff x="2978184" y="4342709"/>
              <a:chExt cx="3765174" cy="897092"/>
            </a:xfrm>
          </p:grpSpPr>
          <p:pic>
            <p:nvPicPr>
              <p:cNvPr id="72" name="Picture 71">
                <a:extLst>
                  <a:ext uri="{FF2B5EF4-FFF2-40B4-BE49-F238E27FC236}">
                    <a16:creationId xmlns:a16="http://schemas.microsoft.com/office/drawing/2014/main" id="{6FF1ACB6-1ED1-4C36-BA92-4BFA8BAB1AE5}"/>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52463" y="4342709"/>
                <a:ext cx="465464" cy="465464"/>
              </a:xfrm>
              <a:prstGeom prst="rect">
                <a:avLst/>
              </a:prstGeom>
              <a:noFill/>
            </p:spPr>
          </p:pic>
          <p:pic>
            <p:nvPicPr>
              <p:cNvPr id="73" name="Picture 72">
                <a:extLst>
                  <a:ext uri="{FF2B5EF4-FFF2-40B4-BE49-F238E27FC236}">
                    <a16:creationId xmlns:a16="http://schemas.microsoft.com/office/drawing/2014/main" id="{37322C31-E9FA-4608-8CEF-64A1EA5E38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925244" y="4348973"/>
                <a:ext cx="470409" cy="470409"/>
              </a:xfrm>
              <a:prstGeom prst="rect">
                <a:avLst/>
              </a:prstGeom>
            </p:spPr>
          </p:pic>
          <p:pic>
            <p:nvPicPr>
              <p:cNvPr id="74" name="Picture 73">
                <a:extLst>
                  <a:ext uri="{FF2B5EF4-FFF2-40B4-BE49-F238E27FC236}">
                    <a16:creationId xmlns:a16="http://schemas.microsoft.com/office/drawing/2014/main" id="{011209A0-B0E5-4AF6-9B50-90228D4ADF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91178" y="4362657"/>
                <a:ext cx="456725" cy="456725"/>
              </a:xfrm>
              <a:prstGeom prst="rect">
                <a:avLst/>
              </a:prstGeom>
            </p:spPr>
          </p:pic>
          <p:sp>
            <p:nvSpPr>
              <p:cNvPr id="75" name="TextBox 74">
                <a:extLst>
                  <a:ext uri="{FF2B5EF4-FFF2-40B4-BE49-F238E27FC236}">
                    <a16:creationId xmlns:a16="http://schemas.microsoft.com/office/drawing/2014/main" id="{E930CC6E-D31A-4AD8-A8C8-F66C6322C386}"/>
                  </a:ext>
                </a:extLst>
              </p:cNvPr>
              <p:cNvSpPr txBox="1"/>
              <p:nvPr/>
            </p:nvSpPr>
            <p:spPr bwMode="auto">
              <a:xfrm>
                <a:off x="5637907" y="4781055"/>
                <a:ext cx="1105451" cy="34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File Server</a:t>
                </a:r>
              </a:p>
            </p:txBody>
          </p:sp>
          <p:sp>
            <p:nvSpPr>
              <p:cNvPr id="76" name="TextBox 75">
                <a:extLst>
                  <a:ext uri="{FF2B5EF4-FFF2-40B4-BE49-F238E27FC236}">
                    <a16:creationId xmlns:a16="http://schemas.microsoft.com/office/drawing/2014/main" id="{3A8885E6-321A-4874-9744-DBD3E7CF686F}"/>
                  </a:ext>
                </a:extLst>
              </p:cNvPr>
              <p:cNvSpPr txBox="1"/>
              <p:nvPr/>
            </p:nvSpPr>
            <p:spPr bwMode="auto">
              <a:xfrm>
                <a:off x="4622065" y="4778023"/>
                <a:ext cx="1200785" cy="34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SharePoint</a:t>
                </a:r>
              </a:p>
            </p:txBody>
          </p:sp>
          <p:sp>
            <p:nvSpPr>
              <p:cNvPr id="77" name="TextBox 76">
                <a:extLst>
                  <a:ext uri="{FF2B5EF4-FFF2-40B4-BE49-F238E27FC236}">
                    <a16:creationId xmlns:a16="http://schemas.microsoft.com/office/drawing/2014/main" id="{0CFB59CA-34EA-4E0A-A163-F92BF31A06A4}"/>
                  </a:ext>
                </a:extLst>
              </p:cNvPr>
              <p:cNvSpPr txBox="1"/>
              <p:nvPr/>
            </p:nvSpPr>
            <p:spPr bwMode="auto">
              <a:xfrm>
                <a:off x="3792090" y="4776169"/>
                <a:ext cx="1064511" cy="34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Exchange</a:t>
                </a:r>
              </a:p>
            </p:txBody>
          </p:sp>
          <p:sp>
            <p:nvSpPr>
              <p:cNvPr id="78" name="TextBox 77">
                <a:extLst>
                  <a:ext uri="{FF2B5EF4-FFF2-40B4-BE49-F238E27FC236}">
                    <a16:creationId xmlns:a16="http://schemas.microsoft.com/office/drawing/2014/main" id="{B4BB40DA-3CEC-4BA8-8FD2-700C1DD64C43}"/>
                  </a:ext>
                </a:extLst>
              </p:cNvPr>
              <p:cNvSpPr txBox="1"/>
              <p:nvPr/>
            </p:nvSpPr>
            <p:spPr bwMode="auto">
              <a:xfrm>
                <a:off x="2978184" y="4643575"/>
                <a:ext cx="1008258" cy="59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SQL Server</a:t>
                </a:r>
              </a:p>
            </p:txBody>
          </p:sp>
        </p:grpSp>
        <p:sp>
          <p:nvSpPr>
            <p:cNvPr id="71" name="Freeform 5">
              <a:extLst>
                <a:ext uri="{FF2B5EF4-FFF2-40B4-BE49-F238E27FC236}">
                  <a16:creationId xmlns:a16="http://schemas.microsoft.com/office/drawing/2014/main" id="{C886BF8B-9929-4D64-853C-54512C223696}"/>
                </a:ext>
              </a:extLst>
            </p:cNvPr>
            <p:cNvSpPr>
              <a:spLocks noChangeAspect="1" noEditPoints="1"/>
            </p:cNvSpPr>
            <p:nvPr/>
          </p:nvSpPr>
          <p:spPr bwMode="auto">
            <a:xfrm>
              <a:off x="3046979" y="3845418"/>
              <a:ext cx="215942" cy="447556"/>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80" name="Title 1">
            <a:extLst>
              <a:ext uri="{FF2B5EF4-FFF2-40B4-BE49-F238E27FC236}">
                <a16:creationId xmlns:a16="http://schemas.microsoft.com/office/drawing/2014/main" id="{91192C50-1906-4267-847A-ED6EF989365B}"/>
              </a:ext>
            </a:extLst>
          </p:cNvPr>
          <p:cNvSpPr txBox="1">
            <a:spLocks/>
          </p:cNvSpPr>
          <p:nvPr/>
        </p:nvSpPr>
        <p:spPr>
          <a:xfrm>
            <a:off x="10046" y="-10982"/>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a:ln w="3175">
                  <a:noFill/>
                </a:ln>
                <a:gradFill>
                  <a:gsLst>
                    <a:gs pos="61062">
                      <a:schemeClr val="bg1"/>
                    </a:gs>
                    <a:gs pos="31000">
                      <a:schemeClr val="bg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da-DK" sz="5199" b="0" i="0" u="none" strike="noStrike" kern="1200" cap="none" spc="-102" normalizeH="0" baseline="0" noProof="0" dirty="0">
                <a:ln w="3175">
                  <a:noFill/>
                </a:ln>
                <a:gradFill>
                  <a:gsLst>
                    <a:gs pos="61062">
                      <a:srgbClr val="505050"/>
                    </a:gs>
                    <a:gs pos="31000">
                      <a:srgbClr val="505050"/>
                    </a:gs>
                  </a:gsLst>
                  <a:lin ang="5400000" scaled="0"/>
                </a:gradFill>
                <a:effectLst/>
                <a:uLnTx/>
                <a:uFillTx/>
                <a:latin typeface="Segoe UI Light"/>
                <a:ea typeface="+mn-ea"/>
                <a:cs typeface="Segoe UI" pitchFamily="34" charset="0"/>
              </a:rPr>
              <a:t>Hybrid Backup Overview</a:t>
            </a:r>
          </a:p>
        </p:txBody>
      </p:sp>
      <p:pic>
        <p:nvPicPr>
          <p:cNvPr id="82" name="Picture 81">
            <a:extLst>
              <a:ext uri="{FF2B5EF4-FFF2-40B4-BE49-F238E27FC236}">
                <a16:creationId xmlns:a16="http://schemas.microsoft.com/office/drawing/2014/main" id="{9C513CC6-4C22-4F43-80CC-03FF80A200D4}"/>
              </a:ext>
            </a:extLst>
          </p:cNvPr>
          <p:cNvPicPr>
            <a:picLocks noChangeAspect="1"/>
          </p:cNvPicPr>
          <p:nvPr/>
        </p:nvPicPr>
        <p:blipFill>
          <a:blip r:embed="rId10"/>
          <a:stretch>
            <a:fillRect/>
          </a:stretch>
        </p:blipFill>
        <p:spPr>
          <a:xfrm>
            <a:off x="9245972" y="979790"/>
            <a:ext cx="1093219" cy="937667"/>
          </a:xfrm>
          <a:prstGeom prst="rect">
            <a:avLst/>
          </a:prstGeom>
        </p:spPr>
      </p:pic>
      <p:cxnSp>
        <p:nvCxnSpPr>
          <p:cNvPr id="87" name="Straight Arrow Connector 86">
            <a:extLst>
              <a:ext uri="{FF2B5EF4-FFF2-40B4-BE49-F238E27FC236}">
                <a16:creationId xmlns:a16="http://schemas.microsoft.com/office/drawing/2014/main" id="{291C504E-9021-41DB-83BA-1BA80A3D64B1}"/>
              </a:ext>
            </a:extLst>
          </p:cNvPr>
          <p:cNvCxnSpPr>
            <a:cxnSpLocks/>
            <a:stCxn id="42" idx="16"/>
          </p:cNvCxnSpPr>
          <p:nvPr/>
        </p:nvCxnSpPr>
        <p:spPr>
          <a:xfrm>
            <a:off x="6454931" y="1588774"/>
            <a:ext cx="2652288" cy="103"/>
          </a:xfrm>
          <a:prstGeom prst="straightConnector1">
            <a:avLst/>
          </a:prstGeom>
          <a:ln w="57150">
            <a:solidFill>
              <a:srgbClr val="107C10"/>
            </a:solidFill>
            <a:tailEnd type="triangle"/>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97C84F4A-F73B-470E-BD4D-F7F8BF05F329}"/>
              </a:ext>
            </a:extLst>
          </p:cNvPr>
          <p:cNvSpPr txBox="1"/>
          <p:nvPr/>
        </p:nvSpPr>
        <p:spPr bwMode="auto">
          <a:xfrm>
            <a:off x="3217178" y="1159112"/>
            <a:ext cx="1773773" cy="3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Short Term Backup</a:t>
            </a:r>
          </a:p>
        </p:txBody>
      </p:sp>
      <p:sp>
        <p:nvSpPr>
          <p:cNvPr id="90" name="TextBox 89">
            <a:extLst>
              <a:ext uri="{FF2B5EF4-FFF2-40B4-BE49-F238E27FC236}">
                <a16:creationId xmlns:a16="http://schemas.microsoft.com/office/drawing/2014/main" id="{F5261BC6-1D26-4877-87DD-2FAA9E93A83F}"/>
              </a:ext>
            </a:extLst>
          </p:cNvPr>
          <p:cNvSpPr txBox="1"/>
          <p:nvPr/>
        </p:nvSpPr>
        <p:spPr bwMode="auto">
          <a:xfrm>
            <a:off x="6698854" y="1191906"/>
            <a:ext cx="1773773" cy="3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Long Term Backup</a:t>
            </a:r>
          </a:p>
        </p:txBody>
      </p:sp>
      <p:sp>
        <p:nvSpPr>
          <p:cNvPr id="93" name="Rectangle: Rounded Corners 92">
            <a:extLst>
              <a:ext uri="{FF2B5EF4-FFF2-40B4-BE49-F238E27FC236}">
                <a16:creationId xmlns:a16="http://schemas.microsoft.com/office/drawing/2014/main" id="{E75E10EA-380A-41D5-9F30-BF2A99476C65}"/>
              </a:ext>
            </a:extLst>
          </p:cNvPr>
          <p:cNvSpPr/>
          <p:nvPr/>
        </p:nvSpPr>
        <p:spPr bwMode="auto">
          <a:xfrm>
            <a:off x="1389429" y="830262"/>
            <a:ext cx="1870620" cy="2166454"/>
          </a:xfrm>
          <a:prstGeom prst="roundRect">
            <a:avLst/>
          </a:prstGeom>
          <a:noFill/>
          <a:ln w="15875">
            <a:solidFill>
              <a:srgbClr val="107C1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95" name="Picture 94">
            <a:extLst>
              <a:ext uri="{FF2B5EF4-FFF2-40B4-BE49-F238E27FC236}">
                <a16:creationId xmlns:a16="http://schemas.microsoft.com/office/drawing/2014/main" id="{19649D89-277C-4D7E-AC97-61E89F1F21E5}"/>
              </a:ext>
            </a:extLst>
          </p:cNvPr>
          <p:cNvPicPr>
            <a:picLocks noChangeAspect="1"/>
          </p:cNvPicPr>
          <p:nvPr/>
        </p:nvPicPr>
        <p:blipFill>
          <a:blip r:embed="rId11"/>
          <a:stretch>
            <a:fillRect/>
          </a:stretch>
        </p:blipFill>
        <p:spPr>
          <a:xfrm>
            <a:off x="1488393" y="2580214"/>
            <a:ext cx="452813" cy="407400"/>
          </a:xfrm>
          <a:prstGeom prst="rect">
            <a:avLst/>
          </a:prstGeom>
          <a:effectLst>
            <a:glow>
              <a:schemeClr val="bg1"/>
            </a:glow>
            <a:outerShdw blurRad="342900" dist="25400" dir="5400000" algn="ctr" rotWithShape="0">
              <a:srgbClr val="D83B01">
                <a:alpha val="31000"/>
              </a:srgbClr>
            </a:outerShdw>
          </a:effectLst>
        </p:spPr>
      </p:pic>
      <p:pic>
        <p:nvPicPr>
          <p:cNvPr id="2" name="Picture 1">
            <a:extLst>
              <a:ext uri="{FF2B5EF4-FFF2-40B4-BE49-F238E27FC236}">
                <a16:creationId xmlns:a16="http://schemas.microsoft.com/office/drawing/2014/main" id="{65EC16D5-148B-4A11-AD31-96FCD1B4EF9E}"/>
              </a:ext>
            </a:extLst>
          </p:cNvPr>
          <p:cNvPicPr>
            <a:picLocks noChangeAspect="1"/>
          </p:cNvPicPr>
          <p:nvPr/>
        </p:nvPicPr>
        <p:blipFill>
          <a:blip r:embed="rId12"/>
          <a:stretch>
            <a:fillRect/>
          </a:stretch>
        </p:blipFill>
        <p:spPr>
          <a:xfrm>
            <a:off x="5391180" y="2031795"/>
            <a:ext cx="866813" cy="627267"/>
          </a:xfrm>
          <a:prstGeom prst="rect">
            <a:avLst/>
          </a:prstGeom>
        </p:spPr>
      </p:pic>
      <p:cxnSp>
        <p:nvCxnSpPr>
          <p:cNvPr id="81" name="Straight Arrow Connector 80">
            <a:extLst>
              <a:ext uri="{FF2B5EF4-FFF2-40B4-BE49-F238E27FC236}">
                <a16:creationId xmlns:a16="http://schemas.microsoft.com/office/drawing/2014/main" id="{C67E480C-A91C-4413-9E5D-DE7294BCC64E}"/>
              </a:ext>
            </a:extLst>
          </p:cNvPr>
          <p:cNvCxnSpPr>
            <a:cxnSpLocks/>
          </p:cNvCxnSpPr>
          <p:nvPr/>
        </p:nvCxnSpPr>
        <p:spPr>
          <a:xfrm flipH="1">
            <a:off x="6168072" y="2439796"/>
            <a:ext cx="2939147" cy="0"/>
          </a:xfrm>
          <a:prstGeom prst="straightConnector1">
            <a:avLst/>
          </a:prstGeom>
          <a:ln w="44450" cap="sq">
            <a:solidFill>
              <a:srgbClr val="7030A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96FDCAFE-AF43-4361-BF86-5981F822E5B2}"/>
              </a:ext>
            </a:extLst>
          </p:cNvPr>
          <p:cNvCxnSpPr>
            <a:cxnSpLocks/>
          </p:cNvCxnSpPr>
          <p:nvPr/>
        </p:nvCxnSpPr>
        <p:spPr>
          <a:xfrm flipH="1">
            <a:off x="3145483" y="2439796"/>
            <a:ext cx="2205941" cy="0"/>
          </a:xfrm>
          <a:prstGeom prst="straightConnector1">
            <a:avLst/>
          </a:prstGeom>
          <a:ln w="44450">
            <a:solidFill>
              <a:schemeClr val="accent4">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01BF1141-6A8E-491C-BEDD-602685C635C8}"/>
              </a:ext>
            </a:extLst>
          </p:cNvPr>
          <p:cNvSpPr txBox="1"/>
          <p:nvPr/>
        </p:nvSpPr>
        <p:spPr bwMode="auto">
          <a:xfrm>
            <a:off x="5044718" y="2629360"/>
            <a:ext cx="1478319" cy="3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Staging Folder</a:t>
            </a:r>
          </a:p>
        </p:txBody>
      </p:sp>
      <p:sp>
        <p:nvSpPr>
          <p:cNvPr id="88" name="TextBox 87">
            <a:extLst>
              <a:ext uri="{FF2B5EF4-FFF2-40B4-BE49-F238E27FC236}">
                <a16:creationId xmlns:a16="http://schemas.microsoft.com/office/drawing/2014/main" id="{B415A95A-06F8-4971-9E8B-0A38E3EB615F}"/>
              </a:ext>
            </a:extLst>
          </p:cNvPr>
          <p:cNvSpPr txBox="1"/>
          <p:nvPr/>
        </p:nvSpPr>
        <p:spPr bwMode="auto">
          <a:xfrm>
            <a:off x="6463821" y="2099893"/>
            <a:ext cx="2235496" cy="3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Restore from Cloud</a:t>
            </a:r>
          </a:p>
        </p:txBody>
      </p:sp>
      <p:sp>
        <p:nvSpPr>
          <p:cNvPr id="91" name="TextBox 90">
            <a:extLst>
              <a:ext uri="{FF2B5EF4-FFF2-40B4-BE49-F238E27FC236}">
                <a16:creationId xmlns:a16="http://schemas.microsoft.com/office/drawing/2014/main" id="{5E861699-975C-47C6-AED3-09E812952F5D}"/>
              </a:ext>
            </a:extLst>
          </p:cNvPr>
          <p:cNvSpPr txBox="1"/>
          <p:nvPr/>
        </p:nvSpPr>
        <p:spPr bwMode="auto">
          <a:xfrm>
            <a:off x="3248450" y="2103678"/>
            <a:ext cx="2235496" cy="3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vert="horz" wrap="square" lIns="93247" tIns="46623" rIns="93247" bIns="46623" numCol="1" rtlCol="0" anchor="ctr" anchorCtr="0" compatLnSpc="1">
            <a:prstTxWarp prst="textNoShape">
              <a:avLst/>
            </a:prstTxWarp>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a:ln>
                  <a:noFill/>
                </a:ln>
                <a:solidFill>
                  <a:srgbClr val="000000"/>
                </a:solidFill>
                <a:effectLst/>
                <a:uLnTx/>
                <a:uFillTx/>
                <a:latin typeface="Calibri"/>
                <a:ea typeface="+mn-ea"/>
                <a:cs typeface="+mn-cs"/>
              </a:rPr>
              <a:t>Restore to Destination</a:t>
            </a:r>
          </a:p>
        </p:txBody>
      </p:sp>
      <p:pic>
        <p:nvPicPr>
          <p:cNvPr id="7" name="Picture 6">
            <a:extLst>
              <a:ext uri="{FF2B5EF4-FFF2-40B4-BE49-F238E27FC236}">
                <a16:creationId xmlns:a16="http://schemas.microsoft.com/office/drawing/2014/main" id="{C190C22B-30D4-4545-A0DC-2C9C04981295}"/>
              </a:ext>
            </a:extLst>
          </p:cNvPr>
          <p:cNvPicPr>
            <a:picLocks noChangeAspect="1"/>
          </p:cNvPicPr>
          <p:nvPr/>
        </p:nvPicPr>
        <p:blipFill>
          <a:blip r:embed="rId13"/>
          <a:stretch>
            <a:fillRect/>
          </a:stretch>
        </p:blipFill>
        <p:spPr>
          <a:xfrm>
            <a:off x="7471600" y="1589424"/>
            <a:ext cx="219938" cy="278067"/>
          </a:xfrm>
          <a:prstGeom prst="rect">
            <a:avLst/>
          </a:prstGeom>
        </p:spPr>
      </p:pic>
    </p:spTree>
    <p:extLst>
      <p:ext uri="{BB962C8B-B14F-4D97-AF65-F5344CB8AC3E}">
        <p14:creationId xmlns:p14="http://schemas.microsoft.com/office/powerpoint/2010/main" val="195082923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029DE7B6-DC7C-4BA1-B406-EDDA0C0A31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7624" y="-2"/>
            <a:ext cx="7688851" cy="699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BC707EE-6122-4DE9-BCD7-AC81AE1ECBEE}"/>
              </a:ext>
            </a:extLst>
          </p:cNvPr>
          <p:cNvPicPr>
            <a:picLocks noChangeAspect="1"/>
          </p:cNvPicPr>
          <p:nvPr/>
        </p:nvPicPr>
        <p:blipFill>
          <a:blip r:embed="rId3"/>
          <a:stretch>
            <a:fillRect/>
          </a:stretch>
        </p:blipFill>
        <p:spPr>
          <a:xfrm>
            <a:off x="1511434" y="2782748"/>
            <a:ext cx="1681629" cy="1406122"/>
          </a:xfrm>
          <a:prstGeom prst="rect">
            <a:avLst/>
          </a:prstGeom>
        </p:spPr>
      </p:pic>
      <p:sp>
        <p:nvSpPr>
          <p:cNvPr id="4" name="Title 3">
            <a:extLst>
              <a:ext uri="{FF2B5EF4-FFF2-40B4-BE49-F238E27FC236}">
                <a16:creationId xmlns:a16="http://schemas.microsoft.com/office/drawing/2014/main" id="{B11057CA-E53C-4049-88CC-427755B26603}"/>
              </a:ext>
            </a:extLst>
          </p:cNvPr>
          <p:cNvSpPr>
            <a:spLocks noGrp="1"/>
          </p:cNvSpPr>
          <p:nvPr>
            <p:ph type="title"/>
          </p:nvPr>
        </p:nvSpPr>
        <p:spPr>
          <a:xfrm>
            <a:off x="5293681" y="1332071"/>
            <a:ext cx="6410955" cy="2716429"/>
          </a:xfrm>
        </p:spPr>
        <p:txBody>
          <a:bodyPr vert="horz" lIns="91440" tIns="45720" rIns="91440" bIns="45720" rtlCol="0" anchor="b">
            <a:normAutofit/>
          </a:bodyPr>
          <a:lstStyle/>
          <a:p>
            <a:pPr defTabSz="914400"/>
            <a:r>
              <a:rPr lang="en-US" sz="5500" kern="1200" dirty="0">
                <a:solidFill>
                  <a:srgbClr val="FFFFFF"/>
                </a:solidFill>
                <a:latin typeface="+mj-lt"/>
                <a:ea typeface="+mj-ea"/>
                <a:cs typeface="+mj-cs"/>
              </a:rPr>
              <a:t>Azure Site Recovery</a:t>
            </a:r>
          </a:p>
        </p:txBody>
      </p:sp>
    </p:spTree>
    <p:extLst>
      <p:ext uri="{BB962C8B-B14F-4D97-AF65-F5344CB8AC3E}">
        <p14:creationId xmlns:p14="http://schemas.microsoft.com/office/powerpoint/2010/main" val="822855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006A-EDA2-4B00-BBCA-7F0C4881D95E}"/>
              </a:ext>
            </a:extLst>
          </p:cNvPr>
          <p:cNvSpPr>
            <a:spLocks noGrp="1"/>
          </p:cNvSpPr>
          <p:nvPr>
            <p:ph type="title"/>
          </p:nvPr>
        </p:nvSpPr>
        <p:spPr/>
        <p:txBody>
          <a:bodyPr/>
          <a:lstStyle/>
          <a:p>
            <a:r>
              <a:rPr lang="en-US"/>
              <a:t>Azure Site Recovery</a:t>
            </a:r>
            <a:br>
              <a:rPr lang="en-US"/>
            </a:br>
            <a:r>
              <a:rPr lang="en-US" sz="3600" i="1">
                <a:solidFill>
                  <a:schemeClr val="accent1"/>
                </a:solidFill>
              </a:rPr>
              <a:t>Migrate applications to Azure IaaS with confidence</a:t>
            </a:r>
            <a:endParaRPr lang="en-US">
              <a:solidFill>
                <a:schemeClr val="accent1"/>
              </a:solidFill>
            </a:endParaRPr>
          </a:p>
        </p:txBody>
      </p:sp>
      <p:grpSp>
        <p:nvGrpSpPr>
          <p:cNvPr id="3" name="Group 2">
            <a:extLst>
              <a:ext uri="{FF2B5EF4-FFF2-40B4-BE49-F238E27FC236}">
                <a16:creationId xmlns:a16="http://schemas.microsoft.com/office/drawing/2014/main" id="{CF2AFC26-F4BC-45CE-A7D9-3C9FDC2F6C08}"/>
              </a:ext>
            </a:extLst>
          </p:cNvPr>
          <p:cNvGrpSpPr/>
          <p:nvPr/>
        </p:nvGrpSpPr>
        <p:grpSpPr>
          <a:xfrm>
            <a:off x="350837" y="1744662"/>
            <a:ext cx="3426473" cy="4953000"/>
            <a:chOff x="350837" y="1363662"/>
            <a:chExt cx="3426473" cy="4953000"/>
          </a:xfrm>
        </p:grpSpPr>
        <p:grpSp>
          <p:nvGrpSpPr>
            <p:cNvPr id="4" name="Group 3">
              <a:extLst>
                <a:ext uri="{FF2B5EF4-FFF2-40B4-BE49-F238E27FC236}">
                  <a16:creationId xmlns:a16="http://schemas.microsoft.com/office/drawing/2014/main" id="{7765DA4F-5852-4894-BA1E-8EE84C4B4E63}"/>
                </a:ext>
              </a:extLst>
            </p:cNvPr>
            <p:cNvGrpSpPr/>
            <p:nvPr/>
          </p:nvGrpSpPr>
          <p:grpSpPr>
            <a:xfrm>
              <a:off x="731838" y="1363662"/>
              <a:ext cx="3045472" cy="4953000"/>
              <a:chOff x="7473485" y="1074632"/>
              <a:chExt cx="2527300" cy="4614213"/>
            </a:xfrm>
          </p:grpSpPr>
          <p:grpSp>
            <p:nvGrpSpPr>
              <p:cNvPr id="6" name="Group 4">
                <a:extLst>
                  <a:ext uri="{FF2B5EF4-FFF2-40B4-BE49-F238E27FC236}">
                    <a16:creationId xmlns:a16="http://schemas.microsoft.com/office/drawing/2014/main" id="{43E5D778-DE46-4777-BF42-EC4CC6C88FE2}"/>
                  </a:ext>
                </a:extLst>
              </p:cNvPr>
              <p:cNvGrpSpPr>
                <a:grpSpLocks noChangeAspect="1"/>
              </p:cNvGrpSpPr>
              <p:nvPr/>
            </p:nvGrpSpPr>
            <p:grpSpPr bwMode="auto">
              <a:xfrm>
                <a:off x="7473485" y="1137482"/>
                <a:ext cx="2527300" cy="4551363"/>
                <a:chOff x="4714" y="676"/>
                <a:chExt cx="1592" cy="2867"/>
              </a:xfrm>
            </p:grpSpPr>
            <p:sp>
              <p:nvSpPr>
                <p:cNvPr id="8" name="AutoShape 3">
                  <a:extLst>
                    <a:ext uri="{FF2B5EF4-FFF2-40B4-BE49-F238E27FC236}">
                      <a16:creationId xmlns:a16="http://schemas.microsoft.com/office/drawing/2014/main" id="{B0052B1C-4532-45E6-A7DD-7C3EB2C991E6}"/>
                    </a:ext>
                  </a:extLst>
                </p:cNvPr>
                <p:cNvSpPr>
                  <a:spLocks noChangeAspect="1" noChangeArrowheads="1" noTextEdit="1"/>
                </p:cNvSpPr>
                <p:nvPr/>
              </p:nvSpPr>
              <p:spPr bwMode="auto">
                <a:xfrm>
                  <a:off x="4714" y="678"/>
                  <a:ext cx="1592" cy="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 name="Freeform 5">
                  <a:extLst>
                    <a:ext uri="{FF2B5EF4-FFF2-40B4-BE49-F238E27FC236}">
                      <a16:creationId xmlns:a16="http://schemas.microsoft.com/office/drawing/2014/main" id="{09C5DC48-4970-4305-BB1F-D0DDF9B9ED19}"/>
                    </a:ext>
                  </a:extLst>
                </p:cNvPr>
                <p:cNvSpPr>
                  <a:spLocks/>
                </p:cNvSpPr>
                <p:nvPr/>
              </p:nvSpPr>
              <p:spPr bwMode="auto">
                <a:xfrm>
                  <a:off x="5219" y="3144"/>
                  <a:ext cx="467" cy="393"/>
                </a:xfrm>
                <a:custGeom>
                  <a:avLst/>
                  <a:gdLst>
                    <a:gd name="T0" fmla="*/ 258 w 467"/>
                    <a:gd name="T1" fmla="*/ 66 h 393"/>
                    <a:gd name="T2" fmla="*/ 258 w 467"/>
                    <a:gd name="T3" fmla="*/ 0 h 393"/>
                    <a:gd name="T4" fmla="*/ 308 w 467"/>
                    <a:gd name="T5" fmla="*/ 0 h 393"/>
                    <a:gd name="T6" fmla="*/ 308 w 467"/>
                    <a:gd name="T7" fmla="*/ 66 h 393"/>
                    <a:gd name="T8" fmla="*/ 326 w 467"/>
                    <a:gd name="T9" fmla="*/ 66 h 393"/>
                    <a:gd name="T10" fmla="*/ 326 w 467"/>
                    <a:gd name="T11" fmla="*/ 0 h 393"/>
                    <a:gd name="T12" fmla="*/ 377 w 467"/>
                    <a:gd name="T13" fmla="*/ 0 h 393"/>
                    <a:gd name="T14" fmla="*/ 377 w 467"/>
                    <a:gd name="T15" fmla="*/ 66 h 393"/>
                    <a:gd name="T16" fmla="*/ 467 w 467"/>
                    <a:gd name="T17" fmla="*/ 66 h 393"/>
                    <a:gd name="T18" fmla="*/ 467 w 467"/>
                    <a:gd name="T19" fmla="*/ 83 h 393"/>
                    <a:gd name="T20" fmla="*/ 446 w 467"/>
                    <a:gd name="T21" fmla="*/ 83 h 393"/>
                    <a:gd name="T22" fmla="*/ 446 w 467"/>
                    <a:gd name="T23" fmla="*/ 393 h 393"/>
                    <a:gd name="T24" fmla="*/ 21 w 467"/>
                    <a:gd name="T25" fmla="*/ 393 h 393"/>
                    <a:gd name="T26" fmla="*/ 21 w 467"/>
                    <a:gd name="T27" fmla="*/ 83 h 393"/>
                    <a:gd name="T28" fmla="*/ 0 w 467"/>
                    <a:gd name="T29" fmla="*/ 83 h 393"/>
                    <a:gd name="T30" fmla="*/ 0 w 467"/>
                    <a:gd name="T31" fmla="*/ 66 h 393"/>
                    <a:gd name="T32" fmla="*/ 258 w 467"/>
                    <a:gd name="T33" fmla="*/ 6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7" h="393">
                      <a:moveTo>
                        <a:pt x="258" y="66"/>
                      </a:moveTo>
                      <a:lnTo>
                        <a:pt x="258" y="0"/>
                      </a:lnTo>
                      <a:lnTo>
                        <a:pt x="308" y="0"/>
                      </a:lnTo>
                      <a:lnTo>
                        <a:pt x="308" y="66"/>
                      </a:lnTo>
                      <a:lnTo>
                        <a:pt x="326" y="66"/>
                      </a:lnTo>
                      <a:lnTo>
                        <a:pt x="326" y="0"/>
                      </a:lnTo>
                      <a:lnTo>
                        <a:pt x="377" y="0"/>
                      </a:lnTo>
                      <a:lnTo>
                        <a:pt x="377" y="66"/>
                      </a:lnTo>
                      <a:lnTo>
                        <a:pt x="467" y="66"/>
                      </a:lnTo>
                      <a:lnTo>
                        <a:pt x="467" y="83"/>
                      </a:lnTo>
                      <a:lnTo>
                        <a:pt x="446" y="83"/>
                      </a:lnTo>
                      <a:lnTo>
                        <a:pt x="446" y="393"/>
                      </a:lnTo>
                      <a:lnTo>
                        <a:pt x="21" y="393"/>
                      </a:lnTo>
                      <a:lnTo>
                        <a:pt x="21" y="83"/>
                      </a:lnTo>
                      <a:lnTo>
                        <a:pt x="0" y="83"/>
                      </a:lnTo>
                      <a:lnTo>
                        <a:pt x="0" y="66"/>
                      </a:lnTo>
                      <a:lnTo>
                        <a:pt x="258" y="66"/>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 name="Rectangle 6">
                  <a:extLst>
                    <a:ext uri="{FF2B5EF4-FFF2-40B4-BE49-F238E27FC236}">
                      <a16:creationId xmlns:a16="http://schemas.microsoft.com/office/drawing/2014/main" id="{26588958-59D5-4803-B389-78B8F7C753B2}"/>
                    </a:ext>
                  </a:extLst>
                </p:cNvPr>
                <p:cNvSpPr>
                  <a:spLocks noChangeArrowheads="1"/>
                </p:cNvSpPr>
                <p:nvPr/>
              </p:nvSpPr>
              <p:spPr bwMode="auto">
                <a:xfrm>
                  <a:off x="5517" y="3510"/>
                  <a:ext cx="160" cy="27"/>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 name="Rectangle 7">
                  <a:extLst>
                    <a:ext uri="{FF2B5EF4-FFF2-40B4-BE49-F238E27FC236}">
                      <a16:creationId xmlns:a16="http://schemas.microsoft.com/office/drawing/2014/main" id="{BE8E2FEF-6748-4609-B0A3-7D3E4CA86F8A}"/>
                    </a:ext>
                  </a:extLst>
                </p:cNvPr>
                <p:cNvSpPr>
                  <a:spLocks noChangeArrowheads="1"/>
                </p:cNvSpPr>
                <p:nvPr/>
              </p:nvSpPr>
              <p:spPr bwMode="auto">
                <a:xfrm>
                  <a:off x="5156" y="3510"/>
                  <a:ext cx="459" cy="27"/>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 name="Freeform 8">
                  <a:extLst>
                    <a:ext uri="{FF2B5EF4-FFF2-40B4-BE49-F238E27FC236}">
                      <a16:creationId xmlns:a16="http://schemas.microsoft.com/office/drawing/2014/main" id="{3B6700BD-07D9-47D1-9D83-7A93A2CEC0B1}"/>
                    </a:ext>
                  </a:extLst>
                </p:cNvPr>
                <p:cNvSpPr>
                  <a:spLocks/>
                </p:cNvSpPr>
                <p:nvPr/>
              </p:nvSpPr>
              <p:spPr bwMode="auto">
                <a:xfrm>
                  <a:off x="5662" y="2918"/>
                  <a:ext cx="487" cy="577"/>
                </a:xfrm>
                <a:custGeom>
                  <a:avLst/>
                  <a:gdLst>
                    <a:gd name="T0" fmla="*/ 443 w 487"/>
                    <a:gd name="T1" fmla="*/ 0 h 577"/>
                    <a:gd name="T2" fmla="*/ 0 w 487"/>
                    <a:gd name="T3" fmla="*/ 0 h 577"/>
                    <a:gd name="T4" fmla="*/ 0 w 487"/>
                    <a:gd name="T5" fmla="*/ 217 h 577"/>
                    <a:gd name="T6" fmla="*/ 0 w 487"/>
                    <a:gd name="T7" fmla="*/ 577 h 577"/>
                    <a:gd name="T8" fmla="*/ 487 w 487"/>
                    <a:gd name="T9" fmla="*/ 577 h 577"/>
                    <a:gd name="T10" fmla="*/ 487 w 487"/>
                    <a:gd name="T11" fmla="*/ 0 h 577"/>
                    <a:gd name="T12" fmla="*/ 443 w 487"/>
                    <a:gd name="T13" fmla="*/ 0 h 577"/>
                    <a:gd name="T14" fmla="*/ 443 w 487"/>
                    <a:gd name="T15" fmla="*/ 0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577">
                      <a:moveTo>
                        <a:pt x="443" y="0"/>
                      </a:moveTo>
                      <a:lnTo>
                        <a:pt x="0" y="0"/>
                      </a:lnTo>
                      <a:lnTo>
                        <a:pt x="0" y="217"/>
                      </a:lnTo>
                      <a:lnTo>
                        <a:pt x="0" y="577"/>
                      </a:lnTo>
                      <a:lnTo>
                        <a:pt x="487" y="577"/>
                      </a:lnTo>
                      <a:lnTo>
                        <a:pt x="487" y="0"/>
                      </a:lnTo>
                      <a:lnTo>
                        <a:pt x="443" y="0"/>
                      </a:lnTo>
                      <a:lnTo>
                        <a:pt x="443" y="0"/>
                      </a:lnTo>
                      <a:close/>
                    </a:path>
                  </a:pathLst>
                </a:custGeom>
                <a:solidFill>
                  <a:srgbClr val="59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 name="Freeform 9">
                  <a:extLst>
                    <a:ext uri="{FF2B5EF4-FFF2-40B4-BE49-F238E27FC236}">
                      <a16:creationId xmlns:a16="http://schemas.microsoft.com/office/drawing/2014/main" id="{F4816014-7D57-4FDC-8524-15563EEF6611}"/>
                    </a:ext>
                  </a:extLst>
                </p:cNvPr>
                <p:cNvSpPr>
                  <a:spLocks/>
                </p:cNvSpPr>
                <p:nvPr/>
              </p:nvSpPr>
              <p:spPr bwMode="auto">
                <a:xfrm>
                  <a:off x="5662" y="2918"/>
                  <a:ext cx="443" cy="217"/>
                </a:xfrm>
                <a:custGeom>
                  <a:avLst/>
                  <a:gdLst>
                    <a:gd name="T0" fmla="*/ 0 w 443"/>
                    <a:gd name="T1" fmla="*/ 0 h 217"/>
                    <a:gd name="T2" fmla="*/ 0 w 443"/>
                    <a:gd name="T3" fmla="*/ 217 h 217"/>
                    <a:gd name="T4" fmla="*/ 443 w 443"/>
                    <a:gd name="T5" fmla="*/ 0 h 217"/>
                    <a:gd name="T6" fmla="*/ 0 w 443"/>
                    <a:gd name="T7" fmla="*/ 0 h 217"/>
                    <a:gd name="T8" fmla="*/ 0 w 443"/>
                    <a:gd name="T9" fmla="*/ 0 h 217"/>
                  </a:gdLst>
                  <a:ahLst/>
                  <a:cxnLst>
                    <a:cxn ang="0">
                      <a:pos x="T0" y="T1"/>
                    </a:cxn>
                    <a:cxn ang="0">
                      <a:pos x="T2" y="T3"/>
                    </a:cxn>
                    <a:cxn ang="0">
                      <a:pos x="T4" y="T5"/>
                    </a:cxn>
                    <a:cxn ang="0">
                      <a:pos x="T6" y="T7"/>
                    </a:cxn>
                    <a:cxn ang="0">
                      <a:pos x="T8" y="T9"/>
                    </a:cxn>
                  </a:cxnLst>
                  <a:rect l="0" t="0" r="r" b="b"/>
                  <a:pathLst>
                    <a:path w="443" h="217">
                      <a:moveTo>
                        <a:pt x="0" y="0"/>
                      </a:moveTo>
                      <a:lnTo>
                        <a:pt x="0" y="217"/>
                      </a:lnTo>
                      <a:lnTo>
                        <a:pt x="443" y="0"/>
                      </a:lnTo>
                      <a:lnTo>
                        <a:pt x="0" y="0"/>
                      </a:lnTo>
                      <a:lnTo>
                        <a:pt x="0" y="0"/>
                      </a:lnTo>
                      <a:close/>
                    </a:path>
                  </a:pathLst>
                </a:custGeom>
                <a:solidFill>
                  <a:srgbClr val="6E6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Freeform 10">
                  <a:extLst>
                    <a:ext uri="{FF2B5EF4-FFF2-40B4-BE49-F238E27FC236}">
                      <a16:creationId xmlns:a16="http://schemas.microsoft.com/office/drawing/2014/main" id="{98CA009D-A203-4441-AEF9-1B9AE16FBFB1}"/>
                    </a:ext>
                  </a:extLst>
                </p:cNvPr>
                <p:cNvSpPr>
                  <a:spLocks/>
                </p:cNvSpPr>
                <p:nvPr/>
              </p:nvSpPr>
              <p:spPr bwMode="auto">
                <a:xfrm>
                  <a:off x="5706" y="3276"/>
                  <a:ext cx="442" cy="219"/>
                </a:xfrm>
                <a:custGeom>
                  <a:avLst/>
                  <a:gdLst>
                    <a:gd name="T0" fmla="*/ 442 w 442"/>
                    <a:gd name="T1" fmla="*/ 219 h 219"/>
                    <a:gd name="T2" fmla="*/ 442 w 442"/>
                    <a:gd name="T3" fmla="*/ 0 h 219"/>
                    <a:gd name="T4" fmla="*/ 0 w 442"/>
                    <a:gd name="T5" fmla="*/ 219 h 219"/>
                    <a:gd name="T6" fmla="*/ 442 w 442"/>
                    <a:gd name="T7" fmla="*/ 219 h 219"/>
                    <a:gd name="T8" fmla="*/ 442 w 442"/>
                    <a:gd name="T9" fmla="*/ 219 h 219"/>
                  </a:gdLst>
                  <a:ahLst/>
                  <a:cxnLst>
                    <a:cxn ang="0">
                      <a:pos x="T0" y="T1"/>
                    </a:cxn>
                    <a:cxn ang="0">
                      <a:pos x="T2" y="T3"/>
                    </a:cxn>
                    <a:cxn ang="0">
                      <a:pos x="T4" y="T5"/>
                    </a:cxn>
                    <a:cxn ang="0">
                      <a:pos x="T6" y="T7"/>
                    </a:cxn>
                    <a:cxn ang="0">
                      <a:pos x="T8" y="T9"/>
                    </a:cxn>
                  </a:cxnLst>
                  <a:rect l="0" t="0" r="r" b="b"/>
                  <a:pathLst>
                    <a:path w="442" h="219">
                      <a:moveTo>
                        <a:pt x="442" y="219"/>
                      </a:moveTo>
                      <a:lnTo>
                        <a:pt x="442" y="0"/>
                      </a:lnTo>
                      <a:lnTo>
                        <a:pt x="0" y="219"/>
                      </a:lnTo>
                      <a:lnTo>
                        <a:pt x="442" y="219"/>
                      </a:lnTo>
                      <a:lnTo>
                        <a:pt x="442" y="219"/>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 name="Freeform 11">
                  <a:extLst>
                    <a:ext uri="{FF2B5EF4-FFF2-40B4-BE49-F238E27FC236}">
                      <a16:creationId xmlns:a16="http://schemas.microsoft.com/office/drawing/2014/main" id="{891CE5D1-A3FB-449B-B86C-A0E4CA1CD311}"/>
                    </a:ext>
                  </a:extLst>
                </p:cNvPr>
                <p:cNvSpPr>
                  <a:spLocks/>
                </p:cNvSpPr>
                <p:nvPr/>
              </p:nvSpPr>
              <p:spPr bwMode="auto">
                <a:xfrm>
                  <a:off x="5662" y="3495"/>
                  <a:ext cx="487" cy="44"/>
                </a:xfrm>
                <a:custGeom>
                  <a:avLst/>
                  <a:gdLst>
                    <a:gd name="T0" fmla="*/ 487 w 487"/>
                    <a:gd name="T1" fmla="*/ 44 h 44"/>
                    <a:gd name="T2" fmla="*/ 0 w 487"/>
                    <a:gd name="T3" fmla="*/ 44 h 44"/>
                    <a:gd name="T4" fmla="*/ 0 w 487"/>
                    <a:gd name="T5" fmla="*/ 0 h 44"/>
                    <a:gd name="T6" fmla="*/ 487 w 487"/>
                    <a:gd name="T7" fmla="*/ 0 h 44"/>
                    <a:gd name="T8" fmla="*/ 487 w 487"/>
                    <a:gd name="T9" fmla="*/ 44 h 44"/>
                    <a:gd name="T10" fmla="*/ 487 w 487"/>
                    <a:gd name="T11" fmla="*/ 44 h 44"/>
                  </a:gdLst>
                  <a:ahLst/>
                  <a:cxnLst>
                    <a:cxn ang="0">
                      <a:pos x="T0" y="T1"/>
                    </a:cxn>
                    <a:cxn ang="0">
                      <a:pos x="T2" y="T3"/>
                    </a:cxn>
                    <a:cxn ang="0">
                      <a:pos x="T4" y="T5"/>
                    </a:cxn>
                    <a:cxn ang="0">
                      <a:pos x="T6" y="T7"/>
                    </a:cxn>
                    <a:cxn ang="0">
                      <a:pos x="T8" y="T9"/>
                    </a:cxn>
                    <a:cxn ang="0">
                      <a:pos x="T10" y="T11"/>
                    </a:cxn>
                  </a:cxnLst>
                  <a:rect l="0" t="0" r="r" b="b"/>
                  <a:pathLst>
                    <a:path w="487" h="44">
                      <a:moveTo>
                        <a:pt x="487" y="44"/>
                      </a:moveTo>
                      <a:lnTo>
                        <a:pt x="0" y="44"/>
                      </a:lnTo>
                      <a:lnTo>
                        <a:pt x="0" y="0"/>
                      </a:lnTo>
                      <a:lnTo>
                        <a:pt x="487" y="0"/>
                      </a:lnTo>
                      <a:lnTo>
                        <a:pt x="487" y="44"/>
                      </a:lnTo>
                      <a:lnTo>
                        <a:pt x="487" y="44"/>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 name="Rectangle 12">
                  <a:extLst>
                    <a:ext uri="{FF2B5EF4-FFF2-40B4-BE49-F238E27FC236}">
                      <a16:creationId xmlns:a16="http://schemas.microsoft.com/office/drawing/2014/main" id="{73853F1C-F6BE-440C-AF4B-FA2A8F0EE08C}"/>
                    </a:ext>
                  </a:extLst>
                </p:cNvPr>
                <p:cNvSpPr>
                  <a:spLocks noChangeArrowheads="1"/>
                </p:cNvSpPr>
                <p:nvPr/>
              </p:nvSpPr>
              <p:spPr bwMode="auto">
                <a:xfrm>
                  <a:off x="5640" y="2907"/>
                  <a:ext cx="533" cy="17"/>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7" name="Rectangle 13">
                  <a:extLst>
                    <a:ext uri="{FF2B5EF4-FFF2-40B4-BE49-F238E27FC236}">
                      <a16:creationId xmlns:a16="http://schemas.microsoft.com/office/drawing/2014/main" id="{9CD111A9-D37D-48AB-8CA5-996F8A7318BA}"/>
                    </a:ext>
                  </a:extLst>
                </p:cNvPr>
                <p:cNvSpPr>
                  <a:spLocks noChangeArrowheads="1"/>
                </p:cNvSpPr>
                <p:nvPr/>
              </p:nvSpPr>
              <p:spPr bwMode="auto">
                <a:xfrm>
                  <a:off x="5928" y="3411"/>
                  <a:ext cx="54" cy="10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 name="Rectangle 14">
                  <a:extLst>
                    <a:ext uri="{FF2B5EF4-FFF2-40B4-BE49-F238E27FC236}">
                      <a16:creationId xmlns:a16="http://schemas.microsoft.com/office/drawing/2014/main" id="{98536D42-8D50-4F21-801A-1DF66F347C70}"/>
                    </a:ext>
                  </a:extLst>
                </p:cNvPr>
                <p:cNvSpPr>
                  <a:spLocks noChangeArrowheads="1"/>
                </p:cNvSpPr>
                <p:nvPr/>
              </p:nvSpPr>
              <p:spPr bwMode="auto">
                <a:xfrm>
                  <a:off x="5831" y="3411"/>
                  <a:ext cx="56" cy="10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 name="Rectangle 15">
                  <a:extLst>
                    <a:ext uri="{FF2B5EF4-FFF2-40B4-BE49-F238E27FC236}">
                      <a16:creationId xmlns:a16="http://schemas.microsoft.com/office/drawing/2014/main" id="{84BA44DD-1C26-43CD-8488-217D3CD644D1}"/>
                    </a:ext>
                  </a:extLst>
                </p:cNvPr>
                <p:cNvSpPr>
                  <a:spLocks noChangeArrowheads="1"/>
                </p:cNvSpPr>
                <p:nvPr/>
              </p:nvSpPr>
              <p:spPr bwMode="auto">
                <a:xfrm>
                  <a:off x="5735" y="3056"/>
                  <a:ext cx="343" cy="5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 name="Rectangle 16">
                  <a:extLst>
                    <a:ext uri="{FF2B5EF4-FFF2-40B4-BE49-F238E27FC236}">
                      <a16:creationId xmlns:a16="http://schemas.microsoft.com/office/drawing/2014/main" id="{724AEEA4-0BDA-4162-90E0-D3FAFD44CED6}"/>
                    </a:ext>
                  </a:extLst>
                </p:cNvPr>
                <p:cNvSpPr>
                  <a:spLocks noChangeArrowheads="1"/>
                </p:cNvSpPr>
                <p:nvPr/>
              </p:nvSpPr>
              <p:spPr bwMode="auto">
                <a:xfrm>
                  <a:off x="5735" y="3153"/>
                  <a:ext cx="343" cy="5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 name="Rectangle 17">
                  <a:extLst>
                    <a:ext uri="{FF2B5EF4-FFF2-40B4-BE49-F238E27FC236}">
                      <a16:creationId xmlns:a16="http://schemas.microsoft.com/office/drawing/2014/main" id="{B3CF82C2-7A80-4A5D-8105-1AD35898ADCD}"/>
                    </a:ext>
                  </a:extLst>
                </p:cNvPr>
                <p:cNvSpPr>
                  <a:spLocks noChangeArrowheads="1"/>
                </p:cNvSpPr>
                <p:nvPr/>
              </p:nvSpPr>
              <p:spPr bwMode="auto">
                <a:xfrm>
                  <a:off x="5735" y="3249"/>
                  <a:ext cx="343" cy="5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 name="Rectangle 18">
                  <a:extLst>
                    <a:ext uri="{FF2B5EF4-FFF2-40B4-BE49-F238E27FC236}">
                      <a16:creationId xmlns:a16="http://schemas.microsoft.com/office/drawing/2014/main" id="{36C819CA-43C9-47F4-8059-3DD7936ED6F7}"/>
                    </a:ext>
                  </a:extLst>
                </p:cNvPr>
                <p:cNvSpPr>
                  <a:spLocks noChangeArrowheads="1"/>
                </p:cNvSpPr>
                <p:nvPr/>
              </p:nvSpPr>
              <p:spPr bwMode="auto">
                <a:xfrm>
                  <a:off x="5735" y="3346"/>
                  <a:ext cx="343" cy="5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 name="Rectangle 19">
                  <a:extLst>
                    <a:ext uri="{FF2B5EF4-FFF2-40B4-BE49-F238E27FC236}">
                      <a16:creationId xmlns:a16="http://schemas.microsoft.com/office/drawing/2014/main" id="{6CD5CECD-AFCF-496F-8CC7-17505DC94641}"/>
                    </a:ext>
                  </a:extLst>
                </p:cNvPr>
                <p:cNvSpPr>
                  <a:spLocks noChangeArrowheads="1"/>
                </p:cNvSpPr>
                <p:nvPr/>
              </p:nvSpPr>
              <p:spPr bwMode="auto">
                <a:xfrm>
                  <a:off x="5735" y="2959"/>
                  <a:ext cx="343" cy="55"/>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 name="Freeform 20">
                  <a:extLst>
                    <a:ext uri="{FF2B5EF4-FFF2-40B4-BE49-F238E27FC236}">
                      <a16:creationId xmlns:a16="http://schemas.microsoft.com/office/drawing/2014/main" id="{B0ED284A-ED37-4343-810C-710FE793B510}"/>
                    </a:ext>
                  </a:extLst>
                </p:cNvPr>
                <p:cNvSpPr>
                  <a:spLocks/>
                </p:cNvSpPr>
                <p:nvPr/>
              </p:nvSpPr>
              <p:spPr bwMode="auto">
                <a:xfrm>
                  <a:off x="5055" y="3502"/>
                  <a:ext cx="607" cy="35"/>
                </a:xfrm>
                <a:custGeom>
                  <a:avLst/>
                  <a:gdLst>
                    <a:gd name="T0" fmla="*/ 0 w 607"/>
                    <a:gd name="T1" fmla="*/ 0 h 35"/>
                    <a:gd name="T2" fmla="*/ 607 w 607"/>
                    <a:gd name="T3" fmla="*/ 0 h 35"/>
                    <a:gd name="T4" fmla="*/ 607 w 607"/>
                    <a:gd name="T5" fmla="*/ 35 h 35"/>
                    <a:gd name="T6" fmla="*/ 0 w 607"/>
                    <a:gd name="T7" fmla="*/ 35 h 35"/>
                    <a:gd name="T8" fmla="*/ 0 w 607"/>
                    <a:gd name="T9" fmla="*/ 0 h 35"/>
                    <a:gd name="T10" fmla="*/ 0 w 607"/>
                    <a:gd name="T11" fmla="*/ 0 h 35"/>
                  </a:gdLst>
                  <a:ahLst/>
                  <a:cxnLst>
                    <a:cxn ang="0">
                      <a:pos x="T0" y="T1"/>
                    </a:cxn>
                    <a:cxn ang="0">
                      <a:pos x="T2" y="T3"/>
                    </a:cxn>
                    <a:cxn ang="0">
                      <a:pos x="T4" y="T5"/>
                    </a:cxn>
                    <a:cxn ang="0">
                      <a:pos x="T6" y="T7"/>
                    </a:cxn>
                    <a:cxn ang="0">
                      <a:pos x="T8" y="T9"/>
                    </a:cxn>
                    <a:cxn ang="0">
                      <a:pos x="T10" y="T11"/>
                    </a:cxn>
                  </a:cxnLst>
                  <a:rect l="0" t="0" r="r" b="b"/>
                  <a:pathLst>
                    <a:path w="607" h="35">
                      <a:moveTo>
                        <a:pt x="0" y="0"/>
                      </a:moveTo>
                      <a:lnTo>
                        <a:pt x="607" y="0"/>
                      </a:lnTo>
                      <a:lnTo>
                        <a:pt x="607" y="35"/>
                      </a:lnTo>
                      <a:lnTo>
                        <a:pt x="0" y="35"/>
                      </a:lnTo>
                      <a:lnTo>
                        <a:pt x="0" y="0"/>
                      </a:lnTo>
                      <a:lnTo>
                        <a:pt x="0" y="0"/>
                      </a:lnTo>
                      <a:close/>
                    </a:path>
                  </a:pathLst>
                </a:cu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 name="Freeform 21">
                  <a:extLst>
                    <a:ext uri="{FF2B5EF4-FFF2-40B4-BE49-F238E27FC236}">
                      <a16:creationId xmlns:a16="http://schemas.microsoft.com/office/drawing/2014/main" id="{A45E3C6A-3007-487A-ABAD-A1479B12F29A}"/>
                    </a:ext>
                  </a:extLst>
                </p:cNvPr>
                <p:cNvSpPr>
                  <a:spLocks/>
                </p:cNvSpPr>
                <p:nvPr/>
              </p:nvSpPr>
              <p:spPr bwMode="auto">
                <a:xfrm>
                  <a:off x="5119" y="3379"/>
                  <a:ext cx="34" cy="123"/>
                </a:xfrm>
                <a:custGeom>
                  <a:avLst/>
                  <a:gdLst>
                    <a:gd name="T0" fmla="*/ 0 w 34"/>
                    <a:gd name="T1" fmla="*/ 0 h 123"/>
                    <a:gd name="T2" fmla="*/ 34 w 34"/>
                    <a:gd name="T3" fmla="*/ 0 h 123"/>
                    <a:gd name="T4" fmla="*/ 34 w 34"/>
                    <a:gd name="T5" fmla="*/ 123 h 123"/>
                    <a:gd name="T6" fmla="*/ 0 w 34"/>
                    <a:gd name="T7" fmla="*/ 123 h 123"/>
                    <a:gd name="T8" fmla="*/ 0 w 34"/>
                    <a:gd name="T9" fmla="*/ 0 h 123"/>
                    <a:gd name="T10" fmla="*/ 0 w 34"/>
                    <a:gd name="T11" fmla="*/ 0 h 123"/>
                  </a:gdLst>
                  <a:ahLst/>
                  <a:cxnLst>
                    <a:cxn ang="0">
                      <a:pos x="T0" y="T1"/>
                    </a:cxn>
                    <a:cxn ang="0">
                      <a:pos x="T2" y="T3"/>
                    </a:cxn>
                    <a:cxn ang="0">
                      <a:pos x="T4" y="T5"/>
                    </a:cxn>
                    <a:cxn ang="0">
                      <a:pos x="T6" y="T7"/>
                    </a:cxn>
                    <a:cxn ang="0">
                      <a:pos x="T8" y="T9"/>
                    </a:cxn>
                    <a:cxn ang="0">
                      <a:pos x="T10" y="T11"/>
                    </a:cxn>
                  </a:cxnLst>
                  <a:rect l="0" t="0" r="r" b="b"/>
                  <a:pathLst>
                    <a:path w="34" h="123">
                      <a:moveTo>
                        <a:pt x="0" y="0"/>
                      </a:moveTo>
                      <a:lnTo>
                        <a:pt x="34" y="0"/>
                      </a:lnTo>
                      <a:lnTo>
                        <a:pt x="34" y="123"/>
                      </a:lnTo>
                      <a:lnTo>
                        <a:pt x="0" y="123"/>
                      </a:lnTo>
                      <a:lnTo>
                        <a:pt x="0" y="0"/>
                      </a:lnTo>
                      <a:lnTo>
                        <a:pt x="0" y="0"/>
                      </a:lnTo>
                      <a:close/>
                    </a:path>
                  </a:pathLst>
                </a:custGeom>
                <a:solidFill>
                  <a:srgbClr val="CCA6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6" name="Oval 22">
                  <a:extLst>
                    <a:ext uri="{FF2B5EF4-FFF2-40B4-BE49-F238E27FC236}">
                      <a16:creationId xmlns:a16="http://schemas.microsoft.com/office/drawing/2014/main" id="{B573BAC7-EF1F-4B96-B39A-6BB6BEC133FD}"/>
                    </a:ext>
                  </a:extLst>
                </p:cNvPr>
                <p:cNvSpPr>
                  <a:spLocks noChangeArrowheads="1"/>
                </p:cNvSpPr>
                <p:nvPr/>
              </p:nvSpPr>
              <p:spPr bwMode="auto">
                <a:xfrm>
                  <a:off x="5055" y="3266"/>
                  <a:ext cx="156" cy="157"/>
                </a:xfrm>
                <a:prstGeom prst="ellipse">
                  <a:avLst/>
                </a:pr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 name="Oval 23">
                  <a:extLst>
                    <a:ext uri="{FF2B5EF4-FFF2-40B4-BE49-F238E27FC236}">
                      <a16:creationId xmlns:a16="http://schemas.microsoft.com/office/drawing/2014/main" id="{4B27879D-B490-4375-AB2B-58757D90043E}"/>
                    </a:ext>
                  </a:extLst>
                </p:cNvPr>
                <p:cNvSpPr>
                  <a:spLocks noChangeArrowheads="1"/>
                </p:cNvSpPr>
                <p:nvPr/>
              </p:nvSpPr>
              <p:spPr bwMode="auto">
                <a:xfrm>
                  <a:off x="5074" y="3185"/>
                  <a:ext cx="116" cy="116"/>
                </a:xfrm>
                <a:prstGeom prst="ellipse">
                  <a:avLst/>
                </a:pr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24">
                  <a:extLst>
                    <a:ext uri="{FF2B5EF4-FFF2-40B4-BE49-F238E27FC236}">
                      <a16:creationId xmlns:a16="http://schemas.microsoft.com/office/drawing/2014/main" id="{02EB8941-A34C-4EFC-A305-345803F8F17F}"/>
                    </a:ext>
                  </a:extLst>
                </p:cNvPr>
                <p:cNvSpPr>
                  <a:spLocks/>
                </p:cNvSpPr>
                <p:nvPr/>
              </p:nvSpPr>
              <p:spPr bwMode="auto">
                <a:xfrm>
                  <a:off x="5328" y="3379"/>
                  <a:ext cx="33" cy="123"/>
                </a:xfrm>
                <a:custGeom>
                  <a:avLst/>
                  <a:gdLst>
                    <a:gd name="T0" fmla="*/ 0 w 33"/>
                    <a:gd name="T1" fmla="*/ 0 h 123"/>
                    <a:gd name="T2" fmla="*/ 33 w 33"/>
                    <a:gd name="T3" fmla="*/ 0 h 123"/>
                    <a:gd name="T4" fmla="*/ 33 w 33"/>
                    <a:gd name="T5" fmla="*/ 123 h 123"/>
                    <a:gd name="T6" fmla="*/ 0 w 33"/>
                    <a:gd name="T7" fmla="*/ 123 h 123"/>
                    <a:gd name="T8" fmla="*/ 0 w 33"/>
                    <a:gd name="T9" fmla="*/ 0 h 123"/>
                    <a:gd name="T10" fmla="*/ 0 w 33"/>
                    <a:gd name="T11" fmla="*/ 0 h 123"/>
                  </a:gdLst>
                  <a:ahLst/>
                  <a:cxnLst>
                    <a:cxn ang="0">
                      <a:pos x="T0" y="T1"/>
                    </a:cxn>
                    <a:cxn ang="0">
                      <a:pos x="T2" y="T3"/>
                    </a:cxn>
                    <a:cxn ang="0">
                      <a:pos x="T4" y="T5"/>
                    </a:cxn>
                    <a:cxn ang="0">
                      <a:pos x="T6" y="T7"/>
                    </a:cxn>
                    <a:cxn ang="0">
                      <a:pos x="T8" y="T9"/>
                    </a:cxn>
                    <a:cxn ang="0">
                      <a:pos x="T10" y="T11"/>
                    </a:cxn>
                  </a:cxnLst>
                  <a:rect l="0" t="0" r="r" b="b"/>
                  <a:pathLst>
                    <a:path w="33" h="123">
                      <a:moveTo>
                        <a:pt x="0" y="0"/>
                      </a:moveTo>
                      <a:lnTo>
                        <a:pt x="33" y="0"/>
                      </a:lnTo>
                      <a:lnTo>
                        <a:pt x="33" y="123"/>
                      </a:lnTo>
                      <a:lnTo>
                        <a:pt x="0" y="123"/>
                      </a:lnTo>
                      <a:lnTo>
                        <a:pt x="0" y="0"/>
                      </a:lnTo>
                      <a:lnTo>
                        <a:pt x="0" y="0"/>
                      </a:lnTo>
                      <a:close/>
                    </a:path>
                  </a:pathLst>
                </a:custGeom>
                <a:solidFill>
                  <a:srgbClr val="CCA6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 name="Oval 25">
                  <a:extLst>
                    <a:ext uri="{FF2B5EF4-FFF2-40B4-BE49-F238E27FC236}">
                      <a16:creationId xmlns:a16="http://schemas.microsoft.com/office/drawing/2014/main" id="{F280709B-BB61-4EF2-BD24-BC711F80A798}"/>
                    </a:ext>
                  </a:extLst>
                </p:cNvPr>
                <p:cNvSpPr>
                  <a:spLocks noChangeArrowheads="1"/>
                </p:cNvSpPr>
                <p:nvPr/>
              </p:nvSpPr>
              <p:spPr bwMode="auto">
                <a:xfrm>
                  <a:off x="5264" y="3267"/>
                  <a:ext cx="162" cy="163"/>
                </a:xfrm>
                <a:prstGeom prst="ellipse">
                  <a:avLst/>
                </a:pr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 name="Oval 26">
                  <a:extLst>
                    <a:ext uri="{FF2B5EF4-FFF2-40B4-BE49-F238E27FC236}">
                      <a16:creationId xmlns:a16="http://schemas.microsoft.com/office/drawing/2014/main" id="{58656504-7321-4397-9568-C237E2523ED2}"/>
                    </a:ext>
                  </a:extLst>
                </p:cNvPr>
                <p:cNvSpPr>
                  <a:spLocks noChangeArrowheads="1"/>
                </p:cNvSpPr>
                <p:nvPr/>
              </p:nvSpPr>
              <p:spPr bwMode="auto">
                <a:xfrm>
                  <a:off x="5287" y="3185"/>
                  <a:ext cx="116" cy="116"/>
                </a:xfrm>
                <a:prstGeom prst="ellipse">
                  <a:avLst/>
                </a:pr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 name="Freeform 27">
                  <a:extLst>
                    <a:ext uri="{FF2B5EF4-FFF2-40B4-BE49-F238E27FC236}">
                      <a16:creationId xmlns:a16="http://schemas.microsoft.com/office/drawing/2014/main" id="{E69E372F-53F0-4E7B-B460-05779A6DE709}"/>
                    </a:ext>
                  </a:extLst>
                </p:cNvPr>
                <p:cNvSpPr>
                  <a:spLocks/>
                </p:cNvSpPr>
                <p:nvPr/>
              </p:nvSpPr>
              <p:spPr bwMode="auto">
                <a:xfrm>
                  <a:off x="6148" y="3502"/>
                  <a:ext cx="99" cy="35"/>
                </a:xfrm>
                <a:custGeom>
                  <a:avLst/>
                  <a:gdLst>
                    <a:gd name="T0" fmla="*/ 0 w 99"/>
                    <a:gd name="T1" fmla="*/ 0 h 35"/>
                    <a:gd name="T2" fmla="*/ 99 w 99"/>
                    <a:gd name="T3" fmla="*/ 0 h 35"/>
                    <a:gd name="T4" fmla="*/ 99 w 99"/>
                    <a:gd name="T5" fmla="*/ 35 h 35"/>
                    <a:gd name="T6" fmla="*/ 0 w 99"/>
                    <a:gd name="T7" fmla="*/ 35 h 35"/>
                    <a:gd name="T8" fmla="*/ 0 w 99"/>
                    <a:gd name="T9" fmla="*/ 0 h 35"/>
                    <a:gd name="T10" fmla="*/ 0 w 99"/>
                    <a:gd name="T11" fmla="*/ 0 h 35"/>
                  </a:gdLst>
                  <a:ahLst/>
                  <a:cxnLst>
                    <a:cxn ang="0">
                      <a:pos x="T0" y="T1"/>
                    </a:cxn>
                    <a:cxn ang="0">
                      <a:pos x="T2" y="T3"/>
                    </a:cxn>
                    <a:cxn ang="0">
                      <a:pos x="T4" y="T5"/>
                    </a:cxn>
                    <a:cxn ang="0">
                      <a:pos x="T6" y="T7"/>
                    </a:cxn>
                    <a:cxn ang="0">
                      <a:pos x="T8" y="T9"/>
                    </a:cxn>
                    <a:cxn ang="0">
                      <a:pos x="T10" y="T11"/>
                    </a:cxn>
                  </a:cxnLst>
                  <a:rect l="0" t="0" r="r" b="b"/>
                  <a:pathLst>
                    <a:path w="99" h="35">
                      <a:moveTo>
                        <a:pt x="0" y="0"/>
                      </a:moveTo>
                      <a:lnTo>
                        <a:pt x="99" y="0"/>
                      </a:lnTo>
                      <a:lnTo>
                        <a:pt x="99" y="35"/>
                      </a:lnTo>
                      <a:lnTo>
                        <a:pt x="0" y="35"/>
                      </a:lnTo>
                      <a:lnTo>
                        <a:pt x="0" y="0"/>
                      </a:lnTo>
                      <a:lnTo>
                        <a:pt x="0" y="0"/>
                      </a:lnTo>
                      <a:close/>
                    </a:path>
                  </a:pathLst>
                </a:custGeom>
                <a:solidFill>
                  <a:srgbClr val="24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2" name="Freeform 28">
                  <a:extLst>
                    <a:ext uri="{FF2B5EF4-FFF2-40B4-BE49-F238E27FC236}">
                      <a16:creationId xmlns:a16="http://schemas.microsoft.com/office/drawing/2014/main" id="{388C40A9-2383-4055-AC13-631223D76EDF}"/>
                    </a:ext>
                  </a:extLst>
                </p:cNvPr>
                <p:cNvSpPr>
                  <a:spLocks/>
                </p:cNvSpPr>
                <p:nvPr/>
              </p:nvSpPr>
              <p:spPr bwMode="auto">
                <a:xfrm>
                  <a:off x="5052" y="1115"/>
                  <a:ext cx="1254" cy="875"/>
                </a:xfrm>
                <a:custGeom>
                  <a:avLst/>
                  <a:gdLst>
                    <a:gd name="T0" fmla="*/ 681 w 832"/>
                    <a:gd name="T1" fmla="*/ 232 h 581"/>
                    <a:gd name="T2" fmla="*/ 681 w 832"/>
                    <a:gd name="T3" fmla="*/ 220 h 581"/>
                    <a:gd name="T4" fmla="*/ 559 w 832"/>
                    <a:gd name="T5" fmla="*/ 0 h 581"/>
                    <a:gd name="T6" fmla="*/ 0 w 832"/>
                    <a:gd name="T7" fmla="*/ 559 h 581"/>
                    <a:gd name="T8" fmla="*/ 69 w 832"/>
                    <a:gd name="T9" fmla="*/ 581 h 581"/>
                    <a:gd name="T10" fmla="*/ 92 w 832"/>
                    <a:gd name="T11" fmla="*/ 581 h 581"/>
                    <a:gd name="T12" fmla="*/ 113 w 832"/>
                    <a:gd name="T13" fmla="*/ 581 h 581"/>
                    <a:gd name="T14" fmla="*/ 538 w 832"/>
                    <a:gd name="T15" fmla="*/ 581 h 581"/>
                    <a:gd name="T16" fmla="*/ 547 w 832"/>
                    <a:gd name="T17" fmla="*/ 581 h 581"/>
                    <a:gd name="T18" fmla="*/ 557 w 832"/>
                    <a:gd name="T19" fmla="*/ 581 h 581"/>
                    <a:gd name="T20" fmla="*/ 589 w 832"/>
                    <a:gd name="T21" fmla="*/ 581 h 581"/>
                    <a:gd name="T22" fmla="*/ 656 w 832"/>
                    <a:gd name="T23" fmla="*/ 581 h 581"/>
                    <a:gd name="T24" fmla="*/ 832 w 832"/>
                    <a:gd name="T25" fmla="*/ 405 h 581"/>
                    <a:gd name="T26" fmla="*/ 681 w 832"/>
                    <a:gd name="T27" fmla="*/ 232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2" h="581">
                      <a:moveTo>
                        <a:pt x="681" y="232"/>
                      </a:moveTo>
                      <a:cubicBezTo>
                        <a:pt x="681" y="228"/>
                        <a:pt x="681" y="223"/>
                        <a:pt x="681" y="220"/>
                      </a:cubicBezTo>
                      <a:cubicBezTo>
                        <a:pt x="681" y="127"/>
                        <a:pt x="632" y="46"/>
                        <a:pt x="559" y="0"/>
                      </a:cubicBezTo>
                      <a:cubicBezTo>
                        <a:pt x="0" y="559"/>
                        <a:pt x="0" y="559"/>
                        <a:pt x="0" y="559"/>
                      </a:cubicBezTo>
                      <a:cubicBezTo>
                        <a:pt x="21" y="570"/>
                        <a:pt x="44" y="578"/>
                        <a:pt x="69" y="581"/>
                      </a:cubicBezTo>
                      <a:cubicBezTo>
                        <a:pt x="76" y="581"/>
                        <a:pt x="85" y="581"/>
                        <a:pt x="92" y="581"/>
                      </a:cubicBezTo>
                      <a:cubicBezTo>
                        <a:pt x="99" y="581"/>
                        <a:pt x="106" y="581"/>
                        <a:pt x="113" y="581"/>
                      </a:cubicBezTo>
                      <a:cubicBezTo>
                        <a:pt x="208" y="581"/>
                        <a:pt x="432" y="581"/>
                        <a:pt x="538" y="581"/>
                      </a:cubicBezTo>
                      <a:cubicBezTo>
                        <a:pt x="542" y="581"/>
                        <a:pt x="544" y="581"/>
                        <a:pt x="547" y="581"/>
                      </a:cubicBezTo>
                      <a:cubicBezTo>
                        <a:pt x="557" y="581"/>
                        <a:pt x="557" y="581"/>
                        <a:pt x="557" y="581"/>
                      </a:cubicBezTo>
                      <a:cubicBezTo>
                        <a:pt x="563" y="581"/>
                        <a:pt x="578" y="581"/>
                        <a:pt x="589" y="581"/>
                      </a:cubicBezTo>
                      <a:cubicBezTo>
                        <a:pt x="656" y="581"/>
                        <a:pt x="656" y="581"/>
                        <a:pt x="656" y="581"/>
                      </a:cubicBezTo>
                      <a:cubicBezTo>
                        <a:pt x="754" y="579"/>
                        <a:pt x="832" y="501"/>
                        <a:pt x="832" y="405"/>
                      </a:cubicBezTo>
                      <a:cubicBezTo>
                        <a:pt x="832" y="317"/>
                        <a:pt x="766" y="244"/>
                        <a:pt x="681" y="232"/>
                      </a:cubicBezTo>
                      <a:close/>
                    </a:path>
                  </a:pathLst>
                </a:custGeom>
                <a:solidFill>
                  <a:srgbClr val="2173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3" name="Freeform 29">
                  <a:extLst>
                    <a:ext uri="{FF2B5EF4-FFF2-40B4-BE49-F238E27FC236}">
                      <a16:creationId xmlns:a16="http://schemas.microsoft.com/office/drawing/2014/main" id="{96D827E7-0FAD-4D0F-A8E8-AFFD8698EA06}"/>
                    </a:ext>
                  </a:extLst>
                </p:cNvPr>
                <p:cNvSpPr>
                  <a:spLocks/>
                </p:cNvSpPr>
                <p:nvPr/>
              </p:nvSpPr>
              <p:spPr bwMode="auto">
                <a:xfrm>
                  <a:off x="4881" y="1055"/>
                  <a:ext cx="1013" cy="902"/>
                </a:xfrm>
                <a:custGeom>
                  <a:avLst/>
                  <a:gdLst>
                    <a:gd name="T0" fmla="*/ 533 w 672"/>
                    <a:gd name="T1" fmla="*/ 0 h 599"/>
                    <a:gd name="T2" fmla="*/ 316 w 672"/>
                    <a:gd name="T3" fmla="*/ 116 h 599"/>
                    <a:gd name="T4" fmla="*/ 245 w 672"/>
                    <a:gd name="T5" fmla="*/ 97 h 599"/>
                    <a:gd name="T6" fmla="*/ 161 w 672"/>
                    <a:gd name="T7" fmla="*/ 122 h 599"/>
                    <a:gd name="T8" fmla="*/ 94 w 672"/>
                    <a:gd name="T9" fmla="*/ 244 h 599"/>
                    <a:gd name="T10" fmla="*/ 0 w 672"/>
                    <a:gd name="T11" fmla="*/ 416 h 599"/>
                    <a:gd name="T12" fmla="*/ 113 w 672"/>
                    <a:gd name="T13" fmla="*/ 599 h 599"/>
                    <a:gd name="T14" fmla="*/ 672 w 672"/>
                    <a:gd name="T15" fmla="*/ 40 h 599"/>
                    <a:gd name="T16" fmla="*/ 533 w 672"/>
                    <a:gd name="T17"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599">
                      <a:moveTo>
                        <a:pt x="533" y="0"/>
                      </a:moveTo>
                      <a:cubicBezTo>
                        <a:pt x="443" y="0"/>
                        <a:pt x="363" y="46"/>
                        <a:pt x="316" y="116"/>
                      </a:cubicBezTo>
                      <a:cubicBezTo>
                        <a:pt x="295" y="104"/>
                        <a:pt x="271" y="97"/>
                        <a:pt x="245" y="97"/>
                      </a:cubicBezTo>
                      <a:cubicBezTo>
                        <a:pt x="214" y="97"/>
                        <a:pt x="185" y="106"/>
                        <a:pt x="161" y="122"/>
                      </a:cubicBezTo>
                      <a:cubicBezTo>
                        <a:pt x="121" y="148"/>
                        <a:pt x="95" y="193"/>
                        <a:pt x="94" y="244"/>
                      </a:cubicBezTo>
                      <a:cubicBezTo>
                        <a:pt x="38" y="281"/>
                        <a:pt x="0" y="345"/>
                        <a:pt x="0" y="416"/>
                      </a:cubicBezTo>
                      <a:cubicBezTo>
                        <a:pt x="0" y="496"/>
                        <a:pt x="46" y="565"/>
                        <a:pt x="113" y="599"/>
                      </a:cubicBezTo>
                      <a:cubicBezTo>
                        <a:pt x="672" y="40"/>
                        <a:pt x="672" y="40"/>
                        <a:pt x="672" y="40"/>
                      </a:cubicBezTo>
                      <a:cubicBezTo>
                        <a:pt x="632" y="14"/>
                        <a:pt x="584" y="0"/>
                        <a:pt x="533" y="0"/>
                      </a:cubicBezTo>
                      <a:close/>
                    </a:path>
                  </a:pathLst>
                </a:custGeom>
                <a:solidFill>
                  <a:srgbClr val="0F8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4" name="Freeform 30">
                  <a:extLst>
                    <a:ext uri="{FF2B5EF4-FFF2-40B4-BE49-F238E27FC236}">
                      <a16:creationId xmlns:a16="http://schemas.microsoft.com/office/drawing/2014/main" id="{5025513C-7409-4B77-9AE6-F767038F88FD}"/>
                    </a:ext>
                  </a:extLst>
                </p:cNvPr>
                <p:cNvSpPr>
                  <a:spLocks/>
                </p:cNvSpPr>
                <p:nvPr/>
              </p:nvSpPr>
              <p:spPr bwMode="auto">
                <a:xfrm>
                  <a:off x="5002" y="1067"/>
                  <a:ext cx="647" cy="500"/>
                </a:xfrm>
                <a:custGeom>
                  <a:avLst/>
                  <a:gdLst>
                    <a:gd name="T0" fmla="*/ 41 w 429"/>
                    <a:gd name="T1" fmla="*/ 148 h 332"/>
                    <a:gd name="T2" fmla="*/ 254 w 429"/>
                    <a:gd name="T3" fmla="*/ 119 h 332"/>
                    <a:gd name="T4" fmla="*/ 308 w 429"/>
                    <a:gd name="T5" fmla="*/ 218 h 332"/>
                    <a:gd name="T6" fmla="*/ 308 w 429"/>
                    <a:gd name="T7" fmla="*/ 218 h 332"/>
                    <a:gd name="T8" fmla="*/ 241 w 429"/>
                    <a:gd name="T9" fmla="*/ 226 h 332"/>
                    <a:gd name="T10" fmla="*/ 348 w 429"/>
                    <a:gd name="T11" fmla="*/ 332 h 332"/>
                    <a:gd name="T12" fmla="*/ 429 w 429"/>
                    <a:gd name="T13" fmla="*/ 204 h 332"/>
                    <a:gd name="T14" fmla="*/ 370 w 429"/>
                    <a:gd name="T15" fmla="*/ 211 h 332"/>
                    <a:gd name="T16" fmla="*/ 370 w 429"/>
                    <a:gd name="T17" fmla="*/ 211 h 332"/>
                    <a:gd name="T18" fmla="*/ 293 w 429"/>
                    <a:gd name="T19" fmla="*/ 72 h 332"/>
                    <a:gd name="T20" fmla="*/ 0 w 429"/>
                    <a:gd name="T21" fmla="*/ 101 h 332"/>
                    <a:gd name="T22" fmla="*/ 41 w 429"/>
                    <a:gd name="T23" fmla="*/ 14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9" h="332">
                      <a:moveTo>
                        <a:pt x="41" y="148"/>
                      </a:moveTo>
                      <a:cubicBezTo>
                        <a:pt x="91" y="79"/>
                        <a:pt x="188" y="66"/>
                        <a:pt x="254" y="119"/>
                      </a:cubicBezTo>
                      <a:cubicBezTo>
                        <a:pt x="285" y="145"/>
                        <a:pt x="304" y="180"/>
                        <a:pt x="308" y="218"/>
                      </a:cubicBezTo>
                      <a:cubicBezTo>
                        <a:pt x="308" y="218"/>
                        <a:pt x="308" y="218"/>
                        <a:pt x="308" y="218"/>
                      </a:cubicBezTo>
                      <a:cubicBezTo>
                        <a:pt x="241" y="226"/>
                        <a:pt x="241" y="226"/>
                        <a:pt x="241" y="226"/>
                      </a:cubicBezTo>
                      <a:cubicBezTo>
                        <a:pt x="348" y="332"/>
                        <a:pt x="348" y="332"/>
                        <a:pt x="348" y="332"/>
                      </a:cubicBezTo>
                      <a:cubicBezTo>
                        <a:pt x="429" y="204"/>
                        <a:pt x="429" y="204"/>
                        <a:pt x="429" y="204"/>
                      </a:cubicBezTo>
                      <a:cubicBezTo>
                        <a:pt x="370" y="211"/>
                        <a:pt x="370" y="211"/>
                        <a:pt x="370" y="211"/>
                      </a:cubicBezTo>
                      <a:cubicBezTo>
                        <a:pt x="370" y="211"/>
                        <a:pt x="370" y="211"/>
                        <a:pt x="370" y="211"/>
                      </a:cubicBezTo>
                      <a:cubicBezTo>
                        <a:pt x="364" y="158"/>
                        <a:pt x="338" y="107"/>
                        <a:pt x="293" y="72"/>
                      </a:cubicBezTo>
                      <a:cubicBezTo>
                        <a:pt x="204" y="0"/>
                        <a:pt x="73" y="13"/>
                        <a:pt x="0" y="101"/>
                      </a:cubicBezTo>
                      <a:lnTo>
                        <a:pt x="41"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5" name="Freeform 31">
                  <a:extLst>
                    <a:ext uri="{FF2B5EF4-FFF2-40B4-BE49-F238E27FC236}">
                      <a16:creationId xmlns:a16="http://schemas.microsoft.com/office/drawing/2014/main" id="{AEC579EB-241F-47FA-9688-E84FF6FCB0B5}"/>
                    </a:ext>
                  </a:extLst>
                </p:cNvPr>
                <p:cNvSpPr>
                  <a:spLocks/>
                </p:cNvSpPr>
                <p:nvPr/>
              </p:nvSpPr>
              <p:spPr bwMode="auto">
                <a:xfrm>
                  <a:off x="4715" y="676"/>
                  <a:ext cx="917" cy="713"/>
                </a:xfrm>
                <a:custGeom>
                  <a:avLst/>
                  <a:gdLst>
                    <a:gd name="T0" fmla="*/ 86 w 608"/>
                    <a:gd name="T1" fmla="*/ 460 h 473"/>
                    <a:gd name="T2" fmla="*/ 121 w 608"/>
                    <a:gd name="T3" fmla="*/ 473 h 473"/>
                    <a:gd name="T4" fmla="*/ 138 w 608"/>
                    <a:gd name="T5" fmla="*/ 457 h 473"/>
                    <a:gd name="T6" fmla="*/ 232 w 608"/>
                    <a:gd name="T7" fmla="*/ 315 h 473"/>
                    <a:gd name="T8" fmla="*/ 355 w 608"/>
                    <a:gd name="T9" fmla="*/ 278 h 473"/>
                    <a:gd name="T10" fmla="*/ 404 w 608"/>
                    <a:gd name="T11" fmla="*/ 283 h 473"/>
                    <a:gd name="T12" fmla="*/ 608 w 608"/>
                    <a:gd name="T13" fmla="*/ 182 h 473"/>
                    <a:gd name="T14" fmla="*/ 515 w 608"/>
                    <a:gd name="T15" fmla="*/ 31 h 473"/>
                    <a:gd name="T16" fmla="*/ 409 w 608"/>
                    <a:gd name="T17" fmla="*/ 0 h 473"/>
                    <a:gd name="T18" fmla="*/ 242 w 608"/>
                    <a:gd name="T19" fmla="*/ 89 h 473"/>
                    <a:gd name="T20" fmla="*/ 188 w 608"/>
                    <a:gd name="T21" fmla="*/ 74 h 473"/>
                    <a:gd name="T22" fmla="*/ 123 w 608"/>
                    <a:gd name="T23" fmla="*/ 94 h 473"/>
                    <a:gd name="T24" fmla="*/ 72 w 608"/>
                    <a:gd name="T25" fmla="*/ 188 h 473"/>
                    <a:gd name="T26" fmla="*/ 0 w 608"/>
                    <a:gd name="T27" fmla="*/ 319 h 473"/>
                    <a:gd name="T28" fmla="*/ 86 w 608"/>
                    <a:gd name="T29" fmla="*/ 4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8" h="473">
                      <a:moveTo>
                        <a:pt x="86" y="460"/>
                      </a:moveTo>
                      <a:cubicBezTo>
                        <a:pt x="97" y="466"/>
                        <a:pt x="109" y="470"/>
                        <a:pt x="121" y="473"/>
                      </a:cubicBezTo>
                      <a:cubicBezTo>
                        <a:pt x="126" y="468"/>
                        <a:pt x="132" y="462"/>
                        <a:pt x="138" y="457"/>
                      </a:cubicBezTo>
                      <a:cubicBezTo>
                        <a:pt x="148" y="400"/>
                        <a:pt x="182" y="348"/>
                        <a:pt x="232" y="315"/>
                      </a:cubicBezTo>
                      <a:cubicBezTo>
                        <a:pt x="268" y="290"/>
                        <a:pt x="311" y="278"/>
                        <a:pt x="355" y="278"/>
                      </a:cubicBezTo>
                      <a:cubicBezTo>
                        <a:pt x="371" y="278"/>
                        <a:pt x="388" y="279"/>
                        <a:pt x="404" y="283"/>
                      </a:cubicBezTo>
                      <a:cubicBezTo>
                        <a:pt x="458" y="227"/>
                        <a:pt x="530" y="191"/>
                        <a:pt x="608" y="182"/>
                      </a:cubicBezTo>
                      <a:cubicBezTo>
                        <a:pt x="602" y="118"/>
                        <a:pt x="567" y="63"/>
                        <a:pt x="515" y="31"/>
                      </a:cubicBezTo>
                      <a:cubicBezTo>
                        <a:pt x="484" y="11"/>
                        <a:pt x="448" y="0"/>
                        <a:pt x="409" y="0"/>
                      </a:cubicBezTo>
                      <a:cubicBezTo>
                        <a:pt x="339" y="0"/>
                        <a:pt x="278" y="36"/>
                        <a:pt x="242" y="89"/>
                      </a:cubicBezTo>
                      <a:cubicBezTo>
                        <a:pt x="226" y="80"/>
                        <a:pt x="208" y="74"/>
                        <a:pt x="188" y="74"/>
                      </a:cubicBezTo>
                      <a:cubicBezTo>
                        <a:pt x="164" y="74"/>
                        <a:pt x="141" y="82"/>
                        <a:pt x="123" y="94"/>
                      </a:cubicBezTo>
                      <a:cubicBezTo>
                        <a:pt x="93" y="114"/>
                        <a:pt x="73" y="149"/>
                        <a:pt x="72" y="188"/>
                      </a:cubicBezTo>
                      <a:cubicBezTo>
                        <a:pt x="29" y="216"/>
                        <a:pt x="0" y="265"/>
                        <a:pt x="0" y="319"/>
                      </a:cubicBezTo>
                      <a:cubicBezTo>
                        <a:pt x="0" y="381"/>
                        <a:pt x="35" y="434"/>
                        <a:pt x="86" y="460"/>
                      </a:cubicBezTo>
                      <a:close/>
                    </a:path>
                  </a:pathLst>
                </a:custGeom>
                <a:solidFill>
                  <a:srgbClr val="FFB0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6" name="Freeform 35">
                  <a:extLst>
                    <a:ext uri="{FF2B5EF4-FFF2-40B4-BE49-F238E27FC236}">
                      <a16:creationId xmlns:a16="http://schemas.microsoft.com/office/drawing/2014/main" id="{02C68A4B-1206-490C-9C2E-D01F6EBB1A28}"/>
                    </a:ext>
                  </a:extLst>
                </p:cNvPr>
                <p:cNvSpPr>
                  <a:spLocks/>
                </p:cNvSpPr>
                <p:nvPr/>
              </p:nvSpPr>
              <p:spPr bwMode="auto">
                <a:xfrm>
                  <a:off x="5343" y="2445"/>
                  <a:ext cx="256" cy="435"/>
                </a:xfrm>
                <a:custGeom>
                  <a:avLst/>
                  <a:gdLst>
                    <a:gd name="T0" fmla="*/ 170 w 170"/>
                    <a:gd name="T1" fmla="*/ 98 h 289"/>
                    <a:gd name="T2" fmla="*/ 169 w 170"/>
                    <a:gd name="T3" fmla="*/ 289 h 289"/>
                    <a:gd name="T4" fmla="*/ 0 w 170"/>
                    <a:gd name="T5" fmla="*/ 192 h 289"/>
                    <a:gd name="T6" fmla="*/ 1 w 170"/>
                    <a:gd name="T7" fmla="*/ 0 h 289"/>
                    <a:gd name="T8" fmla="*/ 170 w 170"/>
                    <a:gd name="T9" fmla="*/ 98 h 289"/>
                    <a:gd name="T10" fmla="*/ 170 w 170"/>
                    <a:gd name="T11" fmla="*/ 98 h 289"/>
                  </a:gdLst>
                  <a:ahLst/>
                  <a:cxnLst>
                    <a:cxn ang="0">
                      <a:pos x="T0" y="T1"/>
                    </a:cxn>
                    <a:cxn ang="0">
                      <a:pos x="T2" y="T3"/>
                    </a:cxn>
                    <a:cxn ang="0">
                      <a:pos x="T4" y="T5"/>
                    </a:cxn>
                    <a:cxn ang="0">
                      <a:pos x="T6" y="T7"/>
                    </a:cxn>
                    <a:cxn ang="0">
                      <a:pos x="T8" y="T9"/>
                    </a:cxn>
                    <a:cxn ang="0">
                      <a:pos x="T10" y="T11"/>
                    </a:cxn>
                  </a:cxnLst>
                  <a:rect l="0" t="0" r="r" b="b"/>
                  <a:pathLst>
                    <a:path w="170" h="289">
                      <a:moveTo>
                        <a:pt x="170" y="98"/>
                      </a:moveTo>
                      <a:cubicBezTo>
                        <a:pt x="169" y="162"/>
                        <a:pt x="169" y="225"/>
                        <a:pt x="169" y="289"/>
                      </a:cubicBezTo>
                      <a:cubicBezTo>
                        <a:pt x="0" y="192"/>
                        <a:pt x="0" y="192"/>
                        <a:pt x="0" y="192"/>
                      </a:cubicBezTo>
                      <a:cubicBezTo>
                        <a:pt x="0" y="128"/>
                        <a:pt x="1" y="64"/>
                        <a:pt x="1" y="0"/>
                      </a:cubicBezTo>
                      <a:cubicBezTo>
                        <a:pt x="170" y="98"/>
                        <a:pt x="170" y="98"/>
                        <a:pt x="170" y="98"/>
                      </a:cubicBezTo>
                      <a:cubicBezTo>
                        <a:pt x="170" y="98"/>
                        <a:pt x="170" y="98"/>
                        <a:pt x="170" y="98"/>
                      </a:cubicBezTo>
                      <a:close/>
                    </a:path>
                  </a:pathLst>
                </a:custGeom>
                <a:solidFill>
                  <a:srgbClr val="90C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Freeform 36">
                  <a:extLst>
                    <a:ext uri="{FF2B5EF4-FFF2-40B4-BE49-F238E27FC236}">
                      <a16:creationId xmlns:a16="http://schemas.microsoft.com/office/drawing/2014/main" id="{707DE87B-8C03-4999-B079-CBAA1DFECE45}"/>
                    </a:ext>
                  </a:extLst>
                </p:cNvPr>
                <p:cNvSpPr>
                  <a:spLocks/>
                </p:cNvSpPr>
                <p:nvPr/>
              </p:nvSpPr>
              <p:spPr bwMode="auto">
                <a:xfrm>
                  <a:off x="5597" y="2445"/>
                  <a:ext cx="255" cy="434"/>
                </a:xfrm>
                <a:custGeom>
                  <a:avLst/>
                  <a:gdLst>
                    <a:gd name="T0" fmla="*/ 0 w 169"/>
                    <a:gd name="T1" fmla="*/ 97 h 288"/>
                    <a:gd name="T2" fmla="*/ 0 w 169"/>
                    <a:gd name="T3" fmla="*/ 288 h 288"/>
                    <a:gd name="T4" fmla="*/ 169 w 169"/>
                    <a:gd name="T5" fmla="*/ 192 h 288"/>
                    <a:gd name="T6" fmla="*/ 169 w 169"/>
                    <a:gd name="T7" fmla="*/ 0 h 288"/>
                    <a:gd name="T8" fmla="*/ 0 w 169"/>
                    <a:gd name="T9" fmla="*/ 97 h 288"/>
                    <a:gd name="T10" fmla="*/ 0 w 169"/>
                    <a:gd name="T11" fmla="*/ 97 h 288"/>
                  </a:gdLst>
                  <a:ahLst/>
                  <a:cxnLst>
                    <a:cxn ang="0">
                      <a:pos x="T0" y="T1"/>
                    </a:cxn>
                    <a:cxn ang="0">
                      <a:pos x="T2" y="T3"/>
                    </a:cxn>
                    <a:cxn ang="0">
                      <a:pos x="T4" y="T5"/>
                    </a:cxn>
                    <a:cxn ang="0">
                      <a:pos x="T6" y="T7"/>
                    </a:cxn>
                    <a:cxn ang="0">
                      <a:pos x="T8" y="T9"/>
                    </a:cxn>
                    <a:cxn ang="0">
                      <a:pos x="T10" y="T11"/>
                    </a:cxn>
                  </a:cxnLst>
                  <a:rect l="0" t="0" r="r" b="b"/>
                  <a:pathLst>
                    <a:path w="169" h="288">
                      <a:moveTo>
                        <a:pt x="0" y="97"/>
                      </a:moveTo>
                      <a:cubicBezTo>
                        <a:pt x="0" y="161"/>
                        <a:pt x="0" y="224"/>
                        <a:pt x="0" y="288"/>
                      </a:cubicBezTo>
                      <a:cubicBezTo>
                        <a:pt x="169" y="192"/>
                        <a:pt x="169" y="192"/>
                        <a:pt x="169" y="192"/>
                      </a:cubicBezTo>
                      <a:cubicBezTo>
                        <a:pt x="169" y="0"/>
                        <a:pt x="169" y="0"/>
                        <a:pt x="169" y="0"/>
                      </a:cubicBezTo>
                      <a:cubicBezTo>
                        <a:pt x="0" y="97"/>
                        <a:pt x="0" y="97"/>
                        <a:pt x="0" y="97"/>
                      </a:cubicBezTo>
                      <a:cubicBezTo>
                        <a:pt x="0" y="97"/>
                        <a:pt x="0" y="97"/>
                        <a:pt x="0" y="97"/>
                      </a:cubicBezTo>
                      <a:close/>
                    </a:path>
                  </a:pathLst>
                </a:custGeom>
                <a:solidFill>
                  <a:srgbClr val="006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Freeform 37">
                  <a:extLst>
                    <a:ext uri="{FF2B5EF4-FFF2-40B4-BE49-F238E27FC236}">
                      <a16:creationId xmlns:a16="http://schemas.microsoft.com/office/drawing/2014/main" id="{77963DED-C87F-43E5-9E75-9D9D5E6C9A56}"/>
                    </a:ext>
                  </a:extLst>
                </p:cNvPr>
                <p:cNvSpPr>
                  <a:spLocks/>
                </p:cNvSpPr>
                <p:nvPr/>
              </p:nvSpPr>
              <p:spPr bwMode="auto">
                <a:xfrm>
                  <a:off x="5344" y="2300"/>
                  <a:ext cx="508" cy="293"/>
                </a:xfrm>
                <a:custGeom>
                  <a:avLst/>
                  <a:gdLst>
                    <a:gd name="T0" fmla="*/ 253 w 508"/>
                    <a:gd name="T1" fmla="*/ 293 h 293"/>
                    <a:gd name="T2" fmla="*/ 0 w 508"/>
                    <a:gd name="T3" fmla="*/ 146 h 293"/>
                    <a:gd name="T4" fmla="*/ 252 w 508"/>
                    <a:gd name="T5" fmla="*/ 0 h 293"/>
                    <a:gd name="T6" fmla="*/ 508 w 508"/>
                    <a:gd name="T7" fmla="*/ 146 h 293"/>
                    <a:gd name="T8" fmla="*/ 253 w 508"/>
                    <a:gd name="T9" fmla="*/ 293 h 293"/>
                    <a:gd name="T10" fmla="*/ 253 w 508"/>
                    <a:gd name="T11" fmla="*/ 293 h 293"/>
                    <a:gd name="T12" fmla="*/ 253 w 508"/>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508" h="293">
                      <a:moveTo>
                        <a:pt x="253" y="293"/>
                      </a:moveTo>
                      <a:lnTo>
                        <a:pt x="0" y="146"/>
                      </a:lnTo>
                      <a:lnTo>
                        <a:pt x="252" y="0"/>
                      </a:lnTo>
                      <a:lnTo>
                        <a:pt x="508" y="146"/>
                      </a:lnTo>
                      <a:lnTo>
                        <a:pt x="253" y="293"/>
                      </a:lnTo>
                      <a:lnTo>
                        <a:pt x="253" y="293"/>
                      </a:lnTo>
                      <a:lnTo>
                        <a:pt x="253" y="293"/>
                      </a:lnTo>
                      <a:close/>
                    </a:path>
                  </a:pathLst>
                </a:custGeom>
                <a:solidFill>
                  <a:srgbClr val="49A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Freeform 41">
                  <a:extLst>
                    <a:ext uri="{FF2B5EF4-FFF2-40B4-BE49-F238E27FC236}">
                      <a16:creationId xmlns:a16="http://schemas.microsoft.com/office/drawing/2014/main" id="{FC67C434-4F5C-4E10-97FD-D570CF6FF4CE}"/>
                    </a:ext>
                  </a:extLst>
                </p:cNvPr>
                <p:cNvSpPr>
                  <a:spLocks/>
                </p:cNvSpPr>
                <p:nvPr/>
              </p:nvSpPr>
              <p:spPr bwMode="auto">
                <a:xfrm>
                  <a:off x="5543" y="2112"/>
                  <a:ext cx="204" cy="169"/>
                </a:xfrm>
                <a:custGeom>
                  <a:avLst/>
                  <a:gdLst>
                    <a:gd name="T0" fmla="*/ 12 w 135"/>
                    <a:gd name="T1" fmla="*/ 42 h 112"/>
                    <a:gd name="T2" fmla="*/ 81 w 135"/>
                    <a:gd name="T3" fmla="*/ 40 h 112"/>
                    <a:gd name="T4" fmla="*/ 95 w 135"/>
                    <a:gd name="T5" fmla="*/ 74 h 112"/>
                    <a:gd name="T6" fmla="*/ 95 w 135"/>
                    <a:gd name="T7" fmla="*/ 74 h 112"/>
                    <a:gd name="T8" fmla="*/ 74 w 135"/>
                    <a:gd name="T9" fmla="*/ 74 h 112"/>
                    <a:gd name="T10" fmla="*/ 104 w 135"/>
                    <a:gd name="T11" fmla="*/ 112 h 112"/>
                    <a:gd name="T12" fmla="*/ 135 w 135"/>
                    <a:gd name="T13" fmla="*/ 74 h 112"/>
                    <a:gd name="T14" fmla="*/ 115 w 135"/>
                    <a:gd name="T15" fmla="*/ 74 h 112"/>
                    <a:gd name="T16" fmla="*/ 115 w 135"/>
                    <a:gd name="T17" fmla="*/ 74 h 112"/>
                    <a:gd name="T18" fmla="*/ 96 w 135"/>
                    <a:gd name="T19" fmla="*/ 26 h 112"/>
                    <a:gd name="T20" fmla="*/ 0 w 135"/>
                    <a:gd name="T21" fmla="*/ 25 h 112"/>
                    <a:gd name="T22" fmla="*/ 12 w 135"/>
                    <a:gd name="T23" fmla="*/ 4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12">
                      <a:moveTo>
                        <a:pt x="12" y="42"/>
                      </a:moveTo>
                      <a:cubicBezTo>
                        <a:pt x="31" y="21"/>
                        <a:pt x="62" y="21"/>
                        <a:pt x="81" y="40"/>
                      </a:cubicBezTo>
                      <a:cubicBezTo>
                        <a:pt x="91" y="50"/>
                        <a:pt x="95" y="62"/>
                        <a:pt x="95" y="74"/>
                      </a:cubicBezTo>
                      <a:cubicBezTo>
                        <a:pt x="95" y="74"/>
                        <a:pt x="95" y="74"/>
                        <a:pt x="95" y="74"/>
                      </a:cubicBezTo>
                      <a:cubicBezTo>
                        <a:pt x="74" y="74"/>
                        <a:pt x="74" y="74"/>
                        <a:pt x="74" y="74"/>
                      </a:cubicBezTo>
                      <a:cubicBezTo>
                        <a:pt x="104" y="112"/>
                        <a:pt x="104" y="112"/>
                        <a:pt x="104" y="112"/>
                      </a:cubicBezTo>
                      <a:cubicBezTo>
                        <a:pt x="135" y="74"/>
                        <a:pt x="135" y="74"/>
                        <a:pt x="135" y="74"/>
                      </a:cubicBezTo>
                      <a:cubicBezTo>
                        <a:pt x="115" y="74"/>
                        <a:pt x="115" y="74"/>
                        <a:pt x="115" y="74"/>
                      </a:cubicBezTo>
                      <a:cubicBezTo>
                        <a:pt x="115" y="74"/>
                        <a:pt x="115" y="74"/>
                        <a:pt x="115" y="74"/>
                      </a:cubicBezTo>
                      <a:cubicBezTo>
                        <a:pt x="115" y="57"/>
                        <a:pt x="109" y="39"/>
                        <a:pt x="96" y="26"/>
                      </a:cubicBezTo>
                      <a:cubicBezTo>
                        <a:pt x="70" y="0"/>
                        <a:pt x="27" y="0"/>
                        <a:pt x="0" y="25"/>
                      </a:cubicBezTo>
                      <a:lnTo>
                        <a:pt x="12" y="4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0" name="Freeform 42">
                  <a:extLst>
                    <a:ext uri="{FF2B5EF4-FFF2-40B4-BE49-F238E27FC236}">
                      <a16:creationId xmlns:a16="http://schemas.microsoft.com/office/drawing/2014/main" id="{1E543262-71FB-46E1-AB30-0C76EF4F7084}"/>
                    </a:ext>
                  </a:extLst>
                </p:cNvPr>
                <p:cNvSpPr>
                  <a:spLocks/>
                </p:cNvSpPr>
                <p:nvPr/>
              </p:nvSpPr>
              <p:spPr bwMode="auto">
                <a:xfrm>
                  <a:off x="5447" y="2136"/>
                  <a:ext cx="203" cy="169"/>
                </a:xfrm>
                <a:custGeom>
                  <a:avLst/>
                  <a:gdLst>
                    <a:gd name="T0" fmla="*/ 123 w 135"/>
                    <a:gd name="T1" fmla="*/ 70 h 112"/>
                    <a:gd name="T2" fmla="*/ 54 w 135"/>
                    <a:gd name="T3" fmla="*/ 72 h 112"/>
                    <a:gd name="T4" fmla="*/ 40 w 135"/>
                    <a:gd name="T5" fmla="*/ 38 h 112"/>
                    <a:gd name="T6" fmla="*/ 40 w 135"/>
                    <a:gd name="T7" fmla="*/ 38 h 112"/>
                    <a:gd name="T8" fmla="*/ 61 w 135"/>
                    <a:gd name="T9" fmla="*/ 38 h 112"/>
                    <a:gd name="T10" fmla="*/ 31 w 135"/>
                    <a:gd name="T11" fmla="*/ 0 h 112"/>
                    <a:gd name="T12" fmla="*/ 0 w 135"/>
                    <a:gd name="T13" fmla="*/ 38 h 112"/>
                    <a:gd name="T14" fmla="*/ 20 w 135"/>
                    <a:gd name="T15" fmla="*/ 38 h 112"/>
                    <a:gd name="T16" fmla="*/ 20 w 135"/>
                    <a:gd name="T17" fmla="*/ 38 h 112"/>
                    <a:gd name="T18" fmla="*/ 40 w 135"/>
                    <a:gd name="T19" fmla="*/ 85 h 112"/>
                    <a:gd name="T20" fmla="*/ 135 w 135"/>
                    <a:gd name="T21" fmla="*/ 86 h 112"/>
                    <a:gd name="T22" fmla="*/ 123 w 135"/>
                    <a:gd name="T23"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12">
                      <a:moveTo>
                        <a:pt x="123" y="70"/>
                      </a:moveTo>
                      <a:cubicBezTo>
                        <a:pt x="104" y="90"/>
                        <a:pt x="73" y="91"/>
                        <a:pt x="54" y="72"/>
                      </a:cubicBezTo>
                      <a:cubicBezTo>
                        <a:pt x="44" y="62"/>
                        <a:pt x="40" y="50"/>
                        <a:pt x="40" y="38"/>
                      </a:cubicBezTo>
                      <a:cubicBezTo>
                        <a:pt x="40" y="38"/>
                        <a:pt x="40" y="38"/>
                        <a:pt x="40" y="38"/>
                      </a:cubicBezTo>
                      <a:cubicBezTo>
                        <a:pt x="61" y="38"/>
                        <a:pt x="61" y="38"/>
                        <a:pt x="61" y="38"/>
                      </a:cubicBezTo>
                      <a:cubicBezTo>
                        <a:pt x="31" y="0"/>
                        <a:pt x="31" y="0"/>
                        <a:pt x="31" y="0"/>
                      </a:cubicBezTo>
                      <a:cubicBezTo>
                        <a:pt x="0" y="38"/>
                        <a:pt x="0" y="38"/>
                        <a:pt x="0" y="38"/>
                      </a:cubicBezTo>
                      <a:cubicBezTo>
                        <a:pt x="20" y="38"/>
                        <a:pt x="20" y="38"/>
                        <a:pt x="20" y="38"/>
                      </a:cubicBezTo>
                      <a:cubicBezTo>
                        <a:pt x="20" y="38"/>
                        <a:pt x="20" y="38"/>
                        <a:pt x="20" y="38"/>
                      </a:cubicBezTo>
                      <a:cubicBezTo>
                        <a:pt x="20" y="55"/>
                        <a:pt x="26" y="72"/>
                        <a:pt x="40" y="85"/>
                      </a:cubicBezTo>
                      <a:cubicBezTo>
                        <a:pt x="66" y="111"/>
                        <a:pt x="108" y="112"/>
                        <a:pt x="135" y="86"/>
                      </a:cubicBezTo>
                      <a:lnTo>
                        <a:pt x="123" y="7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Freeform 43">
                  <a:extLst>
                    <a:ext uri="{FF2B5EF4-FFF2-40B4-BE49-F238E27FC236}">
                      <a16:creationId xmlns:a16="http://schemas.microsoft.com/office/drawing/2014/main" id="{D440C966-70F1-41A0-A48C-1B1E034D5AEB}"/>
                    </a:ext>
                  </a:extLst>
                </p:cNvPr>
                <p:cNvSpPr>
                  <a:spLocks/>
                </p:cNvSpPr>
                <p:nvPr/>
              </p:nvSpPr>
              <p:spPr bwMode="auto">
                <a:xfrm>
                  <a:off x="5472" y="1671"/>
                  <a:ext cx="249" cy="319"/>
                </a:xfrm>
                <a:custGeom>
                  <a:avLst/>
                  <a:gdLst>
                    <a:gd name="T0" fmla="*/ 91 w 249"/>
                    <a:gd name="T1" fmla="*/ 116 h 319"/>
                    <a:gd name="T2" fmla="*/ 0 w 249"/>
                    <a:gd name="T3" fmla="*/ 215 h 319"/>
                    <a:gd name="T4" fmla="*/ 0 w 249"/>
                    <a:gd name="T5" fmla="*/ 134 h 319"/>
                    <a:gd name="T6" fmla="*/ 125 w 249"/>
                    <a:gd name="T7" fmla="*/ 0 h 319"/>
                    <a:gd name="T8" fmla="*/ 249 w 249"/>
                    <a:gd name="T9" fmla="*/ 134 h 319"/>
                    <a:gd name="T10" fmla="*/ 249 w 249"/>
                    <a:gd name="T11" fmla="*/ 215 h 319"/>
                    <a:gd name="T12" fmla="*/ 156 w 249"/>
                    <a:gd name="T13" fmla="*/ 116 h 319"/>
                    <a:gd name="T14" fmla="*/ 156 w 249"/>
                    <a:gd name="T15" fmla="*/ 319 h 319"/>
                    <a:gd name="T16" fmla="*/ 91 w 249"/>
                    <a:gd name="T17" fmla="*/ 319 h 319"/>
                    <a:gd name="T18" fmla="*/ 91 w 249"/>
                    <a:gd name="T19" fmla="*/ 116 h 319"/>
                    <a:gd name="T20" fmla="*/ 91 w 249"/>
                    <a:gd name="T21" fmla="*/ 116 h 319"/>
                    <a:gd name="T22" fmla="*/ 91 w 249"/>
                    <a:gd name="T23"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319">
                      <a:moveTo>
                        <a:pt x="91" y="116"/>
                      </a:moveTo>
                      <a:lnTo>
                        <a:pt x="0" y="215"/>
                      </a:lnTo>
                      <a:lnTo>
                        <a:pt x="0" y="134"/>
                      </a:lnTo>
                      <a:lnTo>
                        <a:pt x="125" y="0"/>
                      </a:lnTo>
                      <a:lnTo>
                        <a:pt x="249" y="134"/>
                      </a:lnTo>
                      <a:lnTo>
                        <a:pt x="249" y="215"/>
                      </a:lnTo>
                      <a:lnTo>
                        <a:pt x="156" y="116"/>
                      </a:lnTo>
                      <a:lnTo>
                        <a:pt x="156" y="319"/>
                      </a:lnTo>
                      <a:lnTo>
                        <a:pt x="91" y="319"/>
                      </a:lnTo>
                      <a:lnTo>
                        <a:pt x="91" y="116"/>
                      </a:lnTo>
                      <a:lnTo>
                        <a:pt x="91" y="116"/>
                      </a:lnTo>
                      <a:lnTo>
                        <a:pt x="91" y="116"/>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2" name="Freeform 44">
                  <a:extLst>
                    <a:ext uri="{FF2B5EF4-FFF2-40B4-BE49-F238E27FC236}">
                      <a16:creationId xmlns:a16="http://schemas.microsoft.com/office/drawing/2014/main" id="{EE5FB879-88B1-4257-9EA8-4A9711B54195}"/>
                    </a:ext>
                  </a:extLst>
                </p:cNvPr>
                <p:cNvSpPr>
                  <a:spLocks noEditPoints="1"/>
                </p:cNvSpPr>
                <p:nvPr/>
              </p:nvSpPr>
              <p:spPr bwMode="auto">
                <a:xfrm>
                  <a:off x="5367" y="1978"/>
                  <a:ext cx="460" cy="461"/>
                </a:xfrm>
                <a:custGeom>
                  <a:avLst/>
                  <a:gdLst>
                    <a:gd name="T0" fmla="*/ 153 w 305"/>
                    <a:gd name="T1" fmla="*/ 0 h 306"/>
                    <a:gd name="T2" fmla="*/ 260 w 305"/>
                    <a:gd name="T3" fmla="*/ 45 h 306"/>
                    <a:gd name="T4" fmla="*/ 305 w 305"/>
                    <a:gd name="T5" fmla="*/ 153 h 306"/>
                    <a:gd name="T6" fmla="*/ 260 w 305"/>
                    <a:gd name="T7" fmla="*/ 261 h 306"/>
                    <a:gd name="T8" fmla="*/ 153 w 305"/>
                    <a:gd name="T9" fmla="*/ 306 h 306"/>
                    <a:gd name="T10" fmla="*/ 45 w 305"/>
                    <a:gd name="T11" fmla="*/ 261 h 306"/>
                    <a:gd name="T12" fmla="*/ 0 w 305"/>
                    <a:gd name="T13" fmla="*/ 153 h 306"/>
                    <a:gd name="T14" fmla="*/ 45 w 305"/>
                    <a:gd name="T15" fmla="*/ 45 h 306"/>
                    <a:gd name="T16" fmla="*/ 153 w 305"/>
                    <a:gd name="T17" fmla="*/ 0 h 306"/>
                    <a:gd name="T18" fmla="*/ 153 w 305"/>
                    <a:gd name="T19" fmla="*/ 269 h 306"/>
                    <a:gd name="T20" fmla="*/ 268 w 305"/>
                    <a:gd name="T21" fmla="*/ 153 h 306"/>
                    <a:gd name="T22" fmla="*/ 153 w 305"/>
                    <a:gd name="T23" fmla="*/ 37 h 306"/>
                    <a:gd name="T24" fmla="*/ 37 w 305"/>
                    <a:gd name="T25" fmla="*/ 153 h 306"/>
                    <a:gd name="T26" fmla="*/ 153 w 305"/>
                    <a:gd name="T27" fmla="*/ 26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6">
                      <a:moveTo>
                        <a:pt x="153" y="0"/>
                      </a:moveTo>
                      <a:cubicBezTo>
                        <a:pt x="193" y="0"/>
                        <a:pt x="232" y="16"/>
                        <a:pt x="260" y="45"/>
                      </a:cubicBezTo>
                      <a:cubicBezTo>
                        <a:pt x="289" y="74"/>
                        <a:pt x="305" y="112"/>
                        <a:pt x="305" y="153"/>
                      </a:cubicBezTo>
                      <a:cubicBezTo>
                        <a:pt x="305" y="194"/>
                        <a:pt x="289" y="232"/>
                        <a:pt x="260" y="261"/>
                      </a:cubicBezTo>
                      <a:cubicBezTo>
                        <a:pt x="232" y="290"/>
                        <a:pt x="193" y="306"/>
                        <a:pt x="153" y="306"/>
                      </a:cubicBezTo>
                      <a:cubicBezTo>
                        <a:pt x="112" y="306"/>
                        <a:pt x="73" y="290"/>
                        <a:pt x="45" y="261"/>
                      </a:cubicBezTo>
                      <a:cubicBezTo>
                        <a:pt x="16" y="232"/>
                        <a:pt x="0" y="194"/>
                        <a:pt x="0" y="153"/>
                      </a:cubicBezTo>
                      <a:cubicBezTo>
                        <a:pt x="0" y="112"/>
                        <a:pt x="16" y="74"/>
                        <a:pt x="45" y="45"/>
                      </a:cubicBezTo>
                      <a:cubicBezTo>
                        <a:pt x="73" y="16"/>
                        <a:pt x="112" y="0"/>
                        <a:pt x="153" y="0"/>
                      </a:cubicBezTo>
                      <a:close/>
                      <a:moveTo>
                        <a:pt x="153" y="269"/>
                      </a:moveTo>
                      <a:cubicBezTo>
                        <a:pt x="216" y="269"/>
                        <a:pt x="268" y="217"/>
                        <a:pt x="268" y="153"/>
                      </a:cubicBezTo>
                      <a:cubicBezTo>
                        <a:pt x="268" y="89"/>
                        <a:pt x="216" y="37"/>
                        <a:pt x="153" y="37"/>
                      </a:cubicBezTo>
                      <a:cubicBezTo>
                        <a:pt x="89" y="37"/>
                        <a:pt x="37" y="89"/>
                        <a:pt x="37" y="153"/>
                      </a:cubicBezTo>
                      <a:cubicBezTo>
                        <a:pt x="37" y="217"/>
                        <a:pt x="89" y="269"/>
                        <a:pt x="153" y="26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pic>
            <p:nvPicPr>
              <p:cNvPr id="7" name="Picture 50" descr="https://upload.wikimedia.org/wikipedia/commons/thumb/1/1d/AmazonWebservices_Logo.svg/2000px-AmazonWebservices_Logo.svg.png">
                <a:extLst>
                  <a:ext uri="{FF2B5EF4-FFF2-40B4-BE49-F238E27FC236}">
                    <a16:creationId xmlns:a16="http://schemas.microsoft.com/office/drawing/2014/main" id="{A1A4CCAF-A29C-4EC2-AE2C-0E4E1E9EA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97" t="35647"/>
              <a:stretch/>
            </p:blipFill>
            <p:spPr bwMode="auto">
              <a:xfrm>
                <a:off x="8926047" y="1074632"/>
                <a:ext cx="949325" cy="329551"/>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http://vignette3.wikia.nocookie.net/logopedia/images/7/77/Vmware-logo.png/revision/latest?cb=20130907154026">
              <a:extLst>
                <a:ext uri="{FF2B5EF4-FFF2-40B4-BE49-F238E27FC236}">
                  <a16:creationId xmlns:a16="http://schemas.microsoft.com/office/drawing/2014/main" id="{E61141C1-8F33-4BF1-A912-A726FDD95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7" y="4527384"/>
              <a:ext cx="1537720" cy="250649"/>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 Placeholder 3">
            <a:extLst>
              <a:ext uri="{FF2B5EF4-FFF2-40B4-BE49-F238E27FC236}">
                <a16:creationId xmlns:a16="http://schemas.microsoft.com/office/drawing/2014/main" id="{19912D6E-AA47-4A3E-97D1-B288E404C14A}"/>
              </a:ext>
            </a:extLst>
          </p:cNvPr>
          <p:cNvSpPr txBox="1">
            <a:spLocks/>
          </p:cNvSpPr>
          <p:nvPr/>
        </p:nvSpPr>
        <p:spPr>
          <a:xfrm>
            <a:off x="4291902" y="1668462"/>
            <a:ext cx="7869937" cy="5718489"/>
          </a:xfrm>
          <a:prstGeom prst="rect">
            <a:avLst/>
          </a:prstGeom>
        </p:spPr>
        <p:txBody>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3200" b="1" i="0" u="none" strike="noStrike" kern="1200" cap="none" spc="0" normalizeH="0" baseline="0" noProof="0">
                <a:ln>
                  <a:noFill/>
                </a:ln>
                <a:solidFill>
                  <a:srgbClr val="0078D7"/>
                </a:solidFill>
                <a:effectLst/>
                <a:uLnTx/>
                <a:uFillTx/>
                <a:latin typeface="Segoe UI Light"/>
                <a:ea typeface="+mn-ea"/>
                <a:cs typeface="+mn-cs"/>
              </a:rPr>
              <a:t>Zero</a:t>
            </a:r>
            <a:r>
              <a:rPr kumimoji="0" lang="en-US" sz="2800" b="0" i="0" u="none" strike="noStrike" kern="1200" cap="none" spc="0" normalizeH="0" baseline="0" noProof="0">
                <a:ln>
                  <a:noFill/>
                </a:ln>
                <a:solidFill>
                  <a:srgbClr val="353535"/>
                </a:solidFill>
                <a:effectLst/>
                <a:uLnTx/>
                <a:uFillTx/>
                <a:latin typeface="Segoe UI Light"/>
                <a:ea typeface="+mn-ea"/>
                <a:cs typeface="+mn-cs"/>
              </a:rPr>
              <a:t> application </a:t>
            </a:r>
            <a:r>
              <a:rPr kumimoji="0" lang="en-US" sz="3200" b="1" i="0" u="none" strike="noStrike" kern="1200" cap="none" spc="0" normalizeH="0" baseline="0" noProof="0">
                <a:ln>
                  <a:noFill/>
                </a:ln>
                <a:solidFill>
                  <a:srgbClr val="0078D7"/>
                </a:solidFill>
                <a:effectLst/>
                <a:uLnTx/>
                <a:uFillTx/>
                <a:latin typeface="Segoe UI Light"/>
                <a:ea typeface="+mn-ea"/>
                <a:cs typeface="+mn-cs"/>
              </a:rPr>
              <a:t>data loss </a:t>
            </a:r>
            <a:r>
              <a:rPr kumimoji="0" lang="en-US" sz="2800" b="0" i="0" u="none" strike="noStrike" kern="1200" cap="none" spc="0" normalizeH="0" baseline="0" noProof="0">
                <a:ln>
                  <a:noFill/>
                </a:ln>
                <a:solidFill>
                  <a:srgbClr val="353535"/>
                </a:solidFill>
                <a:effectLst/>
                <a:uLnTx/>
                <a:uFillTx/>
                <a:latin typeface="Segoe UI Light"/>
                <a:ea typeface="+mn-ea"/>
                <a:cs typeface="+mn-cs"/>
              </a:rPr>
              <a:t>during migration</a:t>
            </a: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endParaRPr kumimoji="0" lang="en-US" sz="2800" b="0" i="0" u="none" strike="noStrike" kern="1200" cap="none" spc="0" normalizeH="0" baseline="0" noProof="0">
              <a:ln>
                <a:noFill/>
              </a:ln>
              <a:solidFill>
                <a:srgbClr val="353535"/>
              </a:solidFill>
              <a:effectLst/>
              <a:uLnTx/>
              <a:uFillTx/>
              <a:latin typeface="Segoe UI Light"/>
              <a:ea typeface="+mn-ea"/>
              <a:cs typeface="+mn-cs"/>
            </a:endParaRP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3200" b="1" i="0" u="none" strike="noStrike" kern="1200" cap="none" spc="0" normalizeH="0" baseline="0" noProof="0">
                <a:ln>
                  <a:noFill/>
                </a:ln>
                <a:solidFill>
                  <a:srgbClr val="0078D7"/>
                </a:solidFill>
                <a:effectLst/>
                <a:uLnTx/>
                <a:uFillTx/>
                <a:latin typeface="Segoe UI Light"/>
                <a:ea typeface="+mn-ea"/>
                <a:cs typeface="+mn-cs"/>
              </a:rPr>
              <a:t>Near-zero</a:t>
            </a:r>
            <a:r>
              <a:rPr kumimoji="0" lang="en-US" sz="2800" b="0" i="0" u="none" strike="noStrike" kern="1200" cap="none" spc="0" normalizeH="0" baseline="0" noProof="0">
                <a:ln>
                  <a:noFill/>
                </a:ln>
                <a:solidFill>
                  <a:srgbClr val="353535"/>
                </a:solidFill>
                <a:effectLst/>
                <a:uLnTx/>
                <a:uFillTx/>
                <a:latin typeface="Segoe UI Light"/>
                <a:ea typeface="+mn-ea"/>
                <a:cs typeface="+mn-cs"/>
              </a:rPr>
              <a:t> application </a:t>
            </a:r>
            <a:r>
              <a:rPr kumimoji="0" lang="en-US" sz="3200" b="1" i="0" u="none" strike="noStrike" kern="1200" cap="none" spc="0" normalizeH="0" baseline="0" noProof="0">
                <a:ln>
                  <a:noFill/>
                </a:ln>
                <a:solidFill>
                  <a:srgbClr val="0078D7"/>
                </a:solidFill>
                <a:effectLst/>
                <a:uLnTx/>
                <a:uFillTx/>
                <a:latin typeface="Segoe UI Light"/>
                <a:ea typeface="+mn-ea"/>
                <a:cs typeface="+mn-cs"/>
              </a:rPr>
              <a:t>downtime</a:t>
            </a:r>
            <a:r>
              <a:rPr kumimoji="0" lang="en-US" sz="2800" b="0" i="0" u="none" strike="noStrike" kern="1200" cap="none" spc="0" normalizeH="0" baseline="0" noProof="0">
                <a:ln>
                  <a:noFill/>
                </a:ln>
                <a:solidFill>
                  <a:srgbClr val="353535"/>
                </a:solidFill>
                <a:effectLst/>
                <a:uLnTx/>
                <a:uFillTx/>
                <a:latin typeface="Segoe UI Light"/>
                <a:ea typeface="+mn-ea"/>
                <a:cs typeface="+mn-cs"/>
              </a:rPr>
              <a:t> during migration</a:t>
            </a: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endParaRPr kumimoji="0" lang="en-US" sz="2800" b="0" i="0" u="none" strike="noStrike" kern="1200" cap="none" spc="0" normalizeH="0" baseline="0" noProof="0">
              <a:ln>
                <a:noFill/>
              </a:ln>
              <a:solidFill>
                <a:srgbClr val="353535"/>
              </a:solidFill>
              <a:effectLst/>
              <a:uLnTx/>
              <a:uFillTx/>
              <a:latin typeface="Segoe UI Light"/>
              <a:ea typeface="+mn-ea"/>
              <a:cs typeface="+mn-cs"/>
            </a:endParaRP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3200" b="1" i="0" u="none" strike="noStrike" kern="1200" cap="none" spc="0" normalizeH="0" baseline="0" noProof="0">
                <a:ln>
                  <a:noFill/>
                </a:ln>
                <a:solidFill>
                  <a:srgbClr val="0078D7"/>
                </a:solidFill>
                <a:effectLst/>
                <a:uLnTx/>
                <a:uFillTx/>
                <a:latin typeface="Segoe UI Light"/>
                <a:ea typeface="+mn-ea"/>
                <a:cs typeface="+mn-cs"/>
              </a:rPr>
              <a:t>Broad</a:t>
            </a:r>
            <a:r>
              <a:rPr kumimoji="0" lang="en-US" sz="3200" b="1" i="0" u="none" strike="noStrike" kern="1200" cap="none" spc="0" normalizeH="0" baseline="0" noProof="0">
                <a:ln>
                  <a:noFill/>
                </a:ln>
                <a:solidFill>
                  <a:srgbClr val="353535"/>
                </a:solidFill>
                <a:effectLst/>
                <a:uLnTx/>
                <a:uFillTx/>
                <a:latin typeface="Segoe UI Light"/>
                <a:ea typeface="+mn-ea"/>
                <a:cs typeface="+mn-cs"/>
              </a:rPr>
              <a:t> </a:t>
            </a:r>
            <a:r>
              <a:rPr kumimoji="0" lang="en-US" sz="3200" b="1" i="0" u="none" strike="noStrike" kern="1200" cap="none" spc="0" normalizeH="0" baseline="0" noProof="0">
                <a:ln>
                  <a:noFill/>
                </a:ln>
                <a:solidFill>
                  <a:srgbClr val="0078D7"/>
                </a:solidFill>
                <a:effectLst/>
                <a:uLnTx/>
                <a:uFillTx/>
                <a:latin typeface="Segoe UI Light"/>
                <a:ea typeface="+mn-ea"/>
                <a:cs typeface="+mn-cs"/>
              </a:rPr>
              <a:t>coverage</a:t>
            </a:r>
            <a:r>
              <a:rPr kumimoji="0" lang="en-US" sz="3200" b="1" i="0" u="none" strike="noStrike" kern="1200" cap="none" spc="0" normalizeH="0" baseline="0" noProof="0">
                <a:ln>
                  <a:noFill/>
                </a:ln>
                <a:solidFill>
                  <a:srgbClr val="353535"/>
                </a:solidFill>
                <a:effectLst/>
                <a:uLnTx/>
                <a:uFillTx/>
                <a:latin typeface="Segoe UI Light"/>
                <a:ea typeface="+mn-ea"/>
                <a:cs typeface="+mn-cs"/>
              </a:rPr>
              <a:t> </a:t>
            </a:r>
            <a:r>
              <a:rPr kumimoji="0" lang="en-US" sz="2800" b="0" i="0" u="none" strike="noStrike" kern="1200" cap="none" spc="0" normalizeH="0" baseline="0" noProof="0">
                <a:ln>
                  <a:noFill/>
                </a:ln>
                <a:solidFill>
                  <a:srgbClr val="353535"/>
                </a:solidFill>
                <a:effectLst/>
                <a:uLnTx/>
                <a:uFillTx/>
                <a:latin typeface="Segoe UI Light"/>
                <a:ea typeface="+mn-ea"/>
                <a:cs typeface="+mn-cs"/>
              </a:rPr>
              <a:t>for hypervisors, applications, operating systems, and Azure features</a:t>
            </a: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endParaRPr kumimoji="0" lang="en-US" sz="2800" b="0" i="0" u="none" strike="noStrike" kern="1200" cap="none" spc="0" normalizeH="0" baseline="0" noProof="0">
              <a:ln>
                <a:noFill/>
              </a:ln>
              <a:solidFill>
                <a:srgbClr val="353535"/>
              </a:solidFill>
              <a:effectLst/>
              <a:uLnTx/>
              <a:uFillTx/>
              <a:latin typeface="Segoe UI Light"/>
              <a:ea typeface="+mn-ea"/>
              <a:cs typeface="+mn-cs"/>
            </a:endParaRP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3200" b="1" i="0" u="none" strike="noStrike" kern="1200" cap="none" spc="0" normalizeH="0" baseline="0" noProof="0">
                <a:ln>
                  <a:noFill/>
                </a:ln>
                <a:solidFill>
                  <a:srgbClr val="0078D7"/>
                </a:solidFill>
                <a:effectLst/>
                <a:uLnTx/>
                <a:uFillTx/>
                <a:latin typeface="Segoe UI Light"/>
                <a:ea typeface="+mn-ea"/>
                <a:cs typeface="+mn-cs"/>
              </a:rPr>
              <a:t>No-impact</a:t>
            </a:r>
            <a:r>
              <a:rPr kumimoji="0" lang="en-US" sz="2800" b="0" i="0" u="none" strike="noStrike" kern="1200" cap="none" spc="0" normalizeH="0" baseline="0" noProof="0">
                <a:ln>
                  <a:noFill/>
                </a:ln>
                <a:solidFill>
                  <a:srgbClr val="353535"/>
                </a:solidFill>
                <a:effectLst/>
                <a:uLnTx/>
                <a:uFillTx/>
                <a:latin typeface="Segoe UI Light"/>
                <a:ea typeface="+mn-ea"/>
                <a:cs typeface="+mn-cs"/>
              </a:rPr>
              <a:t> application </a:t>
            </a:r>
            <a:r>
              <a:rPr kumimoji="0" lang="en-US" sz="3200" b="1" i="0" u="none" strike="noStrike" kern="1200" cap="none" spc="0" normalizeH="0" baseline="0" noProof="0">
                <a:ln>
                  <a:noFill/>
                </a:ln>
                <a:solidFill>
                  <a:srgbClr val="0078D7"/>
                </a:solidFill>
                <a:effectLst/>
                <a:uLnTx/>
                <a:uFillTx/>
                <a:latin typeface="Segoe UI Light"/>
                <a:ea typeface="+mn-ea"/>
                <a:cs typeface="+mn-cs"/>
              </a:rPr>
              <a:t>testing</a:t>
            </a:r>
            <a:r>
              <a:rPr kumimoji="0" lang="en-US" sz="2800" b="0" i="0" u="none" strike="noStrike" kern="1200" cap="none" spc="0" normalizeH="0" baseline="0" noProof="0">
                <a:ln>
                  <a:noFill/>
                </a:ln>
                <a:solidFill>
                  <a:srgbClr val="353535"/>
                </a:solidFill>
                <a:effectLst/>
                <a:uLnTx/>
                <a:uFillTx/>
                <a:latin typeface="Segoe UI Light"/>
                <a:ea typeface="+mn-ea"/>
                <a:cs typeface="+mn-cs"/>
              </a:rPr>
              <a:t> in Azure</a:t>
            </a:r>
          </a:p>
          <a:p>
            <a:pPr marL="228600" marR="0" lvl="0" indent="-2286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endParaRPr kumimoji="0" lang="en-US" sz="2800" b="0" i="0" u="none" strike="noStrike" kern="1200" cap="none" spc="0" normalizeH="0" baseline="0" noProof="0">
              <a:ln>
                <a:noFill/>
              </a:ln>
              <a:solidFill>
                <a:srgbClr val="0078D7"/>
              </a:solidFill>
              <a:effectLst/>
              <a:uLnTx/>
              <a:uFillTx/>
              <a:latin typeface="Segoe UI Light"/>
              <a:ea typeface="+mn-ea"/>
              <a:cs typeface="+mn-cs"/>
            </a:endParaRPr>
          </a:p>
        </p:txBody>
      </p:sp>
      <p:sp>
        <p:nvSpPr>
          <p:cNvPr id="44" name="TextBox 43">
            <a:extLst>
              <a:ext uri="{FF2B5EF4-FFF2-40B4-BE49-F238E27FC236}">
                <a16:creationId xmlns:a16="http://schemas.microsoft.com/office/drawing/2014/main" id="{222B5469-8A1C-4D50-BD48-4063761C6E70}"/>
              </a:ext>
            </a:extLst>
          </p:cNvPr>
          <p:cNvSpPr txBox="1"/>
          <p:nvPr/>
        </p:nvSpPr>
        <p:spPr>
          <a:xfrm>
            <a:off x="6855270" y="3073777"/>
            <a:ext cx="2743200" cy="1514261"/>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8800" b="1" i="0" u="none" strike="noStrike" kern="1200" cap="none" spc="0" normalizeH="0" baseline="0" noProof="0">
                <a:ln>
                  <a:noFill/>
                </a:ln>
                <a:solidFill>
                  <a:srgbClr val="00B050"/>
                </a:solidFill>
                <a:effectLst/>
                <a:uLnTx/>
                <a:uFillTx/>
                <a:latin typeface="Segoe UI Semilight"/>
                <a:ea typeface="+mn-ea"/>
                <a:cs typeface="+mn-cs"/>
              </a:rPr>
              <a:t>Free!</a:t>
            </a:r>
          </a:p>
        </p:txBody>
      </p:sp>
    </p:spTree>
    <p:extLst>
      <p:ext uri="{BB962C8B-B14F-4D97-AF65-F5344CB8AC3E}">
        <p14:creationId xmlns:p14="http://schemas.microsoft.com/office/powerpoint/2010/main" val="301540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43">
                                            <p:txEl>
                                              <p:pRg st="0" end="0"/>
                                            </p:txEl>
                                          </p:spTgt>
                                        </p:tgtEl>
                                      </p:cBhvr>
                                    </p:animEffect>
                                    <p:set>
                                      <p:cBhvr>
                                        <p:cTn id="23" dur="1" fill="hold">
                                          <p:stCondLst>
                                            <p:cond delay="499"/>
                                          </p:stCondLst>
                                        </p:cTn>
                                        <p:tgtEl>
                                          <p:spTgt spid="43">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3">
                                            <p:txEl>
                                              <p:pRg st="2" end="2"/>
                                            </p:txEl>
                                          </p:spTgt>
                                        </p:tgtEl>
                                      </p:cBhvr>
                                    </p:animEffect>
                                    <p:set>
                                      <p:cBhvr>
                                        <p:cTn id="26" dur="1" fill="hold">
                                          <p:stCondLst>
                                            <p:cond delay="499"/>
                                          </p:stCondLst>
                                        </p:cTn>
                                        <p:tgtEl>
                                          <p:spTgt spid="43">
                                            <p:txEl>
                                              <p:pRg st="2" end="2"/>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43">
                                            <p:txEl>
                                              <p:pRg st="4" end="4"/>
                                            </p:txEl>
                                          </p:spTgt>
                                        </p:tgtEl>
                                      </p:cBhvr>
                                    </p:animEffect>
                                    <p:set>
                                      <p:cBhvr>
                                        <p:cTn id="29" dur="1" fill="hold">
                                          <p:stCondLst>
                                            <p:cond delay="499"/>
                                          </p:stCondLst>
                                        </p:cTn>
                                        <p:tgtEl>
                                          <p:spTgt spid="43">
                                            <p:txEl>
                                              <p:pRg st="4" end="4"/>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43">
                                            <p:txEl>
                                              <p:pRg st="6" end="6"/>
                                            </p:txEl>
                                          </p:spTgt>
                                        </p:tgtEl>
                                      </p:cBhvr>
                                    </p:animEffect>
                                    <p:set>
                                      <p:cBhvr>
                                        <p:cTn id="32" dur="1" fill="hold">
                                          <p:stCondLst>
                                            <p:cond delay="499"/>
                                          </p:stCondLst>
                                        </p:cTn>
                                        <p:tgtEl>
                                          <p:spTgt spid="43">
                                            <p:txEl>
                                              <p:pRg st="6" end="6"/>
                                            </p:txEl>
                                          </p:spTgt>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allAtOnce"/>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8876789" y="6180265"/>
            <a:ext cx="3415873" cy="7605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a:p>
        </p:txBody>
      </p:sp>
      <p:sp>
        <p:nvSpPr>
          <p:cNvPr id="2" name="Title 1"/>
          <p:cNvSpPr>
            <a:spLocks noGrp="1"/>
          </p:cNvSpPr>
          <p:nvPr>
            <p:ph type="title"/>
          </p:nvPr>
        </p:nvSpPr>
        <p:spPr/>
        <p:txBody>
          <a:bodyPr>
            <a:normAutofit/>
          </a:bodyPr>
          <a:lstStyle/>
          <a:p>
            <a:r>
              <a:rPr lang="en-US" dirty="0"/>
              <a:t>Azure Site Recovery</a:t>
            </a:r>
            <a:br>
              <a:rPr lang="en-US" dirty="0"/>
            </a:br>
            <a:r>
              <a:rPr lang="en-US" sz="3400" dirty="0">
                <a:gradFill>
                  <a:gsLst>
                    <a:gs pos="2655">
                      <a:schemeClr val="accent1"/>
                    </a:gs>
                    <a:gs pos="31000">
                      <a:schemeClr val="accent1"/>
                    </a:gs>
                  </a:gsLst>
                  <a:lin ang="0" scaled="0"/>
                </a:gradFill>
              </a:rPr>
              <a:t>One solution for multiple infrastructures</a:t>
            </a:r>
          </a:p>
        </p:txBody>
      </p:sp>
      <p:grpSp>
        <p:nvGrpSpPr>
          <p:cNvPr id="132" name="Group 131"/>
          <p:cNvGrpSpPr/>
          <p:nvPr/>
        </p:nvGrpSpPr>
        <p:grpSpPr>
          <a:xfrm>
            <a:off x="943165" y="1711944"/>
            <a:ext cx="3387979" cy="2009992"/>
            <a:chOff x="312420" y="1287780"/>
            <a:chExt cx="2491740" cy="1478280"/>
          </a:xfrm>
        </p:grpSpPr>
        <p:sp>
          <p:nvSpPr>
            <p:cNvPr id="7" name="Rounded Rectangle 6"/>
            <p:cNvSpPr/>
            <p:nvPr/>
          </p:nvSpPr>
          <p:spPr bwMode="auto">
            <a:xfrm>
              <a:off x="312420"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379048" y="1355800"/>
              <a:ext cx="2349741" cy="1302883"/>
              <a:chOff x="379048" y="1355800"/>
              <a:chExt cx="2349741" cy="1302883"/>
            </a:xfrm>
          </p:grpSpPr>
          <p:sp>
            <p:nvSpPr>
              <p:cNvPr id="66" name="Freeform 207"/>
              <p:cNvSpPr>
                <a:spLocks noEditPoints="1"/>
              </p:cNvSpPr>
              <p:nvPr/>
            </p:nvSpPr>
            <p:spPr bwMode="gray">
              <a:xfrm>
                <a:off x="379048" y="1582722"/>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sp>
            <p:nvSpPr>
              <p:cNvPr id="67" name="Freeform 207"/>
              <p:cNvSpPr>
                <a:spLocks noEditPoints="1"/>
              </p:cNvSpPr>
              <p:nvPr/>
            </p:nvSpPr>
            <p:spPr bwMode="gray">
              <a:xfrm>
                <a:off x="2074144" y="1583285"/>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pic>
            <p:nvPicPr>
              <p:cNvPr id="68"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19376"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38725"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90672"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10021"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Left-Right Arrow 71"/>
              <p:cNvSpPr/>
              <p:nvPr/>
            </p:nvSpPr>
            <p:spPr bwMode="auto">
              <a:xfrm>
                <a:off x="1056717" y="1767099"/>
                <a:ext cx="992851" cy="141966"/>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p:cNvGrpSpPr/>
              <p:nvPr/>
            </p:nvGrpSpPr>
            <p:grpSpPr>
              <a:xfrm>
                <a:off x="706369" y="2353947"/>
                <a:ext cx="1657716" cy="304736"/>
                <a:chOff x="4828977" y="4374498"/>
                <a:chExt cx="1657716" cy="304736"/>
              </a:xfrm>
            </p:grpSpPr>
            <p:sp>
              <p:nvSpPr>
                <p:cNvPr id="74" name="TextBox 73"/>
                <p:cNvSpPr txBox="1"/>
                <p:nvPr/>
              </p:nvSpPr>
              <p:spPr>
                <a:xfrm>
                  <a:off x="5145538" y="4374498"/>
                  <a:ext cx="1341155" cy="304736"/>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Hyper-V to Hyper-V</a:t>
                  </a:r>
                  <a:br>
                    <a:rPr lang="en-US" sz="1496" spc="-52" dirty="0">
                      <a:solidFill>
                        <a:srgbClr val="505050"/>
                      </a:solidFill>
                    </a:rPr>
                  </a:br>
                  <a:r>
                    <a:rPr lang="en-US" sz="1496" spc="-52" dirty="0">
                      <a:solidFill>
                        <a:srgbClr val="505050"/>
                      </a:solidFill>
                    </a:rPr>
                    <a:t>(on-premises)</a:t>
                  </a:r>
                  <a:endParaRPr lang="en-US" sz="1496" spc="-52" baseline="-25000" dirty="0">
                    <a:solidFill>
                      <a:srgbClr val="505050"/>
                    </a:solidFill>
                  </a:endParaRPr>
                </a:p>
              </p:txBody>
            </p:sp>
            <p:sp>
              <p:nvSpPr>
                <p:cNvPr id="75" name="Oval 74"/>
                <p:cNvSpPr/>
                <p:nvPr/>
              </p:nvSpPr>
              <p:spPr bwMode="auto">
                <a:xfrm>
                  <a:off x="4828977" y="4385463"/>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1</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76" name="TextBox 75"/>
              <p:cNvSpPr txBox="1"/>
              <p:nvPr/>
            </p:nvSpPr>
            <p:spPr>
              <a:xfrm>
                <a:off x="389809" y="2120543"/>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Hyper-V</a:t>
                </a:r>
                <a:endParaRPr lang="en-US" sz="1496" spc="-52" baseline="-25000" dirty="0">
                  <a:solidFill>
                    <a:srgbClr val="505050"/>
                  </a:solidFill>
                </a:endParaRPr>
              </a:p>
            </p:txBody>
          </p:sp>
          <p:sp>
            <p:nvSpPr>
              <p:cNvPr id="77" name="TextBox 76"/>
              <p:cNvSpPr txBox="1"/>
              <p:nvPr/>
            </p:nvSpPr>
            <p:spPr>
              <a:xfrm>
                <a:off x="2084905" y="2123059"/>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Hyper-V</a:t>
                </a:r>
                <a:endParaRPr lang="en-US" sz="1496" spc="-52" baseline="-25000" dirty="0">
                  <a:solidFill>
                    <a:srgbClr val="505050"/>
                  </a:solidFill>
                </a:endParaRPr>
              </a:p>
            </p:txBody>
          </p:sp>
          <p:sp>
            <p:nvSpPr>
              <p:cNvPr id="78" name="TextBox 77"/>
              <p:cNvSpPr txBox="1"/>
              <p:nvPr/>
            </p:nvSpPr>
            <p:spPr>
              <a:xfrm>
                <a:off x="1135747" y="1642449"/>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grpSp>
        <p:nvGrpSpPr>
          <p:cNvPr id="136" name="Group 135"/>
          <p:cNvGrpSpPr/>
          <p:nvPr/>
        </p:nvGrpSpPr>
        <p:grpSpPr>
          <a:xfrm>
            <a:off x="7995187" y="1712704"/>
            <a:ext cx="3387979" cy="2009992"/>
            <a:chOff x="6200229" y="1287780"/>
            <a:chExt cx="2491740" cy="1478280"/>
          </a:xfrm>
        </p:grpSpPr>
        <p:sp>
          <p:nvSpPr>
            <p:cNvPr id="135" name="Rounded Rectangle 134"/>
            <p:cNvSpPr/>
            <p:nvPr/>
          </p:nvSpPr>
          <p:spPr bwMode="auto">
            <a:xfrm>
              <a:off x="6200229"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Freeform 128"/>
            <p:cNvSpPr>
              <a:spLocks noChangeAspect="1"/>
            </p:cNvSpPr>
            <p:nvPr/>
          </p:nvSpPr>
          <p:spPr bwMode="black">
            <a:xfrm>
              <a:off x="7904424" y="1582722"/>
              <a:ext cx="740621" cy="40162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extLst/>
          </p:spPr>
          <p:txBody>
            <a:bodyPr vert="horz" wrap="square" lIns="89616" tIns="44809" rIns="89616" bIns="44809" numCol="1" anchor="b" anchorCtr="1" compatLnSpc="1">
              <a:prstTxWarp prst="textNoShape">
                <a:avLst/>
              </a:prstTxWarp>
            </a:bodyPr>
            <a:lstStyle/>
            <a:p>
              <a:pPr defTabSz="914013">
                <a:defRPr/>
              </a:pPr>
              <a:endParaRPr lang="en-US" sz="1765" kern="0" dirty="0">
                <a:solidFill>
                  <a:srgbClr val="FFFFFF"/>
                </a:solidFill>
              </a:endParaRPr>
            </a:p>
          </p:txBody>
        </p:sp>
        <p:grpSp>
          <p:nvGrpSpPr>
            <p:cNvPr id="117" name="Group 116"/>
            <p:cNvGrpSpPr/>
            <p:nvPr/>
          </p:nvGrpSpPr>
          <p:grpSpPr>
            <a:xfrm>
              <a:off x="6272007" y="1355800"/>
              <a:ext cx="2334100" cy="1271578"/>
              <a:chOff x="379048" y="1355800"/>
              <a:chExt cx="2334100" cy="1271578"/>
            </a:xfrm>
          </p:grpSpPr>
          <p:sp>
            <p:nvSpPr>
              <p:cNvPr id="118" name="Freeform 207"/>
              <p:cNvSpPr>
                <a:spLocks noEditPoints="1"/>
              </p:cNvSpPr>
              <p:nvPr/>
            </p:nvSpPr>
            <p:spPr bwMode="gray">
              <a:xfrm>
                <a:off x="379048" y="1582722"/>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pic>
            <p:nvPicPr>
              <p:cNvPr id="120"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19376"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38725"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11109" y="1473163"/>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81775" y="147085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Left-Right Arrow 123"/>
              <p:cNvSpPr/>
              <p:nvPr/>
            </p:nvSpPr>
            <p:spPr bwMode="auto">
              <a:xfrm>
                <a:off x="1056718" y="1767099"/>
                <a:ext cx="938068" cy="141966"/>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nvGrpSpPr>
              <p:cNvPr id="125" name="Group 124"/>
              <p:cNvGrpSpPr/>
              <p:nvPr/>
            </p:nvGrpSpPr>
            <p:grpSpPr>
              <a:xfrm>
                <a:off x="561589" y="2364912"/>
                <a:ext cx="2037861" cy="262466"/>
                <a:chOff x="4684197" y="4385463"/>
                <a:chExt cx="2037861" cy="262466"/>
              </a:xfrm>
            </p:grpSpPr>
            <p:sp>
              <p:nvSpPr>
                <p:cNvPr id="129" name="TextBox 128"/>
                <p:cNvSpPr txBox="1"/>
                <p:nvPr/>
              </p:nvSpPr>
              <p:spPr>
                <a:xfrm>
                  <a:off x="5011521" y="4440521"/>
                  <a:ext cx="1710537" cy="152369"/>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Hyper-V to Microsoft Azure</a:t>
                  </a:r>
                  <a:endParaRPr lang="en-US" sz="1496" spc="-52" baseline="-25000" dirty="0">
                    <a:solidFill>
                      <a:srgbClr val="505050"/>
                    </a:solidFill>
                  </a:endParaRPr>
                </a:p>
              </p:txBody>
            </p:sp>
            <p:sp>
              <p:nvSpPr>
                <p:cNvPr id="130" name="Oval 129"/>
                <p:cNvSpPr/>
                <p:nvPr/>
              </p:nvSpPr>
              <p:spPr bwMode="auto">
                <a:xfrm>
                  <a:off x="4684197" y="4385463"/>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3</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26" name="TextBox 125"/>
              <p:cNvSpPr txBox="1"/>
              <p:nvPr/>
            </p:nvSpPr>
            <p:spPr>
              <a:xfrm>
                <a:off x="389809" y="2120543"/>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Hyper-V</a:t>
                </a:r>
                <a:endParaRPr lang="en-US" sz="1496" spc="-52" baseline="-25000" dirty="0">
                  <a:solidFill>
                    <a:srgbClr val="505050"/>
                  </a:solidFill>
                </a:endParaRPr>
              </a:p>
            </p:txBody>
          </p:sp>
          <p:sp>
            <p:nvSpPr>
              <p:cNvPr id="127" name="TextBox 126"/>
              <p:cNvSpPr txBox="1"/>
              <p:nvPr/>
            </p:nvSpPr>
            <p:spPr>
              <a:xfrm>
                <a:off x="2080027" y="2014771"/>
                <a:ext cx="633121" cy="304736"/>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Microsoft</a:t>
                </a:r>
                <a:br>
                  <a:rPr lang="en-US" sz="1496" spc="-52" dirty="0">
                    <a:solidFill>
                      <a:srgbClr val="505050"/>
                    </a:solidFill>
                  </a:rPr>
                </a:br>
                <a:r>
                  <a:rPr lang="en-US" sz="1496" spc="-52" dirty="0">
                    <a:solidFill>
                      <a:srgbClr val="505050"/>
                    </a:solidFill>
                  </a:rPr>
                  <a:t>Azure</a:t>
                </a:r>
                <a:endParaRPr lang="en-US" sz="1496" spc="-52" baseline="-25000" dirty="0">
                  <a:solidFill>
                    <a:srgbClr val="505050"/>
                  </a:solidFill>
                </a:endParaRPr>
              </a:p>
            </p:txBody>
          </p:sp>
          <p:sp>
            <p:nvSpPr>
              <p:cNvPr id="128" name="TextBox 127"/>
              <p:cNvSpPr txBox="1"/>
              <p:nvPr/>
            </p:nvSpPr>
            <p:spPr>
              <a:xfrm>
                <a:off x="1097647" y="1642449"/>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grpSp>
        <p:nvGrpSpPr>
          <p:cNvPr id="137" name="Group 136"/>
          <p:cNvGrpSpPr/>
          <p:nvPr/>
        </p:nvGrpSpPr>
        <p:grpSpPr>
          <a:xfrm>
            <a:off x="960982" y="3970315"/>
            <a:ext cx="3387979" cy="2009993"/>
            <a:chOff x="312420" y="1287780"/>
            <a:chExt cx="2491740" cy="1478280"/>
          </a:xfrm>
        </p:grpSpPr>
        <p:sp>
          <p:nvSpPr>
            <p:cNvPr id="138" name="Rounded Rectangle 137"/>
            <p:cNvSpPr/>
            <p:nvPr/>
          </p:nvSpPr>
          <p:spPr bwMode="auto">
            <a:xfrm>
              <a:off x="312420"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39" name="Group 138"/>
            <p:cNvGrpSpPr/>
            <p:nvPr/>
          </p:nvGrpSpPr>
          <p:grpSpPr>
            <a:xfrm>
              <a:off x="374569" y="1355800"/>
              <a:ext cx="2354220" cy="1360905"/>
              <a:chOff x="374569" y="1355800"/>
              <a:chExt cx="2354220" cy="1360905"/>
            </a:xfrm>
          </p:grpSpPr>
          <p:sp>
            <p:nvSpPr>
              <p:cNvPr id="140" name="Freeform 207"/>
              <p:cNvSpPr>
                <a:spLocks noEditPoints="1"/>
              </p:cNvSpPr>
              <p:nvPr/>
            </p:nvSpPr>
            <p:spPr bwMode="gray">
              <a:xfrm>
                <a:off x="379048" y="1582722"/>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sp>
            <p:nvSpPr>
              <p:cNvPr id="141" name="Freeform 207"/>
              <p:cNvSpPr>
                <a:spLocks noEditPoints="1"/>
              </p:cNvSpPr>
              <p:nvPr/>
            </p:nvSpPr>
            <p:spPr bwMode="gray">
              <a:xfrm>
                <a:off x="2074144" y="1583285"/>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pic>
            <p:nvPicPr>
              <p:cNvPr id="142"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19376"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38725"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90672"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10021"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Left-Right Arrow 145"/>
              <p:cNvSpPr/>
              <p:nvPr/>
            </p:nvSpPr>
            <p:spPr bwMode="auto">
              <a:xfrm>
                <a:off x="1056717" y="1767099"/>
                <a:ext cx="992851" cy="141966"/>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nvGrpSpPr>
              <p:cNvPr id="147" name="Group 146"/>
              <p:cNvGrpSpPr/>
              <p:nvPr/>
            </p:nvGrpSpPr>
            <p:grpSpPr>
              <a:xfrm>
                <a:off x="683509" y="2411969"/>
                <a:ext cx="1873685" cy="304736"/>
                <a:chOff x="4806117" y="4432520"/>
                <a:chExt cx="1873685" cy="304736"/>
              </a:xfrm>
            </p:grpSpPr>
            <p:sp>
              <p:nvSpPr>
                <p:cNvPr id="151" name="TextBox 150"/>
                <p:cNvSpPr txBox="1"/>
                <p:nvPr/>
              </p:nvSpPr>
              <p:spPr>
                <a:xfrm>
                  <a:off x="5122678" y="4432520"/>
                  <a:ext cx="1557124" cy="304736"/>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VMware or Physical to VMware (on-premises)</a:t>
                  </a:r>
                  <a:endParaRPr lang="en-US" sz="1496" spc="-52" baseline="-25000" dirty="0">
                    <a:solidFill>
                      <a:srgbClr val="505050"/>
                    </a:solidFill>
                  </a:endParaRPr>
                </a:p>
              </p:txBody>
            </p:sp>
            <p:sp>
              <p:nvSpPr>
                <p:cNvPr id="152" name="Oval 151"/>
                <p:cNvSpPr/>
                <p:nvPr/>
              </p:nvSpPr>
              <p:spPr bwMode="auto">
                <a:xfrm>
                  <a:off x="4806117" y="4432520"/>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4</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48" name="TextBox 147"/>
              <p:cNvSpPr txBox="1"/>
              <p:nvPr/>
            </p:nvSpPr>
            <p:spPr>
              <a:xfrm>
                <a:off x="374569" y="2120543"/>
                <a:ext cx="1113498"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VMware or Physical</a:t>
                </a:r>
                <a:endParaRPr lang="en-US" sz="1496" spc="-52" baseline="-25000" dirty="0">
                  <a:solidFill>
                    <a:srgbClr val="505050"/>
                  </a:solidFill>
                </a:endParaRPr>
              </a:p>
            </p:txBody>
          </p:sp>
          <p:sp>
            <p:nvSpPr>
              <p:cNvPr id="149" name="TextBox 148"/>
              <p:cNvSpPr txBox="1"/>
              <p:nvPr/>
            </p:nvSpPr>
            <p:spPr>
              <a:xfrm>
                <a:off x="2084905" y="2123059"/>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VMware</a:t>
                </a:r>
                <a:endParaRPr lang="en-US" sz="1496" spc="-52" baseline="-25000" dirty="0">
                  <a:solidFill>
                    <a:srgbClr val="505050"/>
                  </a:solidFill>
                </a:endParaRPr>
              </a:p>
            </p:txBody>
          </p:sp>
          <p:sp>
            <p:nvSpPr>
              <p:cNvPr id="150" name="TextBox 149"/>
              <p:cNvSpPr txBox="1"/>
              <p:nvPr/>
            </p:nvSpPr>
            <p:spPr>
              <a:xfrm>
                <a:off x="1135747" y="1642449"/>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grpSp>
        <p:nvGrpSpPr>
          <p:cNvPr id="169" name="Group 168"/>
          <p:cNvGrpSpPr/>
          <p:nvPr/>
        </p:nvGrpSpPr>
        <p:grpSpPr>
          <a:xfrm>
            <a:off x="4503937" y="3967528"/>
            <a:ext cx="3387979" cy="2009993"/>
            <a:chOff x="6200229" y="1287780"/>
            <a:chExt cx="2491740" cy="1478280"/>
          </a:xfrm>
        </p:grpSpPr>
        <p:sp>
          <p:nvSpPr>
            <p:cNvPr id="170" name="Rounded Rectangle 169"/>
            <p:cNvSpPr/>
            <p:nvPr/>
          </p:nvSpPr>
          <p:spPr bwMode="auto">
            <a:xfrm>
              <a:off x="6200229"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sp>
          <p:nvSpPr>
            <p:cNvPr id="171" name="Freeform 128"/>
            <p:cNvSpPr>
              <a:spLocks noChangeAspect="1"/>
            </p:cNvSpPr>
            <p:nvPr/>
          </p:nvSpPr>
          <p:spPr bwMode="black">
            <a:xfrm>
              <a:off x="7904424" y="1582722"/>
              <a:ext cx="740621" cy="40162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extLst/>
          </p:spPr>
          <p:txBody>
            <a:bodyPr vert="horz" wrap="square" lIns="89616" tIns="44809" rIns="89616" bIns="44809" numCol="1" anchor="b" anchorCtr="1" compatLnSpc="1">
              <a:prstTxWarp prst="textNoShape">
                <a:avLst/>
              </a:prstTxWarp>
            </a:bodyPr>
            <a:lstStyle/>
            <a:p>
              <a:pPr defTabSz="914013">
                <a:defRPr/>
              </a:pPr>
              <a:endParaRPr lang="en-US" sz="1765" kern="0" dirty="0">
                <a:solidFill>
                  <a:srgbClr val="FFFFFF"/>
                </a:solidFill>
              </a:endParaRPr>
            </a:p>
          </p:txBody>
        </p:sp>
        <p:grpSp>
          <p:nvGrpSpPr>
            <p:cNvPr id="172" name="Group 171"/>
            <p:cNvGrpSpPr/>
            <p:nvPr/>
          </p:nvGrpSpPr>
          <p:grpSpPr>
            <a:xfrm>
              <a:off x="6256029" y="1355800"/>
              <a:ext cx="2350078" cy="1307946"/>
              <a:chOff x="363070" y="1355800"/>
              <a:chExt cx="2350078" cy="1307946"/>
            </a:xfrm>
          </p:grpSpPr>
          <p:sp>
            <p:nvSpPr>
              <p:cNvPr id="173" name="Freeform 207"/>
              <p:cNvSpPr>
                <a:spLocks noEditPoints="1"/>
              </p:cNvSpPr>
              <p:nvPr/>
            </p:nvSpPr>
            <p:spPr bwMode="gray">
              <a:xfrm>
                <a:off x="379048" y="1582722"/>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pic>
            <p:nvPicPr>
              <p:cNvPr id="174"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19376"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38725"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11109" y="1473163"/>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81775" y="147085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Left-Right Arrow 177"/>
              <p:cNvSpPr/>
              <p:nvPr/>
            </p:nvSpPr>
            <p:spPr bwMode="auto">
              <a:xfrm>
                <a:off x="1056718" y="1767099"/>
                <a:ext cx="938068" cy="141966"/>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nvGrpSpPr>
              <p:cNvPr id="179" name="Group 178"/>
              <p:cNvGrpSpPr/>
              <p:nvPr/>
            </p:nvGrpSpPr>
            <p:grpSpPr>
              <a:xfrm>
                <a:off x="561589" y="2359010"/>
                <a:ext cx="2037861" cy="304736"/>
                <a:chOff x="4684197" y="4379561"/>
                <a:chExt cx="2037861" cy="304736"/>
              </a:xfrm>
            </p:grpSpPr>
            <p:sp>
              <p:nvSpPr>
                <p:cNvPr id="183" name="TextBox 182"/>
                <p:cNvSpPr txBox="1"/>
                <p:nvPr/>
              </p:nvSpPr>
              <p:spPr>
                <a:xfrm>
                  <a:off x="5011521" y="4379561"/>
                  <a:ext cx="1710537" cy="304736"/>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VMware or Physical to </a:t>
                  </a:r>
                  <a:br>
                    <a:rPr lang="en-US" sz="1496" spc="-52" dirty="0">
                      <a:solidFill>
                        <a:srgbClr val="505050"/>
                      </a:solidFill>
                    </a:rPr>
                  </a:br>
                  <a:r>
                    <a:rPr lang="en-US" sz="1496" spc="-52" dirty="0">
                      <a:solidFill>
                        <a:srgbClr val="505050"/>
                      </a:solidFill>
                    </a:rPr>
                    <a:t>Microsoft Azure</a:t>
                  </a:r>
                  <a:endParaRPr lang="en-US" sz="1496" spc="-52" baseline="-25000" dirty="0">
                    <a:solidFill>
                      <a:srgbClr val="505050"/>
                    </a:solidFill>
                  </a:endParaRPr>
                </a:p>
              </p:txBody>
            </p:sp>
            <p:sp>
              <p:nvSpPr>
                <p:cNvPr id="184" name="Oval 183"/>
                <p:cNvSpPr/>
                <p:nvPr/>
              </p:nvSpPr>
              <p:spPr bwMode="auto">
                <a:xfrm>
                  <a:off x="4684197" y="4385463"/>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5</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80" name="TextBox 179"/>
              <p:cNvSpPr txBox="1"/>
              <p:nvPr/>
            </p:nvSpPr>
            <p:spPr>
              <a:xfrm>
                <a:off x="363070" y="2120543"/>
                <a:ext cx="119895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VMware or Physical</a:t>
                </a:r>
                <a:endParaRPr lang="en-US" sz="1496" spc="-52" baseline="-25000" dirty="0">
                  <a:solidFill>
                    <a:srgbClr val="505050"/>
                  </a:solidFill>
                </a:endParaRPr>
              </a:p>
            </p:txBody>
          </p:sp>
          <p:sp>
            <p:nvSpPr>
              <p:cNvPr id="181" name="TextBox 180"/>
              <p:cNvSpPr txBox="1"/>
              <p:nvPr/>
            </p:nvSpPr>
            <p:spPr>
              <a:xfrm>
                <a:off x="2080027" y="2014771"/>
                <a:ext cx="633121" cy="304736"/>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Microsoft</a:t>
                </a:r>
                <a:br>
                  <a:rPr lang="en-US" sz="1496" spc="-52" dirty="0">
                    <a:solidFill>
                      <a:srgbClr val="505050"/>
                    </a:solidFill>
                  </a:rPr>
                </a:br>
                <a:r>
                  <a:rPr lang="en-US" sz="1496" spc="-52" dirty="0">
                    <a:solidFill>
                      <a:srgbClr val="505050"/>
                    </a:solidFill>
                  </a:rPr>
                  <a:t>Azure</a:t>
                </a:r>
                <a:endParaRPr lang="en-US" sz="1496" spc="-52" baseline="-25000" dirty="0">
                  <a:solidFill>
                    <a:srgbClr val="505050"/>
                  </a:solidFill>
                </a:endParaRPr>
              </a:p>
            </p:txBody>
          </p:sp>
          <p:sp>
            <p:nvSpPr>
              <p:cNvPr id="182" name="TextBox 181"/>
              <p:cNvSpPr txBox="1"/>
              <p:nvPr/>
            </p:nvSpPr>
            <p:spPr>
              <a:xfrm>
                <a:off x="1097647" y="1642449"/>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grpSp>
        <p:nvGrpSpPr>
          <p:cNvPr id="5" name="Group 4"/>
          <p:cNvGrpSpPr/>
          <p:nvPr/>
        </p:nvGrpSpPr>
        <p:grpSpPr>
          <a:xfrm>
            <a:off x="4469177" y="1707906"/>
            <a:ext cx="3387979" cy="2009993"/>
            <a:chOff x="3285626" y="1318260"/>
            <a:chExt cx="2491740" cy="1478280"/>
          </a:xfrm>
        </p:grpSpPr>
        <p:grpSp>
          <p:nvGrpSpPr>
            <p:cNvPr id="134" name="Group 133"/>
            <p:cNvGrpSpPr/>
            <p:nvPr/>
          </p:nvGrpSpPr>
          <p:grpSpPr>
            <a:xfrm>
              <a:off x="3285626" y="1318260"/>
              <a:ext cx="2491740" cy="1478280"/>
              <a:chOff x="3172551" y="1287780"/>
              <a:chExt cx="2491740" cy="1478280"/>
            </a:xfrm>
          </p:grpSpPr>
          <p:sp>
            <p:nvSpPr>
              <p:cNvPr id="133" name="Rounded Rectangle 132"/>
              <p:cNvSpPr/>
              <p:nvPr/>
            </p:nvSpPr>
            <p:spPr bwMode="auto">
              <a:xfrm>
                <a:off x="3172551"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3237005" y="1355800"/>
                <a:ext cx="2349741" cy="1302882"/>
                <a:chOff x="3340968" y="1355800"/>
                <a:chExt cx="2349741" cy="1302882"/>
              </a:xfrm>
            </p:grpSpPr>
            <p:grpSp>
              <p:nvGrpSpPr>
                <p:cNvPr id="79" name="Group 78"/>
                <p:cNvGrpSpPr/>
                <p:nvPr/>
              </p:nvGrpSpPr>
              <p:grpSpPr>
                <a:xfrm>
                  <a:off x="3340968" y="1355800"/>
                  <a:ext cx="2349741" cy="1302882"/>
                  <a:chOff x="379048" y="1355800"/>
                  <a:chExt cx="2349741" cy="1302882"/>
                </a:xfrm>
              </p:grpSpPr>
              <p:sp>
                <p:nvSpPr>
                  <p:cNvPr id="80" name="Freeform 207"/>
                  <p:cNvSpPr>
                    <a:spLocks noEditPoints="1"/>
                  </p:cNvSpPr>
                  <p:nvPr/>
                </p:nvSpPr>
                <p:spPr bwMode="gray">
                  <a:xfrm>
                    <a:off x="379048" y="1582722"/>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sp>
                <p:nvSpPr>
                  <p:cNvPr id="81" name="Freeform 207"/>
                  <p:cNvSpPr>
                    <a:spLocks noEditPoints="1"/>
                  </p:cNvSpPr>
                  <p:nvPr/>
                </p:nvSpPr>
                <p:spPr bwMode="gray">
                  <a:xfrm>
                    <a:off x="2074144" y="1583285"/>
                    <a:ext cx="654645" cy="502124"/>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solidFill>
                  <a:ln>
                    <a:noFill/>
                  </a:ln>
                  <a:extLst/>
                </p:spPr>
                <p:txBody>
                  <a:bodyPr vert="horz" wrap="square" lIns="932470" tIns="0" rIns="0" bIns="214469" numCol="1" anchor="b" anchorCtr="0" compatLnSpc="1">
                    <a:prstTxWarp prst="textNoShape">
                      <a:avLst/>
                    </a:prstTxWarp>
                  </a:bodyPr>
                  <a:lstStyle/>
                  <a:p>
                    <a:pPr defTabSz="932501"/>
                    <a:endParaRPr lang="en-US" sz="1428" dirty="0">
                      <a:solidFill>
                        <a:srgbClr val="EFEFEF"/>
                      </a:solidFill>
                    </a:endParaRPr>
                  </a:p>
                </p:txBody>
              </p:sp>
              <p:pic>
                <p:nvPicPr>
                  <p:cNvPr id="82"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19376"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38725"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90672" y="1355800"/>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194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10021" y="143108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Group 86"/>
                  <p:cNvGrpSpPr/>
                  <p:nvPr/>
                </p:nvGrpSpPr>
                <p:grpSpPr>
                  <a:xfrm>
                    <a:off x="706369" y="2353946"/>
                    <a:ext cx="1657715" cy="304736"/>
                    <a:chOff x="4828977" y="4374497"/>
                    <a:chExt cx="1657715" cy="304736"/>
                  </a:xfrm>
                </p:grpSpPr>
                <p:sp>
                  <p:nvSpPr>
                    <p:cNvPr id="91" name="TextBox 90"/>
                    <p:cNvSpPr txBox="1"/>
                    <p:nvPr/>
                  </p:nvSpPr>
                  <p:spPr>
                    <a:xfrm>
                      <a:off x="5145538" y="4374497"/>
                      <a:ext cx="1341154" cy="304736"/>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Hyper-V to Hyper-V</a:t>
                      </a:r>
                      <a:br>
                        <a:rPr lang="en-US" sz="1496" b="1" spc="-52" dirty="0">
                          <a:solidFill>
                            <a:srgbClr val="505050"/>
                          </a:solidFill>
                        </a:rPr>
                      </a:br>
                      <a:r>
                        <a:rPr lang="en-US" sz="1496" spc="-52" dirty="0">
                          <a:solidFill>
                            <a:srgbClr val="505050"/>
                          </a:solidFill>
                        </a:rPr>
                        <a:t>(on-premises)</a:t>
                      </a:r>
                      <a:endParaRPr lang="en-US" sz="1496" spc="-52" baseline="-25000" dirty="0">
                        <a:solidFill>
                          <a:srgbClr val="505050"/>
                        </a:solidFill>
                      </a:endParaRPr>
                    </a:p>
                  </p:txBody>
                </p:sp>
                <p:sp>
                  <p:nvSpPr>
                    <p:cNvPr id="92" name="Oval 91"/>
                    <p:cNvSpPr/>
                    <p:nvPr/>
                  </p:nvSpPr>
                  <p:spPr bwMode="auto">
                    <a:xfrm>
                      <a:off x="4828977" y="4385463"/>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2</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88" name="TextBox 87"/>
                  <p:cNvSpPr txBox="1"/>
                  <p:nvPr/>
                </p:nvSpPr>
                <p:spPr>
                  <a:xfrm>
                    <a:off x="389809" y="2120543"/>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Hyper-V</a:t>
                    </a:r>
                    <a:endParaRPr lang="en-US" sz="1496" spc="-52" baseline="-25000" dirty="0">
                      <a:solidFill>
                        <a:srgbClr val="505050"/>
                      </a:solidFill>
                    </a:endParaRPr>
                  </a:p>
                </p:txBody>
              </p:sp>
              <p:sp>
                <p:nvSpPr>
                  <p:cNvPr id="89" name="TextBox 88"/>
                  <p:cNvSpPr txBox="1"/>
                  <p:nvPr/>
                </p:nvSpPr>
                <p:spPr>
                  <a:xfrm>
                    <a:off x="2084905" y="2123059"/>
                    <a:ext cx="633121" cy="152369"/>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Hyper-V</a:t>
                    </a:r>
                    <a:endParaRPr lang="en-US" sz="1496" spc="-52" baseline="-25000" dirty="0">
                      <a:solidFill>
                        <a:srgbClr val="505050"/>
                      </a:solidFill>
                    </a:endParaRPr>
                  </a:p>
                </p:txBody>
              </p:sp>
            </p:grpSp>
            <p:pic>
              <p:nvPicPr>
                <p:cNvPr id="95" name="Hyper-V log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11517" y="1463052"/>
                  <a:ext cx="266746" cy="193997"/>
                </a:xfrm>
                <a:prstGeom prst="rect">
                  <a:avLst/>
                </a:prstGeom>
                <a:noFill/>
                <a:ln>
                  <a:noFill/>
                </a:ln>
              </p:spPr>
            </p:pic>
            <p:pic>
              <p:nvPicPr>
                <p:cNvPr id="97" name="Hyper-V log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7385" y="1471322"/>
                  <a:ext cx="266746" cy="193997"/>
                </a:xfrm>
                <a:prstGeom prst="rect">
                  <a:avLst/>
                </a:prstGeom>
                <a:noFill/>
                <a:ln>
                  <a:noFill/>
                </a:ln>
              </p:spPr>
            </p:pic>
            <p:sp>
              <p:nvSpPr>
                <p:cNvPr id="98" name="Left-Right Arrow 97"/>
                <p:cNvSpPr/>
                <p:nvPr/>
              </p:nvSpPr>
              <p:spPr bwMode="auto">
                <a:xfrm>
                  <a:off x="4191612" y="1521923"/>
                  <a:ext cx="661222" cy="146304"/>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sp>
              <p:nvSpPr>
                <p:cNvPr id="99" name="TextBox 98"/>
                <p:cNvSpPr txBox="1"/>
                <p:nvPr/>
              </p:nvSpPr>
              <p:spPr>
                <a:xfrm>
                  <a:off x="4100978" y="1404816"/>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sp>
          <p:nvSpPr>
            <p:cNvPr id="90" name="TextBox 89"/>
            <p:cNvSpPr txBox="1"/>
            <p:nvPr/>
          </p:nvSpPr>
          <p:spPr>
            <a:xfrm>
              <a:off x="4027130" y="1766003"/>
              <a:ext cx="268512"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SAN</a:t>
              </a:r>
              <a:endParaRPr lang="en-US" sz="1224" b="1" spc="-52" baseline="-25000" dirty="0">
                <a:solidFill>
                  <a:srgbClr val="505050"/>
                </a:solidFill>
              </a:endParaRPr>
            </a:p>
          </p:txBody>
        </p:sp>
        <p:sp>
          <p:nvSpPr>
            <p:cNvPr id="93" name="TextBox 92"/>
            <p:cNvSpPr txBox="1"/>
            <p:nvPr/>
          </p:nvSpPr>
          <p:spPr>
            <a:xfrm>
              <a:off x="4726959" y="1767295"/>
              <a:ext cx="268512"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SAN</a:t>
              </a:r>
              <a:endParaRPr lang="en-US" sz="1224" b="1" spc="-52" baseline="-25000" dirty="0">
                <a:solidFill>
                  <a:srgbClr val="505050"/>
                </a:solidFill>
              </a:endParaRPr>
            </a:p>
          </p:txBody>
        </p:sp>
      </p:grpSp>
      <p:sp>
        <p:nvSpPr>
          <p:cNvPr id="100" name="Title 1"/>
          <p:cNvSpPr txBox="1">
            <a:spLocks/>
          </p:cNvSpPr>
          <p:nvPr/>
        </p:nvSpPr>
        <p:spPr>
          <a:xfrm>
            <a:off x="150474" y="6142774"/>
            <a:ext cx="12002081" cy="739189"/>
          </a:xfrm>
          <a:prstGeom prst="rect">
            <a:avLst/>
          </a:prstGeom>
        </p:spPr>
        <p:txBody>
          <a:bodyPr vert="horz" wrap="square" lIns="198927" tIns="124329" rIns="198927" bIns="124329" rtlCol="0" anchor="ctr">
            <a:noAutofit/>
          </a:bodyPr>
          <a:lstStyle>
            <a:lvl1pPr algn="l" defTabSz="685870" rtl="0" eaLnBrk="1" latinLnBrk="0" hangingPunct="1">
              <a:lnSpc>
                <a:spcPts val="4632"/>
              </a:lnSpc>
              <a:spcBef>
                <a:spcPct val="0"/>
              </a:spcBef>
              <a:buNone/>
              <a:defRPr lang="en-US" sz="4265" b="0" kern="1200" cap="none" spc="-75" baseline="0">
                <a:ln w="3175">
                  <a:noFill/>
                </a:ln>
                <a:solidFill>
                  <a:schemeClr val="accent2"/>
                </a:solidFill>
                <a:effectLst/>
                <a:latin typeface="+mj-lt"/>
                <a:ea typeface="+mn-ea"/>
                <a:cs typeface="Segoe UI" pitchFamily="34" charset="0"/>
              </a:defRPr>
            </a:lvl1pPr>
          </a:lstStyle>
          <a:p>
            <a:pPr algn="ctr">
              <a:lnSpc>
                <a:spcPct val="100000"/>
              </a:lnSpc>
            </a:pPr>
            <a:r>
              <a:rPr sz="1836" dirty="0">
                <a:gradFill>
                  <a:gsLst>
                    <a:gs pos="0">
                      <a:srgbClr val="505050"/>
                    </a:gs>
                    <a:gs pos="100000">
                      <a:srgbClr val="505050"/>
                    </a:gs>
                  </a:gsLst>
                  <a:lin ang="5400000" scaled="1"/>
                </a:gradFill>
                <a:latin typeface="Segoe UI"/>
              </a:rPr>
              <a:t>Protect important applications by coordinating the replication and recovery of private clouds across sites.</a:t>
            </a:r>
            <a:br>
              <a:rPr sz="1836" dirty="0">
                <a:gradFill>
                  <a:gsLst>
                    <a:gs pos="0">
                      <a:srgbClr val="505050"/>
                    </a:gs>
                    <a:gs pos="100000">
                      <a:srgbClr val="505050"/>
                    </a:gs>
                  </a:gsLst>
                  <a:lin ang="5400000" scaled="1"/>
                </a:gradFill>
                <a:latin typeface="Segoe UI"/>
              </a:rPr>
            </a:br>
            <a:r>
              <a:rPr sz="1836" dirty="0">
                <a:gradFill>
                  <a:gsLst>
                    <a:gs pos="0">
                      <a:srgbClr val="505050"/>
                    </a:gs>
                    <a:gs pos="100000">
                      <a:srgbClr val="505050"/>
                    </a:gs>
                  </a:gsLst>
                  <a:lin ang="5400000" scaled="1"/>
                </a:gradFill>
                <a:latin typeface="Segoe UI"/>
              </a:rPr>
              <a:t>Protect your applications to your own second site, a hoster’s site, or even use Microsoft Azure as your disaster recovery site.</a:t>
            </a:r>
          </a:p>
        </p:txBody>
      </p:sp>
      <p:cxnSp>
        <p:nvCxnSpPr>
          <p:cNvPr id="101" name="Straight Connector 100"/>
          <p:cNvCxnSpPr/>
          <p:nvPr/>
        </p:nvCxnSpPr>
        <p:spPr>
          <a:xfrm>
            <a:off x="275481" y="6075048"/>
            <a:ext cx="11887559" cy="0"/>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279DA74E-4BE0-4795-AA93-09AE63052620}"/>
              </a:ext>
            </a:extLst>
          </p:cNvPr>
          <p:cNvGrpSpPr/>
          <p:nvPr/>
        </p:nvGrpSpPr>
        <p:grpSpPr>
          <a:xfrm>
            <a:off x="8054193" y="3966826"/>
            <a:ext cx="3387979" cy="2009992"/>
            <a:chOff x="6175722" y="1287780"/>
            <a:chExt cx="2491740" cy="1478280"/>
          </a:xfrm>
        </p:grpSpPr>
        <p:sp>
          <p:nvSpPr>
            <p:cNvPr id="102" name="Rounded Rectangle 134">
              <a:extLst>
                <a:ext uri="{FF2B5EF4-FFF2-40B4-BE49-F238E27FC236}">
                  <a16:creationId xmlns:a16="http://schemas.microsoft.com/office/drawing/2014/main" id="{0E28D481-8074-47EC-AE84-898FDFF551AD}"/>
                </a:ext>
              </a:extLst>
            </p:cNvPr>
            <p:cNvSpPr/>
            <p:nvPr/>
          </p:nvSpPr>
          <p:spPr bwMode="auto">
            <a:xfrm>
              <a:off x="6175722" y="1287780"/>
              <a:ext cx="2491740" cy="1478280"/>
            </a:xfrm>
            <a:prstGeom prst="roundRect">
              <a:avLst>
                <a:gd name="adj" fmla="val 70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59" tIns="198927" rIns="248659" bIns="198927"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Freeform 128">
              <a:extLst>
                <a:ext uri="{FF2B5EF4-FFF2-40B4-BE49-F238E27FC236}">
                  <a16:creationId xmlns:a16="http://schemas.microsoft.com/office/drawing/2014/main" id="{B68E3971-CD56-46BE-B921-2D9B94DB1412}"/>
                </a:ext>
              </a:extLst>
            </p:cNvPr>
            <p:cNvSpPr>
              <a:spLocks noChangeAspect="1"/>
            </p:cNvSpPr>
            <p:nvPr/>
          </p:nvSpPr>
          <p:spPr bwMode="black">
            <a:xfrm>
              <a:off x="7904424" y="1582722"/>
              <a:ext cx="740621" cy="40162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extLst/>
          </p:spPr>
          <p:txBody>
            <a:bodyPr vert="horz" wrap="square" lIns="89616" tIns="44809" rIns="89616" bIns="44809" numCol="1" anchor="b" anchorCtr="1" compatLnSpc="1">
              <a:prstTxWarp prst="textNoShape">
                <a:avLst/>
              </a:prstTxWarp>
            </a:bodyPr>
            <a:lstStyle/>
            <a:p>
              <a:pPr defTabSz="914013">
                <a:defRPr/>
              </a:pPr>
              <a:endParaRPr lang="en-US" sz="1765" kern="0" dirty="0">
                <a:solidFill>
                  <a:srgbClr val="FFFFFF"/>
                </a:solidFill>
              </a:endParaRPr>
            </a:p>
          </p:txBody>
        </p:sp>
        <p:grpSp>
          <p:nvGrpSpPr>
            <p:cNvPr id="104" name="Group 103">
              <a:extLst>
                <a:ext uri="{FF2B5EF4-FFF2-40B4-BE49-F238E27FC236}">
                  <a16:creationId xmlns:a16="http://schemas.microsoft.com/office/drawing/2014/main" id="{52A4B6CC-2BAC-4455-B0E5-12788C5D2AB8}"/>
                </a:ext>
              </a:extLst>
            </p:cNvPr>
            <p:cNvGrpSpPr/>
            <p:nvPr/>
          </p:nvGrpSpPr>
          <p:grpSpPr>
            <a:xfrm>
              <a:off x="6454548" y="1470851"/>
              <a:ext cx="2151559" cy="1253854"/>
              <a:chOff x="561589" y="1470851"/>
              <a:chExt cx="2151559" cy="1253854"/>
            </a:xfrm>
          </p:grpSpPr>
          <p:pic>
            <p:nvPicPr>
              <p:cNvPr id="108" name="Picture 19474">
                <a:extLst>
                  <a:ext uri="{FF2B5EF4-FFF2-40B4-BE49-F238E27FC236}">
                    <a16:creationId xmlns:a16="http://schemas.microsoft.com/office/drawing/2014/main" id="{5DB9DCA0-0A0E-448B-B34F-D567DBCE6F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11109" y="1473163"/>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9474">
                <a:extLst>
                  <a:ext uri="{FF2B5EF4-FFF2-40B4-BE49-F238E27FC236}">
                    <a16:creationId xmlns:a16="http://schemas.microsoft.com/office/drawing/2014/main" id="{B6C259C5-8F57-4865-A308-181EF7DF35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381775" y="1470851"/>
                <a:ext cx="285479" cy="4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Left-Right Arrow 123">
                <a:extLst>
                  <a:ext uri="{FF2B5EF4-FFF2-40B4-BE49-F238E27FC236}">
                    <a16:creationId xmlns:a16="http://schemas.microsoft.com/office/drawing/2014/main" id="{EF0E51F7-5F84-48D7-8748-488ABA060EAE}"/>
                  </a:ext>
                </a:extLst>
              </p:cNvPr>
              <p:cNvSpPr/>
              <p:nvPr/>
            </p:nvSpPr>
            <p:spPr bwMode="auto">
              <a:xfrm>
                <a:off x="1056718" y="1767099"/>
                <a:ext cx="938068" cy="141966"/>
              </a:xfrm>
              <a:prstGeom prst="leftRightArrow">
                <a:avLst>
                  <a:gd name="adj1" fmla="val 54971"/>
                  <a:gd name="adj2" fmla="val 50215"/>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2" tIns="149153" rIns="186442" bIns="149153" numCol="1" spcCol="0" rtlCol="0" fromWordArt="0" anchor="ctr" anchorCtr="0" forceAA="0" compatLnSpc="1">
                <a:prstTxWarp prst="textNoShape">
                  <a:avLst/>
                </a:prstTxWarp>
                <a:noAutofit/>
              </a:bodyPr>
              <a:lstStyle/>
              <a:p>
                <a:pPr algn="ctr" defTabSz="950721"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nvGrpSpPr>
              <p:cNvPr id="111" name="Group 110">
                <a:extLst>
                  <a:ext uri="{FF2B5EF4-FFF2-40B4-BE49-F238E27FC236}">
                    <a16:creationId xmlns:a16="http://schemas.microsoft.com/office/drawing/2014/main" id="{85708CD8-A795-435A-A572-18EE79F26E1D}"/>
                  </a:ext>
                </a:extLst>
              </p:cNvPr>
              <p:cNvGrpSpPr/>
              <p:nvPr/>
            </p:nvGrpSpPr>
            <p:grpSpPr>
              <a:xfrm>
                <a:off x="561589" y="2364912"/>
                <a:ext cx="2037861" cy="359793"/>
                <a:chOff x="4684197" y="4385463"/>
                <a:chExt cx="2037861" cy="359793"/>
              </a:xfrm>
            </p:grpSpPr>
            <p:sp>
              <p:nvSpPr>
                <p:cNvPr id="115" name="TextBox 114">
                  <a:extLst>
                    <a:ext uri="{FF2B5EF4-FFF2-40B4-BE49-F238E27FC236}">
                      <a16:creationId xmlns:a16="http://schemas.microsoft.com/office/drawing/2014/main" id="{4D2CBA67-A76D-451F-9EFC-7EA773BB4C43}"/>
                    </a:ext>
                  </a:extLst>
                </p:cNvPr>
                <p:cNvSpPr txBox="1"/>
                <p:nvPr/>
              </p:nvSpPr>
              <p:spPr>
                <a:xfrm>
                  <a:off x="5011521" y="4440521"/>
                  <a:ext cx="1710537" cy="304735"/>
                </a:xfrm>
                <a:prstGeom prst="rect">
                  <a:avLst/>
                </a:prstGeom>
                <a:noFill/>
              </p:spPr>
              <p:txBody>
                <a:bodyPr wrap="square" lIns="0" tIns="0" rIns="0" bIns="0" rtlCol="0">
                  <a:spAutoFit/>
                </a:bodyPr>
                <a:lstStyle/>
                <a:p>
                  <a:pPr defTabSz="932520">
                    <a:lnSpc>
                      <a:spcPct val="90000"/>
                    </a:lnSpc>
                  </a:pPr>
                  <a:r>
                    <a:rPr lang="en-US" sz="1496" spc="-52" dirty="0">
                      <a:solidFill>
                        <a:srgbClr val="505050"/>
                      </a:solidFill>
                    </a:rPr>
                    <a:t>Microsoft Azure to </a:t>
                  </a:r>
                </a:p>
                <a:p>
                  <a:pPr defTabSz="932520">
                    <a:lnSpc>
                      <a:spcPct val="90000"/>
                    </a:lnSpc>
                  </a:pPr>
                  <a:r>
                    <a:rPr lang="en-US" sz="1496" spc="-52" dirty="0">
                      <a:solidFill>
                        <a:srgbClr val="505050"/>
                      </a:solidFill>
                    </a:rPr>
                    <a:t>Microsoft Azure</a:t>
                  </a:r>
                  <a:endParaRPr lang="en-US" sz="1496" spc="-52" baseline="-25000" dirty="0">
                    <a:solidFill>
                      <a:srgbClr val="505050"/>
                    </a:solidFill>
                  </a:endParaRPr>
                </a:p>
              </p:txBody>
            </p:sp>
            <p:sp>
              <p:nvSpPr>
                <p:cNvPr id="116" name="Oval 115">
                  <a:extLst>
                    <a:ext uri="{FF2B5EF4-FFF2-40B4-BE49-F238E27FC236}">
                      <a16:creationId xmlns:a16="http://schemas.microsoft.com/office/drawing/2014/main" id="{B40984D8-9793-464B-B597-177DDDEF8789}"/>
                    </a:ext>
                  </a:extLst>
                </p:cNvPr>
                <p:cNvSpPr/>
                <p:nvPr/>
              </p:nvSpPr>
              <p:spPr bwMode="auto">
                <a:xfrm>
                  <a:off x="4684197" y="4385463"/>
                  <a:ext cx="262466" cy="26246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7986" fontAlgn="base">
                    <a:lnSpc>
                      <a:spcPct val="90000"/>
                    </a:lnSpc>
                    <a:spcBef>
                      <a:spcPct val="0"/>
                    </a:spcBef>
                    <a:spcAft>
                      <a:spcPct val="0"/>
                    </a:spcAft>
                  </a:pPr>
                  <a:r>
                    <a:rPr lang="en-US" sz="1904" b="1" dirty="0">
                      <a:gradFill>
                        <a:gsLst>
                          <a:gs pos="0">
                            <a:srgbClr val="FFFFFF"/>
                          </a:gs>
                          <a:gs pos="100000">
                            <a:srgbClr val="FFFFFF"/>
                          </a:gs>
                        </a:gsLst>
                        <a:lin ang="5400000" scaled="0"/>
                      </a:gradFill>
                      <a:ea typeface="Segoe UI" pitchFamily="34" charset="0"/>
                      <a:cs typeface="Segoe UI" pitchFamily="34" charset="0"/>
                    </a:rPr>
                    <a:t>6</a:t>
                  </a: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13" name="TextBox 112">
                <a:extLst>
                  <a:ext uri="{FF2B5EF4-FFF2-40B4-BE49-F238E27FC236}">
                    <a16:creationId xmlns:a16="http://schemas.microsoft.com/office/drawing/2014/main" id="{D83B9BEE-AF54-4858-9B78-3AD8678D1E9C}"/>
                  </a:ext>
                </a:extLst>
              </p:cNvPr>
              <p:cNvSpPr txBox="1"/>
              <p:nvPr/>
            </p:nvSpPr>
            <p:spPr>
              <a:xfrm>
                <a:off x="2080027" y="2014771"/>
                <a:ext cx="633121" cy="304736"/>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Microsoft</a:t>
                </a:r>
                <a:br>
                  <a:rPr lang="en-US" sz="1496" spc="-52" dirty="0">
                    <a:solidFill>
                      <a:srgbClr val="505050"/>
                    </a:solidFill>
                  </a:rPr>
                </a:br>
                <a:r>
                  <a:rPr lang="en-US" sz="1496" spc="-52" dirty="0">
                    <a:solidFill>
                      <a:srgbClr val="505050"/>
                    </a:solidFill>
                  </a:rPr>
                  <a:t>Azure</a:t>
                </a:r>
                <a:endParaRPr lang="en-US" sz="1496" spc="-52" baseline="-25000" dirty="0">
                  <a:solidFill>
                    <a:srgbClr val="505050"/>
                  </a:solidFill>
                </a:endParaRPr>
              </a:p>
            </p:txBody>
          </p:sp>
          <p:sp>
            <p:nvSpPr>
              <p:cNvPr id="114" name="TextBox 113">
                <a:extLst>
                  <a:ext uri="{FF2B5EF4-FFF2-40B4-BE49-F238E27FC236}">
                    <a16:creationId xmlns:a16="http://schemas.microsoft.com/office/drawing/2014/main" id="{4BD6DF19-4124-42FD-8C82-870EBA9CA436}"/>
                  </a:ext>
                </a:extLst>
              </p:cNvPr>
              <p:cNvSpPr txBox="1"/>
              <p:nvPr/>
            </p:nvSpPr>
            <p:spPr>
              <a:xfrm>
                <a:off x="1097647" y="1642449"/>
                <a:ext cx="834790" cy="124686"/>
              </a:xfrm>
              <a:prstGeom prst="rect">
                <a:avLst/>
              </a:prstGeom>
              <a:noFill/>
            </p:spPr>
            <p:txBody>
              <a:bodyPr wrap="square" lIns="0" tIns="0" rIns="0" bIns="0" rtlCol="0">
                <a:spAutoFit/>
              </a:bodyPr>
              <a:lstStyle/>
              <a:p>
                <a:pPr algn="ctr" defTabSz="932520">
                  <a:lnSpc>
                    <a:spcPct val="90000"/>
                  </a:lnSpc>
                </a:pPr>
                <a:r>
                  <a:rPr lang="en-US" sz="1224" b="1" spc="-52" dirty="0">
                    <a:solidFill>
                      <a:srgbClr val="505050"/>
                    </a:solidFill>
                  </a:rPr>
                  <a:t>Replication</a:t>
                </a:r>
                <a:endParaRPr lang="en-US" sz="1224" b="1" spc="-52" baseline="-25000" dirty="0">
                  <a:solidFill>
                    <a:srgbClr val="505050"/>
                  </a:solidFill>
                </a:endParaRPr>
              </a:p>
            </p:txBody>
          </p:sp>
        </p:grpSp>
      </p:grpSp>
      <p:grpSp>
        <p:nvGrpSpPr>
          <p:cNvPr id="3" name="Group 2">
            <a:extLst>
              <a:ext uri="{FF2B5EF4-FFF2-40B4-BE49-F238E27FC236}">
                <a16:creationId xmlns:a16="http://schemas.microsoft.com/office/drawing/2014/main" id="{D50FF9B8-3C1A-4E3B-A797-2CC53271261C}"/>
              </a:ext>
            </a:extLst>
          </p:cNvPr>
          <p:cNvGrpSpPr/>
          <p:nvPr/>
        </p:nvGrpSpPr>
        <p:grpSpPr>
          <a:xfrm>
            <a:off x="8141988" y="4173640"/>
            <a:ext cx="1007011" cy="1153903"/>
            <a:chOff x="8141988" y="4173640"/>
            <a:chExt cx="1007011" cy="1153903"/>
          </a:xfrm>
        </p:grpSpPr>
        <p:sp>
          <p:nvSpPr>
            <p:cNvPr id="119" name="Freeform 128">
              <a:extLst>
                <a:ext uri="{FF2B5EF4-FFF2-40B4-BE49-F238E27FC236}">
                  <a16:creationId xmlns:a16="http://schemas.microsoft.com/office/drawing/2014/main" id="{CBE20B1B-3FEC-44C3-8810-FDB2EA6185DA}"/>
                </a:ext>
              </a:extLst>
            </p:cNvPr>
            <p:cNvSpPr>
              <a:spLocks noChangeAspect="1"/>
            </p:cNvSpPr>
            <p:nvPr/>
          </p:nvSpPr>
          <p:spPr bwMode="black">
            <a:xfrm>
              <a:off x="8141988" y="4325749"/>
              <a:ext cx="1007011" cy="54608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extLst/>
          </p:spPr>
          <p:txBody>
            <a:bodyPr vert="horz" wrap="square" lIns="89616" tIns="44809" rIns="89616" bIns="44809" numCol="1" anchor="b" anchorCtr="1" compatLnSpc="1">
              <a:prstTxWarp prst="textNoShape">
                <a:avLst/>
              </a:prstTxWarp>
            </a:bodyPr>
            <a:lstStyle/>
            <a:p>
              <a:pPr defTabSz="914013">
                <a:defRPr/>
              </a:pPr>
              <a:endParaRPr lang="en-US" sz="1765" kern="0" dirty="0">
                <a:solidFill>
                  <a:srgbClr val="FFFFFF"/>
                </a:solidFill>
              </a:endParaRPr>
            </a:p>
          </p:txBody>
        </p:sp>
        <p:pic>
          <p:nvPicPr>
            <p:cNvPr id="153" name="Picture 19474">
              <a:extLst>
                <a:ext uri="{FF2B5EF4-FFF2-40B4-BE49-F238E27FC236}">
                  <a16:creationId xmlns:a16="http://schemas.microsoft.com/office/drawing/2014/main" id="{29523C1F-1FBB-4D52-B4FC-9516DE9A7D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277472" y="4176784"/>
              <a:ext cx="388161" cy="64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19474">
              <a:extLst>
                <a:ext uri="{FF2B5EF4-FFF2-40B4-BE49-F238E27FC236}">
                  <a16:creationId xmlns:a16="http://schemas.microsoft.com/office/drawing/2014/main" id="{92FA986B-EA5E-4853-9866-721AB076B8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645492" y="4173640"/>
              <a:ext cx="388161" cy="64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extBox 154">
              <a:extLst>
                <a:ext uri="{FF2B5EF4-FFF2-40B4-BE49-F238E27FC236}">
                  <a16:creationId xmlns:a16="http://schemas.microsoft.com/office/drawing/2014/main" id="{CC12B993-492F-4714-80DB-BF8419738D4F}"/>
                </a:ext>
              </a:extLst>
            </p:cNvPr>
            <p:cNvSpPr txBox="1"/>
            <p:nvPr/>
          </p:nvSpPr>
          <p:spPr>
            <a:xfrm>
              <a:off x="8235210" y="4913199"/>
              <a:ext cx="860845" cy="414344"/>
            </a:xfrm>
            <a:prstGeom prst="rect">
              <a:avLst/>
            </a:prstGeom>
            <a:noFill/>
          </p:spPr>
          <p:txBody>
            <a:bodyPr wrap="square" lIns="0" tIns="0" rIns="0" bIns="0" rtlCol="0">
              <a:spAutoFit/>
            </a:bodyPr>
            <a:lstStyle/>
            <a:p>
              <a:pPr algn="ctr" defTabSz="932520">
                <a:lnSpc>
                  <a:spcPct val="90000"/>
                </a:lnSpc>
              </a:pPr>
              <a:r>
                <a:rPr lang="en-US" sz="1496" spc="-52" dirty="0">
                  <a:solidFill>
                    <a:srgbClr val="505050"/>
                  </a:solidFill>
                </a:rPr>
                <a:t>Microsoft</a:t>
              </a:r>
              <a:br>
                <a:rPr lang="en-US" sz="1496" spc="-52" dirty="0">
                  <a:solidFill>
                    <a:srgbClr val="505050"/>
                  </a:solidFill>
                </a:rPr>
              </a:br>
              <a:r>
                <a:rPr lang="en-US" sz="1496" spc="-52" dirty="0">
                  <a:solidFill>
                    <a:srgbClr val="505050"/>
                  </a:solidFill>
                </a:rPr>
                <a:t>Azure</a:t>
              </a:r>
              <a:endParaRPr lang="en-US" sz="1496" spc="-52" baseline="-25000" dirty="0">
                <a:solidFill>
                  <a:srgbClr val="505050"/>
                </a:solidFill>
              </a:endParaRPr>
            </a:p>
          </p:txBody>
        </p:sp>
      </p:grpSp>
    </p:spTree>
    <p:extLst>
      <p:ext uri="{BB962C8B-B14F-4D97-AF65-F5344CB8AC3E}">
        <p14:creationId xmlns:p14="http://schemas.microsoft.com/office/powerpoint/2010/main" val="270591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500"/>
                                        <p:tgtEl>
                                          <p:spTgt spid="1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9"/>
                                        </p:tgtEl>
                                        <p:attrNameLst>
                                          <p:attrName>style.visibility</p:attrName>
                                        </p:attrNameLst>
                                      </p:cBhvr>
                                      <p:to>
                                        <p:strVal val="visible"/>
                                      </p:to>
                                    </p:set>
                                    <p:animEffect transition="in" filter="fade">
                                      <p:cBhvr>
                                        <p:cTn id="23" dur="500"/>
                                        <p:tgtEl>
                                          <p:spTgt spid="16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a:extLst>
              <a:ext uri="{FF2B5EF4-FFF2-40B4-BE49-F238E27FC236}">
                <a16:creationId xmlns:a16="http://schemas.microsoft.com/office/drawing/2014/main" id="{D34478AD-5E54-4924-A0F2-F444B66E2832}"/>
              </a:ext>
            </a:extLst>
          </p:cNvPr>
          <p:cNvSpPr>
            <a:spLocks noGrp="1"/>
          </p:cNvSpPr>
          <p:nvPr>
            <p:ph type="title"/>
          </p:nvPr>
        </p:nvSpPr>
        <p:spPr>
          <a:xfrm>
            <a:off x="274639" y="295274"/>
            <a:ext cx="11889564" cy="917575"/>
          </a:xfrm>
        </p:spPr>
        <p:txBody>
          <a:bodyPr/>
          <a:lstStyle/>
          <a:p>
            <a:r>
              <a:rPr lang="en-US" dirty="0"/>
              <a:t>Disaster Recovery for Hyper-V</a:t>
            </a:r>
          </a:p>
        </p:txBody>
      </p:sp>
      <p:pic>
        <p:nvPicPr>
          <p:cNvPr id="52" name="Picture 98" descr="Cloud">
            <a:extLst>
              <a:ext uri="{FF2B5EF4-FFF2-40B4-BE49-F238E27FC236}">
                <a16:creationId xmlns:a16="http://schemas.microsoft.com/office/drawing/2014/main" id="{FFC52D2C-15F4-497F-9EC9-C827B2E45AFA}"/>
              </a:ext>
            </a:extLst>
          </p:cNvPr>
          <p:cNvPicPr>
            <a:picLocks noChangeAspect="1" noChangeArrowheads="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031" y="2201862"/>
            <a:ext cx="4784411" cy="2097473"/>
          </a:xfrm>
          <a:prstGeom prst="rect">
            <a:avLst/>
          </a:prstGeom>
          <a:noFill/>
          <a:ln w="9525">
            <a:noFill/>
            <a:miter lim="800000"/>
            <a:headEnd/>
            <a:tailEnd/>
          </a:ln>
          <a:effectLst>
            <a:glow>
              <a:schemeClr val="accent1">
                <a:alpha val="0"/>
              </a:schemeClr>
            </a:glow>
          </a:effectLst>
        </p:spPr>
      </p:pic>
      <p:sp>
        <p:nvSpPr>
          <p:cNvPr id="53" name="TextBox 52">
            <a:extLst>
              <a:ext uri="{FF2B5EF4-FFF2-40B4-BE49-F238E27FC236}">
                <a16:creationId xmlns:a16="http://schemas.microsoft.com/office/drawing/2014/main" id="{46F85FCC-B9AE-49F3-8275-620B7A2C2F9C}"/>
              </a:ext>
            </a:extLst>
          </p:cNvPr>
          <p:cNvSpPr txBox="1"/>
          <p:nvPr/>
        </p:nvSpPr>
        <p:spPr>
          <a:xfrm>
            <a:off x="451896" y="4411662"/>
            <a:ext cx="3724844" cy="461665"/>
          </a:xfrm>
          <a:prstGeom prst="rect">
            <a:avLst/>
          </a:prstGeom>
          <a:noFill/>
        </p:spPr>
        <p:txBody>
          <a:bodyPr wrap="square" lIns="0" tIns="0" rIns="0" bIns="0" rtlCol="0">
            <a:spAutoFit/>
          </a:bodyPr>
          <a:lstStyle/>
          <a:p>
            <a:pPr algn="ctr" defTabSz="932402">
              <a:lnSpc>
                <a:spcPct val="90000"/>
              </a:lnSpc>
            </a:pPr>
            <a:r>
              <a:rPr lang="en-US" sz="2000" b="1" spc="-52" dirty="0"/>
              <a:t>Source: Hyper-V</a:t>
            </a:r>
            <a:br>
              <a:rPr lang="en-US" sz="2000" b="1" spc="-52" dirty="0"/>
            </a:br>
            <a:endParaRPr lang="en-US" sz="2000" b="1" spc="-52" baseline="-25000" dirty="0"/>
          </a:p>
        </p:txBody>
      </p:sp>
      <p:sp>
        <p:nvSpPr>
          <p:cNvPr id="57" name="TextBox 56">
            <a:extLst>
              <a:ext uri="{FF2B5EF4-FFF2-40B4-BE49-F238E27FC236}">
                <a16:creationId xmlns:a16="http://schemas.microsoft.com/office/drawing/2014/main" id="{988B29DF-974C-4ADB-8445-26A1147D55EF}"/>
              </a:ext>
            </a:extLst>
          </p:cNvPr>
          <p:cNvSpPr txBox="1"/>
          <p:nvPr/>
        </p:nvSpPr>
        <p:spPr>
          <a:xfrm>
            <a:off x="9665127" y="2229348"/>
            <a:ext cx="980446" cy="138179"/>
          </a:xfrm>
          <a:prstGeom prst="rect">
            <a:avLst/>
          </a:prstGeom>
          <a:noFill/>
        </p:spPr>
        <p:txBody>
          <a:bodyPr wrap="square" lIns="0" tIns="0" rIns="0" bIns="0" rtlCol="0">
            <a:spAutoFit/>
          </a:bodyPr>
          <a:lstStyle/>
          <a:p>
            <a:pPr algn="ctr" defTabSz="932402">
              <a:lnSpc>
                <a:spcPct val="90000"/>
              </a:lnSpc>
            </a:pPr>
            <a:endParaRPr lang="en-US" sz="1496" b="1" spc="-52" baseline="-25000" dirty="0"/>
          </a:p>
        </p:txBody>
      </p:sp>
      <p:grpSp>
        <p:nvGrpSpPr>
          <p:cNvPr id="58" name="Group 57">
            <a:extLst>
              <a:ext uri="{FF2B5EF4-FFF2-40B4-BE49-F238E27FC236}">
                <a16:creationId xmlns:a16="http://schemas.microsoft.com/office/drawing/2014/main" id="{BDE6A1C8-69F4-4912-85CD-7D9826B55255}"/>
              </a:ext>
            </a:extLst>
          </p:cNvPr>
          <p:cNvGrpSpPr/>
          <p:nvPr/>
        </p:nvGrpSpPr>
        <p:grpSpPr>
          <a:xfrm>
            <a:off x="1179473" y="5707062"/>
            <a:ext cx="2905163" cy="677237"/>
            <a:chOff x="9499030" y="5941207"/>
            <a:chExt cx="2905163" cy="677237"/>
          </a:xfrm>
        </p:grpSpPr>
        <p:sp>
          <p:nvSpPr>
            <p:cNvPr id="59" name="TextBox 58">
              <a:extLst>
                <a:ext uri="{FF2B5EF4-FFF2-40B4-BE49-F238E27FC236}">
                  <a16:creationId xmlns:a16="http://schemas.microsoft.com/office/drawing/2014/main" id="{30EC6B60-7BBF-45B1-A831-891A3CEAB120}"/>
                </a:ext>
              </a:extLst>
            </p:cNvPr>
            <p:cNvSpPr txBox="1"/>
            <p:nvPr/>
          </p:nvSpPr>
          <p:spPr>
            <a:xfrm>
              <a:off x="9979194" y="5941207"/>
              <a:ext cx="2424999" cy="677237"/>
            </a:xfrm>
            <a:prstGeom prst="rect">
              <a:avLst/>
            </a:prstGeom>
            <a:noFill/>
          </p:spPr>
          <p:txBody>
            <a:bodyPr wrap="square" lIns="0" tIns="0" rIns="0" bIns="0" rtlCol="0">
              <a:spAutoFit/>
            </a:bodyPr>
            <a:lstStyle/>
            <a:p>
              <a:pPr defTabSz="932402">
                <a:lnSpc>
                  <a:spcPct val="90000"/>
                </a:lnSpc>
              </a:pPr>
              <a:r>
                <a:rPr lang="en-US" sz="1765" b="1" dirty="0">
                  <a:solidFill>
                    <a:srgbClr val="0072C6"/>
                  </a:solidFill>
                  <a:latin typeface="Segoe UI Light"/>
                </a:rPr>
                <a:t>Microsoft Azure Recovery Services Agent </a:t>
              </a:r>
              <a:endParaRPr lang="en-US" sz="1360" b="1" spc="-52" dirty="0"/>
            </a:p>
            <a:p>
              <a:pPr defTabSz="932402">
                <a:lnSpc>
                  <a:spcPct val="90000"/>
                </a:lnSpc>
              </a:pPr>
              <a:r>
                <a:rPr lang="en-US" sz="1176" dirty="0">
                  <a:gradFill>
                    <a:gsLst>
                      <a:gs pos="2917">
                        <a:srgbClr val="505050"/>
                      </a:gs>
                      <a:gs pos="30000">
                        <a:srgbClr val="505050"/>
                      </a:gs>
                    </a:gsLst>
                    <a:lin ang="5400000" scaled="0"/>
                  </a:gradFill>
                </a:rPr>
                <a:t>Replicates data to Azure</a:t>
              </a:r>
            </a:p>
          </p:txBody>
        </p:sp>
        <p:pic>
          <p:nvPicPr>
            <p:cNvPr id="60" name="Picture 59">
              <a:extLst>
                <a:ext uri="{FF2B5EF4-FFF2-40B4-BE49-F238E27FC236}">
                  <a16:creationId xmlns:a16="http://schemas.microsoft.com/office/drawing/2014/main" id="{5FFCA77C-DFE2-4595-82AB-28DEB2B677D7}"/>
                </a:ext>
              </a:extLst>
            </p:cNvPr>
            <p:cNvPicPr>
              <a:picLocks noChangeAspect="1"/>
            </p:cNvPicPr>
            <p:nvPr/>
          </p:nvPicPr>
          <p:blipFill>
            <a:blip r:embed="rId4"/>
            <a:stretch>
              <a:fillRect/>
            </a:stretch>
          </p:blipFill>
          <p:spPr>
            <a:xfrm>
              <a:off x="9499030" y="5986485"/>
              <a:ext cx="425196" cy="421683"/>
            </a:xfrm>
            <a:prstGeom prst="rect">
              <a:avLst/>
            </a:prstGeom>
          </p:spPr>
        </p:pic>
      </p:grpSp>
      <p:pic>
        <p:nvPicPr>
          <p:cNvPr id="65" name="Picture 64">
            <a:extLst>
              <a:ext uri="{FF2B5EF4-FFF2-40B4-BE49-F238E27FC236}">
                <a16:creationId xmlns:a16="http://schemas.microsoft.com/office/drawing/2014/main" id="{A59E4548-8BEF-4F2F-9E08-054630D44D14}"/>
              </a:ext>
            </a:extLst>
          </p:cNvPr>
          <p:cNvPicPr>
            <a:picLocks noChangeAspect="1"/>
          </p:cNvPicPr>
          <p:nvPr/>
        </p:nvPicPr>
        <p:blipFill>
          <a:blip r:embed="rId5"/>
          <a:stretch>
            <a:fillRect/>
          </a:stretch>
        </p:blipFill>
        <p:spPr>
          <a:xfrm>
            <a:off x="8041682" y="2004202"/>
            <a:ext cx="3848937" cy="2524051"/>
          </a:xfrm>
          <a:prstGeom prst="rect">
            <a:avLst/>
          </a:prstGeom>
        </p:spPr>
      </p:pic>
      <p:sp>
        <p:nvSpPr>
          <p:cNvPr id="66" name="TextBox 179">
            <a:extLst>
              <a:ext uri="{FF2B5EF4-FFF2-40B4-BE49-F238E27FC236}">
                <a16:creationId xmlns:a16="http://schemas.microsoft.com/office/drawing/2014/main" id="{EEC06F55-19E9-4CAE-A34D-3470ABD964BD}"/>
              </a:ext>
            </a:extLst>
          </p:cNvPr>
          <p:cNvSpPr txBox="1"/>
          <p:nvPr/>
        </p:nvSpPr>
        <p:spPr>
          <a:xfrm>
            <a:off x="8343695" y="3535611"/>
            <a:ext cx="3244910" cy="738496"/>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3200" kern="0" dirty="0">
                <a:solidFill>
                  <a:srgbClr val="FFFFFF"/>
                </a:solidFill>
              </a:rPr>
              <a:t>Microsoft Azure</a:t>
            </a:r>
          </a:p>
        </p:txBody>
      </p:sp>
      <p:grpSp>
        <p:nvGrpSpPr>
          <p:cNvPr id="67" name="Group 66">
            <a:extLst>
              <a:ext uri="{FF2B5EF4-FFF2-40B4-BE49-F238E27FC236}">
                <a16:creationId xmlns:a16="http://schemas.microsoft.com/office/drawing/2014/main" id="{143324B9-66A1-4437-86C9-58B22B98C28D}"/>
              </a:ext>
            </a:extLst>
          </p:cNvPr>
          <p:cNvGrpSpPr/>
          <p:nvPr/>
        </p:nvGrpSpPr>
        <p:grpSpPr>
          <a:xfrm>
            <a:off x="2045868" y="1864926"/>
            <a:ext cx="416537" cy="840346"/>
            <a:chOff x="1245849" y="2481571"/>
            <a:chExt cx="416537" cy="840346"/>
          </a:xfrm>
        </p:grpSpPr>
        <p:pic>
          <p:nvPicPr>
            <p:cNvPr id="68" name="Picture 67">
              <a:extLst>
                <a:ext uri="{FF2B5EF4-FFF2-40B4-BE49-F238E27FC236}">
                  <a16:creationId xmlns:a16="http://schemas.microsoft.com/office/drawing/2014/main" id="{5AAE93D2-6EF9-4622-8142-56C521F47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563" y="2910378"/>
              <a:ext cx="412823" cy="411539"/>
            </a:xfrm>
            <a:prstGeom prst="rect">
              <a:avLst/>
            </a:prstGeom>
          </p:spPr>
        </p:pic>
        <p:pic>
          <p:nvPicPr>
            <p:cNvPr id="69" name="Picture 68">
              <a:extLst>
                <a:ext uri="{FF2B5EF4-FFF2-40B4-BE49-F238E27FC236}">
                  <a16:creationId xmlns:a16="http://schemas.microsoft.com/office/drawing/2014/main" id="{57A78C63-5F71-4726-804A-726136D78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849" y="2481571"/>
              <a:ext cx="398674" cy="414346"/>
            </a:xfrm>
            <a:prstGeom prst="rect">
              <a:avLst/>
            </a:prstGeom>
          </p:spPr>
        </p:pic>
      </p:grpSp>
      <p:pic>
        <p:nvPicPr>
          <p:cNvPr id="70" name="Picture 69">
            <a:extLst>
              <a:ext uri="{FF2B5EF4-FFF2-40B4-BE49-F238E27FC236}">
                <a16:creationId xmlns:a16="http://schemas.microsoft.com/office/drawing/2014/main" id="{0F76DD36-D51A-4D36-9073-DCB9249DBEF4}"/>
              </a:ext>
            </a:extLst>
          </p:cNvPr>
          <p:cNvPicPr>
            <a:picLocks noChangeAspect="1"/>
          </p:cNvPicPr>
          <p:nvPr/>
        </p:nvPicPr>
        <p:blipFill>
          <a:blip r:embed="rId8"/>
          <a:stretch>
            <a:fillRect/>
          </a:stretch>
        </p:blipFill>
        <p:spPr>
          <a:xfrm>
            <a:off x="1826261" y="2793300"/>
            <a:ext cx="721804" cy="1065243"/>
          </a:xfrm>
          <a:prstGeom prst="rect">
            <a:avLst/>
          </a:prstGeom>
          <a:ln>
            <a:solidFill>
              <a:srgbClr val="00B0F0"/>
            </a:solidFill>
          </a:ln>
        </p:spPr>
      </p:pic>
      <p:grpSp>
        <p:nvGrpSpPr>
          <p:cNvPr id="71" name="Group 70">
            <a:extLst>
              <a:ext uri="{FF2B5EF4-FFF2-40B4-BE49-F238E27FC236}">
                <a16:creationId xmlns:a16="http://schemas.microsoft.com/office/drawing/2014/main" id="{1AE53CB9-B011-4703-AEE6-131C28C99E4E}"/>
              </a:ext>
            </a:extLst>
          </p:cNvPr>
          <p:cNvGrpSpPr/>
          <p:nvPr/>
        </p:nvGrpSpPr>
        <p:grpSpPr>
          <a:xfrm>
            <a:off x="2573442" y="1940312"/>
            <a:ext cx="1511476" cy="1175835"/>
            <a:chOff x="9354961" y="2521836"/>
            <a:chExt cx="1099486" cy="703461"/>
          </a:xfrm>
          <a:solidFill>
            <a:srgbClr val="00B0F0"/>
          </a:solidFill>
        </p:grpSpPr>
        <p:pic>
          <p:nvPicPr>
            <p:cNvPr id="72" name="Picture 71">
              <a:extLst>
                <a:ext uri="{FF2B5EF4-FFF2-40B4-BE49-F238E27FC236}">
                  <a16:creationId xmlns:a16="http://schemas.microsoft.com/office/drawing/2014/main" id="{68037C19-F3D2-4F7F-A0EB-97D84A011809}"/>
                </a:ext>
              </a:extLst>
            </p:cNvPr>
            <p:cNvPicPr>
              <a:picLocks noChangeAspect="1"/>
            </p:cNvPicPr>
            <p:nvPr/>
          </p:nvPicPr>
          <p:blipFill>
            <a:blip r:embed="rId9"/>
            <a:stretch>
              <a:fillRect/>
            </a:stretch>
          </p:blipFill>
          <p:spPr>
            <a:xfrm>
              <a:off x="9354961" y="2521836"/>
              <a:ext cx="530221" cy="703461"/>
            </a:xfrm>
            <a:prstGeom prst="rect">
              <a:avLst/>
            </a:prstGeom>
            <a:grpFill/>
            <a:ln>
              <a:solidFill>
                <a:srgbClr val="00B0F0"/>
              </a:solidFill>
            </a:ln>
          </p:spPr>
        </p:pic>
        <p:pic>
          <p:nvPicPr>
            <p:cNvPr id="73" name="Picture 72">
              <a:extLst>
                <a:ext uri="{FF2B5EF4-FFF2-40B4-BE49-F238E27FC236}">
                  <a16:creationId xmlns:a16="http://schemas.microsoft.com/office/drawing/2014/main" id="{0C17E14C-C526-4549-B093-342C742F3AA3}"/>
                </a:ext>
              </a:extLst>
            </p:cNvPr>
            <p:cNvPicPr>
              <a:picLocks noChangeAspect="1"/>
            </p:cNvPicPr>
            <p:nvPr/>
          </p:nvPicPr>
          <p:blipFill>
            <a:blip r:embed="rId10"/>
            <a:stretch>
              <a:fillRect/>
            </a:stretch>
          </p:blipFill>
          <p:spPr>
            <a:xfrm>
              <a:off x="9924226" y="2702950"/>
              <a:ext cx="530221" cy="522347"/>
            </a:xfrm>
            <a:prstGeom prst="rect">
              <a:avLst/>
            </a:prstGeom>
            <a:grpFill/>
            <a:ln>
              <a:solidFill>
                <a:srgbClr val="00B0F0"/>
              </a:solidFill>
            </a:ln>
          </p:spPr>
        </p:pic>
      </p:grpSp>
      <p:pic>
        <p:nvPicPr>
          <p:cNvPr id="74" name="Picture 73">
            <a:extLst>
              <a:ext uri="{FF2B5EF4-FFF2-40B4-BE49-F238E27FC236}">
                <a16:creationId xmlns:a16="http://schemas.microsoft.com/office/drawing/2014/main" id="{2350EE2F-378F-476A-953A-C14EFA169ACC}"/>
              </a:ext>
            </a:extLst>
          </p:cNvPr>
          <p:cNvPicPr>
            <a:picLocks noChangeAspect="1"/>
          </p:cNvPicPr>
          <p:nvPr/>
        </p:nvPicPr>
        <p:blipFill>
          <a:blip r:embed="rId4"/>
          <a:stretch>
            <a:fillRect/>
          </a:stretch>
        </p:blipFill>
        <p:spPr>
          <a:xfrm>
            <a:off x="1531726" y="3674041"/>
            <a:ext cx="425196" cy="421683"/>
          </a:xfrm>
          <a:prstGeom prst="rect">
            <a:avLst/>
          </a:prstGeom>
        </p:spPr>
      </p:pic>
      <p:sp>
        <p:nvSpPr>
          <p:cNvPr id="75" name="TextBox 74">
            <a:extLst>
              <a:ext uri="{FF2B5EF4-FFF2-40B4-BE49-F238E27FC236}">
                <a16:creationId xmlns:a16="http://schemas.microsoft.com/office/drawing/2014/main" id="{94CBF375-6DF3-4D8D-A001-2AC01527EE5B}"/>
              </a:ext>
            </a:extLst>
          </p:cNvPr>
          <p:cNvSpPr txBox="1"/>
          <p:nvPr/>
        </p:nvSpPr>
        <p:spPr>
          <a:xfrm>
            <a:off x="960437" y="3185189"/>
            <a:ext cx="813975" cy="488852"/>
          </a:xfrm>
          <a:prstGeom prst="rect">
            <a:avLst/>
          </a:prstGeom>
          <a:noFill/>
        </p:spPr>
        <p:txBody>
          <a:bodyPr wrap="square" lIns="0" tIns="0" rIns="0" bIns="0" rtlCol="0">
            <a:spAutoFit/>
          </a:bodyPr>
          <a:lstStyle/>
          <a:p>
            <a:pPr defTabSz="932402">
              <a:lnSpc>
                <a:spcPct val="90000"/>
              </a:lnSpc>
            </a:pPr>
            <a:r>
              <a:rPr lang="en-US" sz="1765" i="1" dirty="0">
                <a:solidFill>
                  <a:srgbClr val="0072C6"/>
                </a:solidFill>
              </a:rPr>
              <a:t>Hyper-V</a:t>
            </a:r>
            <a:br>
              <a:rPr lang="en-US" sz="1765" i="1" dirty="0">
                <a:solidFill>
                  <a:srgbClr val="0072C6"/>
                </a:solidFill>
              </a:rPr>
            </a:br>
            <a:r>
              <a:rPr lang="en-US" sz="1765" i="1" dirty="0">
                <a:solidFill>
                  <a:srgbClr val="0072C6"/>
                </a:solidFill>
              </a:rPr>
              <a:t>Server</a:t>
            </a:r>
          </a:p>
        </p:txBody>
      </p:sp>
      <p:grpSp>
        <p:nvGrpSpPr>
          <p:cNvPr id="76" name="Group 75">
            <a:extLst>
              <a:ext uri="{FF2B5EF4-FFF2-40B4-BE49-F238E27FC236}">
                <a16:creationId xmlns:a16="http://schemas.microsoft.com/office/drawing/2014/main" id="{9FBED0E1-9F32-47C4-9D4D-051A5CFABCC4}"/>
              </a:ext>
            </a:extLst>
          </p:cNvPr>
          <p:cNvGrpSpPr/>
          <p:nvPr/>
        </p:nvGrpSpPr>
        <p:grpSpPr>
          <a:xfrm>
            <a:off x="4827441" y="2686226"/>
            <a:ext cx="3214240" cy="2582328"/>
            <a:chOff x="4827441" y="2686226"/>
            <a:chExt cx="3214240" cy="2582328"/>
          </a:xfrm>
        </p:grpSpPr>
        <p:grpSp>
          <p:nvGrpSpPr>
            <p:cNvPr id="77" name="Group 76">
              <a:extLst>
                <a:ext uri="{FF2B5EF4-FFF2-40B4-BE49-F238E27FC236}">
                  <a16:creationId xmlns:a16="http://schemas.microsoft.com/office/drawing/2014/main" id="{F67DC7D4-406B-4197-A466-4211BE886681}"/>
                </a:ext>
              </a:extLst>
            </p:cNvPr>
            <p:cNvGrpSpPr/>
            <p:nvPr/>
          </p:nvGrpSpPr>
          <p:grpSpPr>
            <a:xfrm>
              <a:off x="5508510" y="2686226"/>
              <a:ext cx="1581178" cy="1089728"/>
              <a:chOff x="4413198" y="2108497"/>
              <a:chExt cx="1581178" cy="1089728"/>
            </a:xfrm>
          </p:grpSpPr>
          <p:pic>
            <p:nvPicPr>
              <p:cNvPr id="82" name="Picture 81">
                <a:extLst>
                  <a:ext uri="{FF2B5EF4-FFF2-40B4-BE49-F238E27FC236}">
                    <a16:creationId xmlns:a16="http://schemas.microsoft.com/office/drawing/2014/main" id="{DB2EFDF8-9531-457D-8DF6-7B0998FE0701}"/>
                  </a:ext>
                </a:extLst>
              </p:cNvPr>
              <p:cNvPicPr>
                <a:picLocks noChangeAspect="1"/>
              </p:cNvPicPr>
              <p:nvPr/>
            </p:nvPicPr>
            <p:blipFill>
              <a:blip r:embed="rId11"/>
              <a:stretch>
                <a:fillRect/>
              </a:stretch>
            </p:blipFill>
            <p:spPr>
              <a:xfrm>
                <a:off x="4413198" y="2108497"/>
                <a:ext cx="1581178" cy="1050845"/>
              </a:xfrm>
              <a:prstGeom prst="rect">
                <a:avLst/>
              </a:prstGeom>
            </p:spPr>
          </p:pic>
          <p:sp>
            <p:nvSpPr>
              <p:cNvPr id="83" name="TextBox 82">
                <a:extLst>
                  <a:ext uri="{FF2B5EF4-FFF2-40B4-BE49-F238E27FC236}">
                    <a16:creationId xmlns:a16="http://schemas.microsoft.com/office/drawing/2014/main" id="{4B0D72EB-FA71-43F0-9F1D-5DF9BF1562EC}"/>
                  </a:ext>
                </a:extLst>
              </p:cNvPr>
              <p:cNvSpPr txBox="1"/>
              <p:nvPr/>
            </p:nvSpPr>
            <p:spPr>
              <a:xfrm>
                <a:off x="4488287" y="2631569"/>
                <a:ext cx="1431001" cy="566656"/>
              </a:xfrm>
              <a:prstGeom prst="rect">
                <a:avLst/>
              </a:prstGeom>
              <a:noFill/>
            </p:spPr>
            <p:txBody>
              <a:bodyPr wrap="square" lIns="179285" tIns="143428" rIns="179285" bIns="143428" rtlCol="0">
                <a:spAutoFit/>
              </a:bodyPr>
              <a:lstStyle/>
              <a:p>
                <a:pPr algn="ctr" defTabSz="914367">
                  <a:lnSpc>
                    <a:spcPct val="90000"/>
                  </a:lnSpc>
                  <a:spcBef>
                    <a:spcPct val="0"/>
                  </a:spcBef>
                  <a:defRPr/>
                </a:pPr>
                <a:r>
                  <a:rPr lang="en-US" sz="1000" b="1" dirty="0">
                    <a:solidFill>
                      <a:srgbClr val="000000"/>
                    </a:solidFill>
                    <a:latin typeface="Segoe UI"/>
                    <a:ea typeface="Segoe UI" panose="020B0502040204020203" pitchFamily="34" charset="0"/>
                    <a:cs typeface="Segoe UI" panose="020B0502040204020203" pitchFamily="34" charset="0"/>
                  </a:rPr>
                  <a:t>Azure Site Recovery</a:t>
                </a:r>
              </a:p>
            </p:txBody>
          </p:sp>
          <p:pic>
            <p:nvPicPr>
              <p:cNvPr id="84" name="Picture 83">
                <a:extLst>
                  <a:ext uri="{FF2B5EF4-FFF2-40B4-BE49-F238E27FC236}">
                    <a16:creationId xmlns:a16="http://schemas.microsoft.com/office/drawing/2014/main" id="{241AD5AC-8F57-463A-A51F-6C1836FB1110}"/>
                  </a:ext>
                </a:extLst>
              </p:cNvPr>
              <p:cNvPicPr>
                <a:picLocks noChangeAspect="1"/>
              </p:cNvPicPr>
              <p:nvPr/>
            </p:nvPicPr>
            <p:blipFill>
              <a:blip r:embed="rId12"/>
              <a:stretch>
                <a:fillRect/>
              </a:stretch>
            </p:blipFill>
            <p:spPr>
              <a:xfrm>
                <a:off x="4937975" y="2219240"/>
                <a:ext cx="535697" cy="533109"/>
              </a:xfrm>
              <a:prstGeom prst="rect">
                <a:avLst/>
              </a:prstGeom>
            </p:spPr>
          </p:pic>
        </p:grpSp>
        <p:sp>
          <p:nvSpPr>
            <p:cNvPr id="78" name="TextBox 77">
              <a:extLst>
                <a:ext uri="{FF2B5EF4-FFF2-40B4-BE49-F238E27FC236}">
                  <a16:creationId xmlns:a16="http://schemas.microsoft.com/office/drawing/2014/main" id="{C5A95A2E-8AAB-498C-A87C-71EEC6E1DA00}"/>
                </a:ext>
              </a:extLst>
            </p:cNvPr>
            <p:cNvSpPr txBox="1"/>
            <p:nvPr/>
          </p:nvSpPr>
          <p:spPr>
            <a:xfrm>
              <a:off x="4827441" y="4160558"/>
              <a:ext cx="3214240" cy="1107996"/>
            </a:xfrm>
            <a:prstGeom prst="rect">
              <a:avLst/>
            </a:prstGeom>
            <a:noFill/>
          </p:spPr>
          <p:txBody>
            <a:bodyPr wrap="square" lIns="0" tIns="0" rIns="0" bIns="0" rtlCol="0">
              <a:spAutoFit/>
            </a:bodyPr>
            <a:lstStyle/>
            <a:p>
              <a:pPr algn="ctr" defTabSz="932402">
                <a:lnSpc>
                  <a:spcPct val="90000"/>
                </a:lnSpc>
                <a:defRPr/>
              </a:pPr>
              <a:r>
                <a:rPr lang="en-US" sz="2000" kern="0" spc="-52" dirty="0">
                  <a:solidFill>
                    <a:srgbClr val="505050"/>
                  </a:solidFill>
                  <a:latin typeface="Segoe UI"/>
                </a:rPr>
                <a:t>Data Channel</a:t>
              </a:r>
            </a:p>
            <a:p>
              <a:pPr algn="ctr" defTabSz="932402">
                <a:lnSpc>
                  <a:spcPct val="90000"/>
                </a:lnSpc>
                <a:defRPr/>
              </a:pPr>
              <a:endParaRPr lang="en-US" sz="2000" kern="0" spc="-52" dirty="0">
                <a:solidFill>
                  <a:srgbClr val="505050"/>
                </a:solidFill>
                <a:latin typeface="Segoe UI"/>
              </a:endParaRPr>
            </a:p>
            <a:p>
              <a:pPr algn="ctr" defTabSz="932402">
                <a:lnSpc>
                  <a:spcPct val="90000"/>
                </a:lnSpc>
                <a:defRPr/>
              </a:pPr>
              <a:r>
                <a:rPr lang="en-US" sz="2000" i="1" kern="0" spc="-52" dirty="0">
                  <a:solidFill>
                    <a:srgbClr val="505050"/>
                  </a:solidFill>
                  <a:latin typeface="Segoe UI"/>
                </a:rPr>
                <a:t>Public Internet or ExpressRoute with Public Peering</a:t>
              </a:r>
              <a:endParaRPr lang="en-US" sz="2000" i="1" kern="0" spc="-52" baseline="-25000" dirty="0">
                <a:solidFill>
                  <a:srgbClr val="505050"/>
                </a:solidFill>
                <a:latin typeface="Segoe UI"/>
              </a:endParaRPr>
            </a:p>
          </p:txBody>
        </p:sp>
        <p:grpSp>
          <p:nvGrpSpPr>
            <p:cNvPr id="79" name="Group 78">
              <a:extLst>
                <a:ext uri="{FF2B5EF4-FFF2-40B4-BE49-F238E27FC236}">
                  <a16:creationId xmlns:a16="http://schemas.microsoft.com/office/drawing/2014/main" id="{262157E1-56E1-42C1-89BD-655EBDE38BAD}"/>
                </a:ext>
              </a:extLst>
            </p:cNvPr>
            <p:cNvGrpSpPr/>
            <p:nvPr/>
          </p:nvGrpSpPr>
          <p:grpSpPr>
            <a:xfrm>
              <a:off x="4861364" y="3573462"/>
              <a:ext cx="2728473" cy="544765"/>
              <a:chOff x="4861364" y="3573462"/>
              <a:chExt cx="2728473" cy="544765"/>
            </a:xfrm>
          </p:grpSpPr>
          <p:cxnSp>
            <p:nvCxnSpPr>
              <p:cNvPr id="80" name="Straight Arrow Connector 79">
                <a:extLst>
                  <a:ext uri="{FF2B5EF4-FFF2-40B4-BE49-F238E27FC236}">
                    <a16:creationId xmlns:a16="http://schemas.microsoft.com/office/drawing/2014/main" id="{A593C542-388C-4046-8E79-98AE344A1306}"/>
                  </a:ext>
                </a:extLst>
              </p:cNvPr>
              <p:cNvCxnSpPr/>
              <p:nvPr/>
            </p:nvCxnSpPr>
            <p:spPr>
              <a:xfrm>
                <a:off x="5075237" y="4030662"/>
                <a:ext cx="2514600" cy="0"/>
              </a:xfrm>
              <a:prstGeom prst="straightConnector1">
                <a:avLst/>
              </a:prstGeom>
              <a:noFill/>
              <a:ln w="57150" cap="flat" cmpd="sng" algn="ctr">
                <a:solidFill>
                  <a:srgbClr val="0078D7"/>
                </a:solidFill>
                <a:prstDash val="solid"/>
                <a:round/>
                <a:headEnd type="none" w="med" len="med"/>
                <a:tailEnd type="arrow" w="med" len="med"/>
              </a:ln>
              <a:effectLst/>
            </p:spPr>
          </p:cxnSp>
          <p:sp>
            <p:nvSpPr>
              <p:cNvPr id="81" name="TextBox 80">
                <a:extLst>
                  <a:ext uri="{FF2B5EF4-FFF2-40B4-BE49-F238E27FC236}">
                    <a16:creationId xmlns:a16="http://schemas.microsoft.com/office/drawing/2014/main" id="{690E90C3-AFA0-4398-A0DE-2D5FA695C92E}"/>
                  </a:ext>
                </a:extLst>
              </p:cNvPr>
              <p:cNvSpPr txBox="1"/>
              <p:nvPr/>
            </p:nvSpPr>
            <p:spPr>
              <a:xfrm>
                <a:off x="4861364" y="3573462"/>
                <a:ext cx="2153235" cy="5447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443 (HTTPS)</a:t>
                </a:r>
              </a:p>
            </p:txBody>
          </p:sp>
        </p:grpSp>
      </p:grpSp>
      <p:sp>
        <p:nvSpPr>
          <p:cNvPr id="85" name="Rectangle 84">
            <a:extLst>
              <a:ext uri="{FF2B5EF4-FFF2-40B4-BE49-F238E27FC236}">
                <a16:creationId xmlns:a16="http://schemas.microsoft.com/office/drawing/2014/main" id="{FDE80C44-9E87-44C6-B7FF-C384B49CFE39}"/>
              </a:ext>
            </a:extLst>
          </p:cNvPr>
          <p:cNvSpPr/>
          <p:nvPr/>
        </p:nvSpPr>
        <p:spPr>
          <a:xfrm>
            <a:off x="505615" y="6543710"/>
            <a:ext cx="11774932" cy="646331"/>
          </a:xfrm>
          <a:prstGeom prst="rect">
            <a:avLst/>
          </a:prstGeom>
        </p:spPr>
        <p:txBody>
          <a:bodyPr wrap="square">
            <a:spAutoFit/>
          </a:bodyPr>
          <a:lstStyle/>
          <a:p>
            <a:r>
              <a:rPr lang="en-US" sz="1200" b="1" dirty="0">
                <a:solidFill>
                  <a:srgbClr val="505050"/>
                </a:solidFill>
                <a:latin typeface="Segoe UI"/>
              </a:rPr>
              <a:t>Documentation: </a:t>
            </a:r>
            <a:r>
              <a:rPr lang="en-US" sz="1200" dirty="0">
                <a:solidFill>
                  <a:srgbClr val="505050"/>
                </a:solidFill>
                <a:latin typeface="Segoe UI"/>
                <a:hlinkClick r:id="rId13"/>
              </a:rPr>
              <a:t>https://aka.ms/asr_hyperv</a:t>
            </a:r>
            <a:endParaRPr lang="en-US" sz="1200" dirty="0">
              <a:solidFill>
                <a:srgbClr val="505050"/>
              </a:solidFill>
              <a:latin typeface="Segoe UI"/>
            </a:endParaRPr>
          </a:p>
          <a:p>
            <a:r>
              <a:rPr lang="en-US" sz="1200" b="1" dirty="0">
                <a:solidFill>
                  <a:srgbClr val="505050"/>
                </a:solidFill>
                <a:latin typeface="Segoe UI"/>
              </a:rPr>
              <a:t>Videos:</a:t>
            </a:r>
            <a:r>
              <a:rPr lang="en-US" sz="1200" dirty="0">
                <a:solidFill>
                  <a:srgbClr val="505050"/>
                </a:solidFill>
                <a:latin typeface="Segoe UI"/>
              </a:rPr>
              <a:t> </a:t>
            </a:r>
            <a:r>
              <a:rPr lang="en-US" sz="1200" dirty="0">
                <a:solidFill>
                  <a:srgbClr val="505050"/>
                </a:solidFill>
                <a:latin typeface="Segoe UI"/>
                <a:hlinkClick r:id="rId14"/>
              </a:rPr>
              <a:t>https://aka.ms/asr_videos</a:t>
            </a:r>
            <a:endParaRPr lang="en-US" sz="1200" dirty="0">
              <a:solidFill>
                <a:srgbClr val="505050"/>
              </a:solidFill>
              <a:latin typeface="Segoe UI"/>
            </a:endParaRPr>
          </a:p>
          <a:p>
            <a:endParaRPr lang="en-US" sz="1200" dirty="0">
              <a:solidFill>
                <a:srgbClr val="505050"/>
              </a:solidFill>
              <a:latin typeface="Segoe UI"/>
            </a:endParaRPr>
          </a:p>
        </p:txBody>
      </p:sp>
      <p:sp>
        <p:nvSpPr>
          <p:cNvPr id="86" name="Freeform 386">
            <a:extLst>
              <a:ext uri="{FF2B5EF4-FFF2-40B4-BE49-F238E27FC236}">
                <a16:creationId xmlns:a16="http://schemas.microsoft.com/office/drawing/2014/main" id="{C437B6D0-B489-4E76-874B-BC332564428D}"/>
              </a:ext>
            </a:extLst>
          </p:cNvPr>
          <p:cNvSpPr>
            <a:spLocks/>
          </p:cNvSpPr>
          <p:nvPr/>
        </p:nvSpPr>
        <p:spPr bwMode="auto">
          <a:xfrm>
            <a:off x="350837" y="6543710"/>
            <a:ext cx="154778" cy="336232"/>
          </a:xfrm>
          <a:custGeom>
            <a:avLst/>
            <a:gdLst>
              <a:gd name="T0" fmla="*/ 58 w 58"/>
              <a:gd name="T1" fmla="*/ 120 h 120"/>
              <a:gd name="T2" fmla="*/ 28 w 58"/>
              <a:gd name="T3" fmla="*/ 101 h 120"/>
              <a:gd name="T4" fmla="*/ 0 w 58"/>
              <a:gd name="T5" fmla="*/ 120 h 120"/>
              <a:gd name="T6" fmla="*/ 0 w 58"/>
              <a:gd name="T7" fmla="*/ 0 h 120"/>
              <a:gd name="T8" fmla="*/ 58 w 58"/>
              <a:gd name="T9" fmla="*/ 0 h 120"/>
              <a:gd name="T10" fmla="*/ 58 w 58"/>
              <a:gd name="T11" fmla="*/ 120 h 120"/>
            </a:gdLst>
            <a:ahLst/>
            <a:cxnLst>
              <a:cxn ang="0">
                <a:pos x="T0" y="T1"/>
              </a:cxn>
              <a:cxn ang="0">
                <a:pos x="T2" y="T3"/>
              </a:cxn>
              <a:cxn ang="0">
                <a:pos x="T4" y="T5"/>
              </a:cxn>
              <a:cxn ang="0">
                <a:pos x="T6" y="T7"/>
              </a:cxn>
              <a:cxn ang="0">
                <a:pos x="T8" y="T9"/>
              </a:cxn>
              <a:cxn ang="0">
                <a:pos x="T10" y="T11"/>
              </a:cxn>
            </a:cxnLst>
            <a:rect l="0" t="0" r="r" b="b"/>
            <a:pathLst>
              <a:path w="58" h="120">
                <a:moveTo>
                  <a:pt x="58" y="120"/>
                </a:moveTo>
                <a:lnTo>
                  <a:pt x="28" y="101"/>
                </a:lnTo>
                <a:lnTo>
                  <a:pt x="0" y="120"/>
                </a:lnTo>
                <a:lnTo>
                  <a:pt x="0" y="0"/>
                </a:lnTo>
                <a:lnTo>
                  <a:pt x="58" y="0"/>
                </a:lnTo>
                <a:lnTo>
                  <a:pt x="58" y="120"/>
                </a:lnTo>
                <a:close/>
              </a:path>
            </a:pathLst>
          </a:custGeom>
          <a:solidFill>
            <a:schemeClr val="accent2"/>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Tree>
    <p:extLst>
      <p:ext uri="{BB962C8B-B14F-4D97-AF65-F5344CB8AC3E}">
        <p14:creationId xmlns:p14="http://schemas.microsoft.com/office/powerpoint/2010/main" val="57755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6.53561E-7 4.53473E-6 L 0.12624 -0.11825 C 0.15267 -0.14503 0.19211 -0.15979 0.23347 -0.15979 C 0.2807 -0.15979 0.31848 -0.14503 0.34491 -0.11825 L 0.47128 4.53473E-6 " pathEditMode="relative" rAng="0" ptsTypes="AAAAA">
                                      <p:cBhvr>
                                        <p:cTn id="16" dur="2000" fill="hold"/>
                                        <p:tgtEl>
                                          <p:spTgt spid="71"/>
                                        </p:tgtEl>
                                        <p:attrNameLst>
                                          <p:attrName>ppt_x</p:attrName>
                                          <p:attrName>ppt_y</p:attrName>
                                        </p:attrNameLst>
                                      </p:cBhvr>
                                      <p:rCtr x="23564" y="-7989"/>
                                    </p:animMotion>
                                  </p:childTnLst>
                                </p:cTn>
                              </p:par>
                              <p:par>
                                <p:cTn id="17" presetID="37" presetClass="path" presetSubtype="0" accel="50000" decel="50000" fill="hold" nodeType="withEffect">
                                  <p:stCondLst>
                                    <p:cond delay="0"/>
                                  </p:stCondLst>
                                  <p:childTnLst>
                                    <p:animMotion origin="layout" path="M -1.16926E-6 -9.07853E-8 L 0.12637 -0.10191 C 0.1528 -0.12483 0.19224 -0.13754 0.23373 -0.13754 C 0.28096 -0.13754 0.31874 -0.12483 0.34516 -0.10191 L 0.47192 -9.07853E-8 " pathEditMode="relative" rAng="0" ptsTypes="AAAAA">
                                      <p:cBhvr>
                                        <p:cTn id="18" dur="2000" fill="hold"/>
                                        <p:tgtEl>
                                          <p:spTgt spid="67"/>
                                        </p:tgtEl>
                                        <p:attrNameLst>
                                          <p:attrName>ppt_x</p:attrName>
                                          <p:attrName>ppt_y</p:attrName>
                                        </p:attrNameLst>
                                      </p:cBhvr>
                                      <p:rCtr x="23589" y="-68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3CAA376-E463-490C-9540-13119A55F2BB}"/>
              </a:ext>
            </a:extLst>
          </p:cNvPr>
          <p:cNvPicPr>
            <a:picLocks noChangeAspect="1"/>
          </p:cNvPicPr>
          <p:nvPr/>
        </p:nvPicPr>
        <p:blipFill>
          <a:blip r:embed="rId3"/>
          <a:stretch>
            <a:fillRect/>
          </a:stretch>
        </p:blipFill>
        <p:spPr>
          <a:xfrm>
            <a:off x="8041682" y="2004202"/>
            <a:ext cx="3848937" cy="2524051"/>
          </a:xfrm>
          <a:prstGeom prst="rect">
            <a:avLst/>
          </a:prstGeom>
        </p:spPr>
      </p:pic>
      <p:pic>
        <p:nvPicPr>
          <p:cNvPr id="96" name="Picture 98" descr="Cloud">
            <a:extLst>
              <a:ext uri="{FF2B5EF4-FFF2-40B4-BE49-F238E27FC236}">
                <a16:creationId xmlns:a16="http://schemas.microsoft.com/office/drawing/2014/main" id="{97290284-E5C4-4CB1-82A3-1C2A445C1B8B}"/>
              </a:ext>
            </a:extLst>
          </p:cNvPr>
          <p:cNvPicPr>
            <a:picLocks noChangeAspect="1" noChangeArrowheads="1"/>
          </p:cNvPicPr>
          <p:nvPr/>
        </p:nvPicPr>
        <p:blipFill>
          <a:blip r:embed="rId4" cstate="screen">
            <a:duotone>
              <a:srgbClr val="00205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3031" y="2201862"/>
            <a:ext cx="4784411" cy="2097473"/>
          </a:xfrm>
          <a:prstGeom prst="rect">
            <a:avLst/>
          </a:prstGeom>
          <a:noFill/>
          <a:ln w="9525">
            <a:noFill/>
            <a:miter lim="800000"/>
            <a:headEnd/>
            <a:tailEnd/>
          </a:ln>
          <a:effectLst>
            <a:glow>
              <a:srgbClr val="D83B01">
                <a:alpha val="0"/>
              </a:srgbClr>
            </a:glow>
          </a:effectLst>
        </p:spPr>
      </p:pic>
      <p:grpSp>
        <p:nvGrpSpPr>
          <p:cNvPr id="97" name="Group 96">
            <a:extLst>
              <a:ext uri="{FF2B5EF4-FFF2-40B4-BE49-F238E27FC236}">
                <a16:creationId xmlns:a16="http://schemas.microsoft.com/office/drawing/2014/main" id="{C3A09DAA-E0C4-469F-87B2-3353AB92FD62}"/>
              </a:ext>
            </a:extLst>
          </p:cNvPr>
          <p:cNvGrpSpPr/>
          <p:nvPr/>
        </p:nvGrpSpPr>
        <p:grpSpPr>
          <a:xfrm>
            <a:off x="1265061" y="2219230"/>
            <a:ext cx="1542933" cy="1140124"/>
            <a:chOff x="1615161" y="2990536"/>
            <a:chExt cx="1095658" cy="699671"/>
          </a:xfrm>
        </p:grpSpPr>
        <p:pic>
          <p:nvPicPr>
            <p:cNvPr id="98" name="Picture 97">
              <a:extLst>
                <a:ext uri="{FF2B5EF4-FFF2-40B4-BE49-F238E27FC236}">
                  <a16:creationId xmlns:a16="http://schemas.microsoft.com/office/drawing/2014/main" id="{6708805A-3538-4DA2-A985-38E8C43B5B83}"/>
                </a:ext>
              </a:extLst>
            </p:cNvPr>
            <p:cNvPicPr>
              <a:picLocks noChangeAspect="1"/>
            </p:cNvPicPr>
            <p:nvPr/>
          </p:nvPicPr>
          <p:blipFill>
            <a:blip r:embed="rId5"/>
            <a:stretch>
              <a:fillRect/>
            </a:stretch>
          </p:blipFill>
          <p:spPr>
            <a:xfrm>
              <a:off x="1615161" y="2990536"/>
              <a:ext cx="535632" cy="167053"/>
            </a:xfrm>
            <a:prstGeom prst="rect">
              <a:avLst/>
            </a:prstGeom>
          </p:spPr>
        </p:pic>
        <p:pic>
          <p:nvPicPr>
            <p:cNvPr id="99" name="Picture 98">
              <a:extLst>
                <a:ext uri="{FF2B5EF4-FFF2-40B4-BE49-F238E27FC236}">
                  <a16:creationId xmlns:a16="http://schemas.microsoft.com/office/drawing/2014/main" id="{396A1102-5554-4F25-9D02-A8F15CE7476E}"/>
                </a:ext>
              </a:extLst>
            </p:cNvPr>
            <p:cNvPicPr>
              <a:picLocks noChangeAspect="1"/>
            </p:cNvPicPr>
            <p:nvPr/>
          </p:nvPicPr>
          <p:blipFill>
            <a:blip r:embed="rId5"/>
            <a:stretch>
              <a:fillRect/>
            </a:stretch>
          </p:blipFill>
          <p:spPr>
            <a:xfrm>
              <a:off x="1615161" y="3523154"/>
              <a:ext cx="535632" cy="167053"/>
            </a:xfrm>
            <a:prstGeom prst="rect">
              <a:avLst/>
            </a:prstGeom>
          </p:spPr>
        </p:pic>
        <p:pic>
          <p:nvPicPr>
            <p:cNvPr id="100" name="Picture 99">
              <a:extLst>
                <a:ext uri="{FF2B5EF4-FFF2-40B4-BE49-F238E27FC236}">
                  <a16:creationId xmlns:a16="http://schemas.microsoft.com/office/drawing/2014/main" id="{2E316F9F-266B-458E-8694-B6A2649C6CE2}"/>
                </a:ext>
              </a:extLst>
            </p:cNvPr>
            <p:cNvPicPr>
              <a:picLocks noChangeAspect="1"/>
            </p:cNvPicPr>
            <p:nvPr/>
          </p:nvPicPr>
          <p:blipFill>
            <a:blip r:embed="rId5"/>
            <a:stretch>
              <a:fillRect/>
            </a:stretch>
          </p:blipFill>
          <p:spPr>
            <a:xfrm>
              <a:off x="1615161" y="3346494"/>
              <a:ext cx="535632" cy="167053"/>
            </a:xfrm>
            <a:prstGeom prst="rect">
              <a:avLst/>
            </a:prstGeom>
          </p:spPr>
        </p:pic>
        <p:pic>
          <p:nvPicPr>
            <p:cNvPr id="101" name="Picture 100">
              <a:extLst>
                <a:ext uri="{FF2B5EF4-FFF2-40B4-BE49-F238E27FC236}">
                  <a16:creationId xmlns:a16="http://schemas.microsoft.com/office/drawing/2014/main" id="{2E3DD7A5-F594-4381-8F63-A5891B5CF4EF}"/>
                </a:ext>
              </a:extLst>
            </p:cNvPr>
            <p:cNvPicPr>
              <a:picLocks noChangeAspect="1"/>
            </p:cNvPicPr>
            <p:nvPr/>
          </p:nvPicPr>
          <p:blipFill>
            <a:blip r:embed="rId5"/>
            <a:stretch>
              <a:fillRect/>
            </a:stretch>
          </p:blipFill>
          <p:spPr>
            <a:xfrm>
              <a:off x="1615161" y="3169835"/>
              <a:ext cx="535632" cy="167053"/>
            </a:xfrm>
            <a:prstGeom prst="rect">
              <a:avLst/>
            </a:prstGeom>
          </p:spPr>
        </p:pic>
        <p:pic>
          <p:nvPicPr>
            <p:cNvPr id="102" name="Picture 101">
              <a:extLst>
                <a:ext uri="{FF2B5EF4-FFF2-40B4-BE49-F238E27FC236}">
                  <a16:creationId xmlns:a16="http://schemas.microsoft.com/office/drawing/2014/main" id="{D9168D2D-DDE5-4AD5-A02E-158575E4C1DE}"/>
                </a:ext>
              </a:extLst>
            </p:cNvPr>
            <p:cNvPicPr>
              <a:picLocks noChangeAspect="1"/>
            </p:cNvPicPr>
            <p:nvPr/>
          </p:nvPicPr>
          <p:blipFill>
            <a:blip r:embed="rId5"/>
            <a:stretch>
              <a:fillRect/>
            </a:stretch>
          </p:blipFill>
          <p:spPr>
            <a:xfrm>
              <a:off x="2175187" y="3523154"/>
              <a:ext cx="535632" cy="167053"/>
            </a:xfrm>
            <a:prstGeom prst="rect">
              <a:avLst/>
            </a:prstGeom>
          </p:spPr>
        </p:pic>
        <p:pic>
          <p:nvPicPr>
            <p:cNvPr id="103" name="Picture 102">
              <a:extLst>
                <a:ext uri="{FF2B5EF4-FFF2-40B4-BE49-F238E27FC236}">
                  <a16:creationId xmlns:a16="http://schemas.microsoft.com/office/drawing/2014/main" id="{E3A346BF-849B-46AB-94EC-02ED7B47A07B}"/>
                </a:ext>
              </a:extLst>
            </p:cNvPr>
            <p:cNvPicPr>
              <a:picLocks noChangeAspect="1"/>
            </p:cNvPicPr>
            <p:nvPr/>
          </p:nvPicPr>
          <p:blipFill>
            <a:blip r:embed="rId5"/>
            <a:stretch>
              <a:fillRect/>
            </a:stretch>
          </p:blipFill>
          <p:spPr>
            <a:xfrm>
              <a:off x="2175187" y="3346494"/>
              <a:ext cx="535632" cy="167053"/>
            </a:xfrm>
            <a:prstGeom prst="rect">
              <a:avLst/>
            </a:prstGeom>
          </p:spPr>
        </p:pic>
        <p:pic>
          <p:nvPicPr>
            <p:cNvPr id="104" name="Picture 103">
              <a:extLst>
                <a:ext uri="{FF2B5EF4-FFF2-40B4-BE49-F238E27FC236}">
                  <a16:creationId xmlns:a16="http://schemas.microsoft.com/office/drawing/2014/main" id="{95ADAB00-28B6-4895-BEEB-ECEB18469720}"/>
                </a:ext>
              </a:extLst>
            </p:cNvPr>
            <p:cNvPicPr>
              <a:picLocks noChangeAspect="1"/>
            </p:cNvPicPr>
            <p:nvPr/>
          </p:nvPicPr>
          <p:blipFill>
            <a:blip r:embed="rId5"/>
            <a:stretch>
              <a:fillRect/>
            </a:stretch>
          </p:blipFill>
          <p:spPr>
            <a:xfrm>
              <a:off x="2175187" y="3169835"/>
              <a:ext cx="535632" cy="167053"/>
            </a:xfrm>
            <a:prstGeom prst="rect">
              <a:avLst/>
            </a:prstGeom>
          </p:spPr>
        </p:pic>
      </p:grpSp>
      <p:grpSp>
        <p:nvGrpSpPr>
          <p:cNvPr id="105" name="Group 104">
            <a:extLst>
              <a:ext uri="{FF2B5EF4-FFF2-40B4-BE49-F238E27FC236}">
                <a16:creationId xmlns:a16="http://schemas.microsoft.com/office/drawing/2014/main" id="{134323EA-3C45-43A8-B072-707ED03246B9}"/>
              </a:ext>
            </a:extLst>
          </p:cNvPr>
          <p:cNvGrpSpPr/>
          <p:nvPr/>
        </p:nvGrpSpPr>
        <p:grpSpPr>
          <a:xfrm>
            <a:off x="1265237" y="2201862"/>
            <a:ext cx="1511476" cy="1175835"/>
            <a:chOff x="9354961" y="2521836"/>
            <a:chExt cx="1099486" cy="703461"/>
          </a:xfrm>
        </p:grpSpPr>
        <p:pic>
          <p:nvPicPr>
            <p:cNvPr id="106" name="Picture 105">
              <a:extLst>
                <a:ext uri="{FF2B5EF4-FFF2-40B4-BE49-F238E27FC236}">
                  <a16:creationId xmlns:a16="http://schemas.microsoft.com/office/drawing/2014/main" id="{B899D720-694D-498F-B99B-81546FF2D62E}"/>
                </a:ext>
              </a:extLst>
            </p:cNvPr>
            <p:cNvPicPr>
              <a:picLocks noChangeAspect="1"/>
            </p:cNvPicPr>
            <p:nvPr/>
          </p:nvPicPr>
          <p:blipFill>
            <a:blip r:embed="rId6"/>
            <a:stretch>
              <a:fillRect/>
            </a:stretch>
          </p:blipFill>
          <p:spPr>
            <a:xfrm>
              <a:off x="9354961" y="2521836"/>
              <a:ext cx="530221" cy="703461"/>
            </a:xfrm>
            <a:prstGeom prst="rect">
              <a:avLst/>
            </a:prstGeom>
          </p:spPr>
        </p:pic>
        <p:pic>
          <p:nvPicPr>
            <p:cNvPr id="107" name="Picture 106">
              <a:extLst>
                <a:ext uri="{FF2B5EF4-FFF2-40B4-BE49-F238E27FC236}">
                  <a16:creationId xmlns:a16="http://schemas.microsoft.com/office/drawing/2014/main" id="{4E982F7D-EAA4-4F59-A56A-1905B5DCBF91}"/>
                </a:ext>
              </a:extLst>
            </p:cNvPr>
            <p:cNvPicPr>
              <a:picLocks noChangeAspect="1"/>
            </p:cNvPicPr>
            <p:nvPr/>
          </p:nvPicPr>
          <p:blipFill>
            <a:blip r:embed="rId7"/>
            <a:stretch>
              <a:fillRect/>
            </a:stretch>
          </p:blipFill>
          <p:spPr>
            <a:xfrm>
              <a:off x="9924226" y="2702950"/>
              <a:ext cx="530221" cy="522347"/>
            </a:xfrm>
            <a:prstGeom prst="rect">
              <a:avLst/>
            </a:prstGeom>
          </p:spPr>
        </p:pic>
      </p:grpSp>
      <p:sp>
        <p:nvSpPr>
          <p:cNvPr id="108" name="TextBox 107">
            <a:extLst>
              <a:ext uri="{FF2B5EF4-FFF2-40B4-BE49-F238E27FC236}">
                <a16:creationId xmlns:a16="http://schemas.microsoft.com/office/drawing/2014/main" id="{1313BE4A-B3B9-4EF9-8E27-7C30CBB16F01}"/>
              </a:ext>
            </a:extLst>
          </p:cNvPr>
          <p:cNvSpPr txBox="1"/>
          <p:nvPr/>
        </p:nvSpPr>
        <p:spPr>
          <a:xfrm>
            <a:off x="451896" y="4411662"/>
            <a:ext cx="3724844" cy="553998"/>
          </a:xfrm>
          <a:prstGeom prst="rect">
            <a:avLst/>
          </a:prstGeom>
          <a:noFill/>
        </p:spPr>
        <p:txBody>
          <a:bodyPr wrap="square" lIns="0" tIns="0" rIns="0" bIns="0" rtlCol="0">
            <a:spAutoFit/>
          </a:bodyPr>
          <a:lstStyle/>
          <a:p>
            <a:pPr marL="0" marR="0" lvl="0" indent="0" algn="ctr" defTabSz="932402"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52" normalizeH="0" baseline="0" noProof="0" dirty="0">
                <a:ln>
                  <a:noFill/>
                </a:ln>
                <a:solidFill>
                  <a:srgbClr val="353535"/>
                </a:solidFill>
                <a:effectLst/>
                <a:uLnTx/>
                <a:uFillTx/>
                <a:latin typeface="Segoe UI Semilight"/>
                <a:ea typeface="+mn-ea"/>
                <a:cs typeface="+mn-cs"/>
              </a:rPr>
              <a:t>Source: VMware, AWS</a:t>
            </a:r>
            <a:br>
              <a:rPr kumimoji="0" lang="en-US" sz="2000" b="1" i="0" u="none" strike="noStrike" kern="1200" cap="none" spc="-52" normalizeH="0" baseline="0" noProof="0" dirty="0">
                <a:ln>
                  <a:noFill/>
                </a:ln>
                <a:solidFill>
                  <a:srgbClr val="353535"/>
                </a:solidFill>
                <a:effectLst/>
                <a:uLnTx/>
                <a:uFillTx/>
                <a:latin typeface="Segoe UI Semilight"/>
                <a:ea typeface="+mn-ea"/>
                <a:cs typeface="+mn-cs"/>
              </a:rPr>
            </a:br>
            <a:r>
              <a:rPr kumimoji="0" lang="en-US" sz="2000" b="1" i="0" u="none" strike="noStrike" kern="1200" cap="none" spc="-52" normalizeH="0" baseline="0" noProof="0" dirty="0">
                <a:ln>
                  <a:noFill/>
                </a:ln>
                <a:solidFill>
                  <a:srgbClr val="353535"/>
                </a:solidFill>
                <a:effectLst/>
                <a:uLnTx/>
                <a:uFillTx/>
                <a:latin typeface="Segoe UI Semilight"/>
                <a:ea typeface="+mn-ea"/>
                <a:cs typeface="+mn-cs"/>
              </a:rPr>
              <a:t>&amp; Physical Servers</a:t>
            </a:r>
          </a:p>
        </p:txBody>
      </p:sp>
      <p:sp>
        <p:nvSpPr>
          <p:cNvPr id="109" name="TextBox 108">
            <a:extLst>
              <a:ext uri="{FF2B5EF4-FFF2-40B4-BE49-F238E27FC236}">
                <a16:creationId xmlns:a16="http://schemas.microsoft.com/office/drawing/2014/main" id="{C89D6291-28CA-4E4C-87C6-527D9AFAA6E5}"/>
              </a:ext>
            </a:extLst>
          </p:cNvPr>
          <p:cNvSpPr txBox="1"/>
          <p:nvPr/>
        </p:nvSpPr>
        <p:spPr>
          <a:xfrm>
            <a:off x="9665127" y="2229348"/>
            <a:ext cx="980446" cy="138179"/>
          </a:xfrm>
          <a:prstGeom prst="rect">
            <a:avLst/>
          </a:prstGeom>
          <a:noFill/>
        </p:spPr>
        <p:txBody>
          <a:bodyPr wrap="square" lIns="0" tIns="0" rIns="0" bIns="0" rtlCol="0">
            <a:spAutoFit/>
          </a:bodyPr>
          <a:lstStyle/>
          <a:p>
            <a:pPr marL="0" marR="0" lvl="0" indent="0" algn="ctr" defTabSz="932402" rtl="0" eaLnBrk="1" fontAlgn="auto" latinLnBrk="0" hangingPunct="1">
              <a:lnSpc>
                <a:spcPct val="90000"/>
              </a:lnSpc>
              <a:spcBef>
                <a:spcPts val="0"/>
              </a:spcBef>
              <a:spcAft>
                <a:spcPts val="0"/>
              </a:spcAft>
              <a:buClrTx/>
              <a:buSzTx/>
              <a:buFontTx/>
              <a:buNone/>
              <a:tabLst/>
              <a:defRPr/>
            </a:pPr>
            <a:endParaRPr kumimoji="0" lang="en-US" sz="1496" b="1" i="0" u="none" strike="noStrike" kern="1200" cap="none" spc="-52" normalizeH="0" baseline="-25000" noProof="0" dirty="0">
              <a:ln>
                <a:noFill/>
              </a:ln>
              <a:solidFill>
                <a:srgbClr val="505050"/>
              </a:solidFill>
              <a:effectLst/>
              <a:uLnTx/>
              <a:uFillTx/>
              <a:latin typeface="Segoe UI"/>
              <a:ea typeface="+mn-ea"/>
              <a:cs typeface="+mn-cs"/>
            </a:endParaRPr>
          </a:p>
        </p:txBody>
      </p:sp>
      <p:sp>
        <p:nvSpPr>
          <p:cNvPr id="114" name="TextBox 179">
            <a:extLst>
              <a:ext uri="{FF2B5EF4-FFF2-40B4-BE49-F238E27FC236}">
                <a16:creationId xmlns:a16="http://schemas.microsoft.com/office/drawing/2014/main" id="{7CC3275E-0DB8-4C28-AFBD-56E2E077F50D}"/>
              </a:ext>
            </a:extLst>
          </p:cNvPr>
          <p:cNvSpPr txBox="1"/>
          <p:nvPr/>
        </p:nvSpPr>
        <p:spPr>
          <a:xfrm>
            <a:off x="8343695" y="3535611"/>
            <a:ext cx="3244910" cy="738496"/>
          </a:xfrm>
          <a:prstGeom prst="rect">
            <a:avLst/>
          </a:prstGeom>
          <a:noFill/>
          <a:ln>
            <a:noFill/>
          </a:ln>
        </p:spPr>
        <p:txBody>
          <a:bodyPr wrap="none" lIns="182776" tIns="146221" rIns="182776" bIns="146221" rtlCol="0">
            <a:spAutoFit/>
          </a:bodyPr>
          <a:lstStyle/>
          <a:p>
            <a:pPr marL="0" marR="0" lvl="0" indent="0" algn="ctr" defTabSz="931477" rtl="0" eaLnBrk="1" fontAlgn="auto" latinLnBrk="0" hangingPunct="1">
              <a:lnSpc>
                <a:spcPct val="90000"/>
              </a:lnSpc>
              <a:spcBef>
                <a:spcPts val="0"/>
              </a:spcBef>
              <a:spcAft>
                <a:spcPts val="60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Segoe UI"/>
                <a:ea typeface="+mn-ea"/>
                <a:cs typeface="+mn-cs"/>
              </a:rPr>
              <a:t>Microsoft Azure</a:t>
            </a:r>
          </a:p>
        </p:txBody>
      </p:sp>
      <p:grpSp>
        <p:nvGrpSpPr>
          <p:cNvPr id="115" name="Group 114">
            <a:extLst>
              <a:ext uri="{FF2B5EF4-FFF2-40B4-BE49-F238E27FC236}">
                <a16:creationId xmlns:a16="http://schemas.microsoft.com/office/drawing/2014/main" id="{9A9543B5-9362-4DC8-A61B-E63DECF1A3CA}"/>
              </a:ext>
            </a:extLst>
          </p:cNvPr>
          <p:cNvGrpSpPr/>
          <p:nvPr/>
        </p:nvGrpSpPr>
        <p:grpSpPr>
          <a:xfrm>
            <a:off x="513249" y="1967432"/>
            <a:ext cx="6188004" cy="4484866"/>
            <a:chOff x="513249" y="1967432"/>
            <a:chExt cx="6188004" cy="4484866"/>
          </a:xfrm>
        </p:grpSpPr>
        <p:sp>
          <p:nvSpPr>
            <p:cNvPr id="116" name="TextBox 115">
              <a:extLst>
                <a:ext uri="{FF2B5EF4-FFF2-40B4-BE49-F238E27FC236}">
                  <a16:creationId xmlns:a16="http://schemas.microsoft.com/office/drawing/2014/main" id="{71C948C9-6298-4BF3-B465-73CB71BE75A8}"/>
                </a:ext>
              </a:extLst>
            </p:cNvPr>
            <p:cNvSpPr txBox="1"/>
            <p:nvPr/>
          </p:nvSpPr>
          <p:spPr>
            <a:xfrm>
              <a:off x="3327575" y="2506662"/>
              <a:ext cx="813975" cy="387798"/>
            </a:xfrm>
            <a:prstGeom prst="rect">
              <a:avLst/>
            </a:prstGeom>
            <a:noFill/>
          </p:spPr>
          <p:txBody>
            <a:bodyPr wrap="square" lIns="0" tIns="0" rIns="0" bIns="0" rtlCol="0">
              <a:spAutoFit/>
            </a:bodyPr>
            <a:lstStyle/>
            <a:p>
              <a:pPr marL="0" marR="0" lvl="0" indent="0" algn="l" defTabSz="932402"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2C6"/>
                  </a:solidFill>
                  <a:effectLst/>
                  <a:uLnTx/>
                  <a:uFillTx/>
                  <a:latin typeface="Segoe UI"/>
                  <a:ea typeface="+mn-ea"/>
                  <a:cs typeface="+mn-cs"/>
                </a:rPr>
                <a:t>Process</a:t>
              </a:r>
              <a:br>
                <a:rPr kumimoji="0" lang="en-US" sz="1400" b="0" i="1" u="none" strike="noStrike" kern="1200" cap="none" spc="0" normalizeH="0" baseline="0" noProof="0" dirty="0">
                  <a:ln>
                    <a:noFill/>
                  </a:ln>
                  <a:solidFill>
                    <a:srgbClr val="0072C6"/>
                  </a:solidFill>
                  <a:effectLst/>
                  <a:uLnTx/>
                  <a:uFillTx/>
                  <a:latin typeface="Segoe UI"/>
                  <a:ea typeface="+mn-ea"/>
                  <a:cs typeface="+mn-cs"/>
                </a:rPr>
              </a:br>
              <a:r>
                <a:rPr kumimoji="0" lang="en-US" sz="1400" b="0" i="1" u="none" strike="noStrike" kern="1200" cap="none" spc="0" normalizeH="0" baseline="0" noProof="0" dirty="0">
                  <a:ln>
                    <a:noFill/>
                  </a:ln>
                  <a:solidFill>
                    <a:srgbClr val="0072C6"/>
                  </a:solidFill>
                  <a:effectLst/>
                  <a:uLnTx/>
                  <a:uFillTx/>
                  <a:latin typeface="Segoe UI"/>
                  <a:ea typeface="+mn-ea"/>
                  <a:cs typeface="+mn-cs"/>
                </a:rPr>
                <a:t>Server</a:t>
              </a:r>
            </a:p>
          </p:txBody>
        </p:sp>
        <p:sp>
          <p:nvSpPr>
            <p:cNvPr id="117" name="TextBox 116">
              <a:extLst>
                <a:ext uri="{FF2B5EF4-FFF2-40B4-BE49-F238E27FC236}">
                  <a16:creationId xmlns:a16="http://schemas.microsoft.com/office/drawing/2014/main" id="{78A38C27-24D3-4D43-876A-2C018A988E8D}"/>
                </a:ext>
              </a:extLst>
            </p:cNvPr>
            <p:cNvSpPr txBox="1"/>
            <p:nvPr/>
          </p:nvSpPr>
          <p:spPr>
            <a:xfrm>
              <a:off x="3325424" y="2059685"/>
              <a:ext cx="813975" cy="387798"/>
            </a:xfrm>
            <a:prstGeom prst="rect">
              <a:avLst/>
            </a:prstGeom>
            <a:noFill/>
          </p:spPr>
          <p:txBody>
            <a:bodyPr wrap="square" lIns="0" tIns="0" rIns="0" bIns="0" rtlCol="0">
              <a:spAutoFit/>
            </a:bodyPr>
            <a:lstStyle/>
            <a:p>
              <a:pPr marL="0" marR="0" lvl="0" indent="0" algn="l" defTabSz="932402"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72C6"/>
                  </a:solidFill>
                  <a:effectLst/>
                  <a:uLnTx/>
                  <a:uFillTx/>
                  <a:latin typeface="Segoe UI"/>
                  <a:ea typeface="+mn-ea"/>
                  <a:cs typeface="+mn-cs"/>
                </a:rPr>
                <a:t>Config</a:t>
              </a:r>
              <a:br>
                <a:rPr kumimoji="0" lang="en-US" sz="1400" b="0" i="1" u="none" strike="noStrike" kern="1200" cap="none" spc="0" normalizeH="0" baseline="0" noProof="0" dirty="0">
                  <a:ln>
                    <a:noFill/>
                  </a:ln>
                  <a:solidFill>
                    <a:srgbClr val="0072C6"/>
                  </a:solidFill>
                  <a:effectLst/>
                  <a:uLnTx/>
                  <a:uFillTx/>
                  <a:latin typeface="Segoe UI"/>
                  <a:ea typeface="+mn-ea"/>
                  <a:cs typeface="+mn-cs"/>
                </a:rPr>
              </a:br>
              <a:r>
                <a:rPr kumimoji="0" lang="en-US" sz="1400" b="0" i="1" u="none" strike="noStrike" kern="1200" cap="none" spc="0" normalizeH="0" baseline="0" noProof="0" dirty="0">
                  <a:ln>
                    <a:noFill/>
                  </a:ln>
                  <a:solidFill>
                    <a:srgbClr val="0072C6"/>
                  </a:solidFill>
                  <a:effectLst/>
                  <a:uLnTx/>
                  <a:uFillTx/>
                  <a:latin typeface="Segoe UI"/>
                  <a:ea typeface="+mn-ea"/>
                  <a:cs typeface="+mn-cs"/>
                </a:rPr>
                <a:t>Server</a:t>
              </a:r>
            </a:p>
          </p:txBody>
        </p:sp>
        <p:pic>
          <p:nvPicPr>
            <p:cNvPr id="118" name="Picture 117">
              <a:extLst>
                <a:ext uri="{FF2B5EF4-FFF2-40B4-BE49-F238E27FC236}">
                  <a16:creationId xmlns:a16="http://schemas.microsoft.com/office/drawing/2014/main" id="{B453F8AA-680B-441C-9EC3-F894065DB08E}"/>
                </a:ext>
              </a:extLst>
            </p:cNvPr>
            <p:cNvPicPr>
              <a:picLocks noChangeAspect="1"/>
            </p:cNvPicPr>
            <p:nvPr/>
          </p:nvPicPr>
          <p:blipFill>
            <a:blip r:embed="rId8"/>
            <a:stretch>
              <a:fillRect/>
            </a:stretch>
          </p:blipFill>
          <p:spPr>
            <a:xfrm>
              <a:off x="4043165" y="1967432"/>
              <a:ext cx="853349" cy="1261943"/>
            </a:xfrm>
            <a:prstGeom prst="rect">
              <a:avLst/>
            </a:prstGeom>
          </p:spPr>
        </p:pic>
        <p:grpSp>
          <p:nvGrpSpPr>
            <p:cNvPr id="119" name="Group 118">
              <a:extLst>
                <a:ext uri="{FF2B5EF4-FFF2-40B4-BE49-F238E27FC236}">
                  <a16:creationId xmlns:a16="http://schemas.microsoft.com/office/drawing/2014/main" id="{DE37876C-069E-4469-A159-C1C4B23C6F45}"/>
                </a:ext>
              </a:extLst>
            </p:cNvPr>
            <p:cNvGrpSpPr/>
            <p:nvPr/>
          </p:nvGrpSpPr>
          <p:grpSpPr>
            <a:xfrm>
              <a:off x="513249" y="5554662"/>
              <a:ext cx="6188004" cy="897636"/>
              <a:chOff x="1531056" y="5451739"/>
              <a:chExt cx="6188004" cy="897636"/>
            </a:xfrm>
          </p:grpSpPr>
          <p:sp>
            <p:nvSpPr>
              <p:cNvPr id="120" name="TextBox 119">
                <a:extLst>
                  <a:ext uri="{FF2B5EF4-FFF2-40B4-BE49-F238E27FC236}">
                    <a16:creationId xmlns:a16="http://schemas.microsoft.com/office/drawing/2014/main" id="{A078FB5F-EAEF-496C-82B9-DB9E54A90093}"/>
                  </a:ext>
                </a:extLst>
              </p:cNvPr>
              <p:cNvSpPr txBox="1"/>
              <p:nvPr/>
            </p:nvSpPr>
            <p:spPr>
              <a:xfrm>
                <a:off x="1897490" y="5451739"/>
                <a:ext cx="2412195" cy="897636"/>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294"/>
                  </a:spcBef>
                  <a:spcAft>
                    <a:spcPts val="0"/>
                  </a:spcAft>
                  <a:buClrTx/>
                  <a:buSzTx/>
                  <a:buFontTx/>
                  <a:buNone/>
                  <a:tabLst/>
                  <a:defRPr/>
                </a:pPr>
                <a:r>
                  <a:rPr kumimoji="0" lang="en-US" sz="1765" b="1" i="0" u="none" strike="noStrike" kern="1200" cap="none" spc="0" normalizeH="0" baseline="0" noProof="0" dirty="0">
                    <a:ln>
                      <a:noFill/>
                    </a:ln>
                    <a:solidFill>
                      <a:srgbClr val="0072C6"/>
                    </a:solidFill>
                    <a:effectLst/>
                    <a:uLnTx/>
                    <a:uFillTx/>
                    <a:latin typeface="Segoe UI Light"/>
                    <a:ea typeface="+mn-ea"/>
                    <a:cs typeface="+mn-cs"/>
                  </a:rPr>
                  <a:t>Process Server</a:t>
                </a:r>
              </a:p>
              <a:p>
                <a:pPr marL="0" marR="0" lvl="0" indent="0" algn="l" defTabSz="914367" rtl="0" eaLnBrk="1" fontAlgn="auto" latinLnBrk="0" hangingPunct="1">
                  <a:lnSpc>
                    <a:spcPct val="90000"/>
                  </a:lnSpc>
                  <a:spcBef>
                    <a:spcPts val="294"/>
                  </a:spcBef>
                  <a:spcAft>
                    <a:spcPts val="0"/>
                  </a:spcAft>
                  <a:buClrTx/>
                  <a:buSzTx/>
                  <a:buFontTx/>
                  <a:buNone/>
                  <a:tabLst/>
                  <a:defRPr/>
                </a:pPr>
                <a:r>
                  <a:rPr kumimoji="0" lang="en-US" sz="1176"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Used for caching, compression, and encryption</a:t>
                </a:r>
              </a:p>
            </p:txBody>
          </p:sp>
          <p:sp>
            <p:nvSpPr>
              <p:cNvPr id="121" name="TextBox 120">
                <a:extLst>
                  <a:ext uri="{FF2B5EF4-FFF2-40B4-BE49-F238E27FC236}">
                    <a16:creationId xmlns:a16="http://schemas.microsoft.com/office/drawing/2014/main" id="{E7BBBBC8-08B2-4BC4-A1D8-CC625D78FBEF}"/>
                  </a:ext>
                </a:extLst>
              </p:cNvPr>
              <p:cNvSpPr txBox="1"/>
              <p:nvPr/>
            </p:nvSpPr>
            <p:spPr>
              <a:xfrm>
                <a:off x="5306865" y="5451739"/>
                <a:ext cx="2412195" cy="897636"/>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294"/>
                  </a:spcBef>
                  <a:spcAft>
                    <a:spcPts val="0"/>
                  </a:spcAft>
                  <a:buClrTx/>
                  <a:buSzTx/>
                  <a:buFontTx/>
                  <a:buNone/>
                  <a:tabLst/>
                  <a:defRPr/>
                </a:pPr>
                <a:r>
                  <a:rPr kumimoji="0" lang="en-US" sz="1765" b="1" i="0" u="none" strike="noStrike" kern="1200" cap="none" spc="0" normalizeH="0" baseline="0" noProof="0" dirty="0">
                    <a:ln>
                      <a:noFill/>
                    </a:ln>
                    <a:solidFill>
                      <a:srgbClr val="0072C6"/>
                    </a:solidFill>
                    <a:effectLst/>
                    <a:uLnTx/>
                    <a:uFillTx/>
                    <a:latin typeface="Segoe UI Light"/>
                    <a:ea typeface="+mn-ea"/>
                    <a:cs typeface="+mn-cs"/>
                  </a:rPr>
                  <a:t>Configuration Server</a:t>
                </a:r>
              </a:p>
              <a:p>
                <a:pPr marL="0" marR="0" lvl="0" indent="0" algn="l" defTabSz="914367" rtl="0" eaLnBrk="1" fontAlgn="auto" latinLnBrk="0" hangingPunct="1">
                  <a:lnSpc>
                    <a:spcPct val="90000"/>
                  </a:lnSpc>
                  <a:spcBef>
                    <a:spcPts val="294"/>
                  </a:spcBef>
                  <a:spcAft>
                    <a:spcPts val="0"/>
                  </a:spcAft>
                  <a:buClrTx/>
                  <a:buSzTx/>
                  <a:buFontTx/>
                  <a:buNone/>
                  <a:tabLst/>
                  <a:defRPr/>
                </a:pPr>
                <a:r>
                  <a:rPr kumimoji="0" lang="en-US" sz="1176"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Used for centralized management</a:t>
                </a:r>
              </a:p>
            </p:txBody>
          </p:sp>
          <p:pic>
            <p:nvPicPr>
              <p:cNvPr id="122" name="Picture 121">
                <a:extLst>
                  <a:ext uri="{FF2B5EF4-FFF2-40B4-BE49-F238E27FC236}">
                    <a16:creationId xmlns:a16="http://schemas.microsoft.com/office/drawing/2014/main" id="{F2FCCA39-3754-4D00-B0B2-7656695A6453}"/>
                  </a:ext>
                </a:extLst>
              </p:cNvPr>
              <p:cNvPicPr>
                <a:picLocks noChangeAspect="1"/>
              </p:cNvPicPr>
              <p:nvPr/>
            </p:nvPicPr>
            <p:blipFill>
              <a:blip r:embed="rId9"/>
              <a:stretch>
                <a:fillRect/>
              </a:stretch>
            </p:blipFill>
            <p:spPr>
              <a:xfrm>
                <a:off x="1531056" y="5576911"/>
                <a:ext cx="435738" cy="643065"/>
              </a:xfrm>
              <a:prstGeom prst="rect">
                <a:avLst/>
              </a:prstGeom>
            </p:spPr>
          </p:pic>
          <p:pic>
            <p:nvPicPr>
              <p:cNvPr id="123" name="Picture 122">
                <a:extLst>
                  <a:ext uri="{FF2B5EF4-FFF2-40B4-BE49-F238E27FC236}">
                    <a16:creationId xmlns:a16="http://schemas.microsoft.com/office/drawing/2014/main" id="{20535ED1-3A76-4A62-B266-B0F32E2B1B57}"/>
                  </a:ext>
                </a:extLst>
              </p:cNvPr>
              <p:cNvPicPr>
                <a:picLocks noChangeAspect="1"/>
              </p:cNvPicPr>
              <p:nvPr/>
            </p:nvPicPr>
            <p:blipFill>
              <a:blip r:embed="rId10"/>
              <a:stretch>
                <a:fillRect/>
              </a:stretch>
            </p:blipFill>
            <p:spPr>
              <a:xfrm>
                <a:off x="4919512" y="5613917"/>
                <a:ext cx="435738" cy="643065"/>
              </a:xfrm>
              <a:prstGeom prst="rect">
                <a:avLst/>
              </a:prstGeom>
            </p:spPr>
          </p:pic>
        </p:grpSp>
      </p:grpSp>
      <p:grpSp>
        <p:nvGrpSpPr>
          <p:cNvPr id="124" name="Group 123">
            <a:extLst>
              <a:ext uri="{FF2B5EF4-FFF2-40B4-BE49-F238E27FC236}">
                <a16:creationId xmlns:a16="http://schemas.microsoft.com/office/drawing/2014/main" id="{FE5B1258-6190-44C6-B283-6077F77E194C}"/>
              </a:ext>
            </a:extLst>
          </p:cNvPr>
          <p:cNvGrpSpPr/>
          <p:nvPr/>
        </p:nvGrpSpPr>
        <p:grpSpPr>
          <a:xfrm>
            <a:off x="7395438" y="5716840"/>
            <a:ext cx="2269689" cy="570156"/>
            <a:chOff x="9499030" y="5941207"/>
            <a:chExt cx="2269689" cy="570156"/>
          </a:xfrm>
        </p:grpSpPr>
        <p:sp>
          <p:nvSpPr>
            <p:cNvPr id="125" name="TextBox 124">
              <a:extLst>
                <a:ext uri="{FF2B5EF4-FFF2-40B4-BE49-F238E27FC236}">
                  <a16:creationId xmlns:a16="http://schemas.microsoft.com/office/drawing/2014/main" id="{FD85EC81-222E-4C15-98E4-F97FF2660560}"/>
                </a:ext>
              </a:extLst>
            </p:cNvPr>
            <p:cNvSpPr txBox="1"/>
            <p:nvPr/>
          </p:nvSpPr>
          <p:spPr>
            <a:xfrm>
              <a:off x="9979195" y="5941207"/>
              <a:ext cx="1789524" cy="570156"/>
            </a:xfrm>
            <a:prstGeom prst="rect">
              <a:avLst/>
            </a:prstGeom>
            <a:noFill/>
          </p:spPr>
          <p:txBody>
            <a:bodyPr wrap="square" lIns="0" tIns="0" rIns="0" bIns="0" rtlCol="0">
              <a:spAutoFit/>
            </a:bodyPr>
            <a:lstStyle/>
            <a:p>
              <a:pPr marL="0" marR="0" lvl="0" indent="0" algn="l" defTabSz="932402" rtl="0" eaLnBrk="1" fontAlgn="auto" latinLnBrk="0" hangingPunct="1">
                <a:lnSpc>
                  <a:spcPct val="9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072C6"/>
                  </a:solidFill>
                  <a:effectLst/>
                  <a:uLnTx/>
                  <a:uFillTx/>
                  <a:latin typeface="Segoe UI Light"/>
                  <a:ea typeface="+mn-ea"/>
                  <a:cs typeface="+mn-cs"/>
                </a:rPr>
                <a:t>Mobility Service </a:t>
              </a:r>
              <a:r>
                <a:rPr kumimoji="0" lang="en-US" sz="1360" b="1" i="0" u="none" strike="noStrike" kern="1200" cap="none" spc="-52" normalizeH="0" baseline="0" noProof="0" dirty="0">
                  <a:ln>
                    <a:noFill/>
                  </a:ln>
                  <a:solidFill>
                    <a:srgbClr val="505050"/>
                  </a:solidFill>
                  <a:effectLst/>
                  <a:uLnTx/>
                  <a:uFillTx/>
                  <a:latin typeface="Segoe UI"/>
                  <a:ea typeface="+mn-ea"/>
                  <a:cs typeface="+mn-cs"/>
                </a:rPr>
                <a:t> </a:t>
              </a:r>
              <a:r>
                <a:rPr kumimoji="0" lang="en-US" sz="1176"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Captures all data writes from memory</a:t>
              </a:r>
            </a:p>
          </p:txBody>
        </p:sp>
        <p:pic>
          <p:nvPicPr>
            <p:cNvPr id="126" name="Picture 125">
              <a:extLst>
                <a:ext uri="{FF2B5EF4-FFF2-40B4-BE49-F238E27FC236}">
                  <a16:creationId xmlns:a16="http://schemas.microsoft.com/office/drawing/2014/main" id="{DB9CAFD4-C1CB-44AE-8D9C-6F6A423460DA}"/>
                </a:ext>
              </a:extLst>
            </p:cNvPr>
            <p:cNvPicPr>
              <a:picLocks noChangeAspect="1"/>
            </p:cNvPicPr>
            <p:nvPr/>
          </p:nvPicPr>
          <p:blipFill>
            <a:blip r:embed="rId11"/>
            <a:stretch>
              <a:fillRect/>
            </a:stretch>
          </p:blipFill>
          <p:spPr>
            <a:xfrm>
              <a:off x="9499030" y="5986485"/>
              <a:ext cx="425196" cy="421683"/>
            </a:xfrm>
            <a:prstGeom prst="rect">
              <a:avLst/>
            </a:prstGeom>
          </p:spPr>
        </p:pic>
      </p:grpSp>
      <p:grpSp>
        <p:nvGrpSpPr>
          <p:cNvPr id="127" name="Group 126">
            <a:extLst>
              <a:ext uri="{FF2B5EF4-FFF2-40B4-BE49-F238E27FC236}">
                <a16:creationId xmlns:a16="http://schemas.microsoft.com/office/drawing/2014/main" id="{7162A5BF-CE29-48FF-B3C3-66135364DA08}"/>
              </a:ext>
            </a:extLst>
          </p:cNvPr>
          <p:cNvGrpSpPr/>
          <p:nvPr/>
        </p:nvGrpSpPr>
        <p:grpSpPr>
          <a:xfrm>
            <a:off x="731837" y="2201862"/>
            <a:ext cx="416537" cy="840346"/>
            <a:chOff x="731837" y="2481571"/>
            <a:chExt cx="416537" cy="840346"/>
          </a:xfrm>
        </p:grpSpPr>
        <p:pic>
          <p:nvPicPr>
            <p:cNvPr id="128" name="Picture 127">
              <a:extLst>
                <a:ext uri="{FF2B5EF4-FFF2-40B4-BE49-F238E27FC236}">
                  <a16:creationId xmlns:a16="http://schemas.microsoft.com/office/drawing/2014/main" id="{B7949612-4A76-4838-9144-10070D9DCA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551" y="2910378"/>
              <a:ext cx="412823" cy="411539"/>
            </a:xfrm>
            <a:prstGeom prst="rect">
              <a:avLst/>
            </a:prstGeom>
          </p:spPr>
        </p:pic>
        <p:pic>
          <p:nvPicPr>
            <p:cNvPr id="129" name="Picture 128">
              <a:extLst>
                <a:ext uri="{FF2B5EF4-FFF2-40B4-BE49-F238E27FC236}">
                  <a16:creationId xmlns:a16="http://schemas.microsoft.com/office/drawing/2014/main" id="{73172CA5-B1BB-43E9-84F1-CE0A10B93C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837" y="2481571"/>
              <a:ext cx="398674" cy="414346"/>
            </a:xfrm>
            <a:prstGeom prst="rect">
              <a:avLst/>
            </a:prstGeom>
          </p:spPr>
        </p:pic>
      </p:grpSp>
      <p:grpSp>
        <p:nvGrpSpPr>
          <p:cNvPr id="143" name="Group 142">
            <a:extLst>
              <a:ext uri="{FF2B5EF4-FFF2-40B4-BE49-F238E27FC236}">
                <a16:creationId xmlns:a16="http://schemas.microsoft.com/office/drawing/2014/main" id="{B97DF52D-5A89-42F4-8E9B-8FDD3214B367}"/>
              </a:ext>
            </a:extLst>
          </p:cNvPr>
          <p:cNvGrpSpPr/>
          <p:nvPr/>
        </p:nvGrpSpPr>
        <p:grpSpPr>
          <a:xfrm>
            <a:off x="4827441" y="2686226"/>
            <a:ext cx="3214240" cy="2582328"/>
            <a:chOff x="4827441" y="2686226"/>
            <a:chExt cx="3214240" cy="2582328"/>
          </a:xfrm>
        </p:grpSpPr>
        <p:grpSp>
          <p:nvGrpSpPr>
            <p:cNvPr id="110" name="Group 109">
              <a:extLst>
                <a:ext uri="{FF2B5EF4-FFF2-40B4-BE49-F238E27FC236}">
                  <a16:creationId xmlns:a16="http://schemas.microsoft.com/office/drawing/2014/main" id="{88051843-6719-4584-8CA2-1760EC5630E4}"/>
                </a:ext>
              </a:extLst>
            </p:cNvPr>
            <p:cNvGrpSpPr/>
            <p:nvPr/>
          </p:nvGrpSpPr>
          <p:grpSpPr>
            <a:xfrm>
              <a:off x="5508510" y="2686226"/>
              <a:ext cx="1581178" cy="1089728"/>
              <a:chOff x="4413198" y="2108497"/>
              <a:chExt cx="1581178" cy="1089728"/>
            </a:xfrm>
          </p:grpSpPr>
          <p:pic>
            <p:nvPicPr>
              <p:cNvPr id="111" name="Picture 110">
                <a:extLst>
                  <a:ext uri="{FF2B5EF4-FFF2-40B4-BE49-F238E27FC236}">
                    <a16:creationId xmlns:a16="http://schemas.microsoft.com/office/drawing/2014/main" id="{3D061FDF-FEAD-4CB3-B29D-3E8C72187603}"/>
                  </a:ext>
                </a:extLst>
              </p:cNvPr>
              <p:cNvPicPr>
                <a:picLocks noChangeAspect="1"/>
              </p:cNvPicPr>
              <p:nvPr/>
            </p:nvPicPr>
            <p:blipFill>
              <a:blip r:embed="rId14"/>
              <a:stretch>
                <a:fillRect/>
              </a:stretch>
            </p:blipFill>
            <p:spPr>
              <a:xfrm>
                <a:off x="4413198" y="2108497"/>
                <a:ext cx="1581178" cy="1050845"/>
              </a:xfrm>
              <a:prstGeom prst="rect">
                <a:avLst/>
              </a:prstGeom>
            </p:spPr>
          </p:pic>
          <p:sp>
            <p:nvSpPr>
              <p:cNvPr id="112" name="TextBox 111">
                <a:extLst>
                  <a:ext uri="{FF2B5EF4-FFF2-40B4-BE49-F238E27FC236}">
                    <a16:creationId xmlns:a16="http://schemas.microsoft.com/office/drawing/2014/main" id="{5E5615AE-123A-45E8-9072-E065CDF7630D}"/>
                  </a:ext>
                </a:extLst>
              </p:cNvPr>
              <p:cNvSpPr txBox="1"/>
              <p:nvPr/>
            </p:nvSpPr>
            <p:spPr>
              <a:xfrm>
                <a:off x="4488287" y="2631569"/>
                <a:ext cx="1431001" cy="566656"/>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a:ea typeface="Segoe UI" panose="020B0502040204020203" pitchFamily="34" charset="0"/>
                    <a:cs typeface="Segoe UI" panose="020B0502040204020203" pitchFamily="34" charset="0"/>
                  </a:rPr>
                  <a:t>Azure Site Recovery</a:t>
                </a:r>
              </a:p>
            </p:txBody>
          </p:sp>
          <p:pic>
            <p:nvPicPr>
              <p:cNvPr id="113" name="Picture 112">
                <a:extLst>
                  <a:ext uri="{FF2B5EF4-FFF2-40B4-BE49-F238E27FC236}">
                    <a16:creationId xmlns:a16="http://schemas.microsoft.com/office/drawing/2014/main" id="{5C710670-F4BB-4736-A6DC-2509EB0A30AE}"/>
                  </a:ext>
                </a:extLst>
              </p:cNvPr>
              <p:cNvPicPr>
                <a:picLocks noChangeAspect="1"/>
              </p:cNvPicPr>
              <p:nvPr/>
            </p:nvPicPr>
            <p:blipFill>
              <a:blip r:embed="rId15"/>
              <a:stretch>
                <a:fillRect/>
              </a:stretch>
            </p:blipFill>
            <p:spPr>
              <a:xfrm>
                <a:off x="4937975" y="2219240"/>
                <a:ext cx="535697" cy="533109"/>
              </a:xfrm>
              <a:prstGeom prst="rect">
                <a:avLst/>
              </a:prstGeom>
            </p:spPr>
          </p:pic>
        </p:grpSp>
        <p:sp>
          <p:nvSpPr>
            <p:cNvPr id="130" name="TextBox 129">
              <a:extLst>
                <a:ext uri="{FF2B5EF4-FFF2-40B4-BE49-F238E27FC236}">
                  <a16:creationId xmlns:a16="http://schemas.microsoft.com/office/drawing/2014/main" id="{1DF14D0D-0D0B-458B-996A-86EE13B1AD56}"/>
                </a:ext>
              </a:extLst>
            </p:cNvPr>
            <p:cNvSpPr txBox="1"/>
            <p:nvPr/>
          </p:nvSpPr>
          <p:spPr>
            <a:xfrm>
              <a:off x="4827441" y="4160558"/>
              <a:ext cx="3214240" cy="1107996"/>
            </a:xfrm>
            <a:prstGeom prst="rect">
              <a:avLst/>
            </a:prstGeom>
            <a:noFill/>
          </p:spPr>
          <p:txBody>
            <a:bodyPr wrap="square" lIns="0" tIns="0" rIns="0" bIns="0" rtlCol="0">
              <a:spAutoFit/>
            </a:bodyPr>
            <a:lstStyle/>
            <a:p>
              <a:pPr marL="0" marR="0" lvl="0" indent="0" algn="ctr" defTabSz="932402" rtl="0" eaLnBrk="1" fontAlgn="auto" latinLnBrk="0" hangingPunct="1">
                <a:lnSpc>
                  <a:spcPct val="90000"/>
                </a:lnSpc>
                <a:spcBef>
                  <a:spcPts val="0"/>
                </a:spcBef>
                <a:spcAft>
                  <a:spcPts val="0"/>
                </a:spcAft>
                <a:buClrTx/>
                <a:buSzTx/>
                <a:buFontTx/>
                <a:buNone/>
                <a:tabLst/>
                <a:defRPr/>
              </a:pPr>
              <a:r>
                <a:rPr kumimoji="0" lang="en-US" sz="2000" b="0" i="0" u="none" strike="noStrike" kern="0" cap="none" spc="-52" normalizeH="0" baseline="0" noProof="0" dirty="0">
                  <a:ln>
                    <a:noFill/>
                  </a:ln>
                  <a:solidFill>
                    <a:srgbClr val="505050"/>
                  </a:solidFill>
                  <a:effectLst/>
                  <a:uLnTx/>
                  <a:uFillTx/>
                  <a:latin typeface="Segoe UI"/>
                  <a:ea typeface="+mn-ea"/>
                  <a:cs typeface="+mn-cs"/>
                </a:rPr>
                <a:t>Data Channel</a:t>
              </a:r>
            </a:p>
            <a:p>
              <a:pPr marL="0" marR="0" lvl="0" indent="0" algn="ctr" defTabSz="932402"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52" normalizeH="0" baseline="0" noProof="0" dirty="0">
                <a:ln>
                  <a:noFill/>
                </a:ln>
                <a:solidFill>
                  <a:srgbClr val="505050"/>
                </a:solidFill>
                <a:effectLst/>
                <a:uLnTx/>
                <a:uFillTx/>
                <a:latin typeface="Segoe UI"/>
                <a:ea typeface="+mn-ea"/>
                <a:cs typeface="+mn-cs"/>
              </a:endParaRPr>
            </a:p>
            <a:p>
              <a:pPr marL="0" marR="0" lvl="0" indent="0" algn="ctr" defTabSz="932402" rtl="0" eaLnBrk="1" fontAlgn="auto" latinLnBrk="0" hangingPunct="1">
                <a:lnSpc>
                  <a:spcPct val="90000"/>
                </a:lnSpc>
                <a:spcBef>
                  <a:spcPts val="0"/>
                </a:spcBef>
                <a:spcAft>
                  <a:spcPts val="0"/>
                </a:spcAft>
                <a:buClrTx/>
                <a:buSzTx/>
                <a:buFontTx/>
                <a:buNone/>
                <a:tabLst/>
                <a:defRPr/>
              </a:pPr>
              <a:r>
                <a:rPr kumimoji="0" lang="en-US" sz="2000" b="0" i="1" u="none" strike="noStrike" kern="0" cap="none" spc="-52" normalizeH="0" baseline="0" noProof="0" dirty="0">
                  <a:ln>
                    <a:noFill/>
                  </a:ln>
                  <a:solidFill>
                    <a:srgbClr val="505050"/>
                  </a:solidFill>
                  <a:effectLst/>
                  <a:uLnTx/>
                  <a:uFillTx/>
                  <a:latin typeface="Segoe UI"/>
                  <a:ea typeface="+mn-ea"/>
                  <a:cs typeface="+mn-cs"/>
                </a:rPr>
                <a:t>Public Internet or ExpressRoute with Public Peering</a:t>
              </a:r>
              <a:endParaRPr kumimoji="0" lang="en-US" sz="2000" b="0" i="1" u="none" strike="noStrike" kern="0" cap="none" spc="-52" normalizeH="0" baseline="-25000" noProof="0" dirty="0">
                <a:ln>
                  <a:noFill/>
                </a:ln>
                <a:solidFill>
                  <a:srgbClr val="505050"/>
                </a:solidFill>
                <a:effectLst/>
                <a:uLnTx/>
                <a:uFillTx/>
                <a:latin typeface="Segoe UI"/>
                <a:ea typeface="+mn-ea"/>
                <a:cs typeface="+mn-cs"/>
              </a:endParaRPr>
            </a:p>
          </p:txBody>
        </p:sp>
        <p:grpSp>
          <p:nvGrpSpPr>
            <p:cNvPr id="131" name="Group 130">
              <a:extLst>
                <a:ext uri="{FF2B5EF4-FFF2-40B4-BE49-F238E27FC236}">
                  <a16:creationId xmlns:a16="http://schemas.microsoft.com/office/drawing/2014/main" id="{2B05BE0A-6FC6-416A-B1D6-A025038B4B4D}"/>
                </a:ext>
              </a:extLst>
            </p:cNvPr>
            <p:cNvGrpSpPr/>
            <p:nvPr/>
          </p:nvGrpSpPr>
          <p:grpSpPr>
            <a:xfrm>
              <a:off x="4861364" y="3573462"/>
              <a:ext cx="2728473" cy="544765"/>
              <a:chOff x="4861364" y="3573462"/>
              <a:chExt cx="2728473" cy="544765"/>
            </a:xfrm>
          </p:grpSpPr>
          <p:cxnSp>
            <p:nvCxnSpPr>
              <p:cNvPr id="132" name="Straight Arrow Connector 131">
                <a:extLst>
                  <a:ext uri="{FF2B5EF4-FFF2-40B4-BE49-F238E27FC236}">
                    <a16:creationId xmlns:a16="http://schemas.microsoft.com/office/drawing/2014/main" id="{FB0ADFF9-28E4-4BC7-98BD-775F9DF57EDD}"/>
                  </a:ext>
                </a:extLst>
              </p:cNvPr>
              <p:cNvCxnSpPr/>
              <p:nvPr/>
            </p:nvCxnSpPr>
            <p:spPr>
              <a:xfrm>
                <a:off x="5075237" y="4030662"/>
                <a:ext cx="2514600" cy="0"/>
              </a:xfrm>
              <a:prstGeom prst="straightConnector1">
                <a:avLst/>
              </a:prstGeom>
              <a:noFill/>
              <a:ln w="57150" cap="flat" cmpd="sng" algn="ctr">
                <a:solidFill>
                  <a:srgbClr val="0078D7"/>
                </a:solidFill>
                <a:prstDash val="solid"/>
                <a:round/>
                <a:headEnd type="none" w="med" len="med"/>
                <a:tailEnd type="arrow" w="med" len="med"/>
              </a:ln>
              <a:effectLst/>
            </p:spPr>
          </p:cxnSp>
          <p:sp>
            <p:nvSpPr>
              <p:cNvPr id="133" name="TextBox 132">
                <a:extLst>
                  <a:ext uri="{FF2B5EF4-FFF2-40B4-BE49-F238E27FC236}">
                    <a16:creationId xmlns:a16="http://schemas.microsoft.com/office/drawing/2014/main" id="{7619E431-9ADA-47AE-A3E4-C915F5E32FA3}"/>
                  </a:ext>
                </a:extLst>
              </p:cNvPr>
              <p:cNvSpPr txBox="1"/>
              <p:nvPr/>
            </p:nvSpPr>
            <p:spPr>
              <a:xfrm>
                <a:off x="4861364" y="3573462"/>
                <a:ext cx="2153235"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443 (HTTPS)</a:t>
                </a:r>
              </a:p>
            </p:txBody>
          </p:sp>
        </p:grpSp>
      </p:grpSp>
      <p:grpSp>
        <p:nvGrpSpPr>
          <p:cNvPr id="134" name="Group 133">
            <a:extLst>
              <a:ext uri="{FF2B5EF4-FFF2-40B4-BE49-F238E27FC236}">
                <a16:creationId xmlns:a16="http://schemas.microsoft.com/office/drawing/2014/main" id="{8E171698-3DEB-4EF7-B210-8D4503635186}"/>
              </a:ext>
            </a:extLst>
          </p:cNvPr>
          <p:cNvGrpSpPr/>
          <p:nvPr/>
        </p:nvGrpSpPr>
        <p:grpSpPr>
          <a:xfrm>
            <a:off x="2040451" y="1819180"/>
            <a:ext cx="2037512" cy="1373282"/>
            <a:chOff x="2040451" y="1819180"/>
            <a:chExt cx="2037512" cy="1373282"/>
          </a:xfrm>
        </p:grpSpPr>
        <p:grpSp>
          <p:nvGrpSpPr>
            <p:cNvPr id="135" name="Group 134">
              <a:extLst>
                <a:ext uri="{FF2B5EF4-FFF2-40B4-BE49-F238E27FC236}">
                  <a16:creationId xmlns:a16="http://schemas.microsoft.com/office/drawing/2014/main" id="{2B1CAA3E-35A4-4F51-B634-741ADDFD61EE}"/>
                </a:ext>
              </a:extLst>
            </p:cNvPr>
            <p:cNvGrpSpPr/>
            <p:nvPr/>
          </p:nvGrpSpPr>
          <p:grpSpPr>
            <a:xfrm>
              <a:off x="2040451" y="1819180"/>
              <a:ext cx="1238660" cy="461665"/>
              <a:chOff x="4861364" y="3573462"/>
              <a:chExt cx="2153235" cy="461665"/>
            </a:xfrm>
          </p:grpSpPr>
          <p:cxnSp>
            <p:nvCxnSpPr>
              <p:cNvPr id="139" name="Straight Arrow Connector 138">
                <a:extLst>
                  <a:ext uri="{FF2B5EF4-FFF2-40B4-BE49-F238E27FC236}">
                    <a16:creationId xmlns:a16="http://schemas.microsoft.com/office/drawing/2014/main" id="{3C4B0CD4-74C0-42D4-9B4A-E5466DBA0920}"/>
                  </a:ext>
                </a:extLst>
              </p:cNvPr>
              <p:cNvCxnSpPr>
                <a:cxnSpLocks/>
              </p:cNvCxnSpPr>
              <p:nvPr/>
            </p:nvCxnSpPr>
            <p:spPr>
              <a:xfrm>
                <a:off x="5075238" y="4030662"/>
                <a:ext cx="1939361" cy="4465"/>
              </a:xfrm>
              <a:prstGeom prst="straightConnector1">
                <a:avLst/>
              </a:prstGeom>
              <a:noFill/>
              <a:ln w="57150" cap="flat" cmpd="sng" algn="ctr">
                <a:solidFill>
                  <a:srgbClr val="0078D7"/>
                </a:solidFill>
                <a:prstDash val="solid"/>
                <a:round/>
                <a:headEnd type="none" w="med" len="med"/>
                <a:tailEnd type="arrow" w="med" len="med"/>
              </a:ln>
              <a:effectLst/>
            </p:spPr>
          </p:cxnSp>
          <p:sp>
            <p:nvSpPr>
              <p:cNvPr id="140" name="TextBox 139">
                <a:extLst>
                  <a:ext uri="{FF2B5EF4-FFF2-40B4-BE49-F238E27FC236}">
                    <a16:creationId xmlns:a16="http://schemas.microsoft.com/office/drawing/2014/main" id="{958AB9FC-CCAB-4008-826B-2287B01FF8B3}"/>
                  </a:ext>
                </a:extLst>
              </p:cNvPr>
              <p:cNvSpPr txBox="1"/>
              <p:nvPr/>
            </p:nvSpPr>
            <p:spPr>
              <a:xfrm>
                <a:off x="4861364" y="3573462"/>
                <a:ext cx="2153235"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443 (HTTPS)</a:t>
                </a:r>
              </a:p>
            </p:txBody>
          </p:sp>
        </p:grpSp>
        <p:grpSp>
          <p:nvGrpSpPr>
            <p:cNvPr id="136" name="Group 135">
              <a:extLst>
                <a:ext uri="{FF2B5EF4-FFF2-40B4-BE49-F238E27FC236}">
                  <a16:creationId xmlns:a16="http://schemas.microsoft.com/office/drawing/2014/main" id="{46A7721B-1707-423D-9134-EFB0866B187D}"/>
                </a:ext>
              </a:extLst>
            </p:cNvPr>
            <p:cNvGrpSpPr/>
            <p:nvPr/>
          </p:nvGrpSpPr>
          <p:grpSpPr>
            <a:xfrm>
              <a:off x="2805174" y="2730797"/>
              <a:ext cx="1272789" cy="461665"/>
              <a:chOff x="4861364" y="3573462"/>
              <a:chExt cx="3230854" cy="461665"/>
            </a:xfrm>
          </p:grpSpPr>
          <p:cxnSp>
            <p:nvCxnSpPr>
              <p:cNvPr id="137" name="Straight Arrow Connector 136">
                <a:extLst>
                  <a:ext uri="{FF2B5EF4-FFF2-40B4-BE49-F238E27FC236}">
                    <a16:creationId xmlns:a16="http://schemas.microsoft.com/office/drawing/2014/main" id="{5A8FC15C-7968-4436-AF78-9732B667622A}"/>
                  </a:ext>
                </a:extLst>
              </p:cNvPr>
              <p:cNvCxnSpPr>
                <a:cxnSpLocks/>
              </p:cNvCxnSpPr>
              <p:nvPr/>
            </p:nvCxnSpPr>
            <p:spPr>
              <a:xfrm>
                <a:off x="5075238" y="4030662"/>
                <a:ext cx="1939361" cy="4465"/>
              </a:xfrm>
              <a:prstGeom prst="straightConnector1">
                <a:avLst/>
              </a:prstGeom>
              <a:noFill/>
              <a:ln w="57150" cap="flat" cmpd="sng" algn="ctr">
                <a:solidFill>
                  <a:srgbClr val="0078D7"/>
                </a:solidFill>
                <a:prstDash val="solid"/>
                <a:round/>
                <a:headEnd type="none" w="med" len="med"/>
                <a:tailEnd type="arrow" w="med" len="med"/>
              </a:ln>
              <a:effectLst/>
            </p:spPr>
          </p:cxnSp>
          <p:sp>
            <p:nvSpPr>
              <p:cNvPr id="138" name="TextBox 137">
                <a:extLst>
                  <a:ext uri="{FF2B5EF4-FFF2-40B4-BE49-F238E27FC236}">
                    <a16:creationId xmlns:a16="http://schemas.microsoft.com/office/drawing/2014/main" id="{5436B6A2-C255-4008-AC00-3B606D36B409}"/>
                  </a:ext>
                </a:extLst>
              </p:cNvPr>
              <p:cNvSpPr txBox="1"/>
              <p:nvPr/>
            </p:nvSpPr>
            <p:spPr>
              <a:xfrm>
                <a:off x="4861364" y="3573462"/>
                <a:ext cx="3230854"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1"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9443 (HTTPS)</a:t>
                </a:r>
              </a:p>
            </p:txBody>
          </p:sp>
        </p:grpSp>
      </p:grpSp>
      <p:sp>
        <p:nvSpPr>
          <p:cNvPr id="141" name="Rectangle 140">
            <a:extLst>
              <a:ext uri="{FF2B5EF4-FFF2-40B4-BE49-F238E27FC236}">
                <a16:creationId xmlns:a16="http://schemas.microsoft.com/office/drawing/2014/main" id="{8CEA377F-CD1B-494F-8742-7169F8247A38}"/>
              </a:ext>
            </a:extLst>
          </p:cNvPr>
          <p:cNvSpPr/>
          <p:nvPr/>
        </p:nvSpPr>
        <p:spPr>
          <a:xfrm>
            <a:off x="505615" y="6543710"/>
            <a:ext cx="11774932" cy="646331"/>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Documentation: </a:t>
            </a:r>
            <a:r>
              <a:rPr kumimoji="0" lang="en-US" sz="1200" b="0" i="0" u="none" strike="noStrike" kern="1200" cap="none" spc="0" normalizeH="0" baseline="0" noProof="0" dirty="0">
                <a:ln>
                  <a:noFill/>
                </a:ln>
                <a:solidFill>
                  <a:srgbClr val="505050"/>
                </a:solidFill>
                <a:effectLst/>
                <a:uLnTx/>
                <a:uFillTx/>
                <a:latin typeface="Segoe UI"/>
                <a:ea typeface="+mn-ea"/>
                <a:cs typeface="+mn-cs"/>
                <a:hlinkClick r:id="rId16"/>
              </a:rPr>
              <a:t>http://aka.ms/asr_vmware</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Videos:</a:t>
            </a:r>
            <a:r>
              <a:rPr kumimoji="0" lang="en-US" sz="1200" b="0" i="0" u="none" strike="noStrike" kern="1200" cap="none" spc="0" normalizeH="0" baseline="0" noProof="0" dirty="0">
                <a:ln>
                  <a:noFill/>
                </a:ln>
                <a:solidFill>
                  <a:srgbClr val="505050"/>
                </a:solidFill>
                <a:effectLst/>
                <a:uLnTx/>
                <a:uFillTx/>
                <a:latin typeface="Segoe UI"/>
                <a:ea typeface="+mn-ea"/>
                <a:cs typeface="+mn-cs"/>
              </a:rPr>
              <a:t> </a:t>
            </a:r>
            <a:r>
              <a:rPr kumimoji="0" lang="en-US" sz="1200" b="0" i="0" u="none" strike="noStrike" kern="1200" cap="none" spc="0" normalizeH="0" baseline="0" noProof="0" dirty="0">
                <a:ln>
                  <a:noFill/>
                </a:ln>
                <a:solidFill>
                  <a:srgbClr val="505050"/>
                </a:solidFill>
                <a:effectLst/>
                <a:uLnTx/>
                <a:uFillTx/>
                <a:latin typeface="Segoe UI"/>
                <a:ea typeface="+mn-ea"/>
                <a:cs typeface="+mn-cs"/>
                <a:hlinkClick r:id="rId17"/>
              </a:rPr>
              <a:t>https://aka.ms/asr_videos</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2" name="Title 1">
            <a:extLst>
              <a:ext uri="{FF2B5EF4-FFF2-40B4-BE49-F238E27FC236}">
                <a16:creationId xmlns:a16="http://schemas.microsoft.com/office/drawing/2014/main" id="{D34478AD-5E54-4924-A0F2-F444B66E2832}"/>
              </a:ext>
            </a:extLst>
          </p:cNvPr>
          <p:cNvSpPr>
            <a:spLocks noGrp="1"/>
          </p:cNvSpPr>
          <p:nvPr>
            <p:ph type="title"/>
          </p:nvPr>
        </p:nvSpPr>
        <p:spPr>
          <a:xfrm>
            <a:off x="274639" y="295274"/>
            <a:ext cx="11889564" cy="917575"/>
          </a:xfrm>
        </p:spPr>
        <p:txBody>
          <a:bodyPr/>
          <a:lstStyle/>
          <a:p>
            <a:r>
              <a:rPr lang="en-US" dirty="0"/>
              <a:t>Disaster Recovery for VMware</a:t>
            </a:r>
          </a:p>
        </p:txBody>
      </p:sp>
      <p:sp>
        <p:nvSpPr>
          <p:cNvPr id="147" name="Freeform 386">
            <a:extLst>
              <a:ext uri="{FF2B5EF4-FFF2-40B4-BE49-F238E27FC236}">
                <a16:creationId xmlns:a16="http://schemas.microsoft.com/office/drawing/2014/main" id="{955EF57F-BA20-4161-A407-280C8BB410E5}"/>
              </a:ext>
            </a:extLst>
          </p:cNvPr>
          <p:cNvSpPr>
            <a:spLocks/>
          </p:cNvSpPr>
          <p:nvPr/>
        </p:nvSpPr>
        <p:spPr bwMode="auto">
          <a:xfrm>
            <a:off x="350837" y="6543710"/>
            <a:ext cx="154778" cy="336232"/>
          </a:xfrm>
          <a:custGeom>
            <a:avLst/>
            <a:gdLst>
              <a:gd name="T0" fmla="*/ 58 w 58"/>
              <a:gd name="T1" fmla="*/ 120 h 120"/>
              <a:gd name="T2" fmla="*/ 28 w 58"/>
              <a:gd name="T3" fmla="*/ 101 h 120"/>
              <a:gd name="T4" fmla="*/ 0 w 58"/>
              <a:gd name="T5" fmla="*/ 120 h 120"/>
              <a:gd name="T6" fmla="*/ 0 w 58"/>
              <a:gd name="T7" fmla="*/ 0 h 120"/>
              <a:gd name="T8" fmla="*/ 58 w 58"/>
              <a:gd name="T9" fmla="*/ 0 h 120"/>
              <a:gd name="T10" fmla="*/ 58 w 58"/>
              <a:gd name="T11" fmla="*/ 120 h 120"/>
            </a:gdLst>
            <a:ahLst/>
            <a:cxnLst>
              <a:cxn ang="0">
                <a:pos x="T0" y="T1"/>
              </a:cxn>
              <a:cxn ang="0">
                <a:pos x="T2" y="T3"/>
              </a:cxn>
              <a:cxn ang="0">
                <a:pos x="T4" y="T5"/>
              </a:cxn>
              <a:cxn ang="0">
                <a:pos x="T6" y="T7"/>
              </a:cxn>
              <a:cxn ang="0">
                <a:pos x="T8" y="T9"/>
              </a:cxn>
              <a:cxn ang="0">
                <a:pos x="T10" y="T11"/>
              </a:cxn>
            </a:cxnLst>
            <a:rect l="0" t="0" r="r" b="b"/>
            <a:pathLst>
              <a:path w="58" h="120">
                <a:moveTo>
                  <a:pt x="58" y="120"/>
                </a:moveTo>
                <a:lnTo>
                  <a:pt x="28" y="101"/>
                </a:lnTo>
                <a:lnTo>
                  <a:pt x="0" y="120"/>
                </a:lnTo>
                <a:lnTo>
                  <a:pt x="0" y="0"/>
                </a:lnTo>
                <a:lnTo>
                  <a:pt x="58" y="0"/>
                </a:lnTo>
                <a:lnTo>
                  <a:pt x="58" y="120"/>
                </a:lnTo>
                <a:close/>
              </a:path>
            </a:pathLst>
          </a:custGeom>
          <a:solidFill>
            <a:schemeClr val="accent2"/>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83B01"/>
              </a:solidFill>
              <a:effectLst/>
              <a:uLnTx/>
              <a:uFillTx/>
              <a:latin typeface="Segoe UI Semilight"/>
              <a:ea typeface="+mn-ea"/>
              <a:cs typeface="+mn-cs"/>
            </a:endParaRPr>
          </a:p>
        </p:txBody>
      </p:sp>
    </p:spTree>
    <p:extLst>
      <p:ext uri="{BB962C8B-B14F-4D97-AF65-F5344CB8AC3E}">
        <p14:creationId xmlns:p14="http://schemas.microsoft.com/office/powerpoint/2010/main" val="176108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3.29589E-6 -0.0009 L 0.16722 -0.13776 C 0.20233 -0.16931 0.25453 -0.18679 0.3093 -0.18679 C 0.37184 -0.18679 0.42175 -0.16931 0.45686 -0.13776 L 0.62421 -0.0009 " pathEditMode="relative" rAng="0" ptsTypes="AAAAA">
                                      <p:cBhvr>
                                        <p:cTn id="24" dur="2000" fill="hold"/>
                                        <p:tgtEl>
                                          <p:spTgt spid="97"/>
                                        </p:tgtEl>
                                        <p:attrNameLst>
                                          <p:attrName>ppt_x</p:attrName>
                                          <p:attrName>ppt_y</p:attrName>
                                        </p:attrNameLst>
                                      </p:cBhvr>
                                      <p:rCtr x="31210" y="-9305"/>
                                    </p:animMotion>
                                  </p:childTnLst>
                                </p:cTn>
                              </p:par>
                              <p:par>
                                <p:cTn id="25" presetID="37" presetClass="path" presetSubtype="0" accel="50000" decel="50000" fill="hold" nodeType="withEffect">
                                  <p:stCondLst>
                                    <p:cond delay="0"/>
                                  </p:stCondLst>
                                  <p:childTnLst>
                                    <p:animMotion origin="layout" path="M 1.96324E-6 -0.01657 L 0.16939 -0.14685 C 0.20487 -0.17635 0.25798 -0.19247 0.3135 -0.19247 C 0.37682 -0.19247 0.42749 -0.17635 0.46311 -0.14685 L 0.63275 -0.01657 " pathEditMode="relative" rAng="0" ptsTypes="AAAAA">
                                      <p:cBhvr>
                                        <p:cTn id="26" dur="2000" fill="hold"/>
                                        <p:tgtEl>
                                          <p:spTgt spid="127"/>
                                        </p:tgtEl>
                                        <p:attrNameLst>
                                          <p:attrName>ppt_x</p:attrName>
                                          <p:attrName>ppt_y</p:attrName>
                                        </p:attrNameLst>
                                      </p:cBhvr>
                                      <p:rCtr x="31631" y="-8806"/>
                                    </p:animMotion>
                                  </p:childTnLst>
                                </p:cTn>
                              </p:par>
                              <p:par>
                                <p:cTn id="27" presetID="1" presetClass="exit" presetSubtype="0" fill="hold" nodeType="withEffect">
                                  <p:stCondLst>
                                    <p:cond delay="0"/>
                                  </p:stCondLst>
                                  <p:childTnLst>
                                    <p:set>
                                      <p:cBhvr>
                                        <p:cTn id="28" dur="1" fill="hold">
                                          <p:stCondLst>
                                            <p:cond delay="0"/>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urved Connector 3"/>
          <p:cNvCxnSpPr>
            <a:endCxn id="66" idx="0"/>
          </p:cNvCxnSpPr>
          <p:nvPr/>
        </p:nvCxnSpPr>
        <p:spPr>
          <a:xfrm>
            <a:off x="7284831" y="1854407"/>
            <a:ext cx="2067407" cy="1140020"/>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cxnSp>
        <p:nvCxnSpPr>
          <p:cNvPr id="5" name="Curved Connector 4"/>
          <p:cNvCxnSpPr>
            <a:endCxn id="21" idx="0"/>
          </p:cNvCxnSpPr>
          <p:nvPr/>
        </p:nvCxnSpPr>
        <p:spPr>
          <a:xfrm rot="10800000" flipV="1">
            <a:off x="3093807" y="1828908"/>
            <a:ext cx="2301540" cy="1103476"/>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sp>
        <p:nvSpPr>
          <p:cNvPr id="6" name="TextBox 5"/>
          <p:cNvSpPr txBox="1"/>
          <p:nvPr/>
        </p:nvSpPr>
        <p:spPr>
          <a:xfrm rot="1892436">
            <a:off x="7988516" y="2331879"/>
            <a:ext cx="1363700" cy="264776"/>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srgbClr val="FFFFFF"/>
                </a:solidFill>
                <a:effectLst/>
                <a:uLnTx/>
                <a:uFillTx/>
                <a:latin typeface="Segoe UI Light"/>
                <a:cs typeface="Segoe UI" panose="020B0502040204020203" pitchFamily="34" charset="0"/>
              </a:rPr>
              <a:t>DR Orchestration</a:t>
            </a:r>
          </a:p>
        </p:txBody>
      </p:sp>
      <p:sp>
        <p:nvSpPr>
          <p:cNvPr id="7" name="TextBox 6"/>
          <p:cNvSpPr txBox="1"/>
          <p:nvPr/>
        </p:nvSpPr>
        <p:spPr>
          <a:xfrm rot="20032479">
            <a:off x="3283136" y="2237383"/>
            <a:ext cx="1363700" cy="264776"/>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srgbClr val="FFFFFF"/>
                </a:solidFill>
                <a:effectLst/>
                <a:uLnTx/>
                <a:uFillTx/>
                <a:latin typeface="Segoe UI Light"/>
                <a:cs typeface="Segoe UI" panose="020B0502040204020203" pitchFamily="34" charset="0"/>
              </a:rPr>
              <a:t>DR Orchestration</a:t>
            </a:r>
          </a:p>
        </p:txBody>
      </p:sp>
      <p:sp>
        <p:nvSpPr>
          <p:cNvPr id="48" name="TextBox 47"/>
          <p:cNvSpPr txBox="1"/>
          <p:nvPr/>
        </p:nvSpPr>
        <p:spPr>
          <a:xfrm>
            <a:off x="5530386" y="6011037"/>
            <a:ext cx="2361481" cy="280471"/>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endParaRPr kumimoji="0" lang="en-US" sz="1199" b="1" i="0" u="none" strike="noStrike" kern="0" cap="none" spc="0" normalizeH="0" baseline="0" noProof="0" dirty="0">
              <a:ln>
                <a:noFill/>
              </a:ln>
              <a:solidFill>
                <a:srgbClr val="FFFFFF"/>
              </a:solidFill>
              <a:effectLst/>
              <a:uLnTx/>
              <a:uFillTx/>
            </a:endParaRPr>
          </a:p>
        </p:txBody>
      </p:sp>
      <p:sp>
        <p:nvSpPr>
          <p:cNvPr id="88" name="Left-Right Arrow 87"/>
          <p:cNvSpPr/>
          <p:nvPr/>
        </p:nvSpPr>
        <p:spPr bwMode="auto">
          <a:xfrm>
            <a:off x="4477020" y="4291492"/>
            <a:ext cx="3975555" cy="604837"/>
          </a:xfrm>
          <a:prstGeom prst="leftRightArrow">
            <a:avLst/>
          </a:prstGeom>
          <a:solidFill>
            <a:srgbClr val="00B0F0"/>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ASR Replication</a:t>
            </a:r>
          </a:p>
        </p:txBody>
      </p:sp>
      <p:grpSp>
        <p:nvGrpSpPr>
          <p:cNvPr id="54" name="Group 53"/>
          <p:cNvGrpSpPr/>
          <p:nvPr/>
        </p:nvGrpSpPr>
        <p:grpSpPr>
          <a:xfrm>
            <a:off x="5268091" y="1195569"/>
            <a:ext cx="2436968" cy="1118146"/>
            <a:chOff x="7493944" y="295273"/>
            <a:chExt cx="5603111" cy="2634062"/>
          </a:xfrm>
          <a:solidFill>
            <a:srgbClr val="0078D7"/>
          </a:solidFill>
        </p:grpSpPr>
        <p:sp>
          <p:nvSpPr>
            <p:cNvPr id="55" name="Freeform 128"/>
            <p:cNvSpPr>
              <a:spLocks noChangeAspect="1"/>
            </p:cNvSpPr>
            <p:nvPr/>
          </p:nvSpPr>
          <p:spPr bwMode="black">
            <a:xfrm>
              <a:off x="7493944" y="295273"/>
              <a:ext cx="4783425" cy="263405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a:solidFill>
                <a:schemeClr val="accent2">
                  <a:lumMod val="60000"/>
                  <a:lumOff val="40000"/>
                </a:schemeClr>
              </a:solidFill>
            </a:ln>
            <a:extLst/>
          </p:spPr>
          <p:txBody>
            <a:bodyPr vert="horz" wrap="square" lIns="89612" tIns="44807" rIns="89612" bIns="44807" numCol="1" anchor="b" anchorCtr="1" compatLnSpc="1">
              <a:prstTxWarp prst="textNoShape">
                <a:avLst/>
              </a:prstTxWarp>
            </a:bodyPr>
            <a:lstStyle/>
            <a:p>
              <a:pPr marL="0" marR="0" lvl="0" indent="0" defTabSz="913787"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endParaRPr>
            </a:p>
          </p:txBody>
        </p:sp>
        <p:sp>
          <p:nvSpPr>
            <p:cNvPr id="57" name="TextBox 56"/>
            <p:cNvSpPr txBox="1"/>
            <p:nvPr/>
          </p:nvSpPr>
          <p:spPr>
            <a:xfrm>
              <a:off x="8319863" y="1058955"/>
              <a:ext cx="4777192" cy="1870380"/>
            </a:xfrm>
            <a:prstGeom prst="rect">
              <a:avLst/>
            </a:prstGeom>
            <a:noFill/>
            <a:ln>
              <a:noFill/>
            </a:ln>
          </p:spPr>
          <p:txBody>
            <a:bodyPr wrap="square" lIns="182820" tIns="146256" rIns="182820" bIns="146256" rtlCol="0">
              <a:spAutoFit/>
            </a:bodyPr>
            <a:lstStyle/>
            <a:p>
              <a:pPr marL="0" marR="0" lvl="0" indent="0" defTabSz="932563" eaLnBrk="1" fontAlgn="auto" latinLnBrk="0" hangingPunct="1">
                <a:lnSpc>
                  <a:spcPct val="9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Azure Site Recovery</a:t>
              </a:r>
            </a:p>
          </p:txBody>
        </p:sp>
      </p:grpSp>
      <p:sp>
        <p:nvSpPr>
          <p:cNvPr id="53" name="Freeform 207"/>
          <p:cNvSpPr>
            <a:spLocks noEditPoints="1"/>
          </p:cNvSpPr>
          <p:nvPr/>
        </p:nvSpPr>
        <p:spPr bwMode="black">
          <a:xfrm>
            <a:off x="3034506" y="3971645"/>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3">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61" name="Left-Right Arrow 60"/>
          <p:cNvSpPr/>
          <p:nvPr/>
        </p:nvSpPr>
        <p:spPr bwMode="auto">
          <a:xfrm>
            <a:off x="4477020" y="3326596"/>
            <a:ext cx="3975555" cy="564291"/>
          </a:xfrm>
          <a:prstGeom prst="leftRightArrow">
            <a:avLst/>
          </a:prstGeom>
          <a:solidFill>
            <a:srgbClr val="00B0F0"/>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ASR Replication</a:t>
            </a:r>
          </a:p>
        </p:txBody>
      </p:sp>
      <p:sp>
        <p:nvSpPr>
          <p:cNvPr id="3" name="TextBox 2"/>
          <p:cNvSpPr txBox="1"/>
          <p:nvPr/>
        </p:nvSpPr>
        <p:spPr>
          <a:xfrm>
            <a:off x="808038" y="3984603"/>
            <a:ext cx="2117988" cy="1203364"/>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App Tier</a:t>
            </a:r>
            <a:br>
              <a:rPr kumimoji="0" lang="en-US" sz="2000" b="0" i="0" u="none" strike="noStrike" kern="0" cap="none" spc="0" normalizeH="0" baseline="0" noProof="0" dirty="0">
                <a:ln>
                  <a:noFill/>
                </a:ln>
                <a:effectLst/>
                <a:uLnTx/>
                <a:uFillTx/>
              </a:rPr>
            </a:br>
            <a:endParaRPr kumimoji="0" lang="en-US" sz="2000" b="0" i="0" u="none" strike="noStrike" kern="0" cap="none" spc="0" normalizeH="0" baseline="0" noProof="0" dirty="0">
              <a:ln>
                <a:noFill/>
              </a:ln>
              <a:effectLst/>
              <a:uLnTx/>
              <a:uFillTx/>
            </a:endParaRPr>
          </a:p>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Web Tier</a:t>
            </a:r>
          </a:p>
        </p:txBody>
      </p:sp>
      <p:sp>
        <p:nvSpPr>
          <p:cNvPr id="62" name="TextBox 61"/>
          <p:cNvSpPr txBox="1"/>
          <p:nvPr/>
        </p:nvSpPr>
        <p:spPr>
          <a:xfrm>
            <a:off x="808038" y="3186471"/>
            <a:ext cx="1752402" cy="572422"/>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DB Tier</a:t>
            </a:r>
          </a:p>
        </p:txBody>
      </p:sp>
      <p:sp>
        <p:nvSpPr>
          <p:cNvPr id="63" name="Freeform 207"/>
          <p:cNvSpPr>
            <a:spLocks noEditPoints="1"/>
          </p:cNvSpPr>
          <p:nvPr/>
        </p:nvSpPr>
        <p:spPr bwMode="black">
          <a:xfrm>
            <a:off x="3034506" y="3254055"/>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3">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64" name="TextBox 63"/>
          <p:cNvSpPr txBox="1"/>
          <p:nvPr/>
        </p:nvSpPr>
        <p:spPr>
          <a:xfrm>
            <a:off x="2330149" y="6262749"/>
            <a:ext cx="2007043" cy="282513"/>
          </a:xfrm>
          <a:prstGeom prst="rect">
            <a:avLst/>
          </a:prstGeom>
          <a:noFill/>
        </p:spPr>
        <p:txBody>
          <a:bodyPr wrap="square" lIns="0" tIns="0" rIns="0" bIns="0"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Primary Site</a:t>
            </a:r>
          </a:p>
        </p:txBody>
      </p:sp>
      <p:sp>
        <p:nvSpPr>
          <p:cNvPr id="65" name="TextBox 64"/>
          <p:cNvSpPr txBox="1"/>
          <p:nvPr/>
        </p:nvSpPr>
        <p:spPr>
          <a:xfrm>
            <a:off x="8733711" y="6231358"/>
            <a:ext cx="2160191" cy="313904"/>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Azure</a:t>
            </a:r>
          </a:p>
        </p:txBody>
      </p:sp>
      <p:sp>
        <p:nvSpPr>
          <p:cNvPr id="21" name="Rectangle 20"/>
          <p:cNvSpPr/>
          <p:nvPr/>
        </p:nvSpPr>
        <p:spPr bwMode="auto">
          <a:xfrm>
            <a:off x="855796" y="2932383"/>
            <a:ext cx="4476018" cy="3245757"/>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6" name="Rectangle 65"/>
          <p:cNvSpPr/>
          <p:nvPr/>
        </p:nvSpPr>
        <p:spPr bwMode="auto">
          <a:xfrm>
            <a:off x="7165512" y="2994429"/>
            <a:ext cx="4373453" cy="3183713"/>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8" name="Picture 27"/>
          <p:cNvPicPr>
            <a:picLocks noChangeAspect="1"/>
          </p:cNvPicPr>
          <p:nvPr/>
        </p:nvPicPr>
        <p:blipFill>
          <a:blip r:embed="rId3">
            <a:duotone>
              <a:prstClr val="black"/>
              <a:schemeClr val="tx1">
                <a:tint val="45000"/>
                <a:satMod val="400000"/>
              </a:schemeClr>
            </a:duotone>
          </a:blip>
          <a:stretch>
            <a:fillRect/>
          </a:stretch>
        </p:blipFill>
        <p:spPr>
          <a:xfrm>
            <a:off x="8670366" y="3436014"/>
            <a:ext cx="729363" cy="616364"/>
          </a:xfrm>
          <a:prstGeom prst="rect">
            <a:avLst/>
          </a:prstGeom>
          <a:solidFill>
            <a:schemeClr val="bg2">
              <a:alpha val="0"/>
            </a:schemeClr>
          </a:solidFill>
        </p:spPr>
      </p:pic>
      <p:pic>
        <p:nvPicPr>
          <p:cNvPr id="30" name="Picture 29"/>
          <p:cNvPicPr>
            <a:picLocks noChangeAspect="1"/>
          </p:cNvPicPr>
          <p:nvPr/>
        </p:nvPicPr>
        <p:blipFill>
          <a:blip r:embed="rId3">
            <a:duotone>
              <a:prstClr val="black"/>
              <a:schemeClr val="tx1">
                <a:tint val="45000"/>
                <a:satMod val="400000"/>
              </a:schemeClr>
            </a:duotone>
          </a:blip>
          <a:stretch>
            <a:fillRect/>
          </a:stretch>
        </p:blipFill>
        <p:spPr>
          <a:xfrm>
            <a:off x="8670366" y="4380422"/>
            <a:ext cx="729363" cy="572383"/>
          </a:xfrm>
          <a:prstGeom prst="rect">
            <a:avLst/>
          </a:prstGeom>
          <a:solidFill>
            <a:schemeClr val="bg2">
              <a:alpha val="0"/>
            </a:schemeClr>
          </a:solidFill>
        </p:spPr>
      </p:pic>
      <p:sp>
        <p:nvSpPr>
          <p:cNvPr id="31" name="TextBox 30"/>
          <p:cNvSpPr txBox="1"/>
          <p:nvPr/>
        </p:nvSpPr>
        <p:spPr>
          <a:xfrm>
            <a:off x="9610490" y="3836649"/>
            <a:ext cx="1828542" cy="544688"/>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effectLst/>
                <a:uLnTx/>
                <a:uFillTx/>
              </a:rPr>
              <a:t>Azure Storage</a:t>
            </a:r>
          </a:p>
        </p:txBody>
      </p:sp>
      <p:sp>
        <p:nvSpPr>
          <p:cNvPr id="29" name="Freeform 207"/>
          <p:cNvSpPr>
            <a:spLocks noEditPoints="1"/>
          </p:cNvSpPr>
          <p:nvPr/>
        </p:nvSpPr>
        <p:spPr bwMode="black">
          <a:xfrm>
            <a:off x="3034506" y="4660503"/>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3">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27" name="Freeform 207"/>
          <p:cNvSpPr>
            <a:spLocks noEditPoints="1"/>
          </p:cNvSpPr>
          <p:nvPr/>
        </p:nvSpPr>
        <p:spPr bwMode="black">
          <a:xfrm>
            <a:off x="3034506" y="5435288"/>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3">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32" name="TextBox 31"/>
          <p:cNvSpPr txBox="1"/>
          <p:nvPr/>
        </p:nvSpPr>
        <p:spPr>
          <a:xfrm>
            <a:off x="808038" y="5321105"/>
            <a:ext cx="1752402" cy="849421"/>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Active Directory</a:t>
            </a:r>
          </a:p>
        </p:txBody>
      </p:sp>
      <p:sp>
        <p:nvSpPr>
          <p:cNvPr id="33" name="Left-Right Arrow 32"/>
          <p:cNvSpPr/>
          <p:nvPr/>
        </p:nvSpPr>
        <p:spPr bwMode="auto">
          <a:xfrm>
            <a:off x="4477020" y="5359205"/>
            <a:ext cx="3975555" cy="604837"/>
          </a:xfrm>
          <a:prstGeom prst="leftRightArrow">
            <a:avLst/>
          </a:prstGeom>
          <a:solidFill>
            <a:srgbClr val="00B0F0"/>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ASR Replication</a:t>
            </a:r>
          </a:p>
        </p:txBody>
      </p:sp>
      <p:pic>
        <p:nvPicPr>
          <p:cNvPr id="34" name="Picture 33"/>
          <p:cNvPicPr>
            <a:picLocks noChangeAspect="1"/>
          </p:cNvPicPr>
          <p:nvPr/>
        </p:nvPicPr>
        <p:blipFill>
          <a:blip r:embed="rId3">
            <a:duotone>
              <a:prstClr val="black"/>
              <a:schemeClr val="tx1">
                <a:tint val="45000"/>
                <a:satMod val="400000"/>
              </a:schemeClr>
            </a:duotone>
          </a:blip>
          <a:stretch>
            <a:fillRect/>
          </a:stretch>
        </p:blipFill>
        <p:spPr>
          <a:xfrm>
            <a:off x="8670366" y="5448135"/>
            <a:ext cx="729363" cy="572383"/>
          </a:xfrm>
          <a:prstGeom prst="rect">
            <a:avLst/>
          </a:prstGeom>
          <a:solidFill>
            <a:schemeClr val="bg2">
              <a:alpha val="0"/>
            </a:schemeClr>
          </a:solidFill>
        </p:spPr>
      </p:pic>
      <p:sp>
        <p:nvSpPr>
          <p:cNvPr id="2" name="Title 1"/>
          <p:cNvSpPr>
            <a:spLocks noGrp="1"/>
          </p:cNvSpPr>
          <p:nvPr>
            <p:ph type="title"/>
          </p:nvPr>
        </p:nvSpPr>
        <p:spPr>
          <a:xfrm>
            <a:off x="198437" y="298831"/>
            <a:ext cx="11889564" cy="917575"/>
          </a:xfrm>
        </p:spPr>
        <p:txBody>
          <a:bodyPr/>
          <a:lstStyle/>
          <a:p>
            <a:r>
              <a:rPr lang="en-US" dirty="0"/>
              <a:t>Application DR with ASR</a:t>
            </a:r>
          </a:p>
        </p:txBody>
      </p:sp>
    </p:spTree>
    <p:extLst>
      <p:ext uri="{BB962C8B-B14F-4D97-AF65-F5344CB8AC3E}">
        <p14:creationId xmlns:p14="http://schemas.microsoft.com/office/powerpoint/2010/main" val="4218361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urved Connector 3"/>
          <p:cNvCxnSpPr>
            <a:endCxn id="66" idx="0"/>
          </p:cNvCxnSpPr>
          <p:nvPr/>
        </p:nvCxnSpPr>
        <p:spPr>
          <a:xfrm>
            <a:off x="7300314" y="1828305"/>
            <a:ext cx="2067407" cy="1140020"/>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cxnSp>
        <p:nvCxnSpPr>
          <p:cNvPr id="5" name="Curved Connector 4"/>
          <p:cNvCxnSpPr>
            <a:endCxn id="21" idx="0"/>
          </p:cNvCxnSpPr>
          <p:nvPr/>
        </p:nvCxnSpPr>
        <p:spPr>
          <a:xfrm rot="10800000" flipV="1">
            <a:off x="3109290" y="1802806"/>
            <a:ext cx="2301540" cy="1103476"/>
          </a:xfrm>
          <a:prstGeom prst="curvedConnector2">
            <a:avLst/>
          </a:prstGeom>
          <a:ln w="28575">
            <a:solidFill>
              <a:schemeClr val="tx1"/>
            </a:solidFill>
            <a:prstDash val="sysDash"/>
            <a:headEnd type="arrow"/>
            <a:tailEnd type="none"/>
          </a:ln>
        </p:spPr>
        <p:style>
          <a:lnRef idx="2">
            <a:schemeClr val="dk1"/>
          </a:lnRef>
          <a:fillRef idx="0">
            <a:schemeClr val="dk1"/>
          </a:fillRef>
          <a:effectRef idx="1">
            <a:schemeClr val="dk1"/>
          </a:effectRef>
          <a:fontRef idx="minor">
            <a:schemeClr val="tx1"/>
          </a:fontRef>
        </p:style>
      </p:cxnSp>
      <p:sp>
        <p:nvSpPr>
          <p:cNvPr id="6" name="TextBox 5"/>
          <p:cNvSpPr txBox="1"/>
          <p:nvPr/>
        </p:nvSpPr>
        <p:spPr>
          <a:xfrm rot="1892436">
            <a:off x="8003999" y="2305777"/>
            <a:ext cx="1363700" cy="264776"/>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srgbClr val="FFFFFF"/>
                </a:solidFill>
                <a:effectLst/>
                <a:uLnTx/>
                <a:uFillTx/>
                <a:latin typeface="Segoe UI Light"/>
                <a:cs typeface="Segoe UI" panose="020B0502040204020203" pitchFamily="34" charset="0"/>
              </a:rPr>
              <a:t>DR Orchestration</a:t>
            </a:r>
          </a:p>
        </p:txBody>
      </p:sp>
      <p:sp>
        <p:nvSpPr>
          <p:cNvPr id="7" name="TextBox 6"/>
          <p:cNvSpPr txBox="1"/>
          <p:nvPr/>
        </p:nvSpPr>
        <p:spPr>
          <a:xfrm rot="20032479">
            <a:off x="3298619" y="2211281"/>
            <a:ext cx="1363700" cy="264776"/>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srgbClr val="FFFFFF"/>
                </a:solidFill>
                <a:effectLst/>
                <a:uLnTx/>
                <a:uFillTx/>
                <a:latin typeface="Segoe UI Light"/>
                <a:cs typeface="Segoe UI" panose="020B0502040204020203" pitchFamily="34" charset="0"/>
              </a:rPr>
              <a:t>DR Orchestration</a:t>
            </a:r>
          </a:p>
        </p:txBody>
      </p:sp>
      <p:sp>
        <p:nvSpPr>
          <p:cNvPr id="48" name="TextBox 47"/>
          <p:cNvSpPr txBox="1"/>
          <p:nvPr/>
        </p:nvSpPr>
        <p:spPr>
          <a:xfrm>
            <a:off x="5545869" y="5984935"/>
            <a:ext cx="2361481" cy="280471"/>
          </a:xfrm>
          <a:prstGeom prst="rect">
            <a:avLst/>
          </a:prstGeom>
          <a:noFill/>
        </p:spPr>
        <p:txBody>
          <a:bodyPr wrap="square" lIns="91369" tIns="45684" rIns="91369" bIns="45684" rtlCol="0">
            <a:spAutoFit/>
          </a:bodyPr>
          <a:lstStyle/>
          <a:p>
            <a:pPr marL="0" marR="0" lvl="0" indent="0" algn="ctr" defTabSz="913642" eaLnBrk="1" fontAlgn="auto" latinLnBrk="0" hangingPunct="1">
              <a:lnSpc>
                <a:spcPct val="100000"/>
              </a:lnSpc>
              <a:spcBef>
                <a:spcPts val="0"/>
              </a:spcBef>
              <a:spcAft>
                <a:spcPts val="0"/>
              </a:spcAft>
              <a:buClrTx/>
              <a:buSzTx/>
              <a:buFontTx/>
              <a:buNone/>
              <a:tabLst/>
              <a:defRPr/>
            </a:pPr>
            <a:endParaRPr kumimoji="0" lang="en-US" sz="1199" b="1" i="0" u="none" strike="noStrike" kern="0" cap="none" spc="0" normalizeH="0" baseline="0" noProof="0" dirty="0">
              <a:ln>
                <a:noFill/>
              </a:ln>
              <a:solidFill>
                <a:srgbClr val="FFFFFF"/>
              </a:solidFill>
              <a:effectLst/>
              <a:uLnTx/>
              <a:uFillTx/>
            </a:endParaRPr>
          </a:p>
        </p:txBody>
      </p:sp>
      <p:sp>
        <p:nvSpPr>
          <p:cNvPr id="88" name="Left-Right Arrow 87"/>
          <p:cNvSpPr/>
          <p:nvPr/>
        </p:nvSpPr>
        <p:spPr bwMode="auto">
          <a:xfrm>
            <a:off x="4492503" y="4211470"/>
            <a:ext cx="3975555" cy="604837"/>
          </a:xfrm>
          <a:prstGeom prst="leftRightArrow">
            <a:avLst/>
          </a:prstGeom>
          <a:solidFill>
            <a:srgbClr val="00B0F0"/>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ASR Replication</a:t>
            </a:r>
          </a:p>
        </p:txBody>
      </p:sp>
      <p:sp>
        <p:nvSpPr>
          <p:cNvPr id="55" name="Freeform 128"/>
          <p:cNvSpPr>
            <a:spLocks noChangeAspect="1"/>
          </p:cNvSpPr>
          <p:nvPr/>
        </p:nvSpPr>
        <p:spPr bwMode="black">
          <a:xfrm>
            <a:off x="5283575" y="1169467"/>
            <a:ext cx="2080461" cy="111814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0C0"/>
          </a:solidFill>
          <a:extLst/>
        </p:spPr>
        <p:txBody>
          <a:bodyPr vert="horz" wrap="square" lIns="89612" tIns="44807" rIns="89612" bIns="44807" numCol="1" anchor="b" anchorCtr="1" compatLnSpc="1">
            <a:prstTxWarp prst="textNoShape">
              <a:avLst/>
            </a:prstTxWarp>
          </a:bodyPr>
          <a:lstStyle/>
          <a:p>
            <a:pPr marL="0" marR="0" lvl="0" indent="0" defTabSz="913787"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endParaRPr>
          </a:p>
        </p:txBody>
      </p:sp>
      <p:sp>
        <p:nvSpPr>
          <p:cNvPr id="53" name="Freeform 207"/>
          <p:cNvSpPr>
            <a:spLocks noEditPoints="1"/>
          </p:cNvSpPr>
          <p:nvPr/>
        </p:nvSpPr>
        <p:spPr bwMode="black">
          <a:xfrm>
            <a:off x="3120659" y="4087740"/>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59" name="Freeform 207"/>
          <p:cNvSpPr>
            <a:spLocks noEditPoints="1"/>
          </p:cNvSpPr>
          <p:nvPr/>
        </p:nvSpPr>
        <p:spPr bwMode="black">
          <a:xfrm>
            <a:off x="3346337" y="3298739"/>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60" name="Freeform 207"/>
          <p:cNvSpPr>
            <a:spLocks noEditPoints="1"/>
          </p:cNvSpPr>
          <p:nvPr/>
        </p:nvSpPr>
        <p:spPr bwMode="black">
          <a:xfrm>
            <a:off x="8531464" y="3300494"/>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2" name="Rectangle 1"/>
          <p:cNvSpPr/>
          <p:nvPr/>
        </p:nvSpPr>
        <p:spPr bwMode="auto">
          <a:xfrm>
            <a:off x="2187441" y="3227559"/>
            <a:ext cx="7690844" cy="667428"/>
          </a:xfrm>
          <a:prstGeom prst="rect">
            <a:avLst/>
          </a:pr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1" name="Left-Right Arrow 60"/>
          <p:cNvSpPr/>
          <p:nvPr/>
        </p:nvSpPr>
        <p:spPr bwMode="auto">
          <a:xfrm>
            <a:off x="4492503" y="3300494"/>
            <a:ext cx="3975555" cy="564291"/>
          </a:xfrm>
          <a:prstGeom prst="leftRightArrow">
            <a:avLst/>
          </a:prstGeom>
          <a:solidFill>
            <a:srgbClr val="FFC000"/>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SQL Availability Group</a:t>
            </a:r>
          </a:p>
        </p:txBody>
      </p:sp>
      <p:sp>
        <p:nvSpPr>
          <p:cNvPr id="3" name="TextBox 2"/>
          <p:cNvSpPr txBox="1"/>
          <p:nvPr/>
        </p:nvSpPr>
        <p:spPr>
          <a:xfrm>
            <a:off x="829264" y="4140159"/>
            <a:ext cx="2117988" cy="1203364"/>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App Tier</a:t>
            </a:r>
            <a:br>
              <a:rPr kumimoji="0" lang="en-US" sz="2000" b="0" i="0" u="none" strike="noStrike" kern="0" cap="none" spc="0" normalizeH="0" baseline="0" noProof="0" dirty="0">
                <a:ln>
                  <a:noFill/>
                </a:ln>
                <a:effectLst/>
                <a:uLnTx/>
                <a:uFillTx/>
              </a:rPr>
            </a:br>
            <a:endParaRPr kumimoji="0" lang="en-US" sz="2000" b="0" i="0" u="none" strike="noStrike" kern="0" cap="none" spc="0" normalizeH="0" baseline="0" noProof="0" dirty="0">
              <a:ln>
                <a:noFill/>
              </a:ln>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Web Tier</a:t>
            </a:r>
          </a:p>
        </p:txBody>
      </p:sp>
      <p:sp>
        <p:nvSpPr>
          <p:cNvPr id="62" name="TextBox 61"/>
          <p:cNvSpPr txBox="1"/>
          <p:nvPr/>
        </p:nvSpPr>
        <p:spPr>
          <a:xfrm>
            <a:off x="823521" y="3160369"/>
            <a:ext cx="1752402" cy="572422"/>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DB Tier</a:t>
            </a:r>
          </a:p>
        </p:txBody>
      </p:sp>
      <p:sp>
        <p:nvSpPr>
          <p:cNvPr id="63" name="Freeform 207"/>
          <p:cNvSpPr>
            <a:spLocks noEditPoints="1"/>
          </p:cNvSpPr>
          <p:nvPr/>
        </p:nvSpPr>
        <p:spPr bwMode="black">
          <a:xfrm>
            <a:off x="2270365" y="3324894"/>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20" name="Curved Down Arrow 19"/>
          <p:cNvSpPr/>
          <p:nvPr/>
        </p:nvSpPr>
        <p:spPr bwMode="auto">
          <a:xfrm>
            <a:off x="2821415" y="2918398"/>
            <a:ext cx="1215980" cy="731416"/>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4" name="TextBox 63"/>
          <p:cNvSpPr txBox="1"/>
          <p:nvPr/>
        </p:nvSpPr>
        <p:spPr>
          <a:xfrm>
            <a:off x="2306464" y="6249373"/>
            <a:ext cx="2007043" cy="282513"/>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Primary Site</a:t>
            </a:r>
          </a:p>
        </p:txBody>
      </p:sp>
      <p:sp>
        <p:nvSpPr>
          <p:cNvPr id="65" name="TextBox 64"/>
          <p:cNvSpPr txBox="1"/>
          <p:nvPr/>
        </p:nvSpPr>
        <p:spPr>
          <a:xfrm>
            <a:off x="8610408" y="6213183"/>
            <a:ext cx="2160191" cy="31390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Azure</a:t>
            </a:r>
          </a:p>
        </p:txBody>
      </p:sp>
      <p:sp>
        <p:nvSpPr>
          <p:cNvPr id="21" name="Rectangle 20"/>
          <p:cNvSpPr/>
          <p:nvPr/>
        </p:nvSpPr>
        <p:spPr bwMode="auto">
          <a:xfrm>
            <a:off x="871279" y="2906281"/>
            <a:ext cx="4476018" cy="3245757"/>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6" name="Rectangle 65"/>
          <p:cNvSpPr/>
          <p:nvPr/>
        </p:nvSpPr>
        <p:spPr bwMode="auto">
          <a:xfrm>
            <a:off x="7180995" y="2968327"/>
            <a:ext cx="4373453" cy="3183713"/>
          </a:xfrm>
          <a:prstGeom prst="rect">
            <a:avLst/>
          </a:pr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8" name="TextBox 27"/>
          <p:cNvSpPr txBox="1"/>
          <p:nvPr/>
        </p:nvSpPr>
        <p:spPr>
          <a:xfrm>
            <a:off x="9873522" y="4204022"/>
            <a:ext cx="1659057" cy="860450"/>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Azure Storage</a:t>
            </a:r>
          </a:p>
        </p:txBody>
      </p:sp>
      <p:pic>
        <p:nvPicPr>
          <p:cNvPr id="8" name="Picture 7"/>
          <p:cNvPicPr>
            <a:picLocks noChangeAspect="1"/>
          </p:cNvPicPr>
          <p:nvPr/>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685848" y="4252751"/>
            <a:ext cx="887680" cy="750152"/>
          </a:xfrm>
          <a:prstGeom prst="rect">
            <a:avLst/>
          </a:prstGeom>
          <a:solidFill>
            <a:schemeClr val="bg2">
              <a:alpha val="0"/>
            </a:schemeClr>
          </a:solidFill>
        </p:spPr>
      </p:pic>
      <p:sp>
        <p:nvSpPr>
          <p:cNvPr id="10" name="TextBox 9"/>
          <p:cNvSpPr txBox="1"/>
          <p:nvPr/>
        </p:nvSpPr>
        <p:spPr>
          <a:xfrm>
            <a:off x="9992974" y="3219589"/>
            <a:ext cx="1520437" cy="572422"/>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IaaS VM</a:t>
            </a:r>
          </a:p>
        </p:txBody>
      </p:sp>
      <p:sp>
        <p:nvSpPr>
          <p:cNvPr id="29" name="Freeform 207"/>
          <p:cNvSpPr>
            <a:spLocks noEditPoints="1"/>
          </p:cNvSpPr>
          <p:nvPr/>
        </p:nvSpPr>
        <p:spPr bwMode="black">
          <a:xfrm>
            <a:off x="3457875" y="4739857"/>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31" name="Freeform 207"/>
          <p:cNvSpPr>
            <a:spLocks noEditPoints="1"/>
          </p:cNvSpPr>
          <p:nvPr/>
        </p:nvSpPr>
        <p:spPr bwMode="black">
          <a:xfrm>
            <a:off x="3120659" y="5409186"/>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32" name="TextBox 31"/>
          <p:cNvSpPr txBox="1"/>
          <p:nvPr/>
        </p:nvSpPr>
        <p:spPr>
          <a:xfrm>
            <a:off x="810906" y="5295003"/>
            <a:ext cx="1752402" cy="849421"/>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Active Directory</a:t>
            </a:r>
          </a:p>
        </p:txBody>
      </p:sp>
      <p:sp>
        <p:nvSpPr>
          <p:cNvPr id="33" name="Left-Right Arrow 32"/>
          <p:cNvSpPr/>
          <p:nvPr/>
        </p:nvSpPr>
        <p:spPr bwMode="auto">
          <a:xfrm>
            <a:off x="4492503" y="5333103"/>
            <a:ext cx="3975555" cy="604837"/>
          </a:xfrm>
          <a:prstGeom prst="leftRightArrow">
            <a:avLst/>
          </a:prstGeom>
          <a:solidFill>
            <a:schemeClr val="accent3">
              <a:lumMod val="75000"/>
            </a:schemeClr>
          </a:solidFill>
          <a:ln w="15875">
            <a:solidFill>
              <a:srgbClr val="29292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8" tIns="146188" rIns="182738" bIns="146188" numCol="1" spcCol="0" rtlCol="0" fromWordArt="0" anchor="ctr" anchorCtr="0" forceAA="0" compatLnSpc="1">
            <a:prstTxWarp prst="textNoShape">
              <a:avLst/>
            </a:prstTxWarp>
            <a:noAutofit/>
          </a:bodyPr>
          <a:lstStyle/>
          <a:p>
            <a:pPr marL="0" marR="0" lvl="0" indent="0" algn="ctr" defTabSz="913642"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rgbClr val="FFFFFF"/>
                </a:solidFill>
                <a:effectLst/>
                <a:uLnTx/>
                <a:uFillTx/>
              </a:rPr>
              <a:t>AD &amp; ASR Replication</a:t>
            </a:r>
          </a:p>
        </p:txBody>
      </p:sp>
      <p:sp>
        <p:nvSpPr>
          <p:cNvPr id="35" name="Freeform 207"/>
          <p:cNvSpPr>
            <a:spLocks noEditPoints="1"/>
          </p:cNvSpPr>
          <p:nvPr/>
        </p:nvSpPr>
        <p:spPr bwMode="black">
          <a:xfrm>
            <a:off x="8567266" y="5322810"/>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36" name="TextBox 35"/>
          <p:cNvSpPr txBox="1"/>
          <p:nvPr/>
        </p:nvSpPr>
        <p:spPr>
          <a:xfrm>
            <a:off x="9802506" y="5344881"/>
            <a:ext cx="1520437" cy="572422"/>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effectLst/>
                <a:uLnTx/>
                <a:uFillTx/>
              </a:rPr>
              <a:t>IaaS VM</a:t>
            </a:r>
          </a:p>
        </p:txBody>
      </p:sp>
      <p:cxnSp>
        <p:nvCxnSpPr>
          <p:cNvPr id="11" name="Straight Connector 10"/>
          <p:cNvCxnSpPr/>
          <p:nvPr/>
        </p:nvCxnSpPr>
        <p:spPr>
          <a:xfrm>
            <a:off x="4541837" y="6152040"/>
            <a:ext cx="0" cy="375047"/>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41837" y="6523552"/>
            <a:ext cx="3694768" cy="3535"/>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32975" y="6171303"/>
            <a:ext cx="0" cy="360583"/>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79249" y="6079211"/>
            <a:ext cx="1249381"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S2S VPN</a:t>
            </a:r>
          </a:p>
        </p:txBody>
      </p:sp>
      <p:sp>
        <p:nvSpPr>
          <p:cNvPr id="40" name="Freeform 207"/>
          <p:cNvSpPr>
            <a:spLocks noEditPoints="1"/>
          </p:cNvSpPr>
          <p:nvPr/>
        </p:nvSpPr>
        <p:spPr bwMode="black">
          <a:xfrm>
            <a:off x="2187441" y="4733984"/>
            <a:ext cx="1159040" cy="594493"/>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1">
              <a:lumMod val="60000"/>
              <a:lumOff val="4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rgbClr val="FFFFFF"/>
              </a:solidFill>
              <a:effectLst/>
              <a:uLnTx/>
              <a:uFillTx/>
            </a:endParaRPr>
          </a:p>
        </p:txBody>
      </p:sp>
      <p:sp>
        <p:nvSpPr>
          <p:cNvPr id="41" name="TextBox 40"/>
          <p:cNvSpPr txBox="1"/>
          <p:nvPr/>
        </p:nvSpPr>
        <p:spPr>
          <a:xfrm>
            <a:off x="5627309" y="1493646"/>
            <a:ext cx="2077750" cy="793967"/>
          </a:xfrm>
          <a:prstGeom prst="rect">
            <a:avLst/>
          </a:prstGeom>
          <a:noFill/>
        </p:spPr>
        <p:txBody>
          <a:bodyPr wrap="square" lIns="182820" tIns="146256" rIns="182820" bIns="146256" rtlCol="0">
            <a:spAutoFit/>
          </a:bodyPr>
          <a:lstStyle/>
          <a:p>
            <a:pPr marL="0" marR="0" lvl="0" indent="0" defTabSz="932563" eaLnBrk="1" fontAlgn="auto" latinLnBrk="0" hangingPunct="1">
              <a:lnSpc>
                <a:spcPct val="9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Azure Site Recovery</a:t>
            </a:r>
          </a:p>
        </p:txBody>
      </p:sp>
      <p:sp>
        <p:nvSpPr>
          <p:cNvPr id="9" name="Title 8"/>
          <p:cNvSpPr>
            <a:spLocks noGrp="1"/>
          </p:cNvSpPr>
          <p:nvPr>
            <p:ph type="title"/>
          </p:nvPr>
        </p:nvSpPr>
        <p:spPr>
          <a:xfrm>
            <a:off x="259584" y="384895"/>
            <a:ext cx="11889564" cy="917575"/>
          </a:xfrm>
        </p:spPr>
        <p:txBody>
          <a:bodyPr/>
          <a:lstStyle/>
          <a:p>
            <a:r>
              <a:rPr lang="en-US" dirty="0"/>
              <a:t>Application DR with ASR</a:t>
            </a:r>
          </a:p>
        </p:txBody>
      </p:sp>
    </p:spTree>
    <p:extLst>
      <p:ext uri="{BB962C8B-B14F-4D97-AF65-F5344CB8AC3E}">
        <p14:creationId xmlns:p14="http://schemas.microsoft.com/office/powerpoint/2010/main" val="84503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029DE7B6-DC7C-4BA1-B406-EDDA0C0A31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7624" y="-2"/>
            <a:ext cx="7688851" cy="6994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11057CA-E53C-4049-88CC-427755B26603}"/>
              </a:ext>
            </a:extLst>
          </p:cNvPr>
          <p:cNvSpPr>
            <a:spLocks noGrp="1"/>
          </p:cNvSpPr>
          <p:nvPr>
            <p:ph type="title"/>
          </p:nvPr>
        </p:nvSpPr>
        <p:spPr>
          <a:xfrm>
            <a:off x="5293681" y="1332071"/>
            <a:ext cx="6410955" cy="2716429"/>
          </a:xfrm>
        </p:spPr>
        <p:txBody>
          <a:bodyPr vert="horz" lIns="91440" tIns="45720" rIns="91440" bIns="45720" rtlCol="0" anchor="b">
            <a:normAutofit/>
          </a:bodyPr>
          <a:lstStyle/>
          <a:p>
            <a:pPr defTabSz="914400"/>
            <a:r>
              <a:rPr lang="en-US" sz="5500" kern="1200" dirty="0">
                <a:solidFill>
                  <a:srgbClr val="FFFFFF"/>
                </a:solidFill>
                <a:latin typeface="+mj-lt"/>
                <a:ea typeface="+mj-ea"/>
                <a:cs typeface="+mj-cs"/>
              </a:rPr>
              <a:t>Azure Migrate</a:t>
            </a:r>
          </a:p>
        </p:txBody>
      </p:sp>
      <p:pic>
        <p:nvPicPr>
          <p:cNvPr id="5" name="Graphic 6">
            <a:extLst>
              <a:ext uri="{FF2B5EF4-FFF2-40B4-BE49-F238E27FC236}">
                <a16:creationId xmlns:a16="http://schemas.microsoft.com/office/drawing/2014/main" id="{B1603EDA-0734-4686-B59C-FA781CCB8C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3837" y="2773362"/>
            <a:ext cx="1447800" cy="1447800"/>
          </a:xfrm>
          <a:prstGeom prst="rect">
            <a:avLst/>
          </a:prstGeom>
        </p:spPr>
      </p:pic>
    </p:spTree>
    <p:extLst>
      <p:ext uri="{BB962C8B-B14F-4D97-AF65-F5344CB8AC3E}">
        <p14:creationId xmlns:p14="http://schemas.microsoft.com/office/powerpoint/2010/main" val="3914638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9A9D2-ADF9-4B26-9993-9562B82BC387}"/>
              </a:ext>
            </a:extLst>
          </p:cNvPr>
          <p:cNvSpPr>
            <a:spLocks noGrp="1"/>
          </p:cNvSpPr>
          <p:nvPr>
            <p:ph type="title"/>
          </p:nvPr>
        </p:nvSpPr>
        <p:spPr/>
        <p:txBody>
          <a:bodyPr/>
          <a:lstStyle/>
          <a:p>
            <a:r>
              <a:rPr lang="en-US"/>
              <a:t>Vision</a:t>
            </a:r>
          </a:p>
        </p:txBody>
      </p:sp>
      <p:sp>
        <p:nvSpPr>
          <p:cNvPr id="5" name="Text Placeholder 4">
            <a:extLst>
              <a:ext uri="{FF2B5EF4-FFF2-40B4-BE49-F238E27FC236}">
                <a16:creationId xmlns:a16="http://schemas.microsoft.com/office/drawing/2014/main" id="{68938A1B-F90B-4AA9-B24C-4C95C8028CC7}"/>
              </a:ext>
            </a:extLst>
          </p:cNvPr>
          <p:cNvSpPr>
            <a:spLocks noGrp="1"/>
          </p:cNvSpPr>
          <p:nvPr>
            <p:ph type="body" sz="quarter" idx="10"/>
          </p:nvPr>
        </p:nvSpPr>
        <p:spPr>
          <a:xfrm>
            <a:off x="274639" y="1212851"/>
            <a:ext cx="11887200" cy="4677306"/>
          </a:xfrm>
        </p:spPr>
        <p:txBody>
          <a:bodyPr/>
          <a:lstStyle/>
          <a:p>
            <a:r>
              <a:rPr lang="en-US" dirty="0"/>
              <a:t>Make it easy for customers to migrate to Azure</a:t>
            </a:r>
          </a:p>
          <a:p>
            <a:endParaRPr lang="en-US" dirty="0"/>
          </a:p>
          <a:p>
            <a:r>
              <a:rPr lang="en-US" dirty="0"/>
              <a:t>Discover -&gt; Migrate -&gt; Optimize</a:t>
            </a:r>
          </a:p>
          <a:p>
            <a:endParaRPr lang="en-US" dirty="0"/>
          </a:p>
          <a:p>
            <a:r>
              <a:rPr lang="en-US" dirty="0"/>
              <a:t>Virtual machines, Databases, Data, Apps etc.</a:t>
            </a:r>
          </a:p>
          <a:p>
            <a:endParaRPr lang="en-US" dirty="0"/>
          </a:p>
          <a:p>
            <a:r>
              <a:rPr lang="en-US" dirty="0"/>
              <a:t>No additional cost</a:t>
            </a:r>
          </a:p>
          <a:p>
            <a:pPr marL="228600" lvl="1" indent="0">
              <a:buNone/>
            </a:pPr>
            <a:endParaRPr lang="en-US" dirty="0"/>
          </a:p>
        </p:txBody>
      </p:sp>
    </p:spTree>
    <p:extLst>
      <p:ext uri="{BB962C8B-B14F-4D97-AF65-F5344CB8AC3E}">
        <p14:creationId xmlns:p14="http://schemas.microsoft.com/office/powerpoint/2010/main" val="211459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91B7FC-DCAB-4592-BDA5-3186F8F74628}"/>
              </a:ext>
            </a:extLst>
          </p:cNvPr>
          <p:cNvSpPr>
            <a:spLocks noGrp="1"/>
          </p:cNvSpPr>
          <p:nvPr>
            <p:ph type="title"/>
          </p:nvPr>
        </p:nvSpPr>
        <p:spPr/>
        <p:txBody>
          <a:bodyPr/>
          <a:lstStyle/>
          <a:p>
            <a:r>
              <a:rPr lang="en-US" dirty="0"/>
              <a:t>Business continuity strategy</a:t>
            </a:r>
          </a:p>
        </p:txBody>
      </p:sp>
      <p:grpSp>
        <p:nvGrpSpPr>
          <p:cNvPr id="16" name="Group 15"/>
          <p:cNvGrpSpPr/>
          <p:nvPr/>
        </p:nvGrpSpPr>
        <p:grpSpPr>
          <a:xfrm>
            <a:off x="8716744" y="2182976"/>
            <a:ext cx="844221" cy="1015298"/>
            <a:chOff x="9379076" y="807788"/>
            <a:chExt cx="888919" cy="1178761"/>
          </a:xfrm>
          <a:solidFill>
            <a:schemeClr val="tx1">
              <a:lumMod val="75000"/>
            </a:schemeClr>
          </a:solidFill>
        </p:grpSpPr>
        <p:grpSp>
          <p:nvGrpSpPr>
            <p:cNvPr id="4" name="Group 4"/>
            <p:cNvGrpSpPr>
              <a:grpSpLocks noChangeAspect="1"/>
            </p:cNvGrpSpPr>
            <p:nvPr/>
          </p:nvGrpSpPr>
          <p:grpSpPr bwMode="auto">
            <a:xfrm>
              <a:off x="9379076" y="807788"/>
              <a:ext cx="888919" cy="1178761"/>
              <a:chOff x="5451" y="337"/>
              <a:chExt cx="825" cy="1094"/>
            </a:xfrm>
            <a:grpFill/>
          </p:grpSpPr>
          <p:sp>
            <p:nvSpPr>
              <p:cNvPr id="7" name="Freeform 5"/>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6"/>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Freeform 7"/>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Freeform 8"/>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Freeform 9"/>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10"/>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1"/>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Freeform 12"/>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3" name="TextBox 142"/>
            <p:cNvSpPr txBox="1"/>
            <p:nvPr/>
          </p:nvSpPr>
          <p:spPr>
            <a:xfrm>
              <a:off x="9477057" y="1447863"/>
              <a:ext cx="702993" cy="262246"/>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DATA</a:t>
              </a:r>
            </a:p>
          </p:txBody>
        </p:sp>
      </p:grpSp>
      <p:sp>
        <p:nvSpPr>
          <p:cNvPr id="234" name="Rectangle 233" hidden="1"/>
          <p:cNvSpPr/>
          <p:nvPr/>
        </p:nvSpPr>
        <p:spPr bwMode="auto">
          <a:xfrm>
            <a:off x="7224179" y="808102"/>
            <a:ext cx="1138000" cy="1100172"/>
          </a:xfrm>
          <a:prstGeom prst="rect">
            <a:avLst/>
          </a:prstGeom>
          <a:solidFill>
            <a:srgbClr val="F2F2F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1" name="Straight Connector 130"/>
          <p:cNvCxnSpPr/>
          <p:nvPr/>
        </p:nvCxnSpPr>
        <p:spPr>
          <a:xfrm>
            <a:off x="4168178" y="1961968"/>
            <a:ext cx="0" cy="3943993"/>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2" name="Straight Connector 131"/>
          <p:cNvCxnSpPr/>
          <p:nvPr/>
        </p:nvCxnSpPr>
        <p:spPr>
          <a:xfrm>
            <a:off x="8282394" y="1961968"/>
            <a:ext cx="0" cy="3943993"/>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30" name="Group 229"/>
          <p:cNvGrpSpPr/>
          <p:nvPr/>
        </p:nvGrpSpPr>
        <p:grpSpPr>
          <a:xfrm>
            <a:off x="6340231" y="1933906"/>
            <a:ext cx="1278577" cy="1780814"/>
            <a:chOff x="7267137" y="656433"/>
            <a:chExt cx="3219498" cy="1681254"/>
          </a:xfrm>
        </p:grpSpPr>
        <p:sp>
          <p:nvSpPr>
            <p:cNvPr id="232" name="Rectangle: Rounded Corners 231"/>
            <p:cNvSpPr/>
            <p:nvPr/>
          </p:nvSpPr>
          <p:spPr bwMode="auto">
            <a:xfrm>
              <a:off x="7267137" y="713579"/>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3" name="Rectangle 232"/>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rgbClr val="D2D2D2"/>
                      </a:gs>
                      <a:gs pos="100000">
                        <a:srgbClr val="D2D2D2"/>
                      </a:gs>
                    </a:gsLst>
                    <a:lin ang="5400000" scaled="0"/>
                  </a:gradFill>
                  <a:effectLst/>
                  <a:uLnTx/>
                  <a:uFillTx/>
                  <a:latin typeface="Segoe UI"/>
                  <a:ea typeface="Segoe UI" pitchFamily="34" charset="0"/>
                  <a:cs typeface="Segoe UI" pitchFamily="34" charset="0"/>
                </a:rPr>
                <a:t>Secondary site</a:t>
              </a:r>
            </a:p>
          </p:txBody>
        </p:sp>
      </p:grpSp>
      <p:sp>
        <p:nvSpPr>
          <p:cNvPr id="235" name="Title 3"/>
          <p:cNvSpPr txBox="1">
            <a:spLocks/>
          </p:cNvSpPr>
          <p:nvPr/>
        </p:nvSpPr>
        <p:spPr>
          <a:xfrm>
            <a:off x="425772" y="1135398"/>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w="3175">
                  <a:noFill/>
                </a:ln>
                <a:solidFill>
                  <a:srgbClr val="D2D2D2"/>
                </a:solidFill>
                <a:effectLst/>
                <a:uLnTx/>
                <a:uFillTx/>
                <a:latin typeface="Segoe UI"/>
                <a:ea typeface="+mn-ea"/>
                <a:cs typeface="Segoe UI Semilight" panose="020B0402040204020203" pitchFamily="34" charset="0"/>
              </a:rPr>
              <a:t>You need all three</a:t>
            </a:r>
          </a:p>
        </p:txBody>
      </p:sp>
      <p:grpSp>
        <p:nvGrpSpPr>
          <p:cNvPr id="236" name="Group 235"/>
          <p:cNvGrpSpPr/>
          <p:nvPr/>
        </p:nvGrpSpPr>
        <p:grpSpPr>
          <a:xfrm>
            <a:off x="1373956" y="3298382"/>
            <a:ext cx="312343" cy="300452"/>
            <a:chOff x="8329583" y="1657289"/>
            <a:chExt cx="312387" cy="300495"/>
          </a:xfrm>
        </p:grpSpPr>
        <p:cxnSp>
          <p:nvCxnSpPr>
            <p:cNvPr id="237" name="Straight Connector 236"/>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590817" y="1854240"/>
            <a:ext cx="3208243" cy="1860481"/>
            <a:chOff x="4420900" y="581220"/>
            <a:chExt cx="6065735" cy="1756465"/>
          </a:xfrm>
        </p:grpSpPr>
        <p:sp>
          <p:nvSpPr>
            <p:cNvPr id="268" name="Rectangle: Rounded Corners 267"/>
            <p:cNvSpPr/>
            <p:nvPr/>
          </p:nvSpPr>
          <p:spPr bwMode="auto">
            <a:xfrm>
              <a:off x="4420900" y="713579"/>
              <a:ext cx="6065735" cy="1624106"/>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9" name="Rectangle 268"/>
            <p:cNvSpPr/>
            <p:nvPr/>
          </p:nvSpPr>
          <p:spPr bwMode="auto">
            <a:xfrm>
              <a:off x="6352526" y="581220"/>
              <a:ext cx="2115990" cy="2280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rgbClr val="D2D2D2"/>
                      </a:gs>
                      <a:gs pos="100000">
                        <a:srgbClr val="D2D2D2"/>
                      </a:gs>
                    </a:gsLst>
                    <a:lin ang="5400000" scaled="0"/>
                  </a:gradFill>
                  <a:effectLst/>
                  <a:uLnTx/>
                  <a:uFillTx/>
                  <a:latin typeface="Segoe UI"/>
                  <a:ea typeface="Segoe UI" pitchFamily="34" charset="0"/>
                  <a:cs typeface="Segoe UI" pitchFamily="34" charset="0"/>
                </a:rPr>
                <a:t>Primary site</a:t>
              </a:r>
            </a:p>
          </p:txBody>
        </p:sp>
      </p:grpSp>
      <p:grpSp>
        <p:nvGrpSpPr>
          <p:cNvPr id="270" name="Group 15"/>
          <p:cNvGrpSpPr>
            <a:grpSpLocks noChangeAspect="1"/>
          </p:cNvGrpSpPr>
          <p:nvPr/>
        </p:nvGrpSpPr>
        <p:grpSpPr bwMode="auto">
          <a:xfrm>
            <a:off x="6666033" y="2225650"/>
            <a:ext cx="627045" cy="996227"/>
            <a:chOff x="3695" y="1849"/>
            <a:chExt cx="445" cy="707"/>
          </a:xfrm>
          <a:solidFill>
            <a:schemeClr val="accent4"/>
          </a:solidFill>
        </p:grpSpPr>
        <p:sp>
          <p:nvSpPr>
            <p:cNvPr id="271"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solidFill>
              <a:schemeClr val="tx1">
                <a:lumMod val="50000"/>
              </a:schemeClr>
            </a:solid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72"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3"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4"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5"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6"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7"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8"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9"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0"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2" name="Group 15"/>
          <p:cNvGrpSpPr>
            <a:grpSpLocks noChangeAspect="1"/>
          </p:cNvGrpSpPr>
          <p:nvPr/>
        </p:nvGrpSpPr>
        <p:grpSpPr bwMode="auto">
          <a:xfrm>
            <a:off x="2608985" y="2216225"/>
            <a:ext cx="627045" cy="996227"/>
            <a:chOff x="3695" y="1849"/>
            <a:chExt cx="445" cy="707"/>
          </a:xfrm>
          <a:solidFill>
            <a:schemeClr val="accent4"/>
          </a:solidFill>
        </p:grpSpPr>
        <p:sp>
          <p:nvSpPr>
            <p:cNvPr id="293"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solidFill>
              <a:schemeClr val="tx1">
                <a:lumMod val="50000"/>
              </a:schemeClr>
            </a:solid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4"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5"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6"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7"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8"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9"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0"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1"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2"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03" name="Group 15"/>
          <p:cNvGrpSpPr>
            <a:grpSpLocks noChangeAspect="1"/>
          </p:cNvGrpSpPr>
          <p:nvPr/>
        </p:nvGrpSpPr>
        <p:grpSpPr bwMode="auto">
          <a:xfrm>
            <a:off x="1226467" y="2216225"/>
            <a:ext cx="627045" cy="996227"/>
            <a:chOff x="3695" y="1849"/>
            <a:chExt cx="445" cy="707"/>
          </a:xfrm>
          <a:solidFill>
            <a:schemeClr val="accent4"/>
          </a:solidFill>
        </p:grpSpPr>
        <p:sp>
          <p:nvSpPr>
            <p:cNvPr id="304"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solidFill>
              <a:schemeClr val="tx1">
                <a:lumMod val="50000"/>
              </a:schemeClr>
            </a:solid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5"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6"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7"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09"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0"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1"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2"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3"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58" name="Group 4"/>
          <p:cNvGrpSpPr>
            <a:grpSpLocks noChangeAspect="1"/>
          </p:cNvGrpSpPr>
          <p:nvPr/>
        </p:nvGrpSpPr>
        <p:grpSpPr bwMode="auto">
          <a:xfrm>
            <a:off x="998874" y="2842598"/>
            <a:ext cx="452650" cy="450633"/>
            <a:chOff x="3693" y="1979"/>
            <a:chExt cx="449" cy="447"/>
          </a:xfrm>
        </p:grpSpPr>
        <p:sp>
          <p:nvSpPr>
            <p:cNvPr id="25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07" name="Rectangle 106"/>
          <p:cNvSpPr/>
          <p:nvPr/>
        </p:nvSpPr>
        <p:spPr bwMode="auto">
          <a:xfrm>
            <a:off x="499226"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High availability</a:t>
            </a:r>
          </a:p>
        </p:txBody>
      </p:sp>
      <p:sp>
        <p:nvSpPr>
          <p:cNvPr id="108" name="Text Placeholder 22"/>
          <p:cNvSpPr txBox="1">
            <a:spLocks/>
          </p:cNvSpPr>
          <p:nvPr/>
        </p:nvSpPr>
        <p:spPr>
          <a:xfrm>
            <a:off x="583935" y="4622612"/>
            <a:ext cx="2401277" cy="777500"/>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1399" b="0" i="0" u="none" strike="noStrike" kern="1200" cap="none" spc="0" normalizeH="0" baseline="0" noProof="0" dirty="0">
                <a:ln>
                  <a:noFill/>
                </a:ln>
                <a:solidFill>
                  <a:srgbClr val="FFFFFF"/>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a second instance</a:t>
            </a:r>
          </a:p>
        </p:txBody>
      </p:sp>
      <p:cxnSp>
        <p:nvCxnSpPr>
          <p:cNvPr id="109" name="Straight Connector 108"/>
          <p:cNvCxnSpPr/>
          <p:nvPr/>
        </p:nvCxnSpPr>
        <p:spPr>
          <a:xfrm>
            <a:off x="696893" y="4453468"/>
            <a:ext cx="509335"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4692195" y="1915430"/>
            <a:ext cx="1278577" cy="1780815"/>
            <a:chOff x="7267137" y="656433"/>
            <a:chExt cx="3219498" cy="1486888"/>
          </a:xfrm>
        </p:grpSpPr>
        <p:sp>
          <p:nvSpPr>
            <p:cNvPr id="111" name="Rectangle: Rounded Corners 110"/>
            <p:cNvSpPr/>
            <p:nvPr/>
          </p:nvSpPr>
          <p:spPr bwMode="auto">
            <a:xfrm>
              <a:off x="7267137" y="713579"/>
              <a:ext cx="3219498" cy="1429742"/>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rgbClr val="D2D2D2"/>
                      </a:gs>
                      <a:gs pos="100000">
                        <a:srgbClr val="D2D2D2"/>
                      </a:gs>
                    </a:gsLst>
                    <a:lin ang="5400000" scaled="0"/>
                  </a:gradFill>
                  <a:effectLst/>
                  <a:uLnTx/>
                  <a:uFillTx/>
                  <a:latin typeface="Segoe UI"/>
                  <a:ea typeface="Segoe UI" pitchFamily="34" charset="0"/>
                  <a:cs typeface="Segoe UI" pitchFamily="34" charset="0"/>
                </a:rPr>
                <a:t>Primary site</a:t>
              </a:r>
            </a:p>
          </p:txBody>
        </p:sp>
      </p:grpSp>
      <p:grpSp>
        <p:nvGrpSpPr>
          <p:cNvPr id="113" name="Group 112"/>
          <p:cNvGrpSpPr/>
          <p:nvPr/>
        </p:nvGrpSpPr>
        <p:grpSpPr>
          <a:xfrm>
            <a:off x="5343018" y="3298382"/>
            <a:ext cx="312343" cy="300452"/>
            <a:chOff x="8329583" y="1657289"/>
            <a:chExt cx="312387" cy="300495"/>
          </a:xfrm>
        </p:grpSpPr>
        <p:cxnSp>
          <p:nvCxnSpPr>
            <p:cNvPr id="114" name="Straight Connector 113"/>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6" name="Group 15"/>
          <p:cNvGrpSpPr>
            <a:grpSpLocks noChangeAspect="1"/>
          </p:cNvGrpSpPr>
          <p:nvPr/>
        </p:nvGrpSpPr>
        <p:grpSpPr bwMode="auto">
          <a:xfrm>
            <a:off x="5195527" y="2216225"/>
            <a:ext cx="627045" cy="996227"/>
            <a:chOff x="3695" y="1849"/>
            <a:chExt cx="445" cy="707"/>
          </a:xfrm>
          <a:solidFill>
            <a:schemeClr val="accent4"/>
          </a:solidFill>
        </p:grpSpPr>
        <p:sp>
          <p:nvSpPr>
            <p:cNvPr id="117"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solidFill>
              <a:schemeClr val="tx1">
                <a:lumMod val="50000"/>
              </a:schemeClr>
            </a:solid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3"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4"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5"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3"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8" name="Group 4"/>
          <p:cNvGrpSpPr>
            <a:grpSpLocks noChangeAspect="1"/>
          </p:cNvGrpSpPr>
          <p:nvPr/>
        </p:nvGrpSpPr>
        <p:grpSpPr bwMode="auto">
          <a:xfrm>
            <a:off x="4967935" y="2842598"/>
            <a:ext cx="452650" cy="450633"/>
            <a:chOff x="3693" y="1979"/>
            <a:chExt cx="449" cy="447"/>
          </a:xfrm>
        </p:grpSpPr>
        <p:sp>
          <p:nvSpPr>
            <p:cNvPr id="13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4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4" name="Rectangle 143"/>
          <p:cNvSpPr/>
          <p:nvPr/>
        </p:nvSpPr>
        <p:spPr bwMode="auto">
          <a:xfrm>
            <a:off x="4692194"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Disaster recovery</a:t>
            </a:r>
          </a:p>
        </p:txBody>
      </p:sp>
      <p:sp>
        <p:nvSpPr>
          <p:cNvPr id="145" name="Text Placeholder 22"/>
          <p:cNvSpPr txBox="1">
            <a:spLocks/>
          </p:cNvSpPr>
          <p:nvPr/>
        </p:nvSpPr>
        <p:spPr>
          <a:xfrm>
            <a:off x="4776902" y="4622612"/>
            <a:ext cx="3071145" cy="777500"/>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1399" b="0" i="0" u="none" strike="noStrike" kern="1200" cap="none" spc="0" normalizeH="0" baseline="0" noProof="0" dirty="0">
                <a:ln>
                  <a:noFill/>
                </a:ln>
                <a:solidFill>
                  <a:srgbClr val="FFFFFF"/>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them in Azure or a secondary datacenter</a:t>
            </a:r>
          </a:p>
        </p:txBody>
      </p:sp>
      <p:cxnSp>
        <p:nvCxnSpPr>
          <p:cNvPr id="146" name="Straight Connector 145"/>
          <p:cNvCxnSpPr/>
          <p:nvPr/>
        </p:nvCxnSpPr>
        <p:spPr>
          <a:xfrm>
            <a:off x="4889861" y="4453468"/>
            <a:ext cx="509335"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bwMode="auto">
          <a:xfrm>
            <a:off x="8447914"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Backup</a:t>
            </a:r>
          </a:p>
        </p:txBody>
      </p:sp>
      <p:sp>
        <p:nvSpPr>
          <p:cNvPr id="149" name="Text Placeholder 22"/>
          <p:cNvSpPr txBox="1">
            <a:spLocks/>
          </p:cNvSpPr>
          <p:nvPr/>
        </p:nvSpPr>
        <p:spPr>
          <a:xfrm>
            <a:off x="8532622" y="4622612"/>
            <a:ext cx="3071145" cy="579871"/>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1399" b="0" i="0" u="none" strike="noStrike" kern="1200" cap="none" spc="0" normalizeH="0" baseline="0" noProof="0" dirty="0">
                <a:ln>
                  <a:noFill/>
                </a:ln>
                <a:solidFill>
                  <a:srgbClr val="FFFFFF"/>
                </a:solidFill>
                <a:effectLst/>
                <a:uLnTx/>
                <a:uFillTx/>
                <a:latin typeface="Segoe UI" panose="020B0502040204020203" pitchFamily="34" charset="0"/>
                <a:ea typeface="ＭＳ Ｐゴシック" charset="0"/>
                <a:cs typeface="Segoe UI" panose="020B0502040204020203" pitchFamily="34" charset="0"/>
              </a:rPr>
              <a:t>When your data is corrupted, deleted or lost you can restore it</a:t>
            </a:r>
          </a:p>
        </p:txBody>
      </p:sp>
      <p:cxnSp>
        <p:nvCxnSpPr>
          <p:cNvPr id="151" name="Straight Connector 150"/>
          <p:cNvCxnSpPr/>
          <p:nvPr/>
        </p:nvCxnSpPr>
        <p:spPr>
          <a:xfrm>
            <a:off x="8645581" y="4453468"/>
            <a:ext cx="509335"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9" name="Group 4">
            <a:extLst>
              <a:ext uri="{FF2B5EF4-FFF2-40B4-BE49-F238E27FC236}">
                <a16:creationId xmlns:a16="http://schemas.microsoft.com/office/drawing/2014/main" id="{1D50BE9C-25D2-4A28-8AC5-A6908FF30E57}"/>
              </a:ext>
            </a:extLst>
          </p:cNvPr>
          <p:cNvGrpSpPr>
            <a:grpSpLocks noChangeAspect="1"/>
          </p:cNvGrpSpPr>
          <p:nvPr/>
        </p:nvGrpSpPr>
        <p:grpSpPr bwMode="auto">
          <a:xfrm>
            <a:off x="9492482" y="2798317"/>
            <a:ext cx="452650" cy="450633"/>
            <a:chOff x="3693" y="1979"/>
            <a:chExt cx="449" cy="447"/>
          </a:xfrm>
        </p:grpSpPr>
        <p:sp>
          <p:nvSpPr>
            <p:cNvPr id="120" name="Oval 5">
              <a:extLst>
                <a:ext uri="{FF2B5EF4-FFF2-40B4-BE49-F238E27FC236}">
                  <a16:creationId xmlns:a16="http://schemas.microsoft.com/office/drawing/2014/main" id="{088A0AFA-FD7A-4665-BF57-F22621175167}"/>
                </a:ext>
              </a:extLst>
            </p:cNvPr>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1" name="Freeform 6">
              <a:extLst>
                <a:ext uri="{FF2B5EF4-FFF2-40B4-BE49-F238E27FC236}">
                  <a16:creationId xmlns:a16="http://schemas.microsoft.com/office/drawing/2014/main" id="{EBA59E7C-7157-4607-B775-96509CC55E8B}"/>
                </a:ext>
              </a:extLst>
            </p:cNvPr>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368B9502-39BB-4626-A772-CE885A535E79}"/>
              </a:ext>
            </a:extLst>
          </p:cNvPr>
          <p:cNvGrpSpPr/>
          <p:nvPr/>
        </p:nvGrpSpPr>
        <p:grpSpPr>
          <a:xfrm>
            <a:off x="6727621" y="3301311"/>
            <a:ext cx="430836" cy="322184"/>
            <a:chOff x="6801732" y="3273980"/>
            <a:chExt cx="430898" cy="322229"/>
          </a:xfrm>
        </p:grpSpPr>
        <p:cxnSp>
          <p:nvCxnSpPr>
            <p:cNvPr id="122" name="Straight Connector 121">
              <a:extLst>
                <a:ext uri="{FF2B5EF4-FFF2-40B4-BE49-F238E27FC236}">
                  <a16:creationId xmlns:a16="http://schemas.microsoft.com/office/drawing/2014/main" id="{3BD3595B-A0BD-4A7D-87EE-2B4F0DAA0978}"/>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3CE33F6-8649-4070-BB38-6A5785E720E1}"/>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ABFC18C-56DB-43F1-926F-C94C95898F5A}"/>
              </a:ext>
            </a:extLst>
          </p:cNvPr>
          <p:cNvGrpSpPr/>
          <p:nvPr/>
        </p:nvGrpSpPr>
        <p:grpSpPr>
          <a:xfrm>
            <a:off x="10941967" y="3300798"/>
            <a:ext cx="430836" cy="322184"/>
            <a:chOff x="6801732" y="3273980"/>
            <a:chExt cx="430898" cy="322229"/>
          </a:xfrm>
        </p:grpSpPr>
        <p:cxnSp>
          <p:nvCxnSpPr>
            <p:cNvPr id="129" name="Straight Connector 128">
              <a:extLst>
                <a:ext uri="{FF2B5EF4-FFF2-40B4-BE49-F238E27FC236}">
                  <a16:creationId xmlns:a16="http://schemas.microsoft.com/office/drawing/2014/main" id="{5C974BFB-3441-498B-AE5F-826858282B3E}"/>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776DC07-0E7C-43E0-BA33-0F37A9F344B9}"/>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611BB24C-E9F3-4081-AEE7-8D4719ED76D4}"/>
              </a:ext>
            </a:extLst>
          </p:cNvPr>
          <p:cNvGrpSpPr/>
          <p:nvPr/>
        </p:nvGrpSpPr>
        <p:grpSpPr>
          <a:xfrm>
            <a:off x="2695848" y="3307893"/>
            <a:ext cx="430836" cy="322184"/>
            <a:chOff x="6801732" y="3273980"/>
            <a:chExt cx="430898" cy="322229"/>
          </a:xfrm>
        </p:grpSpPr>
        <p:cxnSp>
          <p:nvCxnSpPr>
            <p:cNvPr id="153" name="Straight Connector 152">
              <a:extLst>
                <a:ext uri="{FF2B5EF4-FFF2-40B4-BE49-F238E27FC236}">
                  <a16:creationId xmlns:a16="http://schemas.microsoft.com/office/drawing/2014/main" id="{FF2123DB-B4FB-4F8B-873D-213659EFCF3D}"/>
                </a:ext>
              </a:extLst>
            </p:cNvPr>
            <p:cNvCxnSpPr>
              <a:cxnSpLocks/>
            </p:cNvCxnSpPr>
            <p:nvPr/>
          </p:nvCxnSpPr>
          <p:spPr>
            <a:xfrm flipV="1">
              <a:off x="6925153" y="3273980"/>
              <a:ext cx="307477" cy="322229"/>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DCA67D5-4314-4E88-A570-A23DA52ABCE8}"/>
                </a:ext>
              </a:extLst>
            </p:cNvPr>
            <p:cNvCxnSpPr/>
            <p:nvPr/>
          </p:nvCxnSpPr>
          <p:spPr>
            <a:xfrm>
              <a:off x="6801732" y="3461180"/>
              <a:ext cx="123419" cy="127932"/>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52942AF2-8E4B-4D93-A4D1-1DF01D854D8D}"/>
              </a:ext>
            </a:extLst>
          </p:cNvPr>
          <p:cNvGrpSpPr/>
          <p:nvPr/>
        </p:nvGrpSpPr>
        <p:grpSpPr>
          <a:xfrm>
            <a:off x="8997685" y="3310014"/>
            <a:ext cx="312343" cy="300452"/>
            <a:chOff x="8329583" y="1657289"/>
            <a:chExt cx="312387" cy="300495"/>
          </a:xfrm>
        </p:grpSpPr>
        <p:cxnSp>
          <p:nvCxnSpPr>
            <p:cNvPr id="167" name="Straight Connector 166">
              <a:extLst>
                <a:ext uri="{FF2B5EF4-FFF2-40B4-BE49-F238E27FC236}">
                  <a16:creationId xmlns:a16="http://schemas.microsoft.com/office/drawing/2014/main" id="{F175A191-1D8F-4D64-AFB8-B6F2A691B100}"/>
                </a:ext>
              </a:extLst>
            </p:cNvPr>
            <p:cNvCxnSpPr>
              <a:cxnSpLocks/>
            </p:cNvCxnSpPr>
            <p:nvPr/>
          </p:nvCxnSpPr>
          <p:spPr>
            <a:xfrm rot="16200000">
              <a:off x="8329583" y="1657289"/>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85340D2-1648-41CB-9E5E-7C0A6A6008A5}"/>
                </a:ext>
              </a:extLst>
            </p:cNvPr>
            <p:cNvCxnSpPr/>
            <p:nvPr/>
          </p:nvCxnSpPr>
          <p:spPr>
            <a:xfrm>
              <a:off x="8344404" y="1660218"/>
              <a:ext cx="297566" cy="297566"/>
            </a:xfrm>
            <a:prstGeom prst="line">
              <a:avLst/>
            </a:prstGeom>
            <a:ln w="19050">
              <a:solidFill>
                <a:srgbClr val="E81123"/>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5A677971-5AA8-4472-B808-63D7A358EE86}"/>
              </a:ext>
            </a:extLst>
          </p:cNvPr>
          <p:cNvGrpSpPr/>
          <p:nvPr/>
        </p:nvGrpSpPr>
        <p:grpSpPr>
          <a:xfrm>
            <a:off x="10684070" y="2180752"/>
            <a:ext cx="844221" cy="1015298"/>
            <a:chOff x="9379076" y="807788"/>
            <a:chExt cx="888919" cy="1178761"/>
          </a:xfrm>
          <a:solidFill>
            <a:schemeClr val="tx1">
              <a:lumMod val="75000"/>
            </a:schemeClr>
          </a:solidFill>
        </p:grpSpPr>
        <p:grpSp>
          <p:nvGrpSpPr>
            <p:cNvPr id="177" name="Group 4">
              <a:extLst>
                <a:ext uri="{FF2B5EF4-FFF2-40B4-BE49-F238E27FC236}">
                  <a16:creationId xmlns:a16="http://schemas.microsoft.com/office/drawing/2014/main" id="{9648E2CB-1BE1-485E-966A-11D36AE40C49}"/>
                </a:ext>
              </a:extLst>
            </p:cNvPr>
            <p:cNvGrpSpPr>
              <a:grpSpLocks noChangeAspect="1"/>
            </p:cNvGrpSpPr>
            <p:nvPr/>
          </p:nvGrpSpPr>
          <p:grpSpPr bwMode="auto">
            <a:xfrm>
              <a:off x="9379076" y="807788"/>
              <a:ext cx="888919" cy="1178761"/>
              <a:chOff x="5451" y="337"/>
              <a:chExt cx="825" cy="1094"/>
            </a:xfrm>
            <a:grpFill/>
          </p:grpSpPr>
          <p:sp>
            <p:nvSpPr>
              <p:cNvPr id="179" name="Freeform 5">
                <a:extLst>
                  <a:ext uri="{FF2B5EF4-FFF2-40B4-BE49-F238E27FC236}">
                    <a16:creationId xmlns:a16="http://schemas.microsoft.com/office/drawing/2014/main" id="{2D17533F-5D32-42F1-BD67-A2488E63837F}"/>
                  </a:ext>
                </a:extLst>
              </p:cNvPr>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Oval 6">
                <a:extLst>
                  <a:ext uri="{FF2B5EF4-FFF2-40B4-BE49-F238E27FC236}">
                    <a16:creationId xmlns:a16="http://schemas.microsoft.com/office/drawing/2014/main" id="{6B3F1DB9-2082-4C4E-AFA3-5B1ED5EA5676}"/>
                  </a:ext>
                </a:extLst>
              </p:cNvPr>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7">
                <a:extLst>
                  <a:ext uri="{FF2B5EF4-FFF2-40B4-BE49-F238E27FC236}">
                    <a16:creationId xmlns:a16="http://schemas.microsoft.com/office/drawing/2014/main" id="{0148563B-34EA-4C75-B701-7C14B344BA18}"/>
                  </a:ext>
                </a:extLst>
              </p:cNvPr>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8">
                <a:extLst>
                  <a:ext uri="{FF2B5EF4-FFF2-40B4-BE49-F238E27FC236}">
                    <a16:creationId xmlns:a16="http://schemas.microsoft.com/office/drawing/2014/main" id="{8F1BCEFB-0EE9-4DCA-8764-FF73CBD78259}"/>
                  </a:ext>
                </a:extLst>
              </p:cNvPr>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9">
                <a:extLst>
                  <a:ext uri="{FF2B5EF4-FFF2-40B4-BE49-F238E27FC236}">
                    <a16:creationId xmlns:a16="http://schemas.microsoft.com/office/drawing/2014/main" id="{6CBA5CEB-E26C-4B29-B9C7-8907B4C6448A}"/>
                  </a:ext>
                </a:extLst>
              </p:cNvPr>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10">
                <a:extLst>
                  <a:ext uri="{FF2B5EF4-FFF2-40B4-BE49-F238E27FC236}">
                    <a16:creationId xmlns:a16="http://schemas.microsoft.com/office/drawing/2014/main" id="{6430AC93-013D-47FF-8933-25A7ECC77D30}"/>
                  </a:ext>
                </a:extLst>
              </p:cNvPr>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5" name="Oval 11">
                <a:extLst>
                  <a:ext uri="{FF2B5EF4-FFF2-40B4-BE49-F238E27FC236}">
                    <a16:creationId xmlns:a16="http://schemas.microsoft.com/office/drawing/2014/main" id="{A30F4E9C-17A6-4DF1-894B-8983031FFFC5}"/>
                  </a:ext>
                </a:extLst>
              </p:cNvPr>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12">
                <a:extLst>
                  <a:ext uri="{FF2B5EF4-FFF2-40B4-BE49-F238E27FC236}">
                    <a16:creationId xmlns:a16="http://schemas.microsoft.com/office/drawing/2014/main" id="{0FE0ADD0-1589-4792-A355-9F8AF0414441}"/>
                  </a:ext>
                </a:extLst>
              </p:cNvPr>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8" name="TextBox 177">
              <a:extLst>
                <a:ext uri="{FF2B5EF4-FFF2-40B4-BE49-F238E27FC236}">
                  <a16:creationId xmlns:a16="http://schemas.microsoft.com/office/drawing/2014/main" id="{0FFB5BDE-F30E-49B8-B530-31E9AE65FCBE}"/>
                </a:ext>
              </a:extLst>
            </p:cNvPr>
            <p:cNvSpPr txBox="1"/>
            <p:nvPr/>
          </p:nvSpPr>
          <p:spPr>
            <a:xfrm>
              <a:off x="9477057" y="1447863"/>
              <a:ext cx="702993" cy="262246"/>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DATA</a:t>
              </a:r>
            </a:p>
          </p:txBody>
        </p:sp>
      </p:grpSp>
      <p:grpSp>
        <p:nvGrpSpPr>
          <p:cNvPr id="187" name="Group 186">
            <a:extLst>
              <a:ext uri="{FF2B5EF4-FFF2-40B4-BE49-F238E27FC236}">
                <a16:creationId xmlns:a16="http://schemas.microsoft.com/office/drawing/2014/main" id="{4E0CC2B1-A9B0-4721-99BC-BCAA9C7F8CBA}"/>
              </a:ext>
            </a:extLst>
          </p:cNvPr>
          <p:cNvGrpSpPr/>
          <p:nvPr/>
        </p:nvGrpSpPr>
        <p:grpSpPr>
          <a:xfrm>
            <a:off x="8559837" y="1961967"/>
            <a:ext cx="1455625" cy="1766369"/>
            <a:chOff x="7217866" y="656433"/>
            <a:chExt cx="3219498" cy="1667617"/>
          </a:xfrm>
        </p:grpSpPr>
        <p:sp>
          <p:nvSpPr>
            <p:cNvPr id="188" name="Rectangle: Rounded Corners 187">
              <a:extLst>
                <a:ext uri="{FF2B5EF4-FFF2-40B4-BE49-F238E27FC236}">
                  <a16:creationId xmlns:a16="http://schemas.microsoft.com/office/drawing/2014/main" id="{D46BBB57-7B26-45B1-A887-71D9F8AB048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Rectangle 188">
              <a:extLst>
                <a:ext uri="{FF2B5EF4-FFF2-40B4-BE49-F238E27FC236}">
                  <a16:creationId xmlns:a16="http://schemas.microsoft.com/office/drawing/2014/main" id="{85DD7A5D-B24E-4FC8-A2A9-C8339AFBC305}"/>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rgbClr val="D2D2D2"/>
                      </a:gs>
                      <a:gs pos="100000">
                        <a:srgbClr val="D2D2D2"/>
                      </a:gs>
                    </a:gsLst>
                    <a:lin ang="5400000" scaled="0"/>
                  </a:gradFill>
                  <a:effectLst/>
                  <a:uLnTx/>
                  <a:uFillTx/>
                  <a:latin typeface="Segoe UI"/>
                  <a:ea typeface="Segoe UI" pitchFamily="34" charset="0"/>
                  <a:cs typeface="Segoe UI" pitchFamily="34" charset="0"/>
                </a:rPr>
                <a:t>Original</a:t>
              </a:r>
            </a:p>
          </p:txBody>
        </p:sp>
      </p:grpSp>
      <p:grpSp>
        <p:nvGrpSpPr>
          <p:cNvPr id="190" name="Group 189">
            <a:extLst>
              <a:ext uri="{FF2B5EF4-FFF2-40B4-BE49-F238E27FC236}">
                <a16:creationId xmlns:a16="http://schemas.microsoft.com/office/drawing/2014/main" id="{0342E072-0C01-4EE2-AE68-CDAA0361B367}"/>
              </a:ext>
            </a:extLst>
          </p:cNvPr>
          <p:cNvGrpSpPr/>
          <p:nvPr/>
        </p:nvGrpSpPr>
        <p:grpSpPr>
          <a:xfrm>
            <a:off x="10359068" y="1964451"/>
            <a:ext cx="1455625" cy="1766369"/>
            <a:chOff x="7217866" y="656433"/>
            <a:chExt cx="3219498" cy="1667617"/>
          </a:xfrm>
        </p:grpSpPr>
        <p:sp>
          <p:nvSpPr>
            <p:cNvPr id="191" name="Rectangle: Rounded Corners 190">
              <a:extLst>
                <a:ext uri="{FF2B5EF4-FFF2-40B4-BE49-F238E27FC236}">
                  <a16:creationId xmlns:a16="http://schemas.microsoft.com/office/drawing/2014/main" id="{771956ED-22E2-4A8E-971F-CDE97CB1BD9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F4DDB076-BD57-4CDA-909D-D8E904F90E93}"/>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rgbClr val="D2D2D2"/>
                      </a:gs>
                      <a:gs pos="100000">
                        <a:srgbClr val="D2D2D2"/>
                      </a:gs>
                    </a:gsLst>
                    <a:lin ang="5400000" scaled="0"/>
                  </a:gradFill>
                  <a:effectLst/>
                  <a:uLnTx/>
                  <a:uFillTx/>
                  <a:latin typeface="Segoe UI"/>
                  <a:ea typeface="Segoe UI" pitchFamily="34" charset="0"/>
                  <a:cs typeface="Segoe UI" pitchFamily="34" charset="0"/>
                </a:rPr>
                <a:t>Backup</a:t>
              </a:r>
            </a:p>
          </p:txBody>
        </p:sp>
      </p:grpSp>
    </p:spTree>
    <p:extLst>
      <p:ext uri="{BB962C8B-B14F-4D97-AF65-F5344CB8AC3E}">
        <p14:creationId xmlns:p14="http://schemas.microsoft.com/office/powerpoint/2010/main" val="3848086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6F95-F3E3-43BA-8976-8731F1BBE726}"/>
              </a:ext>
            </a:extLst>
          </p:cNvPr>
          <p:cNvSpPr>
            <a:spLocks noGrp="1"/>
          </p:cNvSpPr>
          <p:nvPr>
            <p:ph type="title"/>
          </p:nvPr>
        </p:nvSpPr>
        <p:spPr/>
        <p:txBody>
          <a:bodyPr/>
          <a:lstStyle/>
          <a:p>
            <a:r>
              <a:rPr lang="en-US"/>
              <a:t>Landscape – Past</a:t>
            </a:r>
          </a:p>
        </p:txBody>
      </p:sp>
      <p:sp>
        <p:nvSpPr>
          <p:cNvPr id="4" name="Rectangle 3">
            <a:extLst>
              <a:ext uri="{FF2B5EF4-FFF2-40B4-BE49-F238E27FC236}">
                <a16:creationId xmlns:a16="http://schemas.microsoft.com/office/drawing/2014/main" id="{263C0ABD-32ED-4981-A190-3ED921ADDFBB}"/>
              </a:ext>
            </a:extLst>
          </p:cNvPr>
          <p:cNvSpPr/>
          <p:nvPr/>
        </p:nvSpPr>
        <p:spPr bwMode="auto">
          <a:xfrm>
            <a:off x="307979" y="1481649"/>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Microsoft</a:t>
            </a:r>
          </a:p>
        </p:txBody>
      </p:sp>
      <p:sp>
        <p:nvSpPr>
          <p:cNvPr id="5" name="Rectangle 4">
            <a:extLst>
              <a:ext uri="{FF2B5EF4-FFF2-40B4-BE49-F238E27FC236}">
                <a16:creationId xmlns:a16="http://schemas.microsoft.com/office/drawing/2014/main" id="{616F1405-9AB3-4ACA-95C5-68C933F5DF48}"/>
              </a:ext>
            </a:extLst>
          </p:cNvPr>
          <p:cNvSpPr/>
          <p:nvPr/>
        </p:nvSpPr>
        <p:spPr bwMode="auto">
          <a:xfrm>
            <a:off x="307979" y="4172355"/>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Partners</a:t>
            </a:r>
          </a:p>
        </p:txBody>
      </p:sp>
      <p:sp>
        <p:nvSpPr>
          <p:cNvPr id="6" name="TextBox 5">
            <a:extLst>
              <a:ext uri="{FF2B5EF4-FFF2-40B4-BE49-F238E27FC236}">
                <a16:creationId xmlns:a16="http://schemas.microsoft.com/office/drawing/2014/main" id="{56F0C856-200B-46BF-B82F-260590B7CA12}"/>
              </a:ext>
            </a:extLst>
          </p:cNvPr>
          <p:cNvSpPr txBox="1"/>
          <p:nvPr/>
        </p:nvSpPr>
        <p:spPr>
          <a:xfrm>
            <a:off x="6939568" y="2303877"/>
            <a:ext cx="2226893" cy="1381176"/>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Azure Site</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Recovery</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Service</a:t>
            </a:r>
          </a:p>
        </p:txBody>
      </p:sp>
      <p:pic>
        <p:nvPicPr>
          <p:cNvPr id="7" name="Picture 6">
            <a:extLst>
              <a:ext uri="{FF2B5EF4-FFF2-40B4-BE49-F238E27FC236}">
                <a16:creationId xmlns:a16="http://schemas.microsoft.com/office/drawing/2014/main" id="{ED3CFAF3-675D-403F-AF68-06CEC075C962}"/>
              </a:ext>
            </a:extLst>
          </p:cNvPr>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l="-5831" t="17101" r="5831" b="17101"/>
          <a:stretch/>
        </p:blipFill>
        <p:spPr>
          <a:xfrm>
            <a:off x="8406800" y="6378334"/>
            <a:ext cx="1009969" cy="319328"/>
          </a:xfrm>
          <a:prstGeom prst="rect">
            <a:avLst/>
          </a:prstGeom>
        </p:spPr>
      </p:pic>
      <p:pic>
        <p:nvPicPr>
          <p:cNvPr id="8" name="Picture 7">
            <a:extLst>
              <a:ext uri="{FF2B5EF4-FFF2-40B4-BE49-F238E27FC236}">
                <a16:creationId xmlns:a16="http://schemas.microsoft.com/office/drawing/2014/main" id="{4E9B9E3B-24EE-4F7F-9AA1-EB6629B29E0E}"/>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904" y="6383639"/>
            <a:ext cx="1197453" cy="308718"/>
          </a:xfrm>
          <a:prstGeom prst="rect">
            <a:avLst/>
          </a:prstGeom>
        </p:spPr>
      </p:pic>
      <p:sp>
        <p:nvSpPr>
          <p:cNvPr id="9" name="TextBox 8">
            <a:extLst>
              <a:ext uri="{FF2B5EF4-FFF2-40B4-BE49-F238E27FC236}">
                <a16:creationId xmlns:a16="http://schemas.microsoft.com/office/drawing/2014/main" id="{36F9CEB3-8F2A-48CA-AAD7-104AEACD4C9D}"/>
              </a:ext>
            </a:extLst>
          </p:cNvPr>
          <p:cNvSpPr txBox="1"/>
          <p:nvPr/>
        </p:nvSpPr>
        <p:spPr>
          <a:xfrm>
            <a:off x="10163444" y="2299314"/>
            <a:ext cx="1967065" cy="862647"/>
          </a:xfrm>
          <a:prstGeom prst="rect">
            <a:avLst/>
          </a:prstGeom>
          <a:noFill/>
        </p:spPr>
        <p:txBody>
          <a:bodyPr wrap="non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Operations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Management Suite</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0" name="Picture 9" descr="A picture containing object&#10;&#10;Description generated with high confidence">
            <a:extLst>
              <a:ext uri="{FF2B5EF4-FFF2-40B4-BE49-F238E27FC236}">
                <a16:creationId xmlns:a16="http://schemas.microsoft.com/office/drawing/2014/main" id="{7509C649-563A-44CA-8D88-F28E0E82E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037" y="5227084"/>
            <a:ext cx="1566869" cy="394851"/>
          </a:xfrm>
          <a:prstGeom prst="rect">
            <a:avLst/>
          </a:prstGeom>
        </p:spPr>
      </p:pic>
      <p:pic>
        <p:nvPicPr>
          <p:cNvPr id="11" name="Picture 10">
            <a:extLst>
              <a:ext uri="{FF2B5EF4-FFF2-40B4-BE49-F238E27FC236}">
                <a16:creationId xmlns:a16="http://schemas.microsoft.com/office/drawing/2014/main" id="{2DD01D9C-85EB-4A0A-9D26-CFAD82BB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7005" y="3168595"/>
            <a:ext cx="786040" cy="557267"/>
          </a:xfrm>
          <a:prstGeom prst="rect">
            <a:avLst/>
          </a:prstGeom>
        </p:spPr>
      </p:pic>
      <p:pic>
        <p:nvPicPr>
          <p:cNvPr id="12" name="Picture 11">
            <a:extLst>
              <a:ext uri="{FF2B5EF4-FFF2-40B4-BE49-F238E27FC236}">
                <a16:creationId xmlns:a16="http://schemas.microsoft.com/office/drawing/2014/main" id="{3CDBE05A-F758-442B-926C-338F2FE5A0EA}"/>
              </a:ext>
            </a:extLst>
          </p:cNvPr>
          <p:cNvPicPr>
            <a:picLocks noChangeAspect="1"/>
          </p:cNvPicPr>
          <p:nvPr/>
        </p:nvPicPr>
        <p:blipFill>
          <a:blip r:embed="rId7"/>
          <a:stretch>
            <a:fillRect/>
          </a:stretch>
        </p:blipFill>
        <p:spPr>
          <a:xfrm>
            <a:off x="10357100" y="4502037"/>
            <a:ext cx="1414743" cy="557575"/>
          </a:xfrm>
          <a:prstGeom prst="rect">
            <a:avLst/>
          </a:prstGeom>
        </p:spPr>
      </p:pic>
      <p:cxnSp>
        <p:nvCxnSpPr>
          <p:cNvPr id="13" name="Straight Connector 12">
            <a:extLst>
              <a:ext uri="{FF2B5EF4-FFF2-40B4-BE49-F238E27FC236}">
                <a16:creationId xmlns:a16="http://schemas.microsoft.com/office/drawing/2014/main" id="{462F964E-1CE1-4047-A99E-AD0E0FF39857}"/>
              </a:ext>
            </a:extLst>
          </p:cNvPr>
          <p:cNvCxnSpPr/>
          <p:nvPr/>
        </p:nvCxnSpPr>
        <p:spPr>
          <a:xfrm flipV="1">
            <a:off x="649685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7E549-706D-4E70-A4D3-12CEA37F53E4}"/>
              </a:ext>
            </a:extLst>
          </p:cNvPr>
          <p:cNvCxnSpPr/>
          <p:nvPr/>
        </p:nvCxnSpPr>
        <p:spPr>
          <a:xfrm flipV="1">
            <a:off x="965546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2DBFC5-279D-4625-A576-DA1DFBB3AD63}"/>
              </a:ext>
            </a:extLst>
          </p:cNvPr>
          <p:cNvCxnSpPr/>
          <p:nvPr/>
        </p:nvCxnSpPr>
        <p:spPr>
          <a:xfrm flipV="1">
            <a:off x="649685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E167D-99BD-4C18-B62D-A471E844D2DB}"/>
              </a:ext>
            </a:extLst>
          </p:cNvPr>
          <p:cNvCxnSpPr/>
          <p:nvPr/>
        </p:nvCxnSpPr>
        <p:spPr>
          <a:xfrm flipV="1">
            <a:off x="965546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DC553C-5E61-4ABD-BC04-F23C55F6902C}"/>
              </a:ext>
            </a:extLst>
          </p:cNvPr>
          <p:cNvSpPr txBox="1"/>
          <p:nvPr/>
        </p:nvSpPr>
        <p:spPr>
          <a:xfrm>
            <a:off x="3641974" y="1193538"/>
            <a:ext cx="2001986" cy="414353"/>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Discover</a:t>
            </a:r>
          </a:p>
        </p:txBody>
      </p:sp>
      <p:sp>
        <p:nvSpPr>
          <p:cNvPr id="18" name="TextBox 17">
            <a:extLst>
              <a:ext uri="{FF2B5EF4-FFF2-40B4-BE49-F238E27FC236}">
                <a16:creationId xmlns:a16="http://schemas.microsoft.com/office/drawing/2014/main" id="{08E877D3-D727-45FB-BFAF-3670AC3E88F2}"/>
              </a:ext>
            </a:extLst>
          </p:cNvPr>
          <p:cNvSpPr txBox="1"/>
          <p:nvPr/>
        </p:nvSpPr>
        <p:spPr>
          <a:xfrm>
            <a:off x="6939569" y="1199186"/>
            <a:ext cx="2226892"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Migrate</a:t>
            </a:r>
          </a:p>
        </p:txBody>
      </p:sp>
      <p:sp>
        <p:nvSpPr>
          <p:cNvPr id="19" name="TextBox 18">
            <a:extLst>
              <a:ext uri="{FF2B5EF4-FFF2-40B4-BE49-F238E27FC236}">
                <a16:creationId xmlns:a16="http://schemas.microsoft.com/office/drawing/2014/main" id="{7754839E-0ECE-49BF-86D2-A246EE74749C}"/>
              </a:ext>
            </a:extLst>
          </p:cNvPr>
          <p:cNvSpPr txBox="1"/>
          <p:nvPr/>
        </p:nvSpPr>
        <p:spPr>
          <a:xfrm>
            <a:off x="10181396" y="1191588"/>
            <a:ext cx="1957259"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Optimize</a:t>
            </a:r>
          </a:p>
        </p:txBody>
      </p:sp>
      <p:pic>
        <p:nvPicPr>
          <p:cNvPr id="20" name="Picture 19" descr="A picture containing thing, object&#10;&#10;Description generated with high confidence">
            <a:extLst>
              <a:ext uri="{FF2B5EF4-FFF2-40B4-BE49-F238E27FC236}">
                <a16:creationId xmlns:a16="http://schemas.microsoft.com/office/drawing/2014/main" id="{D76C8221-9BFD-458D-B3DD-F0A6CCEE1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0636" y="4667877"/>
            <a:ext cx="1799633" cy="225895"/>
          </a:xfrm>
          <a:prstGeom prst="rect">
            <a:avLst/>
          </a:prstGeom>
        </p:spPr>
      </p:pic>
      <p:pic>
        <p:nvPicPr>
          <p:cNvPr id="21" name="Picture 20">
            <a:extLst>
              <a:ext uri="{FF2B5EF4-FFF2-40B4-BE49-F238E27FC236}">
                <a16:creationId xmlns:a16="http://schemas.microsoft.com/office/drawing/2014/main" id="{70FB0794-FDF1-4C1F-B293-7CCB7C82C5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893" y="5865825"/>
            <a:ext cx="965474" cy="262714"/>
          </a:xfrm>
          <a:prstGeom prst="rect">
            <a:avLst/>
          </a:prstGeom>
        </p:spPr>
      </p:pic>
      <p:pic>
        <p:nvPicPr>
          <p:cNvPr id="22" name="Graphic 21">
            <a:extLst>
              <a:ext uri="{FF2B5EF4-FFF2-40B4-BE49-F238E27FC236}">
                <a16:creationId xmlns:a16="http://schemas.microsoft.com/office/drawing/2014/main" id="{DF947DAF-80BD-471F-9E67-3BD236A284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8203" y="5900057"/>
            <a:ext cx="1108566" cy="194251"/>
          </a:xfrm>
          <a:prstGeom prst="rect">
            <a:avLst/>
          </a:prstGeom>
        </p:spPr>
      </p:pic>
      <p:pic>
        <p:nvPicPr>
          <p:cNvPr id="23" name="Picture 22">
            <a:extLst>
              <a:ext uri="{FF2B5EF4-FFF2-40B4-BE49-F238E27FC236}">
                <a16:creationId xmlns:a16="http://schemas.microsoft.com/office/drawing/2014/main" id="{A79521F1-E1AD-4241-86E2-70ADCD0314E0}"/>
              </a:ext>
            </a:extLst>
          </p:cNvPr>
          <p:cNvPicPr>
            <a:picLocks noChangeAspect="1"/>
          </p:cNvPicPr>
          <p:nvPr/>
        </p:nvPicPr>
        <p:blipFill>
          <a:blip r:embed="rId12"/>
          <a:stretch>
            <a:fillRect/>
          </a:stretch>
        </p:blipFill>
        <p:spPr>
          <a:xfrm>
            <a:off x="4927968" y="5830103"/>
            <a:ext cx="1167270" cy="334159"/>
          </a:xfrm>
          <a:prstGeom prst="rect">
            <a:avLst/>
          </a:prstGeom>
        </p:spPr>
      </p:pic>
      <p:pic>
        <p:nvPicPr>
          <p:cNvPr id="24" name="Picture 23" descr="A picture containing object, building, thing, light&#10;&#10;Description generated with very high confidence">
            <a:extLst>
              <a:ext uri="{FF2B5EF4-FFF2-40B4-BE49-F238E27FC236}">
                <a16:creationId xmlns:a16="http://schemas.microsoft.com/office/drawing/2014/main" id="{305CB6ED-7DB8-406E-9F2B-E3FB450E34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1495" y="4663113"/>
            <a:ext cx="1690001" cy="235423"/>
          </a:xfrm>
          <a:prstGeom prst="rect">
            <a:avLst/>
          </a:prstGeom>
        </p:spPr>
      </p:pic>
      <p:pic>
        <p:nvPicPr>
          <p:cNvPr id="25" name="Picture 24">
            <a:extLst>
              <a:ext uri="{FF2B5EF4-FFF2-40B4-BE49-F238E27FC236}">
                <a16:creationId xmlns:a16="http://schemas.microsoft.com/office/drawing/2014/main" id="{F105FE5D-4F70-42A3-856B-FA6C72DA26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3459" y="5151948"/>
            <a:ext cx="1831971" cy="545123"/>
          </a:xfrm>
          <a:prstGeom prst="rect">
            <a:avLst/>
          </a:prstGeom>
        </p:spPr>
      </p:pic>
      <p:pic>
        <p:nvPicPr>
          <p:cNvPr id="26" name="Picture 25" descr="A picture containing indoor, computer, thing&#10;&#10;Description generated with high confidence">
            <a:extLst>
              <a:ext uri="{FF2B5EF4-FFF2-40B4-BE49-F238E27FC236}">
                <a16:creationId xmlns:a16="http://schemas.microsoft.com/office/drawing/2014/main" id="{CD730BA7-02FD-4590-9E30-756A5D4643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2337" y="5244135"/>
            <a:ext cx="1670836" cy="360749"/>
          </a:xfrm>
          <a:prstGeom prst="rect">
            <a:avLst/>
          </a:prstGeom>
        </p:spPr>
      </p:pic>
      <p:pic>
        <p:nvPicPr>
          <p:cNvPr id="27" name="Picture 26" descr="A close up of a traffic light&#10;&#10;Description generated with high confidence">
            <a:extLst>
              <a:ext uri="{FF2B5EF4-FFF2-40B4-BE49-F238E27FC236}">
                <a16:creationId xmlns:a16="http://schemas.microsoft.com/office/drawing/2014/main" id="{27ED15E8-E423-4EE9-88DF-2825F14A14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3264" y="5835379"/>
            <a:ext cx="1578573" cy="323606"/>
          </a:xfrm>
          <a:prstGeom prst="rect">
            <a:avLst/>
          </a:prstGeom>
        </p:spPr>
      </p:pic>
      <p:pic>
        <p:nvPicPr>
          <p:cNvPr id="29" name="Picture 28">
            <a:extLst>
              <a:ext uri="{FF2B5EF4-FFF2-40B4-BE49-F238E27FC236}">
                <a16:creationId xmlns:a16="http://schemas.microsoft.com/office/drawing/2014/main" id="{A6AC9A65-5DAF-4C72-AFB2-F1A998172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20739" y="5097462"/>
            <a:ext cx="1962283" cy="654094"/>
          </a:xfrm>
          <a:prstGeom prst="rect">
            <a:avLst/>
          </a:prstGeom>
        </p:spPr>
      </p:pic>
      <p:sp>
        <p:nvSpPr>
          <p:cNvPr id="30" name="TextBox 29">
            <a:extLst>
              <a:ext uri="{FF2B5EF4-FFF2-40B4-BE49-F238E27FC236}">
                <a16:creationId xmlns:a16="http://schemas.microsoft.com/office/drawing/2014/main" id="{8B2A8574-FFF2-470F-A416-06F861292A41}"/>
              </a:ext>
            </a:extLst>
          </p:cNvPr>
          <p:cNvSpPr txBox="1"/>
          <p:nvPr/>
        </p:nvSpPr>
        <p:spPr>
          <a:xfrm>
            <a:off x="3398837" y="2299314"/>
            <a:ext cx="2654121" cy="1348126"/>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Microsoft Assessment and Planning (MAP) Toolkit</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Assistant</a:t>
            </a:r>
          </a:p>
        </p:txBody>
      </p:sp>
      <p:pic>
        <p:nvPicPr>
          <p:cNvPr id="33" name="Picture 32">
            <a:extLst>
              <a:ext uri="{FF2B5EF4-FFF2-40B4-BE49-F238E27FC236}">
                <a16:creationId xmlns:a16="http://schemas.microsoft.com/office/drawing/2014/main" id="{6CE58330-6A93-4CFC-A180-A39E88087305}"/>
              </a:ext>
            </a:extLst>
          </p:cNvPr>
          <p:cNvPicPr>
            <a:picLocks noChangeAspect="1"/>
          </p:cNvPicPr>
          <p:nvPr/>
        </p:nvPicPr>
        <p:blipFill>
          <a:blip r:embed="rId18"/>
          <a:stretch>
            <a:fillRect/>
          </a:stretch>
        </p:blipFill>
        <p:spPr>
          <a:xfrm>
            <a:off x="4860619" y="4634793"/>
            <a:ext cx="1396825" cy="292063"/>
          </a:xfrm>
          <a:prstGeom prst="rect">
            <a:avLst/>
          </a:prstGeom>
        </p:spPr>
      </p:pic>
      <p:sp>
        <p:nvSpPr>
          <p:cNvPr id="31" name="Rectangle 30">
            <a:extLst>
              <a:ext uri="{FF2B5EF4-FFF2-40B4-BE49-F238E27FC236}">
                <a16:creationId xmlns:a16="http://schemas.microsoft.com/office/drawing/2014/main" id="{BEFE9543-2F95-4247-8BE6-CB40FEF3CD9A}"/>
              </a:ext>
            </a:extLst>
          </p:cNvPr>
          <p:cNvSpPr/>
          <p:nvPr/>
        </p:nvSpPr>
        <p:spPr>
          <a:xfrm>
            <a:off x="8490141" y="3327985"/>
            <a:ext cx="1141979" cy="338554"/>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B050"/>
                </a:solidFill>
                <a:effectLst/>
                <a:uLnTx/>
                <a:uFillTx/>
                <a:latin typeface="Segoe UI Semilight"/>
                <a:ea typeface="+mn-ea"/>
                <a:cs typeface="+mn-cs"/>
              </a:rPr>
              <a:t>Limited Preview</a:t>
            </a:r>
            <a:r>
              <a:rPr kumimoji="0" lang="en-US" sz="1600" b="1" i="0" u="none" strike="noStrike" kern="1200" cap="none" spc="0" normalizeH="0" baseline="30000" noProof="0" dirty="0">
                <a:ln>
                  <a:noFill/>
                </a:ln>
                <a:solidFill>
                  <a:srgbClr val="FFB900"/>
                </a:solidFill>
                <a:effectLst/>
                <a:uLnTx/>
                <a:uFillTx/>
                <a:latin typeface="Segoe UI Semilight"/>
                <a:ea typeface="+mn-ea"/>
                <a:cs typeface="+mn-cs"/>
              </a:rPr>
              <a:t> </a:t>
            </a:r>
            <a:endParaRPr kumimoji="0" lang="en-US" sz="1600" b="1" i="0" u="none" strike="noStrike" kern="1200" cap="none" spc="0" normalizeH="0" baseline="0" noProof="0" dirty="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215353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6F95-F3E3-43BA-8976-8731F1BBE726}"/>
              </a:ext>
            </a:extLst>
          </p:cNvPr>
          <p:cNvSpPr>
            <a:spLocks noGrp="1"/>
          </p:cNvSpPr>
          <p:nvPr>
            <p:ph type="title"/>
          </p:nvPr>
        </p:nvSpPr>
        <p:spPr/>
        <p:txBody>
          <a:bodyPr/>
          <a:lstStyle/>
          <a:p>
            <a:r>
              <a:rPr lang="en-US"/>
              <a:t>Landscape – Present</a:t>
            </a:r>
          </a:p>
        </p:txBody>
      </p:sp>
      <p:sp>
        <p:nvSpPr>
          <p:cNvPr id="4" name="Rectangle 3">
            <a:extLst>
              <a:ext uri="{FF2B5EF4-FFF2-40B4-BE49-F238E27FC236}">
                <a16:creationId xmlns:a16="http://schemas.microsoft.com/office/drawing/2014/main" id="{263C0ABD-32ED-4981-A190-3ED921ADDFBB}"/>
              </a:ext>
            </a:extLst>
          </p:cNvPr>
          <p:cNvSpPr/>
          <p:nvPr/>
        </p:nvSpPr>
        <p:spPr bwMode="auto">
          <a:xfrm>
            <a:off x="307979" y="1481649"/>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Microsoft</a:t>
            </a:r>
          </a:p>
        </p:txBody>
      </p:sp>
      <p:sp>
        <p:nvSpPr>
          <p:cNvPr id="5" name="Rectangle 4">
            <a:extLst>
              <a:ext uri="{FF2B5EF4-FFF2-40B4-BE49-F238E27FC236}">
                <a16:creationId xmlns:a16="http://schemas.microsoft.com/office/drawing/2014/main" id="{616F1405-9AB3-4ACA-95C5-68C933F5DF48}"/>
              </a:ext>
            </a:extLst>
          </p:cNvPr>
          <p:cNvSpPr/>
          <p:nvPr/>
        </p:nvSpPr>
        <p:spPr bwMode="auto">
          <a:xfrm>
            <a:off x="307979" y="4172355"/>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Partners</a:t>
            </a:r>
          </a:p>
        </p:txBody>
      </p:sp>
      <p:sp>
        <p:nvSpPr>
          <p:cNvPr id="6" name="TextBox 5">
            <a:extLst>
              <a:ext uri="{FF2B5EF4-FFF2-40B4-BE49-F238E27FC236}">
                <a16:creationId xmlns:a16="http://schemas.microsoft.com/office/drawing/2014/main" id="{56F0C856-200B-46BF-B82F-260590B7CA12}"/>
              </a:ext>
            </a:extLst>
          </p:cNvPr>
          <p:cNvSpPr txBox="1"/>
          <p:nvPr/>
        </p:nvSpPr>
        <p:spPr>
          <a:xfrm>
            <a:off x="6939568" y="2303877"/>
            <a:ext cx="2226893" cy="1381176"/>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Azure Site</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Recovery</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Service</a:t>
            </a:r>
          </a:p>
        </p:txBody>
      </p:sp>
      <p:pic>
        <p:nvPicPr>
          <p:cNvPr id="7" name="Picture 6">
            <a:extLst>
              <a:ext uri="{FF2B5EF4-FFF2-40B4-BE49-F238E27FC236}">
                <a16:creationId xmlns:a16="http://schemas.microsoft.com/office/drawing/2014/main" id="{ED3CFAF3-675D-403F-AF68-06CEC075C962}"/>
              </a:ext>
            </a:extLst>
          </p:cNvPr>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l="-5831" t="17101" r="5831" b="17101"/>
          <a:stretch/>
        </p:blipFill>
        <p:spPr>
          <a:xfrm>
            <a:off x="8406800" y="6378334"/>
            <a:ext cx="1009969" cy="319328"/>
          </a:xfrm>
          <a:prstGeom prst="rect">
            <a:avLst/>
          </a:prstGeom>
        </p:spPr>
      </p:pic>
      <p:pic>
        <p:nvPicPr>
          <p:cNvPr id="8" name="Picture 7">
            <a:extLst>
              <a:ext uri="{FF2B5EF4-FFF2-40B4-BE49-F238E27FC236}">
                <a16:creationId xmlns:a16="http://schemas.microsoft.com/office/drawing/2014/main" id="{4E9B9E3B-24EE-4F7F-9AA1-EB6629B29E0E}"/>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904" y="6383639"/>
            <a:ext cx="1197453" cy="308718"/>
          </a:xfrm>
          <a:prstGeom prst="rect">
            <a:avLst/>
          </a:prstGeom>
        </p:spPr>
      </p:pic>
      <p:sp>
        <p:nvSpPr>
          <p:cNvPr id="9" name="TextBox 8">
            <a:extLst>
              <a:ext uri="{FF2B5EF4-FFF2-40B4-BE49-F238E27FC236}">
                <a16:creationId xmlns:a16="http://schemas.microsoft.com/office/drawing/2014/main" id="{36F9CEB3-8F2A-48CA-AAD7-104AEACD4C9D}"/>
              </a:ext>
            </a:extLst>
          </p:cNvPr>
          <p:cNvSpPr txBox="1"/>
          <p:nvPr/>
        </p:nvSpPr>
        <p:spPr>
          <a:xfrm>
            <a:off x="10163444" y="2299314"/>
            <a:ext cx="1967065" cy="862647"/>
          </a:xfrm>
          <a:prstGeom prst="rect">
            <a:avLst/>
          </a:prstGeom>
          <a:noFill/>
        </p:spPr>
        <p:txBody>
          <a:bodyPr wrap="non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Operations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Management Suite</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0" name="Picture 9" descr="A picture containing object&#10;&#10;Description generated with high confidence">
            <a:extLst>
              <a:ext uri="{FF2B5EF4-FFF2-40B4-BE49-F238E27FC236}">
                <a16:creationId xmlns:a16="http://schemas.microsoft.com/office/drawing/2014/main" id="{7509C649-563A-44CA-8D88-F28E0E82E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037" y="5227084"/>
            <a:ext cx="1566869" cy="394851"/>
          </a:xfrm>
          <a:prstGeom prst="rect">
            <a:avLst/>
          </a:prstGeom>
        </p:spPr>
      </p:pic>
      <p:pic>
        <p:nvPicPr>
          <p:cNvPr id="11" name="Picture 10">
            <a:extLst>
              <a:ext uri="{FF2B5EF4-FFF2-40B4-BE49-F238E27FC236}">
                <a16:creationId xmlns:a16="http://schemas.microsoft.com/office/drawing/2014/main" id="{2DD01D9C-85EB-4A0A-9D26-CFAD82BB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7005" y="3168595"/>
            <a:ext cx="786040" cy="557267"/>
          </a:xfrm>
          <a:prstGeom prst="rect">
            <a:avLst/>
          </a:prstGeom>
        </p:spPr>
      </p:pic>
      <p:pic>
        <p:nvPicPr>
          <p:cNvPr id="12" name="Picture 11">
            <a:extLst>
              <a:ext uri="{FF2B5EF4-FFF2-40B4-BE49-F238E27FC236}">
                <a16:creationId xmlns:a16="http://schemas.microsoft.com/office/drawing/2014/main" id="{3CDBE05A-F758-442B-926C-338F2FE5A0EA}"/>
              </a:ext>
            </a:extLst>
          </p:cNvPr>
          <p:cNvPicPr>
            <a:picLocks noChangeAspect="1"/>
          </p:cNvPicPr>
          <p:nvPr/>
        </p:nvPicPr>
        <p:blipFill>
          <a:blip r:embed="rId7"/>
          <a:stretch>
            <a:fillRect/>
          </a:stretch>
        </p:blipFill>
        <p:spPr>
          <a:xfrm>
            <a:off x="10357100" y="4502037"/>
            <a:ext cx="1414743" cy="557575"/>
          </a:xfrm>
          <a:prstGeom prst="rect">
            <a:avLst/>
          </a:prstGeom>
        </p:spPr>
      </p:pic>
      <p:cxnSp>
        <p:nvCxnSpPr>
          <p:cNvPr id="13" name="Straight Connector 12">
            <a:extLst>
              <a:ext uri="{FF2B5EF4-FFF2-40B4-BE49-F238E27FC236}">
                <a16:creationId xmlns:a16="http://schemas.microsoft.com/office/drawing/2014/main" id="{462F964E-1CE1-4047-A99E-AD0E0FF39857}"/>
              </a:ext>
            </a:extLst>
          </p:cNvPr>
          <p:cNvCxnSpPr/>
          <p:nvPr/>
        </p:nvCxnSpPr>
        <p:spPr>
          <a:xfrm flipV="1">
            <a:off x="649685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7E549-706D-4E70-A4D3-12CEA37F53E4}"/>
              </a:ext>
            </a:extLst>
          </p:cNvPr>
          <p:cNvCxnSpPr/>
          <p:nvPr/>
        </p:nvCxnSpPr>
        <p:spPr>
          <a:xfrm flipV="1">
            <a:off x="965546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2DBFC5-279D-4625-A576-DA1DFBB3AD63}"/>
              </a:ext>
            </a:extLst>
          </p:cNvPr>
          <p:cNvCxnSpPr/>
          <p:nvPr/>
        </p:nvCxnSpPr>
        <p:spPr>
          <a:xfrm flipV="1">
            <a:off x="649685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E167D-99BD-4C18-B62D-A471E844D2DB}"/>
              </a:ext>
            </a:extLst>
          </p:cNvPr>
          <p:cNvCxnSpPr/>
          <p:nvPr/>
        </p:nvCxnSpPr>
        <p:spPr>
          <a:xfrm flipV="1">
            <a:off x="965546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DC553C-5E61-4ABD-BC04-F23C55F6902C}"/>
              </a:ext>
            </a:extLst>
          </p:cNvPr>
          <p:cNvSpPr txBox="1"/>
          <p:nvPr/>
        </p:nvSpPr>
        <p:spPr>
          <a:xfrm>
            <a:off x="3641974" y="1193538"/>
            <a:ext cx="2001986" cy="414353"/>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Discover</a:t>
            </a:r>
          </a:p>
        </p:txBody>
      </p:sp>
      <p:sp>
        <p:nvSpPr>
          <p:cNvPr id="18" name="TextBox 17">
            <a:extLst>
              <a:ext uri="{FF2B5EF4-FFF2-40B4-BE49-F238E27FC236}">
                <a16:creationId xmlns:a16="http://schemas.microsoft.com/office/drawing/2014/main" id="{08E877D3-D727-45FB-BFAF-3670AC3E88F2}"/>
              </a:ext>
            </a:extLst>
          </p:cNvPr>
          <p:cNvSpPr txBox="1"/>
          <p:nvPr/>
        </p:nvSpPr>
        <p:spPr>
          <a:xfrm>
            <a:off x="6939569" y="1199186"/>
            <a:ext cx="2226892"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Migrate</a:t>
            </a:r>
          </a:p>
        </p:txBody>
      </p:sp>
      <p:sp>
        <p:nvSpPr>
          <p:cNvPr id="19" name="TextBox 18">
            <a:extLst>
              <a:ext uri="{FF2B5EF4-FFF2-40B4-BE49-F238E27FC236}">
                <a16:creationId xmlns:a16="http://schemas.microsoft.com/office/drawing/2014/main" id="{7754839E-0ECE-49BF-86D2-A246EE74749C}"/>
              </a:ext>
            </a:extLst>
          </p:cNvPr>
          <p:cNvSpPr txBox="1"/>
          <p:nvPr/>
        </p:nvSpPr>
        <p:spPr>
          <a:xfrm>
            <a:off x="10181396" y="1191588"/>
            <a:ext cx="1957259"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Optimize</a:t>
            </a:r>
          </a:p>
        </p:txBody>
      </p:sp>
      <p:pic>
        <p:nvPicPr>
          <p:cNvPr id="20" name="Picture 19" descr="A picture containing thing, object&#10;&#10;Description generated with high confidence">
            <a:extLst>
              <a:ext uri="{FF2B5EF4-FFF2-40B4-BE49-F238E27FC236}">
                <a16:creationId xmlns:a16="http://schemas.microsoft.com/office/drawing/2014/main" id="{D76C8221-9BFD-458D-B3DD-F0A6CCEE1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0636" y="4667877"/>
            <a:ext cx="1799633" cy="225895"/>
          </a:xfrm>
          <a:prstGeom prst="rect">
            <a:avLst/>
          </a:prstGeom>
        </p:spPr>
      </p:pic>
      <p:pic>
        <p:nvPicPr>
          <p:cNvPr id="21" name="Picture 20">
            <a:extLst>
              <a:ext uri="{FF2B5EF4-FFF2-40B4-BE49-F238E27FC236}">
                <a16:creationId xmlns:a16="http://schemas.microsoft.com/office/drawing/2014/main" id="{70FB0794-FDF1-4C1F-B293-7CCB7C82C5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893" y="5865825"/>
            <a:ext cx="965474" cy="262714"/>
          </a:xfrm>
          <a:prstGeom prst="rect">
            <a:avLst/>
          </a:prstGeom>
        </p:spPr>
      </p:pic>
      <p:pic>
        <p:nvPicPr>
          <p:cNvPr id="22" name="Graphic 21">
            <a:extLst>
              <a:ext uri="{FF2B5EF4-FFF2-40B4-BE49-F238E27FC236}">
                <a16:creationId xmlns:a16="http://schemas.microsoft.com/office/drawing/2014/main" id="{DF947DAF-80BD-471F-9E67-3BD236A284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8203" y="5900057"/>
            <a:ext cx="1108566" cy="194251"/>
          </a:xfrm>
          <a:prstGeom prst="rect">
            <a:avLst/>
          </a:prstGeom>
        </p:spPr>
      </p:pic>
      <p:pic>
        <p:nvPicPr>
          <p:cNvPr id="23" name="Picture 22">
            <a:extLst>
              <a:ext uri="{FF2B5EF4-FFF2-40B4-BE49-F238E27FC236}">
                <a16:creationId xmlns:a16="http://schemas.microsoft.com/office/drawing/2014/main" id="{A79521F1-E1AD-4241-86E2-70ADCD0314E0}"/>
              </a:ext>
            </a:extLst>
          </p:cNvPr>
          <p:cNvPicPr>
            <a:picLocks noChangeAspect="1"/>
          </p:cNvPicPr>
          <p:nvPr/>
        </p:nvPicPr>
        <p:blipFill>
          <a:blip r:embed="rId12"/>
          <a:stretch>
            <a:fillRect/>
          </a:stretch>
        </p:blipFill>
        <p:spPr>
          <a:xfrm>
            <a:off x="4927968" y="5830103"/>
            <a:ext cx="1167270" cy="334159"/>
          </a:xfrm>
          <a:prstGeom prst="rect">
            <a:avLst/>
          </a:prstGeom>
        </p:spPr>
      </p:pic>
      <p:pic>
        <p:nvPicPr>
          <p:cNvPr id="24" name="Picture 23" descr="A picture containing object, building, thing, light&#10;&#10;Description generated with very high confidence">
            <a:extLst>
              <a:ext uri="{FF2B5EF4-FFF2-40B4-BE49-F238E27FC236}">
                <a16:creationId xmlns:a16="http://schemas.microsoft.com/office/drawing/2014/main" id="{305CB6ED-7DB8-406E-9F2B-E3FB450E34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1495" y="4663113"/>
            <a:ext cx="1690001" cy="235423"/>
          </a:xfrm>
          <a:prstGeom prst="rect">
            <a:avLst/>
          </a:prstGeom>
        </p:spPr>
      </p:pic>
      <p:pic>
        <p:nvPicPr>
          <p:cNvPr id="25" name="Picture 24">
            <a:extLst>
              <a:ext uri="{FF2B5EF4-FFF2-40B4-BE49-F238E27FC236}">
                <a16:creationId xmlns:a16="http://schemas.microsoft.com/office/drawing/2014/main" id="{F105FE5D-4F70-42A3-856B-FA6C72DA26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3459" y="5151948"/>
            <a:ext cx="1831971" cy="545123"/>
          </a:xfrm>
          <a:prstGeom prst="rect">
            <a:avLst/>
          </a:prstGeom>
        </p:spPr>
      </p:pic>
      <p:pic>
        <p:nvPicPr>
          <p:cNvPr id="26" name="Picture 25" descr="A picture containing indoor, computer, thing&#10;&#10;Description generated with high confidence">
            <a:extLst>
              <a:ext uri="{FF2B5EF4-FFF2-40B4-BE49-F238E27FC236}">
                <a16:creationId xmlns:a16="http://schemas.microsoft.com/office/drawing/2014/main" id="{CD730BA7-02FD-4590-9E30-756A5D4643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2337" y="5244135"/>
            <a:ext cx="1670836" cy="360749"/>
          </a:xfrm>
          <a:prstGeom prst="rect">
            <a:avLst/>
          </a:prstGeom>
        </p:spPr>
      </p:pic>
      <p:pic>
        <p:nvPicPr>
          <p:cNvPr id="27" name="Picture 26" descr="A close up of a traffic light&#10;&#10;Description generated with high confidence">
            <a:extLst>
              <a:ext uri="{FF2B5EF4-FFF2-40B4-BE49-F238E27FC236}">
                <a16:creationId xmlns:a16="http://schemas.microsoft.com/office/drawing/2014/main" id="{27ED15E8-E423-4EE9-88DF-2825F14A14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3264" y="5835379"/>
            <a:ext cx="1578573" cy="323606"/>
          </a:xfrm>
          <a:prstGeom prst="rect">
            <a:avLst/>
          </a:prstGeom>
        </p:spPr>
      </p:pic>
      <p:pic>
        <p:nvPicPr>
          <p:cNvPr id="29" name="Picture 28">
            <a:extLst>
              <a:ext uri="{FF2B5EF4-FFF2-40B4-BE49-F238E27FC236}">
                <a16:creationId xmlns:a16="http://schemas.microsoft.com/office/drawing/2014/main" id="{A6AC9A65-5DAF-4C72-AFB2-F1A998172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20739" y="5097462"/>
            <a:ext cx="1962283" cy="654094"/>
          </a:xfrm>
          <a:prstGeom prst="rect">
            <a:avLst/>
          </a:prstGeom>
        </p:spPr>
      </p:pic>
      <p:sp>
        <p:nvSpPr>
          <p:cNvPr id="30" name="TextBox 29">
            <a:extLst>
              <a:ext uri="{FF2B5EF4-FFF2-40B4-BE49-F238E27FC236}">
                <a16:creationId xmlns:a16="http://schemas.microsoft.com/office/drawing/2014/main" id="{8B2A8574-FFF2-470F-A416-06F861292A41}"/>
              </a:ext>
            </a:extLst>
          </p:cNvPr>
          <p:cNvSpPr txBox="1"/>
          <p:nvPr/>
        </p:nvSpPr>
        <p:spPr>
          <a:xfrm>
            <a:off x="3398837" y="2299314"/>
            <a:ext cx="2654121" cy="1096967"/>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1"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Azure Migrate</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Assistant</a:t>
            </a:r>
          </a:p>
        </p:txBody>
      </p:sp>
      <p:sp>
        <p:nvSpPr>
          <p:cNvPr id="32" name="Rectangle 31">
            <a:extLst>
              <a:ext uri="{FF2B5EF4-FFF2-40B4-BE49-F238E27FC236}">
                <a16:creationId xmlns:a16="http://schemas.microsoft.com/office/drawing/2014/main" id="{6B6C98C5-AF27-408A-B141-2BD84B086369}"/>
              </a:ext>
            </a:extLst>
          </p:cNvPr>
          <p:cNvSpPr/>
          <p:nvPr/>
        </p:nvSpPr>
        <p:spPr>
          <a:xfrm>
            <a:off x="8580437" y="2929258"/>
            <a:ext cx="1062920" cy="338554"/>
          </a:xfrm>
          <a:prstGeom prst="rect">
            <a:avLst/>
          </a:prstGeom>
        </p:spPr>
        <p:txBody>
          <a:bodyPr wrap="none" anchor="t">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a:ln>
                  <a:noFill/>
                </a:ln>
                <a:solidFill>
                  <a:srgbClr val="00B050"/>
                </a:solidFill>
                <a:effectLst/>
                <a:uLnTx/>
                <a:uFillTx/>
                <a:latin typeface="Segoe UI Semilight"/>
                <a:ea typeface="+mn-ea"/>
                <a:cs typeface="+mn-cs"/>
              </a:rPr>
              <a:t>Public Preview</a:t>
            </a:r>
            <a:r>
              <a:rPr kumimoji="0" lang="en-US" sz="1600" b="0" i="0" u="none" strike="noStrike" kern="1200" cap="none" spc="0" normalizeH="0" baseline="30000" noProof="0">
                <a:ln>
                  <a:noFill/>
                </a:ln>
                <a:solidFill>
                  <a:srgbClr val="FFB900"/>
                </a:solidFill>
                <a:effectLst/>
                <a:uLnTx/>
                <a:uFillTx/>
                <a:latin typeface="Segoe UI Semilight"/>
                <a:ea typeface="+mn-ea"/>
                <a:cs typeface="+mn-cs"/>
              </a:rPr>
              <a:t> </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p:txBody>
      </p:sp>
      <p:pic>
        <p:nvPicPr>
          <p:cNvPr id="33" name="Picture 32">
            <a:extLst>
              <a:ext uri="{FF2B5EF4-FFF2-40B4-BE49-F238E27FC236}">
                <a16:creationId xmlns:a16="http://schemas.microsoft.com/office/drawing/2014/main" id="{6CE58330-6A93-4CFC-A180-A39E88087305}"/>
              </a:ext>
            </a:extLst>
          </p:cNvPr>
          <p:cNvPicPr>
            <a:picLocks noChangeAspect="1"/>
          </p:cNvPicPr>
          <p:nvPr/>
        </p:nvPicPr>
        <p:blipFill>
          <a:blip r:embed="rId18"/>
          <a:stretch>
            <a:fillRect/>
          </a:stretch>
        </p:blipFill>
        <p:spPr>
          <a:xfrm>
            <a:off x="4860619" y="4634793"/>
            <a:ext cx="1396825" cy="292063"/>
          </a:xfrm>
          <a:prstGeom prst="rect">
            <a:avLst/>
          </a:prstGeom>
        </p:spPr>
      </p:pic>
      <p:sp>
        <p:nvSpPr>
          <p:cNvPr id="31" name="Rectangle 30">
            <a:extLst>
              <a:ext uri="{FF2B5EF4-FFF2-40B4-BE49-F238E27FC236}">
                <a16:creationId xmlns:a16="http://schemas.microsoft.com/office/drawing/2014/main" id="{137F32F3-386E-43E7-AFAC-3F80D43B1622}"/>
              </a:ext>
            </a:extLst>
          </p:cNvPr>
          <p:cNvSpPr/>
          <p:nvPr/>
        </p:nvSpPr>
        <p:spPr>
          <a:xfrm>
            <a:off x="5164970" y="2184771"/>
            <a:ext cx="1062920" cy="338554"/>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B050"/>
                </a:solidFill>
                <a:effectLst/>
                <a:uLnTx/>
                <a:uFillTx/>
                <a:latin typeface="Segoe UI Semilight"/>
                <a:ea typeface="+mn-ea"/>
                <a:cs typeface="+mn-cs"/>
              </a:rPr>
              <a:t>Public Preview</a:t>
            </a:r>
            <a:r>
              <a:rPr kumimoji="0" lang="en-US" sz="1600" b="1" i="0" u="none" strike="noStrike" kern="1200" cap="none" spc="0" normalizeH="0" baseline="30000" noProof="0" dirty="0">
                <a:ln>
                  <a:noFill/>
                </a:ln>
                <a:solidFill>
                  <a:srgbClr val="FFB900"/>
                </a:solidFill>
                <a:effectLst/>
                <a:uLnTx/>
                <a:uFillTx/>
                <a:latin typeface="Segoe UI Semilight"/>
                <a:ea typeface="+mn-ea"/>
                <a:cs typeface="+mn-cs"/>
              </a:rPr>
              <a:t> </a:t>
            </a:r>
            <a:endParaRPr kumimoji="0" lang="en-US" sz="1600" b="1" i="0" u="none" strike="noStrike" kern="1200" cap="none" spc="0" normalizeH="0" baseline="0" noProof="0" dirty="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81720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6F95-F3E3-43BA-8976-8731F1BBE726}"/>
              </a:ext>
            </a:extLst>
          </p:cNvPr>
          <p:cNvSpPr>
            <a:spLocks noGrp="1"/>
          </p:cNvSpPr>
          <p:nvPr>
            <p:ph type="title"/>
          </p:nvPr>
        </p:nvSpPr>
        <p:spPr/>
        <p:txBody>
          <a:bodyPr/>
          <a:lstStyle/>
          <a:p>
            <a:r>
              <a:rPr lang="en-US"/>
              <a:t>Landscape – Future </a:t>
            </a:r>
          </a:p>
        </p:txBody>
      </p:sp>
      <p:sp>
        <p:nvSpPr>
          <p:cNvPr id="4" name="Rectangle 3">
            <a:extLst>
              <a:ext uri="{FF2B5EF4-FFF2-40B4-BE49-F238E27FC236}">
                <a16:creationId xmlns:a16="http://schemas.microsoft.com/office/drawing/2014/main" id="{263C0ABD-32ED-4981-A190-3ED921ADDFBB}"/>
              </a:ext>
            </a:extLst>
          </p:cNvPr>
          <p:cNvSpPr/>
          <p:nvPr/>
        </p:nvSpPr>
        <p:spPr bwMode="auto">
          <a:xfrm>
            <a:off x="307979" y="1481649"/>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Microsoft</a:t>
            </a:r>
          </a:p>
        </p:txBody>
      </p:sp>
      <p:sp>
        <p:nvSpPr>
          <p:cNvPr id="5" name="Rectangle 4">
            <a:extLst>
              <a:ext uri="{FF2B5EF4-FFF2-40B4-BE49-F238E27FC236}">
                <a16:creationId xmlns:a16="http://schemas.microsoft.com/office/drawing/2014/main" id="{616F1405-9AB3-4ACA-95C5-68C933F5DF48}"/>
              </a:ext>
            </a:extLst>
          </p:cNvPr>
          <p:cNvSpPr/>
          <p:nvPr/>
        </p:nvSpPr>
        <p:spPr bwMode="auto">
          <a:xfrm>
            <a:off x="307979" y="4172355"/>
            <a:ext cx="2742420" cy="22981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1" tIns="137121" rIns="182828" bIns="137121" numCol="1" spcCol="0" rtlCol="0" fromWordArt="0" anchor="ctr" anchorCtr="0" forceAA="0" compatLnSpc="1">
            <a:prstTxWarp prst="textNoShape">
              <a:avLst/>
            </a:prstTxWarp>
            <a:noAutofit/>
          </a:bodyPr>
          <a:lstStyle/>
          <a:p>
            <a:pPr marL="0" marR="0" lvl="0" indent="0" algn="l" defTabSz="932597" rtl="0" eaLnBrk="1" fontAlgn="base" latinLnBrk="0" hangingPunct="1">
              <a:lnSpc>
                <a:spcPct val="90000"/>
              </a:lnSpc>
              <a:spcBef>
                <a:spcPct val="0"/>
              </a:spcBef>
              <a:spcAft>
                <a:spcPct val="0"/>
              </a:spcAft>
              <a:buClrTx/>
              <a:buSzTx/>
              <a:buFontTx/>
              <a:buNone/>
              <a:tabLst/>
              <a:defRPr/>
            </a:pPr>
            <a:r>
              <a:rPr kumimoji="0" lang="en-US" sz="2448"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Partners</a:t>
            </a:r>
          </a:p>
        </p:txBody>
      </p:sp>
      <p:sp>
        <p:nvSpPr>
          <p:cNvPr id="6" name="TextBox 5">
            <a:extLst>
              <a:ext uri="{FF2B5EF4-FFF2-40B4-BE49-F238E27FC236}">
                <a16:creationId xmlns:a16="http://schemas.microsoft.com/office/drawing/2014/main" id="{56F0C856-200B-46BF-B82F-260590B7CA12}"/>
              </a:ext>
            </a:extLst>
          </p:cNvPr>
          <p:cNvSpPr txBox="1"/>
          <p:nvPr/>
        </p:nvSpPr>
        <p:spPr>
          <a:xfrm>
            <a:off x="6939568" y="2303877"/>
            <a:ext cx="2226893" cy="1381176"/>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Azure Site</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Recovery</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Service</a:t>
            </a:r>
          </a:p>
        </p:txBody>
      </p:sp>
      <p:pic>
        <p:nvPicPr>
          <p:cNvPr id="7" name="Picture 6">
            <a:extLst>
              <a:ext uri="{FF2B5EF4-FFF2-40B4-BE49-F238E27FC236}">
                <a16:creationId xmlns:a16="http://schemas.microsoft.com/office/drawing/2014/main" id="{ED3CFAF3-675D-403F-AF68-06CEC075C962}"/>
              </a:ext>
            </a:extLst>
          </p:cNvPr>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l="-5831" t="17101" r="5831" b="17101"/>
          <a:stretch/>
        </p:blipFill>
        <p:spPr>
          <a:xfrm>
            <a:off x="8406800" y="6378334"/>
            <a:ext cx="1009969" cy="319328"/>
          </a:xfrm>
          <a:prstGeom prst="rect">
            <a:avLst/>
          </a:prstGeom>
        </p:spPr>
      </p:pic>
      <p:pic>
        <p:nvPicPr>
          <p:cNvPr id="8" name="Picture 7">
            <a:extLst>
              <a:ext uri="{FF2B5EF4-FFF2-40B4-BE49-F238E27FC236}">
                <a16:creationId xmlns:a16="http://schemas.microsoft.com/office/drawing/2014/main" id="{4E9B9E3B-24EE-4F7F-9AA1-EB6629B29E0E}"/>
              </a:ext>
            </a:extLst>
          </p:cNvPr>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904" y="6383639"/>
            <a:ext cx="1197453" cy="308718"/>
          </a:xfrm>
          <a:prstGeom prst="rect">
            <a:avLst/>
          </a:prstGeom>
        </p:spPr>
      </p:pic>
      <p:sp>
        <p:nvSpPr>
          <p:cNvPr id="9" name="TextBox 8">
            <a:extLst>
              <a:ext uri="{FF2B5EF4-FFF2-40B4-BE49-F238E27FC236}">
                <a16:creationId xmlns:a16="http://schemas.microsoft.com/office/drawing/2014/main" id="{36F9CEB3-8F2A-48CA-AAD7-104AEACD4C9D}"/>
              </a:ext>
            </a:extLst>
          </p:cNvPr>
          <p:cNvSpPr txBox="1"/>
          <p:nvPr/>
        </p:nvSpPr>
        <p:spPr>
          <a:xfrm>
            <a:off x="10163444" y="2299314"/>
            <a:ext cx="1967065" cy="862647"/>
          </a:xfrm>
          <a:prstGeom prst="rect">
            <a:avLst/>
          </a:prstGeom>
          <a:noFill/>
        </p:spPr>
        <p:txBody>
          <a:bodyPr wrap="non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Operations </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Management Suite</a:t>
            </a:r>
          </a:p>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0" name="Picture 9" descr="A picture containing object&#10;&#10;Description generated with high confidence">
            <a:extLst>
              <a:ext uri="{FF2B5EF4-FFF2-40B4-BE49-F238E27FC236}">
                <a16:creationId xmlns:a16="http://schemas.microsoft.com/office/drawing/2014/main" id="{7509C649-563A-44CA-8D88-F28E0E82E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037" y="5227084"/>
            <a:ext cx="1566869" cy="394851"/>
          </a:xfrm>
          <a:prstGeom prst="rect">
            <a:avLst/>
          </a:prstGeom>
        </p:spPr>
      </p:pic>
      <p:pic>
        <p:nvPicPr>
          <p:cNvPr id="11" name="Picture 10">
            <a:extLst>
              <a:ext uri="{FF2B5EF4-FFF2-40B4-BE49-F238E27FC236}">
                <a16:creationId xmlns:a16="http://schemas.microsoft.com/office/drawing/2014/main" id="{2DD01D9C-85EB-4A0A-9D26-CFAD82BB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7005" y="3168595"/>
            <a:ext cx="786040" cy="557267"/>
          </a:xfrm>
          <a:prstGeom prst="rect">
            <a:avLst/>
          </a:prstGeom>
        </p:spPr>
      </p:pic>
      <p:pic>
        <p:nvPicPr>
          <p:cNvPr id="12" name="Picture 11">
            <a:extLst>
              <a:ext uri="{FF2B5EF4-FFF2-40B4-BE49-F238E27FC236}">
                <a16:creationId xmlns:a16="http://schemas.microsoft.com/office/drawing/2014/main" id="{3CDBE05A-F758-442B-926C-338F2FE5A0EA}"/>
              </a:ext>
            </a:extLst>
          </p:cNvPr>
          <p:cNvPicPr>
            <a:picLocks noChangeAspect="1"/>
          </p:cNvPicPr>
          <p:nvPr/>
        </p:nvPicPr>
        <p:blipFill>
          <a:blip r:embed="rId7"/>
          <a:stretch>
            <a:fillRect/>
          </a:stretch>
        </p:blipFill>
        <p:spPr>
          <a:xfrm>
            <a:off x="10357100" y="4502037"/>
            <a:ext cx="1414743" cy="557575"/>
          </a:xfrm>
          <a:prstGeom prst="rect">
            <a:avLst/>
          </a:prstGeom>
        </p:spPr>
      </p:pic>
      <p:cxnSp>
        <p:nvCxnSpPr>
          <p:cNvPr id="13" name="Straight Connector 12">
            <a:extLst>
              <a:ext uri="{FF2B5EF4-FFF2-40B4-BE49-F238E27FC236}">
                <a16:creationId xmlns:a16="http://schemas.microsoft.com/office/drawing/2014/main" id="{462F964E-1CE1-4047-A99E-AD0E0FF39857}"/>
              </a:ext>
            </a:extLst>
          </p:cNvPr>
          <p:cNvCxnSpPr/>
          <p:nvPr/>
        </p:nvCxnSpPr>
        <p:spPr>
          <a:xfrm flipV="1">
            <a:off x="649685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7E549-706D-4E70-A4D3-12CEA37F53E4}"/>
              </a:ext>
            </a:extLst>
          </p:cNvPr>
          <p:cNvCxnSpPr/>
          <p:nvPr/>
        </p:nvCxnSpPr>
        <p:spPr>
          <a:xfrm flipV="1">
            <a:off x="9655460" y="2119641"/>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2DBFC5-279D-4625-A576-DA1DFBB3AD63}"/>
              </a:ext>
            </a:extLst>
          </p:cNvPr>
          <p:cNvCxnSpPr/>
          <p:nvPr/>
        </p:nvCxnSpPr>
        <p:spPr>
          <a:xfrm flipV="1">
            <a:off x="649685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E167D-99BD-4C18-B62D-A471E844D2DB}"/>
              </a:ext>
            </a:extLst>
          </p:cNvPr>
          <p:cNvCxnSpPr/>
          <p:nvPr/>
        </p:nvCxnSpPr>
        <p:spPr>
          <a:xfrm flipV="1">
            <a:off x="9655460" y="4388777"/>
            <a:ext cx="0" cy="1861489"/>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DC553C-5E61-4ABD-BC04-F23C55F6902C}"/>
              </a:ext>
            </a:extLst>
          </p:cNvPr>
          <p:cNvSpPr txBox="1"/>
          <p:nvPr/>
        </p:nvSpPr>
        <p:spPr>
          <a:xfrm>
            <a:off x="3641974" y="1193538"/>
            <a:ext cx="2001986" cy="414353"/>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ea typeface="Segoe UI" panose="020B0502040204020203" pitchFamily="34" charset="0"/>
                <a:cs typeface="Segoe UI" panose="020B0502040204020203" pitchFamily="34" charset="0"/>
              </a:rPr>
              <a:t>Discover</a:t>
            </a:r>
          </a:p>
        </p:txBody>
      </p:sp>
      <p:sp>
        <p:nvSpPr>
          <p:cNvPr id="18" name="TextBox 17">
            <a:extLst>
              <a:ext uri="{FF2B5EF4-FFF2-40B4-BE49-F238E27FC236}">
                <a16:creationId xmlns:a16="http://schemas.microsoft.com/office/drawing/2014/main" id="{08E877D3-D727-45FB-BFAF-3670AC3E88F2}"/>
              </a:ext>
            </a:extLst>
          </p:cNvPr>
          <p:cNvSpPr txBox="1"/>
          <p:nvPr/>
        </p:nvSpPr>
        <p:spPr>
          <a:xfrm>
            <a:off x="6939569" y="1199186"/>
            <a:ext cx="2226892"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Migrate</a:t>
            </a:r>
          </a:p>
        </p:txBody>
      </p:sp>
      <p:sp>
        <p:nvSpPr>
          <p:cNvPr id="19" name="TextBox 18">
            <a:extLst>
              <a:ext uri="{FF2B5EF4-FFF2-40B4-BE49-F238E27FC236}">
                <a16:creationId xmlns:a16="http://schemas.microsoft.com/office/drawing/2014/main" id="{7754839E-0ECE-49BF-86D2-A246EE74749C}"/>
              </a:ext>
            </a:extLst>
          </p:cNvPr>
          <p:cNvSpPr txBox="1"/>
          <p:nvPr/>
        </p:nvSpPr>
        <p:spPr>
          <a:xfrm>
            <a:off x="10181396" y="1191588"/>
            <a:ext cx="1957259" cy="4143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effectLst/>
                <a:uLnTx/>
                <a:uFillTx/>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353535"/>
                </a:solidFill>
                <a:effectLst/>
                <a:uLnTx/>
                <a:uFillTx/>
                <a:latin typeface="Segoe UI" panose="020B0502040204020203" pitchFamily="34" charset="0"/>
                <a:cs typeface="Segoe UI" panose="020B0502040204020203" pitchFamily="34" charset="0"/>
              </a:rPr>
              <a:t>Optimize</a:t>
            </a:r>
          </a:p>
        </p:txBody>
      </p:sp>
      <p:pic>
        <p:nvPicPr>
          <p:cNvPr id="20" name="Picture 19" descr="A picture containing thing, object&#10;&#10;Description generated with high confidence">
            <a:extLst>
              <a:ext uri="{FF2B5EF4-FFF2-40B4-BE49-F238E27FC236}">
                <a16:creationId xmlns:a16="http://schemas.microsoft.com/office/drawing/2014/main" id="{D76C8221-9BFD-458D-B3DD-F0A6CCEE1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0636" y="4667877"/>
            <a:ext cx="1799633" cy="225895"/>
          </a:xfrm>
          <a:prstGeom prst="rect">
            <a:avLst/>
          </a:prstGeom>
        </p:spPr>
      </p:pic>
      <p:pic>
        <p:nvPicPr>
          <p:cNvPr id="21" name="Picture 20">
            <a:extLst>
              <a:ext uri="{FF2B5EF4-FFF2-40B4-BE49-F238E27FC236}">
                <a16:creationId xmlns:a16="http://schemas.microsoft.com/office/drawing/2014/main" id="{70FB0794-FDF1-4C1F-B293-7CCB7C82C5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893" y="5865825"/>
            <a:ext cx="965474" cy="262714"/>
          </a:xfrm>
          <a:prstGeom prst="rect">
            <a:avLst/>
          </a:prstGeom>
        </p:spPr>
      </p:pic>
      <p:pic>
        <p:nvPicPr>
          <p:cNvPr id="22" name="Graphic 21">
            <a:extLst>
              <a:ext uri="{FF2B5EF4-FFF2-40B4-BE49-F238E27FC236}">
                <a16:creationId xmlns:a16="http://schemas.microsoft.com/office/drawing/2014/main" id="{DF947DAF-80BD-471F-9E67-3BD236A284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8203" y="5900057"/>
            <a:ext cx="1108566" cy="194251"/>
          </a:xfrm>
          <a:prstGeom prst="rect">
            <a:avLst/>
          </a:prstGeom>
        </p:spPr>
      </p:pic>
      <p:pic>
        <p:nvPicPr>
          <p:cNvPr id="23" name="Picture 22">
            <a:extLst>
              <a:ext uri="{FF2B5EF4-FFF2-40B4-BE49-F238E27FC236}">
                <a16:creationId xmlns:a16="http://schemas.microsoft.com/office/drawing/2014/main" id="{A79521F1-E1AD-4241-86E2-70ADCD0314E0}"/>
              </a:ext>
            </a:extLst>
          </p:cNvPr>
          <p:cNvPicPr>
            <a:picLocks noChangeAspect="1"/>
          </p:cNvPicPr>
          <p:nvPr/>
        </p:nvPicPr>
        <p:blipFill>
          <a:blip r:embed="rId12"/>
          <a:stretch>
            <a:fillRect/>
          </a:stretch>
        </p:blipFill>
        <p:spPr>
          <a:xfrm>
            <a:off x="4927968" y="5830103"/>
            <a:ext cx="1167270" cy="334159"/>
          </a:xfrm>
          <a:prstGeom prst="rect">
            <a:avLst/>
          </a:prstGeom>
        </p:spPr>
      </p:pic>
      <p:pic>
        <p:nvPicPr>
          <p:cNvPr id="24" name="Picture 23" descr="A picture containing object, building, thing, light&#10;&#10;Description generated with very high confidence">
            <a:extLst>
              <a:ext uri="{FF2B5EF4-FFF2-40B4-BE49-F238E27FC236}">
                <a16:creationId xmlns:a16="http://schemas.microsoft.com/office/drawing/2014/main" id="{305CB6ED-7DB8-406E-9F2B-E3FB450E34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1495" y="4663113"/>
            <a:ext cx="1690001" cy="235423"/>
          </a:xfrm>
          <a:prstGeom prst="rect">
            <a:avLst/>
          </a:prstGeom>
        </p:spPr>
      </p:pic>
      <p:pic>
        <p:nvPicPr>
          <p:cNvPr id="25" name="Picture 24">
            <a:extLst>
              <a:ext uri="{FF2B5EF4-FFF2-40B4-BE49-F238E27FC236}">
                <a16:creationId xmlns:a16="http://schemas.microsoft.com/office/drawing/2014/main" id="{F105FE5D-4F70-42A3-856B-FA6C72DA26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23459" y="5151948"/>
            <a:ext cx="1831971" cy="545123"/>
          </a:xfrm>
          <a:prstGeom prst="rect">
            <a:avLst/>
          </a:prstGeom>
        </p:spPr>
      </p:pic>
      <p:pic>
        <p:nvPicPr>
          <p:cNvPr id="26" name="Picture 25" descr="A picture containing indoor, computer, thing&#10;&#10;Description generated with high confidence">
            <a:extLst>
              <a:ext uri="{FF2B5EF4-FFF2-40B4-BE49-F238E27FC236}">
                <a16:creationId xmlns:a16="http://schemas.microsoft.com/office/drawing/2014/main" id="{CD730BA7-02FD-4590-9E30-756A5D4643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2337" y="5244135"/>
            <a:ext cx="1670836" cy="360749"/>
          </a:xfrm>
          <a:prstGeom prst="rect">
            <a:avLst/>
          </a:prstGeom>
        </p:spPr>
      </p:pic>
      <p:pic>
        <p:nvPicPr>
          <p:cNvPr id="27" name="Picture 26" descr="A close up of a traffic light&#10;&#10;Description generated with high confidence">
            <a:extLst>
              <a:ext uri="{FF2B5EF4-FFF2-40B4-BE49-F238E27FC236}">
                <a16:creationId xmlns:a16="http://schemas.microsoft.com/office/drawing/2014/main" id="{27ED15E8-E423-4EE9-88DF-2825F14A14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63264" y="5835379"/>
            <a:ext cx="1578573" cy="323606"/>
          </a:xfrm>
          <a:prstGeom prst="rect">
            <a:avLst/>
          </a:prstGeom>
        </p:spPr>
      </p:pic>
      <p:pic>
        <p:nvPicPr>
          <p:cNvPr id="29" name="Picture 28">
            <a:extLst>
              <a:ext uri="{FF2B5EF4-FFF2-40B4-BE49-F238E27FC236}">
                <a16:creationId xmlns:a16="http://schemas.microsoft.com/office/drawing/2014/main" id="{A6AC9A65-5DAF-4C72-AFB2-F1A998172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20739" y="5097462"/>
            <a:ext cx="1962283" cy="654094"/>
          </a:xfrm>
          <a:prstGeom prst="rect">
            <a:avLst/>
          </a:prstGeom>
        </p:spPr>
      </p:pic>
      <p:sp>
        <p:nvSpPr>
          <p:cNvPr id="30" name="TextBox 29">
            <a:extLst>
              <a:ext uri="{FF2B5EF4-FFF2-40B4-BE49-F238E27FC236}">
                <a16:creationId xmlns:a16="http://schemas.microsoft.com/office/drawing/2014/main" id="{8B2A8574-FFF2-470F-A416-06F861292A41}"/>
              </a:ext>
            </a:extLst>
          </p:cNvPr>
          <p:cNvSpPr txBox="1"/>
          <p:nvPr/>
        </p:nvSpPr>
        <p:spPr>
          <a:xfrm>
            <a:off x="3398837" y="2595057"/>
            <a:ext cx="2654121" cy="59465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Database Migration</a:t>
            </a:r>
          </a:p>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Assistant</a:t>
            </a:r>
          </a:p>
        </p:txBody>
      </p:sp>
      <p:pic>
        <p:nvPicPr>
          <p:cNvPr id="33" name="Picture 32">
            <a:extLst>
              <a:ext uri="{FF2B5EF4-FFF2-40B4-BE49-F238E27FC236}">
                <a16:creationId xmlns:a16="http://schemas.microsoft.com/office/drawing/2014/main" id="{6CE58330-6A93-4CFC-A180-A39E88087305}"/>
              </a:ext>
            </a:extLst>
          </p:cNvPr>
          <p:cNvPicPr>
            <a:picLocks noChangeAspect="1"/>
          </p:cNvPicPr>
          <p:nvPr/>
        </p:nvPicPr>
        <p:blipFill>
          <a:blip r:embed="rId18"/>
          <a:stretch>
            <a:fillRect/>
          </a:stretch>
        </p:blipFill>
        <p:spPr>
          <a:xfrm>
            <a:off x="4860619" y="4634793"/>
            <a:ext cx="1396825" cy="292063"/>
          </a:xfrm>
          <a:prstGeom prst="rect">
            <a:avLst/>
          </a:prstGeom>
        </p:spPr>
      </p:pic>
      <p:sp>
        <p:nvSpPr>
          <p:cNvPr id="31" name="TextBox 30">
            <a:extLst>
              <a:ext uri="{FF2B5EF4-FFF2-40B4-BE49-F238E27FC236}">
                <a16:creationId xmlns:a16="http://schemas.microsoft.com/office/drawing/2014/main" id="{76193266-DDDB-4F96-9A0E-7F262A875086}"/>
              </a:ext>
            </a:extLst>
          </p:cNvPr>
          <p:cNvSpPr txBox="1"/>
          <p:nvPr/>
        </p:nvSpPr>
        <p:spPr>
          <a:xfrm>
            <a:off x="3779837" y="1820862"/>
            <a:ext cx="8229600" cy="343492"/>
          </a:xfrm>
          <a:prstGeom prst="rect">
            <a:avLst/>
          </a:prstGeom>
          <a:solidFill>
            <a:schemeClr val="tx2">
              <a:lumMod val="60000"/>
              <a:lumOff val="40000"/>
            </a:schemeClr>
          </a:solidFill>
          <a:ln>
            <a:noFill/>
          </a:ln>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002050"/>
                </a:solidFill>
                <a:effectLst/>
                <a:uLnTx/>
                <a:uFillTx/>
                <a:latin typeface="Segoe UI" panose="020B0502040204020203" pitchFamily="34" charset="0"/>
                <a:ea typeface="Segoe UI" panose="020B0502040204020203" pitchFamily="34" charset="0"/>
                <a:cs typeface="Segoe UI" panose="020B0502040204020203" pitchFamily="34" charset="0"/>
              </a:rPr>
              <a:t>Azure Migrate</a:t>
            </a:r>
          </a:p>
        </p:txBody>
      </p:sp>
    </p:spTree>
    <p:extLst>
      <p:ext uri="{BB962C8B-B14F-4D97-AF65-F5344CB8AC3E}">
        <p14:creationId xmlns:p14="http://schemas.microsoft.com/office/powerpoint/2010/main" val="29771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9A6948-71F3-4276-8730-4C35AD4BC0AF}"/>
              </a:ext>
            </a:extLst>
          </p:cNvPr>
          <p:cNvSpPr>
            <a:spLocks noGrp="1"/>
          </p:cNvSpPr>
          <p:nvPr>
            <p:ph type="title"/>
          </p:nvPr>
        </p:nvSpPr>
        <p:spPr/>
        <p:txBody>
          <a:bodyPr/>
          <a:lstStyle/>
          <a:p>
            <a:r>
              <a:rPr lang="en-US"/>
              <a:t>Benefits</a:t>
            </a:r>
          </a:p>
        </p:txBody>
      </p:sp>
      <p:sp>
        <p:nvSpPr>
          <p:cNvPr id="5" name="Text Placeholder 4">
            <a:extLst>
              <a:ext uri="{FF2B5EF4-FFF2-40B4-BE49-F238E27FC236}">
                <a16:creationId xmlns:a16="http://schemas.microsoft.com/office/drawing/2014/main" id="{0213A12B-71BD-4630-8C6C-619755C073D7}"/>
              </a:ext>
            </a:extLst>
          </p:cNvPr>
          <p:cNvSpPr>
            <a:spLocks noGrp="1"/>
          </p:cNvSpPr>
          <p:nvPr>
            <p:ph type="body" sz="quarter" idx="10"/>
          </p:nvPr>
        </p:nvSpPr>
        <p:spPr/>
        <p:txBody>
          <a:bodyPr/>
          <a:lstStyle/>
          <a:p>
            <a:r>
              <a:rPr lang="en-US"/>
              <a:t>Discovery</a:t>
            </a:r>
          </a:p>
          <a:p>
            <a:pPr lvl="1"/>
            <a:r>
              <a:rPr lang="en-US"/>
              <a:t>Appliance-based</a:t>
            </a:r>
          </a:p>
          <a:p>
            <a:pPr lvl="1"/>
            <a:r>
              <a:rPr lang="en-US"/>
              <a:t>Light: Non-intrusive, Frictionless</a:t>
            </a:r>
          </a:p>
          <a:p>
            <a:pPr lvl="1"/>
            <a:r>
              <a:rPr lang="en-US"/>
              <a:t>Deep: High-confidence</a:t>
            </a:r>
          </a:p>
          <a:p>
            <a:endParaRPr lang="en-US"/>
          </a:p>
          <a:p>
            <a:r>
              <a:rPr lang="en-US"/>
              <a:t>Assessment</a:t>
            </a:r>
          </a:p>
          <a:p>
            <a:pPr lvl="1"/>
            <a:r>
              <a:rPr lang="en-US"/>
              <a:t>Azure suitability</a:t>
            </a:r>
          </a:p>
          <a:p>
            <a:pPr lvl="1"/>
            <a:r>
              <a:rPr lang="en-US"/>
              <a:t>Right sizing</a:t>
            </a:r>
          </a:p>
          <a:p>
            <a:pPr lvl="1"/>
            <a:r>
              <a:rPr lang="en-US"/>
              <a:t>Cost estimation</a:t>
            </a:r>
          </a:p>
        </p:txBody>
      </p:sp>
    </p:spTree>
    <p:extLst>
      <p:ext uri="{BB962C8B-B14F-4D97-AF65-F5344CB8AC3E}">
        <p14:creationId xmlns:p14="http://schemas.microsoft.com/office/powerpoint/2010/main" val="307515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1000"/>
                                        <p:tgtEl>
                                          <p:spTgt spid="5">
                                            <p:txEl>
                                              <p:pRg st="7" end="7"/>
                                            </p:txEl>
                                          </p:spTgt>
                                        </p:tgtEl>
                                      </p:cBhvr>
                                    </p:animEffect>
                                    <p:anim calcmode="lin" valueType="num">
                                      <p:cBhvr>
                                        <p:cTn id="4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1000"/>
                                        <p:tgtEl>
                                          <p:spTgt spid="5">
                                            <p:txEl>
                                              <p:pRg st="8" end="8"/>
                                            </p:txEl>
                                          </p:spTgt>
                                        </p:tgtEl>
                                      </p:cBhvr>
                                    </p:animEffect>
                                    <p:anim calcmode="lin" valueType="num">
                                      <p:cBhvr>
                                        <p:cTn id="4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3455-0027-4BC3-BAD1-EF7715C55F9B}"/>
              </a:ext>
            </a:extLst>
          </p:cNvPr>
          <p:cNvSpPr>
            <a:spLocks noGrp="1"/>
          </p:cNvSpPr>
          <p:nvPr>
            <p:ph type="title"/>
          </p:nvPr>
        </p:nvSpPr>
        <p:spPr/>
        <p:txBody>
          <a:bodyPr/>
          <a:lstStyle/>
          <a:p>
            <a:r>
              <a:rPr lang="en-US"/>
              <a:t>Appliance-based</a:t>
            </a:r>
          </a:p>
        </p:txBody>
      </p:sp>
      <p:sp>
        <p:nvSpPr>
          <p:cNvPr id="3" name="Text Placeholder 2">
            <a:extLst>
              <a:ext uri="{FF2B5EF4-FFF2-40B4-BE49-F238E27FC236}">
                <a16:creationId xmlns:a16="http://schemas.microsoft.com/office/drawing/2014/main" id="{EFCD638B-35A7-4523-B60A-FCA1B88418C5}"/>
              </a:ext>
            </a:extLst>
          </p:cNvPr>
          <p:cNvSpPr>
            <a:spLocks noGrp="1"/>
          </p:cNvSpPr>
          <p:nvPr>
            <p:ph type="body" sz="quarter" idx="10"/>
          </p:nvPr>
        </p:nvSpPr>
        <p:spPr/>
        <p:txBody>
          <a:bodyPr/>
          <a:lstStyle/>
          <a:p>
            <a:endParaRPr lang="en-US"/>
          </a:p>
          <a:p>
            <a:endParaRPr lang="en-US"/>
          </a:p>
          <a:p>
            <a:r>
              <a:rPr lang="en-US"/>
              <a:t>No pre-setting or pre-configuring a machine</a:t>
            </a:r>
          </a:p>
          <a:p>
            <a:endParaRPr lang="en-US"/>
          </a:p>
          <a:p>
            <a:r>
              <a:rPr lang="en-US"/>
              <a:t>No installation of pre-requisite software</a:t>
            </a:r>
          </a:p>
          <a:p>
            <a:endParaRPr lang="en-US"/>
          </a:p>
        </p:txBody>
      </p:sp>
    </p:spTree>
    <p:extLst>
      <p:ext uri="{BB962C8B-B14F-4D97-AF65-F5344CB8AC3E}">
        <p14:creationId xmlns:p14="http://schemas.microsoft.com/office/powerpoint/2010/main" val="223044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EB273-D65C-48DF-8F5B-248A7897A442}"/>
              </a:ext>
            </a:extLst>
          </p:cNvPr>
          <p:cNvSpPr>
            <a:spLocks noGrp="1"/>
          </p:cNvSpPr>
          <p:nvPr>
            <p:ph type="title"/>
          </p:nvPr>
        </p:nvSpPr>
        <p:spPr/>
        <p:txBody>
          <a:bodyPr/>
          <a:lstStyle/>
          <a:p>
            <a:r>
              <a:rPr lang="en-US"/>
              <a:t>Light discovery</a:t>
            </a:r>
          </a:p>
        </p:txBody>
      </p:sp>
      <p:sp>
        <p:nvSpPr>
          <p:cNvPr id="3" name="Text Placeholder 2">
            <a:extLst>
              <a:ext uri="{FF2B5EF4-FFF2-40B4-BE49-F238E27FC236}">
                <a16:creationId xmlns:a16="http://schemas.microsoft.com/office/drawing/2014/main" id="{13843097-B9E3-4EB4-9A06-53EF6ED8F479}"/>
              </a:ext>
            </a:extLst>
          </p:cNvPr>
          <p:cNvSpPr>
            <a:spLocks noGrp="1"/>
          </p:cNvSpPr>
          <p:nvPr>
            <p:ph type="body" sz="quarter" idx="10"/>
          </p:nvPr>
        </p:nvSpPr>
        <p:spPr/>
        <p:txBody>
          <a:bodyPr/>
          <a:lstStyle/>
          <a:p>
            <a:endParaRPr lang="en-US"/>
          </a:p>
          <a:p>
            <a:r>
              <a:rPr lang="en-US"/>
              <a:t>No agents to install and no firewall ports to open</a:t>
            </a:r>
          </a:p>
          <a:p>
            <a:endParaRPr lang="en-US"/>
          </a:p>
          <a:p>
            <a:r>
              <a:rPr lang="en-US"/>
              <a:t>No machine creds (host or guest)</a:t>
            </a:r>
          </a:p>
          <a:p>
            <a:endParaRPr lang="en-US"/>
          </a:p>
          <a:p>
            <a:r>
              <a:rPr lang="en-US"/>
              <a:t>No privileged creds (virtualization manager)</a:t>
            </a:r>
          </a:p>
          <a:p>
            <a:endParaRPr lang="en-US"/>
          </a:p>
          <a:p>
            <a:r>
              <a:rPr lang="en-US"/>
              <a:t>No waiting to gather performance history</a:t>
            </a:r>
          </a:p>
          <a:p>
            <a:endParaRPr lang="en-US"/>
          </a:p>
          <a:p>
            <a:endParaRPr lang="en-US"/>
          </a:p>
        </p:txBody>
      </p:sp>
    </p:spTree>
    <p:extLst>
      <p:ext uri="{BB962C8B-B14F-4D97-AF65-F5344CB8AC3E}">
        <p14:creationId xmlns:p14="http://schemas.microsoft.com/office/powerpoint/2010/main" val="186485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A41E-4539-44E5-B1B1-B1F51C176F6D}"/>
              </a:ext>
            </a:extLst>
          </p:cNvPr>
          <p:cNvSpPr>
            <a:spLocks noGrp="1"/>
          </p:cNvSpPr>
          <p:nvPr>
            <p:ph type="title"/>
          </p:nvPr>
        </p:nvSpPr>
        <p:spPr/>
        <p:txBody>
          <a:bodyPr/>
          <a:lstStyle/>
          <a:p>
            <a:r>
              <a:rPr lang="en-US"/>
              <a:t>Deep discovery</a:t>
            </a:r>
          </a:p>
        </p:txBody>
      </p:sp>
      <p:sp>
        <p:nvSpPr>
          <p:cNvPr id="3" name="Text Placeholder 2">
            <a:extLst>
              <a:ext uri="{FF2B5EF4-FFF2-40B4-BE49-F238E27FC236}">
                <a16:creationId xmlns:a16="http://schemas.microsoft.com/office/drawing/2014/main" id="{531C1ECD-4E05-4B51-B916-A24AA82DE2D3}"/>
              </a:ext>
            </a:extLst>
          </p:cNvPr>
          <p:cNvSpPr>
            <a:spLocks noGrp="1"/>
          </p:cNvSpPr>
          <p:nvPr>
            <p:ph type="body" sz="quarter" idx="10"/>
          </p:nvPr>
        </p:nvSpPr>
        <p:spPr/>
        <p:txBody>
          <a:bodyPr/>
          <a:lstStyle/>
          <a:p>
            <a:endParaRPr lang="en-US"/>
          </a:p>
          <a:p>
            <a:r>
              <a:rPr lang="en-US"/>
              <a:t>Agent-based</a:t>
            </a:r>
          </a:p>
          <a:p>
            <a:endParaRPr lang="en-US"/>
          </a:p>
          <a:p>
            <a:r>
              <a:rPr lang="en-US"/>
              <a:t>No guesswork anymore</a:t>
            </a:r>
          </a:p>
          <a:p>
            <a:endParaRPr lang="en-US"/>
          </a:p>
          <a:p>
            <a:r>
              <a:rPr lang="en-US"/>
              <a:t>No need to remember which machine belongs to which app</a:t>
            </a:r>
          </a:p>
        </p:txBody>
      </p:sp>
    </p:spTree>
    <p:extLst>
      <p:ext uri="{BB962C8B-B14F-4D97-AF65-F5344CB8AC3E}">
        <p14:creationId xmlns:p14="http://schemas.microsoft.com/office/powerpoint/2010/main" val="201640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C72C-8174-438F-A55C-E63FFDFEC857}"/>
              </a:ext>
            </a:extLst>
          </p:cNvPr>
          <p:cNvSpPr>
            <a:spLocks noGrp="1"/>
          </p:cNvSpPr>
          <p:nvPr>
            <p:ph type="title"/>
          </p:nvPr>
        </p:nvSpPr>
        <p:spPr/>
        <p:txBody>
          <a:bodyPr/>
          <a:lstStyle/>
          <a:p>
            <a:r>
              <a:rPr lang="en-US"/>
              <a:t>Suitability</a:t>
            </a:r>
          </a:p>
        </p:txBody>
      </p:sp>
      <p:sp>
        <p:nvSpPr>
          <p:cNvPr id="3" name="Text Placeholder 2">
            <a:extLst>
              <a:ext uri="{FF2B5EF4-FFF2-40B4-BE49-F238E27FC236}">
                <a16:creationId xmlns:a16="http://schemas.microsoft.com/office/drawing/2014/main" id="{8A6758BA-A0DE-4465-8455-70B3BEB57D12}"/>
              </a:ext>
            </a:extLst>
          </p:cNvPr>
          <p:cNvSpPr>
            <a:spLocks noGrp="1"/>
          </p:cNvSpPr>
          <p:nvPr>
            <p:ph type="body" sz="quarter" idx="10"/>
          </p:nvPr>
        </p:nvSpPr>
        <p:spPr/>
        <p:txBody>
          <a:bodyPr/>
          <a:lstStyle/>
          <a:p>
            <a:endParaRPr lang="en-US"/>
          </a:p>
          <a:p>
            <a:endParaRPr lang="en-US"/>
          </a:p>
          <a:p>
            <a:endParaRPr lang="en-US"/>
          </a:p>
          <a:p>
            <a:r>
              <a:rPr lang="en-US"/>
              <a:t>Can I host this machine in Azure?</a:t>
            </a:r>
          </a:p>
        </p:txBody>
      </p:sp>
    </p:spTree>
    <p:extLst>
      <p:ext uri="{BB962C8B-B14F-4D97-AF65-F5344CB8AC3E}">
        <p14:creationId xmlns:p14="http://schemas.microsoft.com/office/powerpoint/2010/main" val="69818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DD35-4CAD-4B92-BB52-0F7F26BA1872}"/>
              </a:ext>
            </a:extLst>
          </p:cNvPr>
          <p:cNvSpPr>
            <a:spLocks noGrp="1"/>
          </p:cNvSpPr>
          <p:nvPr>
            <p:ph type="title"/>
          </p:nvPr>
        </p:nvSpPr>
        <p:spPr/>
        <p:txBody>
          <a:bodyPr/>
          <a:lstStyle/>
          <a:p>
            <a:r>
              <a:rPr lang="en-US"/>
              <a:t>Rightsizing</a:t>
            </a:r>
          </a:p>
        </p:txBody>
      </p:sp>
      <p:sp>
        <p:nvSpPr>
          <p:cNvPr id="3" name="Text Placeholder 2">
            <a:extLst>
              <a:ext uri="{FF2B5EF4-FFF2-40B4-BE49-F238E27FC236}">
                <a16:creationId xmlns:a16="http://schemas.microsoft.com/office/drawing/2014/main" id="{4173BCE8-24BF-482D-808F-9E133C784BD9}"/>
              </a:ext>
            </a:extLst>
          </p:cNvPr>
          <p:cNvSpPr>
            <a:spLocks noGrp="1"/>
          </p:cNvSpPr>
          <p:nvPr>
            <p:ph type="body" sz="quarter" idx="10"/>
          </p:nvPr>
        </p:nvSpPr>
        <p:spPr/>
        <p:txBody>
          <a:bodyPr/>
          <a:lstStyle/>
          <a:p>
            <a:endParaRPr lang="en-US"/>
          </a:p>
          <a:p>
            <a:endParaRPr lang="en-US"/>
          </a:p>
          <a:p>
            <a:endParaRPr lang="en-US"/>
          </a:p>
          <a:p>
            <a:r>
              <a:rPr lang="en-US"/>
              <a:t>What’s the best VM size based on performance history?</a:t>
            </a:r>
          </a:p>
        </p:txBody>
      </p:sp>
    </p:spTree>
    <p:extLst>
      <p:ext uri="{BB962C8B-B14F-4D97-AF65-F5344CB8AC3E}">
        <p14:creationId xmlns:p14="http://schemas.microsoft.com/office/powerpoint/2010/main" val="121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E405-F423-4827-AC7E-A4A8296E2B32}"/>
              </a:ext>
            </a:extLst>
          </p:cNvPr>
          <p:cNvSpPr>
            <a:spLocks noGrp="1"/>
          </p:cNvSpPr>
          <p:nvPr>
            <p:ph type="title"/>
          </p:nvPr>
        </p:nvSpPr>
        <p:spPr/>
        <p:txBody>
          <a:bodyPr/>
          <a:lstStyle/>
          <a:p>
            <a:r>
              <a:rPr lang="en-US"/>
              <a:t>Cost</a:t>
            </a:r>
          </a:p>
        </p:txBody>
      </p:sp>
      <p:sp>
        <p:nvSpPr>
          <p:cNvPr id="3" name="Text Placeholder 2">
            <a:extLst>
              <a:ext uri="{FF2B5EF4-FFF2-40B4-BE49-F238E27FC236}">
                <a16:creationId xmlns:a16="http://schemas.microsoft.com/office/drawing/2014/main" id="{1931F8C9-064B-4505-8F73-C5545AE4A260}"/>
              </a:ext>
            </a:extLst>
          </p:cNvPr>
          <p:cNvSpPr>
            <a:spLocks noGrp="1"/>
          </p:cNvSpPr>
          <p:nvPr>
            <p:ph type="body" sz="quarter" idx="10"/>
          </p:nvPr>
        </p:nvSpPr>
        <p:spPr>
          <a:xfrm>
            <a:off x="274639" y="1212851"/>
            <a:ext cx="11887200" cy="2510944"/>
          </a:xfrm>
        </p:spPr>
        <p:txBody>
          <a:bodyPr/>
          <a:lstStyle/>
          <a:p>
            <a:endParaRPr lang="en-US" dirty="0"/>
          </a:p>
          <a:p>
            <a:endParaRPr lang="en-US" dirty="0"/>
          </a:p>
          <a:p>
            <a:endParaRPr lang="en-US" dirty="0"/>
          </a:p>
          <a:p>
            <a:r>
              <a:rPr lang="en-US" dirty="0"/>
              <a:t>How much would the recurring cost be?</a:t>
            </a:r>
          </a:p>
        </p:txBody>
      </p:sp>
    </p:spTree>
    <p:extLst>
      <p:ext uri="{BB962C8B-B14F-4D97-AF65-F5344CB8AC3E}">
        <p14:creationId xmlns:p14="http://schemas.microsoft.com/office/powerpoint/2010/main" val="110020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a:t>Why is disaster recovery important?</a:t>
            </a:r>
          </a:p>
        </p:txBody>
      </p:sp>
    </p:spTree>
    <p:extLst>
      <p:ext uri="{BB962C8B-B14F-4D97-AF65-F5344CB8AC3E}">
        <p14:creationId xmlns:p14="http://schemas.microsoft.com/office/powerpoint/2010/main" val="361821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9FD4D3-A766-463A-9B62-C0F302CC984A}"/>
              </a:ext>
            </a:extLst>
          </p:cNvPr>
          <p:cNvSpPr>
            <a:spLocks noGrp="1"/>
          </p:cNvSpPr>
          <p:nvPr>
            <p:ph type="title"/>
          </p:nvPr>
        </p:nvSpPr>
        <p:spPr/>
        <p:txBody>
          <a:bodyPr/>
          <a:lstStyle/>
          <a:p>
            <a:r>
              <a:rPr lang="en-US"/>
              <a:t>Details</a:t>
            </a:r>
          </a:p>
        </p:txBody>
      </p:sp>
      <p:grpSp>
        <p:nvGrpSpPr>
          <p:cNvPr id="2" name="Group 1">
            <a:extLst>
              <a:ext uri="{FF2B5EF4-FFF2-40B4-BE49-F238E27FC236}">
                <a16:creationId xmlns:a16="http://schemas.microsoft.com/office/drawing/2014/main" id="{7842C99D-DAEC-4326-BF2F-762D075620D3}"/>
              </a:ext>
            </a:extLst>
          </p:cNvPr>
          <p:cNvGrpSpPr/>
          <p:nvPr/>
        </p:nvGrpSpPr>
        <p:grpSpPr>
          <a:xfrm>
            <a:off x="770839" y="3799189"/>
            <a:ext cx="2044550" cy="2593673"/>
            <a:chOff x="770839" y="3799189"/>
            <a:chExt cx="2044550" cy="2593673"/>
          </a:xfrm>
        </p:grpSpPr>
        <p:grpSp>
          <p:nvGrpSpPr>
            <p:cNvPr id="14" name="Group 13"/>
            <p:cNvGrpSpPr/>
            <p:nvPr/>
          </p:nvGrpSpPr>
          <p:grpSpPr>
            <a:xfrm>
              <a:off x="770839" y="3799189"/>
              <a:ext cx="2044550" cy="2328859"/>
              <a:chOff x="1152482" y="4223800"/>
              <a:chExt cx="2044550" cy="2328859"/>
            </a:xfrm>
          </p:grpSpPr>
          <p:pic>
            <p:nvPicPr>
              <p:cNvPr id="118" name="Picture 117">
                <a:extLst>
                  <a:ext uri="{FF2B5EF4-FFF2-40B4-BE49-F238E27FC236}">
                    <a16:creationId xmlns:a16="http://schemas.microsoft.com/office/drawing/2014/main" id="{065A9F5F-5EC5-4DD5-BF19-DE9D95EC244D}"/>
                  </a:ext>
                </a:extLst>
              </p:cNvPr>
              <p:cNvPicPr>
                <a:picLocks noChangeAspect="1"/>
              </p:cNvPicPr>
              <p:nvPr/>
            </p:nvPicPr>
            <p:blipFill>
              <a:blip r:embed="rId3"/>
              <a:stretch>
                <a:fillRect/>
              </a:stretch>
            </p:blipFill>
            <p:spPr>
              <a:xfrm>
                <a:off x="1152483" y="5363468"/>
                <a:ext cx="331361" cy="1189191"/>
              </a:xfrm>
              <a:prstGeom prst="rect">
                <a:avLst/>
              </a:prstGeom>
            </p:spPr>
          </p:pic>
          <p:pic>
            <p:nvPicPr>
              <p:cNvPr id="120" name="Picture 119">
                <a:extLst>
                  <a:ext uri="{FF2B5EF4-FFF2-40B4-BE49-F238E27FC236}">
                    <a16:creationId xmlns:a16="http://schemas.microsoft.com/office/drawing/2014/main" id="{EC936CD4-E169-403B-B7AF-8F48B966ED0E}"/>
                  </a:ext>
                </a:extLst>
              </p:cNvPr>
              <p:cNvPicPr>
                <a:picLocks noChangeAspect="1"/>
              </p:cNvPicPr>
              <p:nvPr/>
            </p:nvPicPr>
            <p:blipFill>
              <a:blip r:embed="rId4"/>
              <a:stretch>
                <a:fillRect/>
              </a:stretch>
            </p:blipFill>
            <p:spPr>
              <a:xfrm>
                <a:off x="1507953" y="6281944"/>
                <a:ext cx="238967" cy="232330"/>
              </a:xfrm>
              <a:prstGeom prst="rect">
                <a:avLst/>
              </a:prstGeom>
            </p:spPr>
          </p:pic>
          <p:pic>
            <p:nvPicPr>
              <p:cNvPr id="121" name="Picture 120">
                <a:extLst>
                  <a:ext uri="{FF2B5EF4-FFF2-40B4-BE49-F238E27FC236}">
                    <a16:creationId xmlns:a16="http://schemas.microsoft.com/office/drawing/2014/main" id="{217020BC-BEC0-4E6C-BCD5-9A92FF7E31D4}"/>
                  </a:ext>
                </a:extLst>
              </p:cNvPr>
              <p:cNvPicPr>
                <a:picLocks noChangeAspect="1"/>
              </p:cNvPicPr>
              <p:nvPr/>
            </p:nvPicPr>
            <p:blipFill>
              <a:blip r:embed="rId4"/>
              <a:stretch>
                <a:fillRect/>
              </a:stretch>
            </p:blipFill>
            <p:spPr>
              <a:xfrm>
                <a:off x="1513218" y="5987965"/>
                <a:ext cx="238967" cy="232330"/>
              </a:xfrm>
              <a:prstGeom prst="rect">
                <a:avLst/>
              </a:prstGeom>
            </p:spPr>
          </p:pic>
          <p:pic>
            <p:nvPicPr>
              <p:cNvPr id="122" name="Picture 121">
                <a:extLst>
                  <a:ext uri="{FF2B5EF4-FFF2-40B4-BE49-F238E27FC236}">
                    <a16:creationId xmlns:a16="http://schemas.microsoft.com/office/drawing/2014/main" id="{DABCFC5A-8D5B-4882-A5C0-472463279599}"/>
                  </a:ext>
                </a:extLst>
              </p:cNvPr>
              <p:cNvPicPr>
                <a:picLocks noChangeAspect="1"/>
              </p:cNvPicPr>
              <p:nvPr/>
            </p:nvPicPr>
            <p:blipFill>
              <a:blip r:embed="rId4"/>
              <a:stretch>
                <a:fillRect/>
              </a:stretch>
            </p:blipFill>
            <p:spPr>
              <a:xfrm>
                <a:off x="1516085" y="5700203"/>
                <a:ext cx="238967" cy="232330"/>
              </a:xfrm>
              <a:prstGeom prst="rect">
                <a:avLst/>
              </a:prstGeom>
            </p:spPr>
          </p:pic>
          <p:pic>
            <p:nvPicPr>
              <p:cNvPr id="123" name="Picture 122">
                <a:extLst>
                  <a:ext uri="{FF2B5EF4-FFF2-40B4-BE49-F238E27FC236}">
                    <a16:creationId xmlns:a16="http://schemas.microsoft.com/office/drawing/2014/main" id="{BA86DF87-6AA1-48F2-A98D-98FDA8303369}"/>
                  </a:ext>
                </a:extLst>
              </p:cNvPr>
              <p:cNvPicPr>
                <a:picLocks noChangeAspect="1"/>
              </p:cNvPicPr>
              <p:nvPr/>
            </p:nvPicPr>
            <p:blipFill>
              <a:blip r:embed="rId4"/>
              <a:stretch>
                <a:fillRect/>
              </a:stretch>
            </p:blipFill>
            <p:spPr>
              <a:xfrm>
                <a:off x="1517975" y="5403573"/>
                <a:ext cx="238967" cy="232330"/>
              </a:xfrm>
              <a:prstGeom prst="rect">
                <a:avLst/>
              </a:prstGeom>
            </p:spPr>
          </p:pic>
          <p:sp>
            <p:nvSpPr>
              <p:cNvPr id="124" name="TextBox 123">
                <a:extLst>
                  <a:ext uri="{FF2B5EF4-FFF2-40B4-BE49-F238E27FC236}">
                    <a16:creationId xmlns:a16="http://schemas.microsoft.com/office/drawing/2014/main" id="{1EB8EA50-A824-4316-BC4F-FEF04A63A5AD}"/>
                  </a:ext>
                </a:extLst>
              </p:cNvPr>
              <p:cNvSpPr txBox="1"/>
              <p:nvPr/>
            </p:nvSpPr>
            <p:spPr>
              <a:xfrm>
                <a:off x="1435910" y="4408341"/>
                <a:ext cx="733837" cy="446397"/>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vCenter Server</a:t>
                </a:r>
              </a:p>
            </p:txBody>
          </p:sp>
          <p:sp>
            <p:nvSpPr>
              <p:cNvPr id="125" name="Freeform 5">
                <a:extLst>
                  <a:ext uri="{FF2B5EF4-FFF2-40B4-BE49-F238E27FC236}">
                    <a16:creationId xmlns:a16="http://schemas.microsoft.com/office/drawing/2014/main" id="{734DEA30-36D6-47C5-9192-374133C5B283}"/>
                  </a:ext>
                </a:extLst>
              </p:cNvPr>
              <p:cNvSpPr>
                <a:spLocks noChangeAspect="1" noEditPoints="1"/>
              </p:cNvSpPr>
              <p:nvPr/>
            </p:nvSpPr>
            <p:spPr bwMode="auto">
              <a:xfrm>
                <a:off x="2070479" y="4223800"/>
                <a:ext cx="294297" cy="609953"/>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0070C0"/>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pic>
            <p:nvPicPr>
              <p:cNvPr id="126" name="Picture 125">
                <a:extLst>
                  <a:ext uri="{FF2B5EF4-FFF2-40B4-BE49-F238E27FC236}">
                    <a16:creationId xmlns:a16="http://schemas.microsoft.com/office/drawing/2014/main" id="{2C922CB8-DE96-4533-90AF-BE2FE6B7ECD5}"/>
                  </a:ext>
                </a:extLst>
              </p:cNvPr>
              <p:cNvPicPr>
                <a:picLocks noChangeAspect="1"/>
              </p:cNvPicPr>
              <p:nvPr/>
            </p:nvPicPr>
            <p:blipFill>
              <a:blip r:embed="rId3"/>
              <a:stretch>
                <a:fillRect/>
              </a:stretch>
            </p:blipFill>
            <p:spPr>
              <a:xfrm>
                <a:off x="1854026" y="5354463"/>
                <a:ext cx="331361" cy="1189191"/>
              </a:xfrm>
              <a:prstGeom prst="rect">
                <a:avLst/>
              </a:prstGeom>
            </p:spPr>
          </p:pic>
          <p:pic>
            <p:nvPicPr>
              <p:cNvPr id="127" name="Picture 126">
                <a:extLst>
                  <a:ext uri="{FF2B5EF4-FFF2-40B4-BE49-F238E27FC236}">
                    <a16:creationId xmlns:a16="http://schemas.microsoft.com/office/drawing/2014/main" id="{B4E99A66-8AB9-424E-B9E3-87192A20E82C}"/>
                  </a:ext>
                </a:extLst>
              </p:cNvPr>
              <p:cNvPicPr>
                <a:picLocks noChangeAspect="1"/>
              </p:cNvPicPr>
              <p:nvPr/>
            </p:nvPicPr>
            <p:blipFill>
              <a:blip r:embed="rId4"/>
              <a:stretch>
                <a:fillRect/>
              </a:stretch>
            </p:blipFill>
            <p:spPr>
              <a:xfrm>
                <a:off x="2209497" y="6272939"/>
                <a:ext cx="238967" cy="232330"/>
              </a:xfrm>
              <a:prstGeom prst="rect">
                <a:avLst/>
              </a:prstGeom>
            </p:spPr>
          </p:pic>
          <p:pic>
            <p:nvPicPr>
              <p:cNvPr id="128" name="Picture 127">
                <a:extLst>
                  <a:ext uri="{FF2B5EF4-FFF2-40B4-BE49-F238E27FC236}">
                    <a16:creationId xmlns:a16="http://schemas.microsoft.com/office/drawing/2014/main" id="{9FE28DC4-0246-43BF-905A-CA9E416BF427}"/>
                  </a:ext>
                </a:extLst>
              </p:cNvPr>
              <p:cNvPicPr>
                <a:picLocks noChangeAspect="1"/>
              </p:cNvPicPr>
              <p:nvPr/>
            </p:nvPicPr>
            <p:blipFill>
              <a:blip r:embed="rId4"/>
              <a:stretch>
                <a:fillRect/>
              </a:stretch>
            </p:blipFill>
            <p:spPr>
              <a:xfrm>
                <a:off x="2214761" y="5978960"/>
                <a:ext cx="238967" cy="232330"/>
              </a:xfrm>
              <a:prstGeom prst="rect">
                <a:avLst/>
              </a:prstGeom>
            </p:spPr>
          </p:pic>
          <p:pic>
            <p:nvPicPr>
              <p:cNvPr id="129" name="Picture 128">
                <a:extLst>
                  <a:ext uri="{FF2B5EF4-FFF2-40B4-BE49-F238E27FC236}">
                    <a16:creationId xmlns:a16="http://schemas.microsoft.com/office/drawing/2014/main" id="{ED345559-A34A-4905-B2CA-4D00FA68752B}"/>
                  </a:ext>
                </a:extLst>
              </p:cNvPr>
              <p:cNvPicPr>
                <a:picLocks noChangeAspect="1"/>
              </p:cNvPicPr>
              <p:nvPr/>
            </p:nvPicPr>
            <p:blipFill>
              <a:blip r:embed="rId4"/>
              <a:stretch>
                <a:fillRect/>
              </a:stretch>
            </p:blipFill>
            <p:spPr>
              <a:xfrm>
                <a:off x="2217628" y="5691198"/>
                <a:ext cx="238967" cy="232330"/>
              </a:xfrm>
              <a:prstGeom prst="rect">
                <a:avLst/>
              </a:prstGeom>
            </p:spPr>
          </p:pic>
          <p:pic>
            <p:nvPicPr>
              <p:cNvPr id="130" name="Picture 129">
                <a:extLst>
                  <a:ext uri="{FF2B5EF4-FFF2-40B4-BE49-F238E27FC236}">
                    <a16:creationId xmlns:a16="http://schemas.microsoft.com/office/drawing/2014/main" id="{F4FDD226-CC8A-42E3-81EA-BF887A5C203C}"/>
                  </a:ext>
                </a:extLst>
              </p:cNvPr>
              <p:cNvPicPr>
                <a:picLocks noChangeAspect="1"/>
              </p:cNvPicPr>
              <p:nvPr/>
            </p:nvPicPr>
            <p:blipFill>
              <a:blip r:embed="rId4"/>
              <a:stretch>
                <a:fillRect/>
              </a:stretch>
            </p:blipFill>
            <p:spPr>
              <a:xfrm>
                <a:off x="2219518" y="5394568"/>
                <a:ext cx="238967" cy="232330"/>
              </a:xfrm>
              <a:prstGeom prst="rect">
                <a:avLst/>
              </a:prstGeom>
            </p:spPr>
          </p:pic>
          <p:pic>
            <p:nvPicPr>
              <p:cNvPr id="131" name="Picture 130">
                <a:extLst>
                  <a:ext uri="{FF2B5EF4-FFF2-40B4-BE49-F238E27FC236}">
                    <a16:creationId xmlns:a16="http://schemas.microsoft.com/office/drawing/2014/main" id="{71AA12C3-39C5-44FE-95C5-FFF725BD0E2A}"/>
                  </a:ext>
                </a:extLst>
              </p:cNvPr>
              <p:cNvPicPr>
                <a:picLocks noChangeAspect="1"/>
              </p:cNvPicPr>
              <p:nvPr/>
            </p:nvPicPr>
            <p:blipFill>
              <a:blip r:embed="rId3"/>
              <a:stretch>
                <a:fillRect/>
              </a:stretch>
            </p:blipFill>
            <p:spPr>
              <a:xfrm>
                <a:off x="2592572" y="5350885"/>
                <a:ext cx="331361" cy="1189191"/>
              </a:xfrm>
              <a:prstGeom prst="rect">
                <a:avLst/>
              </a:prstGeom>
            </p:spPr>
          </p:pic>
          <p:pic>
            <p:nvPicPr>
              <p:cNvPr id="132" name="Picture 131">
                <a:extLst>
                  <a:ext uri="{FF2B5EF4-FFF2-40B4-BE49-F238E27FC236}">
                    <a16:creationId xmlns:a16="http://schemas.microsoft.com/office/drawing/2014/main" id="{3D7D5B5A-CD50-4D3D-BD8F-BF1BB16C8B47}"/>
                  </a:ext>
                </a:extLst>
              </p:cNvPr>
              <p:cNvPicPr>
                <a:picLocks noChangeAspect="1"/>
              </p:cNvPicPr>
              <p:nvPr/>
            </p:nvPicPr>
            <p:blipFill>
              <a:blip r:embed="rId4"/>
              <a:stretch>
                <a:fillRect/>
              </a:stretch>
            </p:blipFill>
            <p:spPr>
              <a:xfrm>
                <a:off x="2948043" y="6269360"/>
                <a:ext cx="238967" cy="232330"/>
              </a:xfrm>
              <a:prstGeom prst="rect">
                <a:avLst/>
              </a:prstGeom>
            </p:spPr>
          </p:pic>
          <p:pic>
            <p:nvPicPr>
              <p:cNvPr id="133" name="Picture 132">
                <a:extLst>
                  <a:ext uri="{FF2B5EF4-FFF2-40B4-BE49-F238E27FC236}">
                    <a16:creationId xmlns:a16="http://schemas.microsoft.com/office/drawing/2014/main" id="{47BC44B4-E9FF-4B60-989F-36CC8665DD1F}"/>
                  </a:ext>
                </a:extLst>
              </p:cNvPr>
              <p:cNvPicPr>
                <a:picLocks noChangeAspect="1"/>
              </p:cNvPicPr>
              <p:nvPr/>
            </p:nvPicPr>
            <p:blipFill>
              <a:blip r:embed="rId4"/>
              <a:stretch>
                <a:fillRect/>
              </a:stretch>
            </p:blipFill>
            <p:spPr>
              <a:xfrm>
                <a:off x="2953308" y="5975381"/>
                <a:ext cx="238967" cy="232330"/>
              </a:xfrm>
              <a:prstGeom prst="rect">
                <a:avLst/>
              </a:prstGeom>
            </p:spPr>
          </p:pic>
          <p:pic>
            <p:nvPicPr>
              <p:cNvPr id="134" name="Picture 133">
                <a:extLst>
                  <a:ext uri="{FF2B5EF4-FFF2-40B4-BE49-F238E27FC236}">
                    <a16:creationId xmlns:a16="http://schemas.microsoft.com/office/drawing/2014/main" id="{95E8A9DB-84E1-4927-93F1-4B9B2C53238D}"/>
                  </a:ext>
                </a:extLst>
              </p:cNvPr>
              <p:cNvPicPr>
                <a:picLocks noChangeAspect="1"/>
              </p:cNvPicPr>
              <p:nvPr/>
            </p:nvPicPr>
            <p:blipFill>
              <a:blip r:embed="rId4"/>
              <a:stretch>
                <a:fillRect/>
              </a:stretch>
            </p:blipFill>
            <p:spPr>
              <a:xfrm>
                <a:off x="2956175" y="5687619"/>
                <a:ext cx="238967" cy="232330"/>
              </a:xfrm>
              <a:prstGeom prst="rect">
                <a:avLst/>
              </a:prstGeom>
            </p:spPr>
          </p:pic>
          <p:pic>
            <p:nvPicPr>
              <p:cNvPr id="135" name="Picture 134">
                <a:extLst>
                  <a:ext uri="{FF2B5EF4-FFF2-40B4-BE49-F238E27FC236}">
                    <a16:creationId xmlns:a16="http://schemas.microsoft.com/office/drawing/2014/main" id="{3DB8DA33-58C4-4EE4-AD4C-D191E67391AE}"/>
                  </a:ext>
                </a:extLst>
              </p:cNvPr>
              <p:cNvPicPr>
                <a:picLocks noChangeAspect="1"/>
              </p:cNvPicPr>
              <p:nvPr/>
            </p:nvPicPr>
            <p:blipFill>
              <a:blip r:embed="rId4"/>
              <a:stretch>
                <a:fillRect/>
              </a:stretch>
            </p:blipFill>
            <p:spPr>
              <a:xfrm>
                <a:off x="2958065" y="5390989"/>
                <a:ext cx="238967" cy="232330"/>
              </a:xfrm>
              <a:prstGeom prst="rect">
                <a:avLst/>
              </a:prstGeom>
            </p:spPr>
          </p:pic>
          <p:sp>
            <p:nvSpPr>
              <p:cNvPr id="144" name="Left Brace 143">
                <a:extLst>
                  <a:ext uri="{FF2B5EF4-FFF2-40B4-BE49-F238E27FC236}">
                    <a16:creationId xmlns:a16="http://schemas.microsoft.com/office/drawing/2014/main" id="{0AB694B3-1290-4266-8EB6-60B6DF8F1791}"/>
                  </a:ext>
                </a:extLst>
              </p:cNvPr>
              <p:cNvSpPr/>
              <p:nvPr/>
            </p:nvSpPr>
            <p:spPr>
              <a:xfrm rot="5400000">
                <a:off x="2009162" y="4043556"/>
                <a:ext cx="321167" cy="2034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sp>
          <p:nvSpPr>
            <p:cNvPr id="145" name="TextBox 144">
              <a:extLst>
                <a:ext uri="{FF2B5EF4-FFF2-40B4-BE49-F238E27FC236}">
                  <a16:creationId xmlns:a16="http://schemas.microsoft.com/office/drawing/2014/main" id="{FEB33F7C-F090-408A-8D8E-B3D653F7FDA4}"/>
                </a:ext>
              </a:extLst>
            </p:cNvPr>
            <p:cNvSpPr txBox="1"/>
            <p:nvPr/>
          </p:nvSpPr>
          <p:spPr>
            <a:xfrm>
              <a:off x="1125746" y="6127853"/>
              <a:ext cx="1416543"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ESXi hosts and VMs</a:t>
              </a:r>
            </a:p>
          </p:txBody>
        </p:sp>
      </p:grpSp>
      <p:grpSp>
        <p:nvGrpSpPr>
          <p:cNvPr id="6" name="Group 5">
            <a:extLst>
              <a:ext uri="{FF2B5EF4-FFF2-40B4-BE49-F238E27FC236}">
                <a16:creationId xmlns:a16="http://schemas.microsoft.com/office/drawing/2014/main" id="{93347069-4B4F-4A8B-A019-97EA27E4FAA6}"/>
              </a:ext>
            </a:extLst>
          </p:cNvPr>
          <p:cNvGrpSpPr/>
          <p:nvPr/>
        </p:nvGrpSpPr>
        <p:grpSpPr>
          <a:xfrm>
            <a:off x="1496429" y="2394118"/>
            <a:ext cx="345604" cy="1484144"/>
            <a:chOff x="1496429" y="2394118"/>
            <a:chExt cx="345604" cy="1484144"/>
          </a:xfrm>
        </p:grpSpPr>
        <p:sp>
          <p:nvSpPr>
            <p:cNvPr id="116" name="TextBox 115">
              <a:extLst>
                <a:ext uri="{FF2B5EF4-FFF2-40B4-BE49-F238E27FC236}">
                  <a16:creationId xmlns:a16="http://schemas.microsoft.com/office/drawing/2014/main" id="{C9E3EC9C-04C5-4842-899D-2966B94E3D67}"/>
                </a:ext>
              </a:extLst>
            </p:cNvPr>
            <p:cNvSpPr txBox="1"/>
            <p:nvPr/>
          </p:nvSpPr>
          <p:spPr>
            <a:xfrm rot="16200000">
              <a:off x="886862" y="3003685"/>
              <a:ext cx="1484144"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Raw metadata</a:t>
              </a:r>
            </a:p>
          </p:txBody>
        </p:sp>
        <p:cxnSp>
          <p:nvCxnSpPr>
            <p:cNvPr id="147" name="Straight Arrow Connector 146">
              <a:extLst>
                <a:ext uri="{FF2B5EF4-FFF2-40B4-BE49-F238E27FC236}">
                  <a16:creationId xmlns:a16="http://schemas.microsoft.com/office/drawing/2014/main" id="{74410FC2-CEC1-4D2E-93F1-3F24533D6453}"/>
                </a:ext>
              </a:extLst>
            </p:cNvPr>
            <p:cNvCxnSpPr>
              <a:cxnSpLocks/>
              <a:endCxn id="143" idx="2"/>
            </p:cNvCxnSpPr>
            <p:nvPr/>
          </p:nvCxnSpPr>
          <p:spPr>
            <a:xfrm flipV="1">
              <a:off x="1834715" y="2484704"/>
              <a:ext cx="7318" cy="1233365"/>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8" name="Group 7"/>
          <p:cNvGrpSpPr/>
          <p:nvPr/>
        </p:nvGrpSpPr>
        <p:grpSpPr>
          <a:xfrm>
            <a:off x="1456639" y="1516062"/>
            <a:ext cx="752312" cy="968642"/>
            <a:chOff x="3136747" y="2291484"/>
            <a:chExt cx="752312" cy="968642"/>
          </a:xfrm>
        </p:grpSpPr>
        <p:grpSp>
          <p:nvGrpSpPr>
            <p:cNvPr id="136" name="Group 135">
              <a:extLst>
                <a:ext uri="{FF2B5EF4-FFF2-40B4-BE49-F238E27FC236}">
                  <a16:creationId xmlns:a16="http://schemas.microsoft.com/office/drawing/2014/main" id="{D22CCDA2-DADB-4699-BC46-975DD91D9FDC}"/>
                </a:ext>
              </a:extLst>
            </p:cNvPr>
            <p:cNvGrpSpPr/>
            <p:nvPr/>
          </p:nvGrpSpPr>
          <p:grpSpPr>
            <a:xfrm>
              <a:off x="3310100" y="2437478"/>
              <a:ext cx="427377" cy="386068"/>
              <a:chOff x="5118964" y="3771564"/>
              <a:chExt cx="642073" cy="596676"/>
            </a:xfrm>
          </p:grpSpPr>
          <p:sp>
            <p:nvSpPr>
              <p:cNvPr id="137" name="Rectangle 136">
                <a:extLst>
                  <a:ext uri="{FF2B5EF4-FFF2-40B4-BE49-F238E27FC236}">
                    <a16:creationId xmlns:a16="http://schemas.microsoft.com/office/drawing/2014/main" id="{23FDC765-D8C5-4DC7-9CD2-1DBFD292A354}"/>
                  </a:ext>
                </a:extLst>
              </p:cNvPr>
              <p:cNvSpPr/>
              <p:nvPr/>
            </p:nvSpPr>
            <p:spPr bwMode="auto">
              <a:xfrm>
                <a:off x="5141902" y="3805512"/>
                <a:ext cx="569260" cy="39508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8" name="Group 4">
                <a:extLst>
                  <a:ext uri="{FF2B5EF4-FFF2-40B4-BE49-F238E27FC236}">
                    <a16:creationId xmlns:a16="http://schemas.microsoft.com/office/drawing/2014/main" id="{9276B58F-8D72-42D1-8E70-3E684175FCD4}"/>
                  </a:ext>
                </a:extLst>
              </p:cNvPr>
              <p:cNvGrpSpPr>
                <a:grpSpLocks noChangeAspect="1"/>
              </p:cNvGrpSpPr>
              <p:nvPr/>
            </p:nvGrpSpPr>
            <p:grpSpPr bwMode="auto">
              <a:xfrm>
                <a:off x="5118964" y="3771564"/>
                <a:ext cx="642073" cy="596676"/>
                <a:chOff x="4030" y="1558"/>
                <a:chExt cx="341" cy="312"/>
              </a:xfrm>
              <a:solidFill>
                <a:srgbClr val="D83B01"/>
              </a:solidFill>
            </p:grpSpPr>
            <p:sp>
              <p:nvSpPr>
                <p:cNvPr id="139" name="Freeform 5">
                  <a:extLst>
                    <a:ext uri="{FF2B5EF4-FFF2-40B4-BE49-F238E27FC236}">
                      <a16:creationId xmlns:a16="http://schemas.microsoft.com/office/drawing/2014/main" id="{55BCB44F-2A9F-4ABF-9C36-67C36E6A06AB}"/>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solidFill>
                  <a:srgbClr val="00B0F0"/>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D83B01"/>
                    </a:solidFill>
                    <a:effectLst/>
                    <a:uLnTx/>
                    <a:uFillTx/>
                    <a:latin typeface="Segoe UI"/>
                    <a:ea typeface="+mn-ea"/>
                    <a:cs typeface="+mn-cs"/>
                  </a:endParaRPr>
                </a:p>
              </p:txBody>
            </p:sp>
            <p:sp>
              <p:nvSpPr>
                <p:cNvPr id="140" name="Freeform 6">
                  <a:extLst>
                    <a:ext uri="{FF2B5EF4-FFF2-40B4-BE49-F238E27FC236}">
                      <a16:creationId xmlns:a16="http://schemas.microsoft.com/office/drawing/2014/main" id="{F60BAA2D-6563-430C-965D-4E80E00BBC56}"/>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41" name="Freeform 7">
                  <a:extLst>
                    <a:ext uri="{FF2B5EF4-FFF2-40B4-BE49-F238E27FC236}">
                      <a16:creationId xmlns:a16="http://schemas.microsoft.com/office/drawing/2014/main" id="{7B74B05C-FB4E-4DC1-ACD3-F2036C91311F}"/>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42" name="Freeform 8">
                  <a:extLst>
                    <a:ext uri="{FF2B5EF4-FFF2-40B4-BE49-F238E27FC236}">
                      <a16:creationId xmlns:a16="http://schemas.microsoft.com/office/drawing/2014/main" id="{53CD5094-04AD-4204-A6AF-6EAF1F5A0714}"/>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sp>
          <p:nvSpPr>
            <p:cNvPr id="143" name="TextBox 142">
              <a:extLst>
                <a:ext uri="{FF2B5EF4-FFF2-40B4-BE49-F238E27FC236}">
                  <a16:creationId xmlns:a16="http://schemas.microsoft.com/office/drawing/2014/main" id="{F7EAA73C-319B-49EA-9D07-8189CBF15ECF}"/>
                </a:ext>
              </a:extLst>
            </p:cNvPr>
            <p:cNvSpPr txBox="1"/>
            <p:nvPr/>
          </p:nvSpPr>
          <p:spPr>
            <a:xfrm>
              <a:off x="3155222" y="2813729"/>
              <a:ext cx="733837" cy="446397"/>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Collector VM</a:t>
              </a:r>
            </a:p>
          </p:txBody>
        </p:sp>
        <p:sp>
          <p:nvSpPr>
            <p:cNvPr id="148" name="Freeform 342">
              <a:extLst>
                <a:ext uri="{FF2B5EF4-FFF2-40B4-BE49-F238E27FC236}">
                  <a16:creationId xmlns:a16="http://schemas.microsoft.com/office/drawing/2014/main" id="{D4166256-BC2A-4B90-9A94-03C62D5CA23D}"/>
                </a:ext>
              </a:extLst>
            </p:cNvPr>
            <p:cNvSpPr>
              <a:spLocks noEditPoints="1"/>
            </p:cNvSpPr>
            <p:nvPr/>
          </p:nvSpPr>
          <p:spPr bwMode="auto">
            <a:xfrm>
              <a:off x="3136747" y="2291484"/>
              <a:ext cx="323821" cy="322201"/>
            </a:xfrm>
            <a:custGeom>
              <a:avLst/>
              <a:gdLst>
                <a:gd name="T0" fmla="*/ 19 w 93"/>
                <a:gd name="T1" fmla="*/ 23 h 93"/>
                <a:gd name="T2" fmla="*/ 19 w 93"/>
                <a:gd name="T3" fmla="*/ 29 h 93"/>
                <a:gd name="T4" fmla="*/ 12 w 93"/>
                <a:gd name="T5" fmla="*/ 35 h 93"/>
                <a:gd name="T6" fmla="*/ 1 w 93"/>
                <a:gd name="T7" fmla="*/ 37 h 93"/>
                <a:gd name="T8" fmla="*/ 2 w 93"/>
                <a:gd name="T9" fmla="*/ 47 h 93"/>
                <a:gd name="T10" fmla="*/ 14 w 93"/>
                <a:gd name="T11" fmla="*/ 53 h 93"/>
                <a:gd name="T12" fmla="*/ 14 w 93"/>
                <a:gd name="T13" fmla="*/ 63 h 93"/>
                <a:gd name="T14" fmla="*/ 7 w 93"/>
                <a:gd name="T15" fmla="*/ 72 h 93"/>
                <a:gd name="T16" fmla="*/ 16 w 93"/>
                <a:gd name="T17" fmla="*/ 78 h 93"/>
                <a:gd name="T18" fmla="*/ 28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2 w 93"/>
                <a:gd name="T31" fmla="*/ 79 h 93"/>
                <a:gd name="T32" fmla="*/ 72 w 93"/>
                <a:gd name="T33" fmla="*/ 85 h 93"/>
                <a:gd name="T34" fmla="*/ 78 w 93"/>
                <a:gd name="T35" fmla="*/ 77 h 93"/>
                <a:gd name="T36" fmla="*/ 73 w 93"/>
                <a:gd name="T37" fmla="*/ 65 h 93"/>
                <a:gd name="T38" fmla="*/ 75 w 93"/>
                <a:gd name="T39" fmla="*/ 61 h 93"/>
                <a:gd name="T40" fmla="*/ 80 w 93"/>
                <a:gd name="T41" fmla="*/ 58 h 93"/>
                <a:gd name="T42" fmla="*/ 92 w 93"/>
                <a:gd name="T43" fmla="*/ 56 h 93"/>
                <a:gd name="T44" fmla="*/ 90 w 93"/>
                <a:gd name="T45" fmla="*/ 46 h 93"/>
                <a:gd name="T46" fmla="*/ 78 w 93"/>
                <a:gd name="T47" fmla="*/ 40 h 93"/>
                <a:gd name="T48" fmla="*/ 77 w 93"/>
                <a:gd name="T49" fmla="*/ 36 h 93"/>
                <a:gd name="T50" fmla="*/ 78 w 93"/>
                <a:gd name="T51" fmla="*/ 31 h 93"/>
                <a:gd name="T52" fmla="*/ 85 w 93"/>
                <a:gd name="T53" fmla="*/ 21 h 93"/>
                <a:gd name="T54" fmla="*/ 77 w 93"/>
                <a:gd name="T55" fmla="*/ 15 h 93"/>
                <a:gd name="T56" fmla="*/ 64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0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19" y="23"/>
                    <a:pt x="19" y="23"/>
                    <a:pt x="19" y="23"/>
                  </a:cubicBezTo>
                  <a:cubicBezTo>
                    <a:pt x="21" y="26"/>
                    <a:pt x="20" y="27"/>
                    <a:pt x="19" y="29"/>
                  </a:cubicBezTo>
                  <a:cubicBezTo>
                    <a:pt x="19" y="29"/>
                    <a:pt x="19" y="29"/>
                    <a:pt x="19" y="29"/>
                  </a:cubicBezTo>
                  <a:cubicBezTo>
                    <a:pt x="18" y="30"/>
                    <a:pt x="18" y="31"/>
                    <a:pt x="17" y="32"/>
                  </a:cubicBezTo>
                  <a:cubicBezTo>
                    <a:pt x="16" y="34"/>
                    <a:pt x="15" y="35"/>
                    <a:pt x="12" y="35"/>
                  </a:cubicBezTo>
                  <a:cubicBezTo>
                    <a:pt x="4" y="35"/>
                    <a:pt x="4" y="35"/>
                    <a:pt x="4" y="35"/>
                  </a:cubicBezTo>
                  <a:cubicBezTo>
                    <a:pt x="2" y="35"/>
                    <a:pt x="1" y="36"/>
                    <a:pt x="1" y="37"/>
                  </a:cubicBezTo>
                  <a:cubicBezTo>
                    <a:pt x="0" y="44"/>
                    <a:pt x="0" y="44"/>
                    <a:pt x="0" y="44"/>
                  </a:cubicBezTo>
                  <a:cubicBezTo>
                    <a:pt x="0" y="45"/>
                    <a:pt x="1" y="47"/>
                    <a:pt x="2" y="47"/>
                  </a:cubicBezTo>
                  <a:cubicBezTo>
                    <a:pt x="10" y="49"/>
                    <a:pt x="10" y="49"/>
                    <a:pt x="10" y="49"/>
                  </a:cubicBezTo>
                  <a:cubicBezTo>
                    <a:pt x="13" y="50"/>
                    <a:pt x="14" y="51"/>
                    <a:pt x="14" y="53"/>
                  </a:cubicBezTo>
                  <a:cubicBezTo>
                    <a:pt x="15" y="54"/>
                    <a:pt x="15" y="56"/>
                    <a:pt x="16" y="58"/>
                  </a:cubicBezTo>
                  <a:cubicBezTo>
                    <a:pt x="16" y="59"/>
                    <a:pt x="16" y="61"/>
                    <a:pt x="14" y="63"/>
                  </a:cubicBezTo>
                  <a:cubicBezTo>
                    <a:pt x="8" y="68"/>
                    <a:pt x="8" y="68"/>
                    <a:pt x="8" y="68"/>
                  </a:cubicBezTo>
                  <a:cubicBezTo>
                    <a:pt x="7" y="69"/>
                    <a:pt x="7" y="71"/>
                    <a:pt x="7" y="72"/>
                  </a:cubicBezTo>
                  <a:cubicBezTo>
                    <a:pt x="12" y="78"/>
                    <a:pt x="12" y="78"/>
                    <a:pt x="12" y="78"/>
                  </a:cubicBezTo>
                  <a:cubicBezTo>
                    <a:pt x="12" y="78"/>
                    <a:pt x="14" y="79"/>
                    <a:pt x="16" y="78"/>
                  </a:cubicBezTo>
                  <a:cubicBezTo>
                    <a:pt x="22" y="74"/>
                    <a:pt x="22" y="74"/>
                    <a:pt x="22" y="74"/>
                  </a:cubicBezTo>
                  <a:cubicBezTo>
                    <a:pt x="25" y="72"/>
                    <a:pt x="27" y="73"/>
                    <a:pt x="28" y="74"/>
                  </a:cubicBezTo>
                  <a:cubicBezTo>
                    <a:pt x="29" y="74"/>
                    <a:pt x="31" y="75"/>
                    <a:pt x="32" y="76"/>
                  </a:cubicBezTo>
                  <a:cubicBezTo>
                    <a:pt x="34" y="76"/>
                    <a:pt x="35" y="78"/>
                    <a:pt x="35" y="81"/>
                  </a:cubicBezTo>
                  <a:cubicBezTo>
                    <a:pt x="34" y="89"/>
                    <a:pt x="34" y="89"/>
                    <a:pt x="34" y="89"/>
                  </a:cubicBezTo>
                  <a:cubicBezTo>
                    <a:pt x="34" y="91"/>
                    <a:pt x="36" y="92"/>
                    <a:pt x="37" y="92"/>
                  </a:cubicBezTo>
                  <a:cubicBezTo>
                    <a:pt x="44" y="93"/>
                    <a:pt x="44" y="93"/>
                    <a:pt x="44" y="93"/>
                  </a:cubicBezTo>
                  <a:cubicBezTo>
                    <a:pt x="45" y="93"/>
                    <a:pt x="46" y="92"/>
                    <a:pt x="47" y="90"/>
                  </a:cubicBezTo>
                  <a:cubicBezTo>
                    <a:pt x="49" y="83"/>
                    <a:pt x="49" y="83"/>
                    <a:pt x="49" y="83"/>
                  </a:cubicBezTo>
                  <a:cubicBezTo>
                    <a:pt x="49" y="80"/>
                    <a:pt x="51" y="79"/>
                    <a:pt x="53" y="78"/>
                  </a:cubicBezTo>
                  <a:cubicBezTo>
                    <a:pt x="53" y="78"/>
                    <a:pt x="53" y="78"/>
                    <a:pt x="53" y="78"/>
                  </a:cubicBezTo>
                  <a:cubicBezTo>
                    <a:pt x="54" y="78"/>
                    <a:pt x="55" y="78"/>
                    <a:pt x="57" y="77"/>
                  </a:cubicBezTo>
                  <a:cubicBezTo>
                    <a:pt x="57" y="77"/>
                    <a:pt x="57" y="77"/>
                    <a:pt x="57" y="77"/>
                  </a:cubicBezTo>
                  <a:cubicBezTo>
                    <a:pt x="58" y="77"/>
                    <a:pt x="60" y="77"/>
                    <a:pt x="62" y="79"/>
                  </a:cubicBezTo>
                  <a:cubicBezTo>
                    <a:pt x="68" y="85"/>
                    <a:pt x="68" y="85"/>
                    <a:pt x="68" y="85"/>
                  </a:cubicBezTo>
                  <a:cubicBezTo>
                    <a:pt x="69" y="86"/>
                    <a:pt x="71" y="86"/>
                    <a:pt x="72" y="85"/>
                  </a:cubicBezTo>
                  <a:cubicBezTo>
                    <a:pt x="77" y="81"/>
                    <a:pt x="77" y="81"/>
                    <a:pt x="77" y="81"/>
                  </a:cubicBezTo>
                  <a:cubicBezTo>
                    <a:pt x="78" y="80"/>
                    <a:pt x="78" y="79"/>
                    <a:pt x="78" y="77"/>
                  </a:cubicBezTo>
                  <a:cubicBezTo>
                    <a:pt x="73" y="70"/>
                    <a:pt x="73" y="70"/>
                    <a:pt x="73" y="70"/>
                  </a:cubicBezTo>
                  <a:cubicBezTo>
                    <a:pt x="72" y="68"/>
                    <a:pt x="72" y="66"/>
                    <a:pt x="73" y="65"/>
                  </a:cubicBezTo>
                  <a:cubicBezTo>
                    <a:pt x="73" y="64"/>
                    <a:pt x="73" y="64"/>
                    <a:pt x="73" y="64"/>
                  </a:cubicBezTo>
                  <a:cubicBezTo>
                    <a:pt x="74" y="63"/>
                    <a:pt x="75" y="62"/>
                    <a:pt x="75" y="61"/>
                  </a:cubicBezTo>
                  <a:cubicBezTo>
                    <a:pt x="75" y="61"/>
                    <a:pt x="75" y="61"/>
                    <a:pt x="75" y="61"/>
                  </a:cubicBezTo>
                  <a:cubicBezTo>
                    <a:pt x="76" y="59"/>
                    <a:pt x="77" y="58"/>
                    <a:pt x="80" y="58"/>
                  </a:cubicBezTo>
                  <a:cubicBezTo>
                    <a:pt x="89" y="58"/>
                    <a:pt x="89" y="58"/>
                    <a:pt x="89" y="58"/>
                  </a:cubicBezTo>
                  <a:cubicBezTo>
                    <a:pt x="90" y="58"/>
                    <a:pt x="91" y="57"/>
                    <a:pt x="92" y="56"/>
                  </a:cubicBezTo>
                  <a:cubicBezTo>
                    <a:pt x="92" y="49"/>
                    <a:pt x="92" y="49"/>
                    <a:pt x="92" y="49"/>
                  </a:cubicBezTo>
                  <a:cubicBezTo>
                    <a:pt x="93" y="48"/>
                    <a:pt x="92" y="47"/>
                    <a:pt x="90" y="46"/>
                  </a:cubicBezTo>
                  <a:cubicBezTo>
                    <a:pt x="82" y="44"/>
                    <a:pt x="82" y="44"/>
                    <a:pt x="82" y="44"/>
                  </a:cubicBezTo>
                  <a:cubicBezTo>
                    <a:pt x="79" y="43"/>
                    <a:pt x="78" y="42"/>
                    <a:pt x="78" y="40"/>
                  </a:cubicBezTo>
                  <a:cubicBezTo>
                    <a:pt x="78" y="40"/>
                    <a:pt x="78" y="40"/>
                    <a:pt x="78" y="40"/>
                  </a:cubicBezTo>
                  <a:cubicBezTo>
                    <a:pt x="78" y="39"/>
                    <a:pt x="77" y="38"/>
                    <a:pt x="77" y="36"/>
                  </a:cubicBezTo>
                  <a:cubicBezTo>
                    <a:pt x="77" y="36"/>
                    <a:pt x="77" y="36"/>
                    <a:pt x="77" y="36"/>
                  </a:cubicBezTo>
                  <a:cubicBezTo>
                    <a:pt x="76" y="34"/>
                    <a:pt x="76" y="33"/>
                    <a:pt x="78" y="31"/>
                  </a:cubicBezTo>
                  <a:cubicBezTo>
                    <a:pt x="84" y="25"/>
                    <a:pt x="84" y="25"/>
                    <a:pt x="84" y="25"/>
                  </a:cubicBezTo>
                  <a:cubicBezTo>
                    <a:pt x="86" y="24"/>
                    <a:pt x="85" y="22"/>
                    <a:pt x="85" y="21"/>
                  </a:cubicBezTo>
                  <a:cubicBezTo>
                    <a:pt x="81" y="16"/>
                    <a:pt x="81" y="16"/>
                    <a:pt x="81" y="16"/>
                  </a:cubicBezTo>
                  <a:cubicBezTo>
                    <a:pt x="80" y="15"/>
                    <a:pt x="78" y="14"/>
                    <a:pt x="77" y="15"/>
                  </a:cubicBezTo>
                  <a:cubicBezTo>
                    <a:pt x="70" y="20"/>
                    <a:pt x="70" y="20"/>
                    <a:pt x="70" y="20"/>
                  </a:cubicBezTo>
                  <a:cubicBezTo>
                    <a:pt x="67" y="21"/>
                    <a:pt x="66" y="21"/>
                    <a:pt x="64" y="20"/>
                  </a:cubicBezTo>
                  <a:cubicBezTo>
                    <a:pt x="64" y="20"/>
                    <a:pt x="64" y="20"/>
                    <a:pt x="64" y="20"/>
                  </a:cubicBezTo>
                  <a:cubicBezTo>
                    <a:pt x="63" y="19"/>
                    <a:pt x="62" y="18"/>
                    <a:pt x="61" y="18"/>
                  </a:cubicBezTo>
                  <a:cubicBezTo>
                    <a:pt x="60" y="17"/>
                    <a:pt x="60" y="17"/>
                    <a:pt x="60" y="17"/>
                  </a:cubicBezTo>
                  <a:cubicBezTo>
                    <a:pt x="59" y="17"/>
                    <a:pt x="58" y="16"/>
                    <a:pt x="58" y="13"/>
                  </a:cubicBezTo>
                  <a:cubicBezTo>
                    <a:pt x="58" y="4"/>
                    <a:pt x="58" y="4"/>
                    <a:pt x="58" y="4"/>
                  </a:cubicBezTo>
                  <a:cubicBezTo>
                    <a:pt x="58" y="3"/>
                    <a:pt x="57" y="1"/>
                    <a:pt x="56" y="1"/>
                  </a:cubicBezTo>
                  <a:cubicBezTo>
                    <a:pt x="49" y="0"/>
                    <a:pt x="49" y="0"/>
                    <a:pt x="49" y="0"/>
                  </a:cubicBezTo>
                  <a:cubicBezTo>
                    <a:pt x="48" y="0"/>
                    <a:pt x="46" y="1"/>
                    <a:pt x="46" y="3"/>
                  </a:cubicBezTo>
                  <a:cubicBezTo>
                    <a:pt x="44" y="11"/>
                    <a:pt x="44" y="11"/>
                    <a:pt x="44" y="11"/>
                  </a:cubicBezTo>
                  <a:cubicBezTo>
                    <a:pt x="43" y="14"/>
                    <a:pt x="42" y="15"/>
                    <a:pt x="40" y="15"/>
                  </a:cubicBezTo>
                  <a:cubicBezTo>
                    <a:pt x="40" y="15"/>
                    <a:pt x="40" y="15"/>
                    <a:pt x="40" y="15"/>
                  </a:cubicBezTo>
                  <a:cubicBezTo>
                    <a:pt x="38" y="15"/>
                    <a:pt x="37" y="15"/>
                    <a:pt x="36" y="16"/>
                  </a:cubicBezTo>
                  <a:cubicBezTo>
                    <a:pt x="36" y="16"/>
                    <a:pt x="36" y="16"/>
                    <a:pt x="36" y="16"/>
                  </a:cubicBezTo>
                  <a:cubicBezTo>
                    <a:pt x="34" y="17"/>
                    <a:pt x="32" y="17"/>
                    <a:pt x="30" y="14"/>
                  </a:cubicBezTo>
                  <a:cubicBezTo>
                    <a:pt x="25" y="8"/>
                    <a:pt x="25" y="8"/>
                    <a:pt x="25" y="8"/>
                  </a:cubicBezTo>
                  <a:cubicBezTo>
                    <a:pt x="23" y="7"/>
                    <a:pt x="21" y="7"/>
                    <a:pt x="21" y="8"/>
                  </a:cubicBezTo>
                  <a:cubicBezTo>
                    <a:pt x="15" y="12"/>
                    <a:pt x="15" y="12"/>
                    <a:pt x="15" y="12"/>
                  </a:cubicBezTo>
                  <a:cubicBezTo>
                    <a:pt x="14" y="13"/>
                    <a:pt x="14" y="15"/>
                    <a:pt x="15" y="16"/>
                  </a:cubicBezTo>
                  <a:close/>
                  <a:moveTo>
                    <a:pt x="60" y="36"/>
                  </a:moveTo>
                  <a:cubicBezTo>
                    <a:pt x="65" y="44"/>
                    <a:pt x="64" y="54"/>
                    <a:pt x="57" y="60"/>
                  </a:cubicBezTo>
                  <a:cubicBezTo>
                    <a:pt x="49" y="66"/>
                    <a:pt x="38" y="64"/>
                    <a:pt x="33" y="57"/>
                  </a:cubicBezTo>
                  <a:cubicBezTo>
                    <a:pt x="27" y="50"/>
                    <a:pt x="28" y="39"/>
                    <a:pt x="36" y="33"/>
                  </a:cubicBezTo>
                  <a:cubicBezTo>
                    <a:pt x="43" y="27"/>
                    <a:pt x="54" y="29"/>
                    <a:pt x="60" y="36"/>
                  </a:cubicBezTo>
                  <a:close/>
                </a:path>
              </a:pathLst>
            </a:custGeom>
            <a:solidFill>
              <a:srgbClr val="C00000"/>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nvGrpSpPr>
          <p:cNvPr id="12" name="Group 11">
            <a:extLst>
              <a:ext uri="{FF2B5EF4-FFF2-40B4-BE49-F238E27FC236}">
                <a16:creationId xmlns:a16="http://schemas.microsoft.com/office/drawing/2014/main" id="{F32E3B6E-04AA-4C09-81C5-931AC97BE4B4}"/>
              </a:ext>
            </a:extLst>
          </p:cNvPr>
          <p:cNvGrpSpPr/>
          <p:nvPr/>
        </p:nvGrpSpPr>
        <p:grpSpPr>
          <a:xfrm>
            <a:off x="2159688" y="1423796"/>
            <a:ext cx="3923717" cy="885934"/>
            <a:chOff x="2159688" y="1423796"/>
            <a:chExt cx="3923717" cy="885934"/>
          </a:xfrm>
        </p:grpSpPr>
        <p:grpSp>
          <p:nvGrpSpPr>
            <p:cNvPr id="7" name="Group 6">
              <a:extLst>
                <a:ext uri="{FF2B5EF4-FFF2-40B4-BE49-F238E27FC236}">
                  <a16:creationId xmlns:a16="http://schemas.microsoft.com/office/drawing/2014/main" id="{BA51A3E8-305D-488C-93ED-2FD185CE69C5}"/>
                </a:ext>
              </a:extLst>
            </p:cNvPr>
            <p:cNvGrpSpPr/>
            <p:nvPr/>
          </p:nvGrpSpPr>
          <p:grpSpPr>
            <a:xfrm>
              <a:off x="2159688" y="1657297"/>
              <a:ext cx="2035862" cy="277012"/>
              <a:chOff x="2159688" y="1657297"/>
              <a:chExt cx="2035862" cy="277012"/>
            </a:xfrm>
          </p:grpSpPr>
          <p:sp>
            <p:nvSpPr>
              <p:cNvPr id="115" name="TextBox 114">
                <a:extLst>
                  <a:ext uri="{FF2B5EF4-FFF2-40B4-BE49-F238E27FC236}">
                    <a16:creationId xmlns:a16="http://schemas.microsoft.com/office/drawing/2014/main" id="{703C95B9-7C48-49C3-B3E3-7A7ABAE6334E}"/>
                  </a:ext>
                </a:extLst>
              </p:cNvPr>
              <p:cNvSpPr txBox="1"/>
              <p:nvPr/>
            </p:nvSpPr>
            <p:spPr>
              <a:xfrm>
                <a:off x="2257440" y="1657297"/>
                <a:ext cx="1721855"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Raw metadata</a:t>
                </a:r>
              </a:p>
            </p:txBody>
          </p:sp>
          <p:cxnSp>
            <p:nvCxnSpPr>
              <p:cNvPr id="146" name="Straight Arrow Connector 145">
                <a:extLst>
                  <a:ext uri="{FF2B5EF4-FFF2-40B4-BE49-F238E27FC236}">
                    <a16:creationId xmlns:a16="http://schemas.microsoft.com/office/drawing/2014/main" id="{0FD88B01-3893-4266-BAAD-6B5C980FD048}"/>
                  </a:ext>
                </a:extLst>
              </p:cNvPr>
              <p:cNvCxnSpPr/>
              <p:nvPr/>
            </p:nvCxnSpPr>
            <p:spPr>
              <a:xfrm flipV="1">
                <a:off x="2159688" y="1923336"/>
                <a:ext cx="2035862" cy="10973"/>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159" name="Group 158">
              <a:extLst>
                <a:ext uri="{FF2B5EF4-FFF2-40B4-BE49-F238E27FC236}">
                  <a16:creationId xmlns:a16="http://schemas.microsoft.com/office/drawing/2014/main" id="{BC1E2E55-B861-4244-9AD1-C5C3ED50850C}"/>
                </a:ext>
              </a:extLst>
            </p:cNvPr>
            <p:cNvGrpSpPr/>
            <p:nvPr/>
          </p:nvGrpSpPr>
          <p:grpSpPr>
            <a:xfrm>
              <a:off x="4351331" y="1423796"/>
              <a:ext cx="1732074" cy="885934"/>
              <a:chOff x="5205922" y="1877518"/>
              <a:chExt cx="1698266" cy="868642"/>
            </a:xfrm>
          </p:grpSpPr>
          <p:sp>
            <p:nvSpPr>
              <p:cNvPr id="160" name="Freeform 119">
                <a:extLst>
                  <a:ext uri="{FF2B5EF4-FFF2-40B4-BE49-F238E27FC236}">
                    <a16:creationId xmlns:a16="http://schemas.microsoft.com/office/drawing/2014/main" id="{D0C61601-8C9E-4687-B3FF-2DA0AFBDFC06}"/>
                  </a:ext>
                </a:extLst>
              </p:cNvPr>
              <p:cNvSpPr>
                <a:spLocks/>
              </p:cNvSpPr>
              <p:nvPr/>
            </p:nvSpPr>
            <p:spPr bwMode="auto">
              <a:xfrm>
                <a:off x="5205922" y="1877518"/>
                <a:ext cx="1688247" cy="855742"/>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7030A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1" name="TextBox 160">
                <a:extLst>
                  <a:ext uri="{FF2B5EF4-FFF2-40B4-BE49-F238E27FC236}">
                    <a16:creationId xmlns:a16="http://schemas.microsoft.com/office/drawing/2014/main" id="{BAE845B7-ACC9-4B8F-AB81-40B68D603CFA}"/>
                  </a:ext>
                </a:extLst>
              </p:cNvPr>
              <p:cNvSpPr txBox="1"/>
              <p:nvPr/>
            </p:nvSpPr>
            <p:spPr>
              <a:xfrm>
                <a:off x="5358357" y="2481151"/>
                <a:ext cx="1545831"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Segoe UI Semilight"/>
                    <a:ea typeface="+mn-ea"/>
                    <a:cs typeface="+mn-cs"/>
                  </a:rPr>
                  <a:t>Azure Migrate Service</a:t>
                </a:r>
              </a:p>
            </p:txBody>
          </p:sp>
          <p:grpSp>
            <p:nvGrpSpPr>
              <p:cNvPr id="162" name="Group 161">
                <a:extLst>
                  <a:ext uri="{FF2B5EF4-FFF2-40B4-BE49-F238E27FC236}">
                    <a16:creationId xmlns:a16="http://schemas.microsoft.com/office/drawing/2014/main" id="{56415111-F27C-4134-8482-2A79657CA226}"/>
                  </a:ext>
                </a:extLst>
              </p:cNvPr>
              <p:cNvGrpSpPr/>
              <p:nvPr/>
            </p:nvGrpSpPr>
            <p:grpSpPr>
              <a:xfrm>
                <a:off x="5498577" y="2084770"/>
                <a:ext cx="1231231" cy="425111"/>
                <a:chOff x="2309813" y="1431925"/>
                <a:chExt cx="2143125" cy="769937"/>
              </a:xfrm>
              <a:solidFill>
                <a:schemeClr val="bg1"/>
              </a:solidFill>
            </p:grpSpPr>
            <p:sp>
              <p:nvSpPr>
                <p:cNvPr id="163" name="Freeform 342">
                  <a:extLst>
                    <a:ext uri="{FF2B5EF4-FFF2-40B4-BE49-F238E27FC236}">
                      <a16:creationId xmlns:a16="http://schemas.microsoft.com/office/drawing/2014/main" id="{BE60913D-3876-464D-A98F-CF73E5380FF0}"/>
                    </a:ext>
                  </a:extLst>
                </p:cNvPr>
                <p:cNvSpPr>
                  <a:spLocks noEditPoints="1"/>
                </p:cNvSpPr>
                <p:nvPr/>
              </p:nvSpPr>
              <p:spPr bwMode="auto">
                <a:xfrm>
                  <a:off x="2638426" y="1851025"/>
                  <a:ext cx="317500" cy="315912"/>
                </a:xfrm>
                <a:custGeom>
                  <a:avLst/>
                  <a:gdLst>
                    <a:gd name="T0" fmla="*/ 19 w 93"/>
                    <a:gd name="T1" fmla="*/ 23 h 93"/>
                    <a:gd name="T2" fmla="*/ 19 w 93"/>
                    <a:gd name="T3" fmla="*/ 29 h 93"/>
                    <a:gd name="T4" fmla="*/ 12 w 93"/>
                    <a:gd name="T5" fmla="*/ 35 h 93"/>
                    <a:gd name="T6" fmla="*/ 1 w 93"/>
                    <a:gd name="T7" fmla="*/ 37 h 93"/>
                    <a:gd name="T8" fmla="*/ 2 w 93"/>
                    <a:gd name="T9" fmla="*/ 47 h 93"/>
                    <a:gd name="T10" fmla="*/ 14 w 93"/>
                    <a:gd name="T11" fmla="*/ 53 h 93"/>
                    <a:gd name="T12" fmla="*/ 14 w 93"/>
                    <a:gd name="T13" fmla="*/ 63 h 93"/>
                    <a:gd name="T14" fmla="*/ 7 w 93"/>
                    <a:gd name="T15" fmla="*/ 72 h 93"/>
                    <a:gd name="T16" fmla="*/ 16 w 93"/>
                    <a:gd name="T17" fmla="*/ 78 h 93"/>
                    <a:gd name="T18" fmla="*/ 28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2 w 93"/>
                    <a:gd name="T31" fmla="*/ 79 h 93"/>
                    <a:gd name="T32" fmla="*/ 72 w 93"/>
                    <a:gd name="T33" fmla="*/ 85 h 93"/>
                    <a:gd name="T34" fmla="*/ 78 w 93"/>
                    <a:gd name="T35" fmla="*/ 77 h 93"/>
                    <a:gd name="T36" fmla="*/ 73 w 93"/>
                    <a:gd name="T37" fmla="*/ 65 h 93"/>
                    <a:gd name="T38" fmla="*/ 75 w 93"/>
                    <a:gd name="T39" fmla="*/ 61 h 93"/>
                    <a:gd name="T40" fmla="*/ 80 w 93"/>
                    <a:gd name="T41" fmla="*/ 58 h 93"/>
                    <a:gd name="T42" fmla="*/ 92 w 93"/>
                    <a:gd name="T43" fmla="*/ 56 h 93"/>
                    <a:gd name="T44" fmla="*/ 90 w 93"/>
                    <a:gd name="T45" fmla="*/ 46 h 93"/>
                    <a:gd name="T46" fmla="*/ 78 w 93"/>
                    <a:gd name="T47" fmla="*/ 40 h 93"/>
                    <a:gd name="T48" fmla="*/ 77 w 93"/>
                    <a:gd name="T49" fmla="*/ 36 h 93"/>
                    <a:gd name="T50" fmla="*/ 78 w 93"/>
                    <a:gd name="T51" fmla="*/ 31 h 93"/>
                    <a:gd name="T52" fmla="*/ 85 w 93"/>
                    <a:gd name="T53" fmla="*/ 21 h 93"/>
                    <a:gd name="T54" fmla="*/ 77 w 93"/>
                    <a:gd name="T55" fmla="*/ 15 h 93"/>
                    <a:gd name="T56" fmla="*/ 64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0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19" y="23"/>
                        <a:pt x="19" y="23"/>
                        <a:pt x="19" y="23"/>
                      </a:cubicBezTo>
                      <a:cubicBezTo>
                        <a:pt x="21" y="26"/>
                        <a:pt x="20" y="27"/>
                        <a:pt x="19" y="29"/>
                      </a:cubicBezTo>
                      <a:cubicBezTo>
                        <a:pt x="19" y="29"/>
                        <a:pt x="19" y="29"/>
                        <a:pt x="19" y="29"/>
                      </a:cubicBezTo>
                      <a:cubicBezTo>
                        <a:pt x="18" y="30"/>
                        <a:pt x="18" y="31"/>
                        <a:pt x="17" y="32"/>
                      </a:cubicBezTo>
                      <a:cubicBezTo>
                        <a:pt x="16" y="34"/>
                        <a:pt x="15" y="35"/>
                        <a:pt x="12" y="35"/>
                      </a:cubicBezTo>
                      <a:cubicBezTo>
                        <a:pt x="4" y="35"/>
                        <a:pt x="4" y="35"/>
                        <a:pt x="4" y="35"/>
                      </a:cubicBezTo>
                      <a:cubicBezTo>
                        <a:pt x="2" y="35"/>
                        <a:pt x="1" y="36"/>
                        <a:pt x="1" y="37"/>
                      </a:cubicBezTo>
                      <a:cubicBezTo>
                        <a:pt x="0" y="44"/>
                        <a:pt x="0" y="44"/>
                        <a:pt x="0" y="44"/>
                      </a:cubicBezTo>
                      <a:cubicBezTo>
                        <a:pt x="0" y="45"/>
                        <a:pt x="1" y="47"/>
                        <a:pt x="2" y="47"/>
                      </a:cubicBezTo>
                      <a:cubicBezTo>
                        <a:pt x="10" y="49"/>
                        <a:pt x="10" y="49"/>
                        <a:pt x="10" y="49"/>
                      </a:cubicBezTo>
                      <a:cubicBezTo>
                        <a:pt x="13" y="50"/>
                        <a:pt x="14" y="51"/>
                        <a:pt x="14" y="53"/>
                      </a:cubicBezTo>
                      <a:cubicBezTo>
                        <a:pt x="15" y="54"/>
                        <a:pt x="15" y="56"/>
                        <a:pt x="16" y="58"/>
                      </a:cubicBezTo>
                      <a:cubicBezTo>
                        <a:pt x="16" y="59"/>
                        <a:pt x="16" y="61"/>
                        <a:pt x="14" y="63"/>
                      </a:cubicBezTo>
                      <a:cubicBezTo>
                        <a:pt x="8" y="68"/>
                        <a:pt x="8" y="68"/>
                        <a:pt x="8" y="68"/>
                      </a:cubicBezTo>
                      <a:cubicBezTo>
                        <a:pt x="7" y="69"/>
                        <a:pt x="7" y="71"/>
                        <a:pt x="7" y="72"/>
                      </a:cubicBezTo>
                      <a:cubicBezTo>
                        <a:pt x="12" y="78"/>
                        <a:pt x="12" y="78"/>
                        <a:pt x="12" y="78"/>
                      </a:cubicBezTo>
                      <a:cubicBezTo>
                        <a:pt x="12" y="78"/>
                        <a:pt x="14" y="79"/>
                        <a:pt x="16" y="78"/>
                      </a:cubicBezTo>
                      <a:cubicBezTo>
                        <a:pt x="22" y="74"/>
                        <a:pt x="22" y="74"/>
                        <a:pt x="22" y="74"/>
                      </a:cubicBezTo>
                      <a:cubicBezTo>
                        <a:pt x="25" y="72"/>
                        <a:pt x="27" y="73"/>
                        <a:pt x="28" y="74"/>
                      </a:cubicBezTo>
                      <a:cubicBezTo>
                        <a:pt x="29" y="74"/>
                        <a:pt x="31" y="75"/>
                        <a:pt x="32" y="76"/>
                      </a:cubicBezTo>
                      <a:cubicBezTo>
                        <a:pt x="34" y="76"/>
                        <a:pt x="35" y="78"/>
                        <a:pt x="35" y="81"/>
                      </a:cubicBezTo>
                      <a:cubicBezTo>
                        <a:pt x="34" y="89"/>
                        <a:pt x="34" y="89"/>
                        <a:pt x="34" y="89"/>
                      </a:cubicBezTo>
                      <a:cubicBezTo>
                        <a:pt x="34" y="91"/>
                        <a:pt x="36" y="92"/>
                        <a:pt x="37" y="92"/>
                      </a:cubicBezTo>
                      <a:cubicBezTo>
                        <a:pt x="44" y="93"/>
                        <a:pt x="44" y="93"/>
                        <a:pt x="44" y="93"/>
                      </a:cubicBezTo>
                      <a:cubicBezTo>
                        <a:pt x="45" y="93"/>
                        <a:pt x="46" y="92"/>
                        <a:pt x="47" y="90"/>
                      </a:cubicBezTo>
                      <a:cubicBezTo>
                        <a:pt x="49" y="83"/>
                        <a:pt x="49" y="83"/>
                        <a:pt x="49" y="83"/>
                      </a:cubicBezTo>
                      <a:cubicBezTo>
                        <a:pt x="49" y="80"/>
                        <a:pt x="51" y="79"/>
                        <a:pt x="53" y="78"/>
                      </a:cubicBezTo>
                      <a:cubicBezTo>
                        <a:pt x="53" y="78"/>
                        <a:pt x="53" y="78"/>
                        <a:pt x="53" y="78"/>
                      </a:cubicBezTo>
                      <a:cubicBezTo>
                        <a:pt x="54" y="78"/>
                        <a:pt x="55" y="78"/>
                        <a:pt x="57" y="77"/>
                      </a:cubicBezTo>
                      <a:cubicBezTo>
                        <a:pt x="57" y="77"/>
                        <a:pt x="57" y="77"/>
                        <a:pt x="57" y="77"/>
                      </a:cubicBezTo>
                      <a:cubicBezTo>
                        <a:pt x="58" y="77"/>
                        <a:pt x="60" y="77"/>
                        <a:pt x="62" y="79"/>
                      </a:cubicBezTo>
                      <a:cubicBezTo>
                        <a:pt x="68" y="85"/>
                        <a:pt x="68" y="85"/>
                        <a:pt x="68" y="85"/>
                      </a:cubicBezTo>
                      <a:cubicBezTo>
                        <a:pt x="69" y="86"/>
                        <a:pt x="71" y="86"/>
                        <a:pt x="72" y="85"/>
                      </a:cubicBezTo>
                      <a:cubicBezTo>
                        <a:pt x="77" y="81"/>
                        <a:pt x="77" y="81"/>
                        <a:pt x="77" y="81"/>
                      </a:cubicBezTo>
                      <a:cubicBezTo>
                        <a:pt x="78" y="80"/>
                        <a:pt x="78" y="79"/>
                        <a:pt x="78" y="77"/>
                      </a:cubicBezTo>
                      <a:cubicBezTo>
                        <a:pt x="73" y="70"/>
                        <a:pt x="73" y="70"/>
                        <a:pt x="73" y="70"/>
                      </a:cubicBezTo>
                      <a:cubicBezTo>
                        <a:pt x="72" y="68"/>
                        <a:pt x="72" y="66"/>
                        <a:pt x="73" y="65"/>
                      </a:cubicBezTo>
                      <a:cubicBezTo>
                        <a:pt x="73" y="64"/>
                        <a:pt x="73" y="64"/>
                        <a:pt x="73" y="64"/>
                      </a:cubicBezTo>
                      <a:cubicBezTo>
                        <a:pt x="74" y="63"/>
                        <a:pt x="75" y="62"/>
                        <a:pt x="75" y="61"/>
                      </a:cubicBezTo>
                      <a:cubicBezTo>
                        <a:pt x="75" y="61"/>
                        <a:pt x="75" y="61"/>
                        <a:pt x="75" y="61"/>
                      </a:cubicBezTo>
                      <a:cubicBezTo>
                        <a:pt x="76" y="59"/>
                        <a:pt x="77" y="58"/>
                        <a:pt x="80" y="58"/>
                      </a:cubicBezTo>
                      <a:cubicBezTo>
                        <a:pt x="89" y="58"/>
                        <a:pt x="89" y="58"/>
                        <a:pt x="89" y="58"/>
                      </a:cubicBezTo>
                      <a:cubicBezTo>
                        <a:pt x="90" y="58"/>
                        <a:pt x="91" y="57"/>
                        <a:pt x="92" y="56"/>
                      </a:cubicBezTo>
                      <a:cubicBezTo>
                        <a:pt x="92" y="49"/>
                        <a:pt x="92" y="49"/>
                        <a:pt x="92" y="49"/>
                      </a:cubicBezTo>
                      <a:cubicBezTo>
                        <a:pt x="93" y="48"/>
                        <a:pt x="92" y="47"/>
                        <a:pt x="90" y="46"/>
                      </a:cubicBezTo>
                      <a:cubicBezTo>
                        <a:pt x="82" y="44"/>
                        <a:pt x="82" y="44"/>
                        <a:pt x="82" y="44"/>
                      </a:cubicBezTo>
                      <a:cubicBezTo>
                        <a:pt x="79" y="43"/>
                        <a:pt x="78" y="42"/>
                        <a:pt x="78" y="40"/>
                      </a:cubicBezTo>
                      <a:cubicBezTo>
                        <a:pt x="78" y="40"/>
                        <a:pt x="78" y="40"/>
                        <a:pt x="78" y="40"/>
                      </a:cubicBezTo>
                      <a:cubicBezTo>
                        <a:pt x="78" y="39"/>
                        <a:pt x="77" y="38"/>
                        <a:pt x="77" y="36"/>
                      </a:cubicBezTo>
                      <a:cubicBezTo>
                        <a:pt x="77" y="36"/>
                        <a:pt x="77" y="36"/>
                        <a:pt x="77" y="36"/>
                      </a:cubicBezTo>
                      <a:cubicBezTo>
                        <a:pt x="76" y="34"/>
                        <a:pt x="76" y="33"/>
                        <a:pt x="78" y="31"/>
                      </a:cubicBezTo>
                      <a:cubicBezTo>
                        <a:pt x="84" y="25"/>
                        <a:pt x="84" y="25"/>
                        <a:pt x="84" y="25"/>
                      </a:cubicBezTo>
                      <a:cubicBezTo>
                        <a:pt x="86" y="24"/>
                        <a:pt x="85" y="22"/>
                        <a:pt x="85" y="21"/>
                      </a:cubicBezTo>
                      <a:cubicBezTo>
                        <a:pt x="81" y="16"/>
                        <a:pt x="81" y="16"/>
                        <a:pt x="81" y="16"/>
                      </a:cubicBezTo>
                      <a:cubicBezTo>
                        <a:pt x="80" y="15"/>
                        <a:pt x="78" y="14"/>
                        <a:pt x="77" y="15"/>
                      </a:cubicBezTo>
                      <a:cubicBezTo>
                        <a:pt x="70" y="20"/>
                        <a:pt x="70" y="20"/>
                        <a:pt x="70" y="20"/>
                      </a:cubicBezTo>
                      <a:cubicBezTo>
                        <a:pt x="67" y="21"/>
                        <a:pt x="66" y="21"/>
                        <a:pt x="64" y="20"/>
                      </a:cubicBezTo>
                      <a:cubicBezTo>
                        <a:pt x="64" y="20"/>
                        <a:pt x="64" y="20"/>
                        <a:pt x="64" y="20"/>
                      </a:cubicBezTo>
                      <a:cubicBezTo>
                        <a:pt x="63" y="19"/>
                        <a:pt x="62" y="18"/>
                        <a:pt x="61" y="18"/>
                      </a:cubicBezTo>
                      <a:cubicBezTo>
                        <a:pt x="60" y="17"/>
                        <a:pt x="60" y="17"/>
                        <a:pt x="60" y="17"/>
                      </a:cubicBezTo>
                      <a:cubicBezTo>
                        <a:pt x="59" y="17"/>
                        <a:pt x="58" y="16"/>
                        <a:pt x="58" y="13"/>
                      </a:cubicBezTo>
                      <a:cubicBezTo>
                        <a:pt x="58" y="4"/>
                        <a:pt x="58" y="4"/>
                        <a:pt x="58" y="4"/>
                      </a:cubicBezTo>
                      <a:cubicBezTo>
                        <a:pt x="58" y="3"/>
                        <a:pt x="57" y="1"/>
                        <a:pt x="56" y="1"/>
                      </a:cubicBezTo>
                      <a:cubicBezTo>
                        <a:pt x="49" y="0"/>
                        <a:pt x="49" y="0"/>
                        <a:pt x="49" y="0"/>
                      </a:cubicBezTo>
                      <a:cubicBezTo>
                        <a:pt x="48" y="0"/>
                        <a:pt x="46" y="1"/>
                        <a:pt x="46" y="3"/>
                      </a:cubicBezTo>
                      <a:cubicBezTo>
                        <a:pt x="44" y="11"/>
                        <a:pt x="44" y="11"/>
                        <a:pt x="44" y="11"/>
                      </a:cubicBezTo>
                      <a:cubicBezTo>
                        <a:pt x="43" y="14"/>
                        <a:pt x="42" y="15"/>
                        <a:pt x="40" y="15"/>
                      </a:cubicBezTo>
                      <a:cubicBezTo>
                        <a:pt x="40" y="15"/>
                        <a:pt x="40" y="15"/>
                        <a:pt x="40" y="15"/>
                      </a:cubicBezTo>
                      <a:cubicBezTo>
                        <a:pt x="38" y="15"/>
                        <a:pt x="37" y="15"/>
                        <a:pt x="36" y="16"/>
                      </a:cubicBezTo>
                      <a:cubicBezTo>
                        <a:pt x="36" y="16"/>
                        <a:pt x="36" y="16"/>
                        <a:pt x="36" y="16"/>
                      </a:cubicBezTo>
                      <a:cubicBezTo>
                        <a:pt x="34" y="17"/>
                        <a:pt x="32" y="17"/>
                        <a:pt x="30" y="14"/>
                      </a:cubicBezTo>
                      <a:cubicBezTo>
                        <a:pt x="25" y="8"/>
                        <a:pt x="25" y="8"/>
                        <a:pt x="25" y="8"/>
                      </a:cubicBezTo>
                      <a:cubicBezTo>
                        <a:pt x="23" y="7"/>
                        <a:pt x="21" y="7"/>
                        <a:pt x="21" y="8"/>
                      </a:cubicBezTo>
                      <a:cubicBezTo>
                        <a:pt x="15" y="12"/>
                        <a:pt x="15" y="12"/>
                        <a:pt x="15" y="12"/>
                      </a:cubicBezTo>
                      <a:cubicBezTo>
                        <a:pt x="14" y="13"/>
                        <a:pt x="14" y="15"/>
                        <a:pt x="15" y="16"/>
                      </a:cubicBezTo>
                      <a:close/>
                      <a:moveTo>
                        <a:pt x="60" y="36"/>
                      </a:moveTo>
                      <a:cubicBezTo>
                        <a:pt x="65" y="44"/>
                        <a:pt x="64" y="54"/>
                        <a:pt x="57" y="60"/>
                      </a:cubicBezTo>
                      <a:cubicBezTo>
                        <a:pt x="49" y="66"/>
                        <a:pt x="38" y="64"/>
                        <a:pt x="33" y="57"/>
                      </a:cubicBezTo>
                      <a:cubicBezTo>
                        <a:pt x="27" y="50"/>
                        <a:pt x="28" y="39"/>
                        <a:pt x="36" y="33"/>
                      </a:cubicBezTo>
                      <a:cubicBezTo>
                        <a:pt x="43" y="27"/>
                        <a:pt x="54" y="29"/>
                        <a:pt x="6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4" name="Freeform 343">
                  <a:extLst>
                    <a:ext uri="{FF2B5EF4-FFF2-40B4-BE49-F238E27FC236}">
                      <a16:creationId xmlns:a16="http://schemas.microsoft.com/office/drawing/2014/main" id="{9CB44352-95B4-43DB-97A8-16FAD8DD0676}"/>
                    </a:ext>
                  </a:extLst>
                </p:cNvPr>
                <p:cNvSpPr>
                  <a:spLocks noEditPoints="1"/>
                </p:cNvSpPr>
                <p:nvPr/>
              </p:nvSpPr>
              <p:spPr bwMode="auto">
                <a:xfrm>
                  <a:off x="2309813" y="1819275"/>
                  <a:ext cx="334963" cy="331787"/>
                </a:xfrm>
                <a:custGeom>
                  <a:avLst/>
                  <a:gdLst>
                    <a:gd name="T0" fmla="*/ 96 w 98"/>
                    <a:gd name="T1" fmla="*/ 58 h 97"/>
                    <a:gd name="T2" fmla="*/ 89 w 98"/>
                    <a:gd name="T3" fmla="*/ 50 h 97"/>
                    <a:gd name="T4" fmla="*/ 96 w 98"/>
                    <a:gd name="T5" fmla="*/ 42 h 97"/>
                    <a:gd name="T6" fmla="*/ 90 w 98"/>
                    <a:gd name="T7" fmla="*/ 37 h 97"/>
                    <a:gd name="T8" fmla="*/ 88 w 98"/>
                    <a:gd name="T9" fmla="*/ 30 h 97"/>
                    <a:gd name="T10" fmla="*/ 89 w 98"/>
                    <a:gd name="T11" fmla="*/ 22 h 97"/>
                    <a:gd name="T12" fmla="*/ 79 w 98"/>
                    <a:gd name="T13" fmla="*/ 21 h 97"/>
                    <a:gd name="T14" fmla="*/ 78 w 98"/>
                    <a:gd name="T15" fmla="*/ 11 h 97"/>
                    <a:gd name="T16" fmla="*/ 70 w 98"/>
                    <a:gd name="T17" fmla="*/ 11 h 97"/>
                    <a:gd name="T18" fmla="*/ 64 w 98"/>
                    <a:gd name="T19" fmla="*/ 8 h 97"/>
                    <a:gd name="T20" fmla="*/ 58 w 98"/>
                    <a:gd name="T21" fmla="*/ 1 h 97"/>
                    <a:gd name="T22" fmla="*/ 51 w 98"/>
                    <a:gd name="T23" fmla="*/ 8 h 97"/>
                    <a:gd name="T24" fmla="*/ 43 w 98"/>
                    <a:gd name="T25" fmla="*/ 1 h 97"/>
                    <a:gd name="T26" fmla="*/ 37 w 98"/>
                    <a:gd name="T27" fmla="*/ 7 h 97"/>
                    <a:gd name="T28" fmla="*/ 31 w 98"/>
                    <a:gd name="T29" fmla="*/ 10 h 97"/>
                    <a:gd name="T30" fmla="*/ 23 w 98"/>
                    <a:gd name="T31" fmla="*/ 9 h 97"/>
                    <a:gd name="T32" fmla="*/ 22 w 98"/>
                    <a:gd name="T33" fmla="*/ 19 h 97"/>
                    <a:gd name="T34" fmla="*/ 11 w 98"/>
                    <a:gd name="T35" fmla="*/ 19 h 97"/>
                    <a:gd name="T36" fmla="*/ 12 w 98"/>
                    <a:gd name="T37" fmla="*/ 28 h 97"/>
                    <a:gd name="T38" fmla="*/ 9 w 98"/>
                    <a:gd name="T39" fmla="*/ 34 h 97"/>
                    <a:gd name="T40" fmla="*/ 2 w 98"/>
                    <a:gd name="T41" fmla="*/ 39 h 97"/>
                    <a:gd name="T42" fmla="*/ 9 w 98"/>
                    <a:gd name="T43" fmla="*/ 46 h 97"/>
                    <a:gd name="T44" fmla="*/ 2 w 98"/>
                    <a:gd name="T45" fmla="*/ 54 h 97"/>
                    <a:gd name="T46" fmla="*/ 8 w 98"/>
                    <a:gd name="T47" fmla="*/ 60 h 97"/>
                    <a:gd name="T48" fmla="*/ 10 w 98"/>
                    <a:gd name="T49" fmla="*/ 66 h 97"/>
                    <a:gd name="T50" fmla="*/ 9 w 98"/>
                    <a:gd name="T51" fmla="*/ 75 h 97"/>
                    <a:gd name="T52" fmla="*/ 19 w 98"/>
                    <a:gd name="T53" fmla="*/ 75 h 97"/>
                    <a:gd name="T54" fmla="*/ 20 w 98"/>
                    <a:gd name="T55" fmla="*/ 86 h 97"/>
                    <a:gd name="T56" fmla="*/ 28 w 98"/>
                    <a:gd name="T57" fmla="*/ 86 h 97"/>
                    <a:gd name="T58" fmla="*/ 34 w 98"/>
                    <a:gd name="T59" fmla="*/ 88 h 97"/>
                    <a:gd name="T60" fmla="*/ 40 w 98"/>
                    <a:gd name="T61" fmla="*/ 95 h 97"/>
                    <a:gd name="T62" fmla="*/ 47 w 98"/>
                    <a:gd name="T63" fmla="*/ 88 h 97"/>
                    <a:gd name="T64" fmla="*/ 55 w 98"/>
                    <a:gd name="T65" fmla="*/ 96 h 97"/>
                    <a:gd name="T66" fmla="*/ 61 w 98"/>
                    <a:gd name="T67" fmla="*/ 89 h 97"/>
                    <a:gd name="T68" fmla="*/ 67 w 98"/>
                    <a:gd name="T69" fmla="*/ 87 h 97"/>
                    <a:gd name="T70" fmla="*/ 75 w 98"/>
                    <a:gd name="T71" fmla="*/ 88 h 97"/>
                    <a:gd name="T72" fmla="*/ 76 w 98"/>
                    <a:gd name="T73" fmla="*/ 78 h 97"/>
                    <a:gd name="T74" fmla="*/ 87 w 98"/>
                    <a:gd name="T75" fmla="*/ 78 h 97"/>
                    <a:gd name="T76" fmla="*/ 86 w 98"/>
                    <a:gd name="T77" fmla="*/ 69 h 97"/>
                    <a:gd name="T78" fmla="*/ 89 w 98"/>
                    <a:gd name="T79" fmla="*/ 63 h 97"/>
                    <a:gd name="T80" fmla="*/ 57 w 98"/>
                    <a:gd name="T81" fmla="*/ 47 h 97"/>
                    <a:gd name="T82" fmla="*/ 41 w 98"/>
                    <a:gd name="T83" fmla="*/ 50 h 97"/>
                    <a:gd name="T84" fmla="*/ 57 w 98"/>
                    <a:gd name="T85"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 h="97">
                      <a:moveTo>
                        <a:pt x="95" y="61"/>
                      </a:moveTo>
                      <a:cubicBezTo>
                        <a:pt x="97" y="60"/>
                        <a:pt x="97" y="59"/>
                        <a:pt x="96" y="58"/>
                      </a:cubicBezTo>
                      <a:cubicBezTo>
                        <a:pt x="91" y="53"/>
                        <a:pt x="91" y="53"/>
                        <a:pt x="91" y="53"/>
                      </a:cubicBezTo>
                      <a:cubicBezTo>
                        <a:pt x="90" y="52"/>
                        <a:pt x="89" y="51"/>
                        <a:pt x="89" y="50"/>
                      </a:cubicBezTo>
                      <a:cubicBezTo>
                        <a:pt x="89" y="50"/>
                        <a:pt x="90" y="48"/>
                        <a:pt x="92" y="47"/>
                      </a:cubicBezTo>
                      <a:cubicBezTo>
                        <a:pt x="96" y="42"/>
                        <a:pt x="96" y="42"/>
                        <a:pt x="96" y="42"/>
                      </a:cubicBezTo>
                      <a:cubicBezTo>
                        <a:pt x="98" y="41"/>
                        <a:pt x="98" y="40"/>
                        <a:pt x="96" y="39"/>
                      </a:cubicBezTo>
                      <a:cubicBezTo>
                        <a:pt x="90" y="37"/>
                        <a:pt x="90" y="37"/>
                        <a:pt x="90" y="37"/>
                      </a:cubicBezTo>
                      <a:cubicBezTo>
                        <a:pt x="88" y="36"/>
                        <a:pt x="87" y="35"/>
                        <a:pt x="87" y="35"/>
                      </a:cubicBezTo>
                      <a:cubicBezTo>
                        <a:pt x="87" y="34"/>
                        <a:pt x="87" y="32"/>
                        <a:pt x="88" y="30"/>
                      </a:cubicBezTo>
                      <a:cubicBezTo>
                        <a:pt x="91" y="25"/>
                        <a:pt x="91" y="25"/>
                        <a:pt x="91" y="25"/>
                      </a:cubicBezTo>
                      <a:cubicBezTo>
                        <a:pt x="91" y="23"/>
                        <a:pt x="91" y="22"/>
                        <a:pt x="89" y="22"/>
                      </a:cubicBezTo>
                      <a:cubicBezTo>
                        <a:pt x="82" y="22"/>
                        <a:pt x="82" y="22"/>
                        <a:pt x="82" y="22"/>
                      </a:cubicBezTo>
                      <a:cubicBezTo>
                        <a:pt x="81" y="22"/>
                        <a:pt x="79" y="22"/>
                        <a:pt x="79" y="21"/>
                      </a:cubicBezTo>
                      <a:cubicBezTo>
                        <a:pt x="78" y="21"/>
                        <a:pt x="78" y="19"/>
                        <a:pt x="78" y="17"/>
                      </a:cubicBezTo>
                      <a:cubicBezTo>
                        <a:pt x="78" y="11"/>
                        <a:pt x="78" y="11"/>
                        <a:pt x="78" y="11"/>
                      </a:cubicBezTo>
                      <a:cubicBezTo>
                        <a:pt x="78" y="9"/>
                        <a:pt x="77" y="8"/>
                        <a:pt x="76" y="9"/>
                      </a:cubicBezTo>
                      <a:cubicBezTo>
                        <a:pt x="70" y="11"/>
                        <a:pt x="70" y="11"/>
                        <a:pt x="70" y="11"/>
                      </a:cubicBezTo>
                      <a:cubicBezTo>
                        <a:pt x="68" y="12"/>
                        <a:pt x="66" y="12"/>
                        <a:pt x="66" y="12"/>
                      </a:cubicBezTo>
                      <a:cubicBezTo>
                        <a:pt x="66" y="12"/>
                        <a:pt x="64" y="10"/>
                        <a:pt x="64" y="8"/>
                      </a:cubicBezTo>
                      <a:cubicBezTo>
                        <a:pt x="62" y="2"/>
                        <a:pt x="62" y="2"/>
                        <a:pt x="62" y="2"/>
                      </a:cubicBezTo>
                      <a:cubicBezTo>
                        <a:pt x="61" y="1"/>
                        <a:pt x="60" y="0"/>
                        <a:pt x="58" y="1"/>
                      </a:cubicBezTo>
                      <a:cubicBezTo>
                        <a:pt x="54" y="6"/>
                        <a:pt x="54" y="6"/>
                        <a:pt x="54" y="6"/>
                      </a:cubicBezTo>
                      <a:cubicBezTo>
                        <a:pt x="53" y="7"/>
                        <a:pt x="51" y="8"/>
                        <a:pt x="51" y="8"/>
                      </a:cubicBezTo>
                      <a:cubicBezTo>
                        <a:pt x="50" y="8"/>
                        <a:pt x="48" y="7"/>
                        <a:pt x="47" y="6"/>
                      </a:cubicBezTo>
                      <a:cubicBezTo>
                        <a:pt x="43" y="1"/>
                        <a:pt x="43" y="1"/>
                        <a:pt x="43" y="1"/>
                      </a:cubicBezTo>
                      <a:cubicBezTo>
                        <a:pt x="42" y="0"/>
                        <a:pt x="40" y="0"/>
                        <a:pt x="40" y="1"/>
                      </a:cubicBezTo>
                      <a:cubicBezTo>
                        <a:pt x="37" y="7"/>
                        <a:pt x="37" y="7"/>
                        <a:pt x="37" y="7"/>
                      </a:cubicBezTo>
                      <a:cubicBezTo>
                        <a:pt x="37" y="9"/>
                        <a:pt x="36" y="11"/>
                        <a:pt x="35" y="11"/>
                      </a:cubicBezTo>
                      <a:cubicBezTo>
                        <a:pt x="35" y="11"/>
                        <a:pt x="33" y="10"/>
                        <a:pt x="31" y="10"/>
                      </a:cubicBezTo>
                      <a:cubicBezTo>
                        <a:pt x="25" y="7"/>
                        <a:pt x="25" y="7"/>
                        <a:pt x="25" y="7"/>
                      </a:cubicBezTo>
                      <a:cubicBezTo>
                        <a:pt x="24" y="6"/>
                        <a:pt x="23" y="7"/>
                        <a:pt x="23" y="9"/>
                      </a:cubicBezTo>
                      <a:cubicBezTo>
                        <a:pt x="23" y="15"/>
                        <a:pt x="23" y="15"/>
                        <a:pt x="23" y="15"/>
                      </a:cubicBezTo>
                      <a:cubicBezTo>
                        <a:pt x="23" y="17"/>
                        <a:pt x="22" y="18"/>
                        <a:pt x="22" y="19"/>
                      </a:cubicBezTo>
                      <a:cubicBezTo>
                        <a:pt x="22" y="19"/>
                        <a:pt x="19" y="20"/>
                        <a:pt x="18" y="19"/>
                      </a:cubicBezTo>
                      <a:cubicBezTo>
                        <a:pt x="11" y="19"/>
                        <a:pt x="11" y="19"/>
                        <a:pt x="11" y="19"/>
                      </a:cubicBezTo>
                      <a:cubicBezTo>
                        <a:pt x="9" y="19"/>
                        <a:pt x="9" y="20"/>
                        <a:pt x="9" y="22"/>
                      </a:cubicBezTo>
                      <a:cubicBezTo>
                        <a:pt x="12" y="28"/>
                        <a:pt x="12" y="28"/>
                        <a:pt x="12" y="28"/>
                      </a:cubicBezTo>
                      <a:cubicBezTo>
                        <a:pt x="12" y="29"/>
                        <a:pt x="13" y="31"/>
                        <a:pt x="13" y="31"/>
                      </a:cubicBezTo>
                      <a:cubicBezTo>
                        <a:pt x="13" y="32"/>
                        <a:pt x="11" y="33"/>
                        <a:pt x="9" y="34"/>
                      </a:cubicBezTo>
                      <a:cubicBezTo>
                        <a:pt x="3" y="36"/>
                        <a:pt x="3" y="36"/>
                        <a:pt x="3" y="36"/>
                      </a:cubicBezTo>
                      <a:cubicBezTo>
                        <a:pt x="1" y="36"/>
                        <a:pt x="1" y="38"/>
                        <a:pt x="2" y="39"/>
                      </a:cubicBezTo>
                      <a:cubicBezTo>
                        <a:pt x="7" y="43"/>
                        <a:pt x="7" y="43"/>
                        <a:pt x="7" y="43"/>
                      </a:cubicBezTo>
                      <a:cubicBezTo>
                        <a:pt x="8" y="45"/>
                        <a:pt x="9" y="46"/>
                        <a:pt x="9" y="46"/>
                      </a:cubicBezTo>
                      <a:cubicBezTo>
                        <a:pt x="9" y="47"/>
                        <a:pt x="8" y="49"/>
                        <a:pt x="6" y="50"/>
                      </a:cubicBezTo>
                      <a:cubicBezTo>
                        <a:pt x="2" y="54"/>
                        <a:pt x="2" y="54"/>
                        <a:pt x="2" y="54"/>
                      </a:cubicBezTo>
                      <a:cubicBezTo>
                        <a:pt x="0" y="55"/>
                        <a:pt x="0" y="57"/>
                        <a:pt x="2" y="58"/>
                      </a:cubicBezTo>
                      <a:cubicBezTo>
                        <a:pt x="8" y="60"/>
                        <a:pt x="8" y="60"/>
                        <a:pt x="8" y="60"/>
                      </a:cubicBezTo>
                      <a:cubicBezTo>
                        <a:pt x="10" y="61"/>
                        <a:pt x="11" y="62"/>
                        <a:pt x="11" y="62"/>
                      </a:cubicBezTo>
                      <a:cubicBezTo>
                        <a:pt x="11" y="62"/>
                        <a:pt x="11" y="65"/>
                        <a:pt x="10" y="66"/>
                      </a:cubicBezTo>
                      <a:cubicBezTo>
                        <a:pt x="7" y="72"/>
                        <a:pt x="7" y="72"/>
                        <a:pt x="7" y="72"/>
                      </a:cubicBezTo>
                      <a:cubicBezTo>
                        <a:pt x="7" y="73"/>
                        <a:pt x="7" y="75"/>
                        <a:pt x="9" y="75"/>
                      </a:cubicBezTo>
                      <a:cubicBezTo>
                        <a:pt x="16" y="75"/>
                        <a:pt x="16" y="75"/>
                        <a:pt x="16" y="75"/>
                      </a:cubicBezTo>
                      <a:cubicBezTo>
                        <a:pt x="17" y="75"/>
                        <a:pt x="19" y="75"/>
                        <a:pt x="19" y="75"/>
                      </a:cubicBezTo>
                      <a:cubicBezTo>
                        <a:pt x="20" y="76"/>
                        <a:pt x="20" y="78"/>
                        <a:pt x="20" y="80"/>
                      </a:cubicBezTo>
                      <a:cubicBezTo>
                        <a:pt x="20" y="86"/>
                        <a:pt x="20" y="86"/>
                        <a:pt x="20" y="86"/>
                      </a:cubicBezTo>
                      <a:cubicBezTo>
                        <a:pt x="20" y="88"/>
                        <a:pt x="21" y="89"/>
                        <a:pt x="22" y="88"/>
                      </a:cubicBezTo>
                      <a:cubicBezTo>
                        <a:pt x="28" y="86"/>
                        <a:pt x="28" y="86"/>
                        <a:pt x="28" y="86"/>
                      </a:cubicBezTo>
                      <a:cubicBezTo>
                        <a:pt x="30" y="85"/>
                        <a:pt x="32" y="84"/>
                        <a:pt x="32" y="85"/>
                      </a:cubicBezTo>
                      <a:cubicBezTo>
                        <a:pt x="32" y="85"/>
                        <a:pt x="34" y="87"/>
                        <a:pt x="34" y="88"/>
                      </a:cubicBezTo>
                      <a:cubicBezTo>
                        <a:pt x="36" y="94"/>
                        <a:pt x="36" y="94"/>
                        <a:pt x="36" y="94"/>
                      </a:cubicBezTo>
                      <a:cubicBezTo>
                        <a:pt x="37" y="96"/>
                        <a:pt x="38" y="96"/>
                        <a:pt x="40" y="95"/>
                      </a:cubicBezTo>
                      <a:cubicBezTo>
                        <a:pt x="44" y="91"/>
                        <a:pt x="44" y="91"/>
                        <a:pt x="44" y="91"/>
                      </a:cubicBezTo>
                      <a:cubicBezTo>
                        <a:pt x="45" y="89"/>
                        <a:pt x="47" y="88"/>
                        <a:pt x="47" y="88"/>
                      </a:cubicBezTo>
                      <a:cubicBezTo>
                        <a:pt x="48" y="88"/>
                        <a:pt x="50" y="89"/>
                        <a:pt x="51" y="91"/>
                      </a:cubicBezTo>
                      <a:cubicBezTo>
                        <a:pt x="55" y="96"/>
                        <a:pt x="55" y="96"/>
                        <a:pt x="55" y="96"/>
                      </a:cubicBezTo>
                      <a:cubicBezTo>
                        <a:pt x="56" y="97"/>
                        <a:pt x="58" y="97"/>
                        <a:pt x="58" y="95"/>
                      </a:cubicBezTo>
                      <a:cubicBezTo>
                        <a:pt x="61" y="89"/>
                        <a:pt x="61" y="89"/>
                        <a:pt x="61" y="89"/>
                      </a:cubicBezTo>
                      <a:cubicBezTo>
                        <a:pt x="61" y="88"/>
                        <a:pt x="62" y="86"/>
                        <a:pt x="63" y="86"/>
                      </a:cubicBezTo>
                      <a:cubicBezTo>
                        <a:pt x="63" y="86"/>
                        <a:pt x="65" y="86"/>
                        <a:pt x="67" y="87"/>
                      </a:cubicBezTo>
                      <a:cubicBezTo>
                        <a:pt x="73" y="90"/>
                        <a:pt x="73" y="90"/>
                        <a:pt x="73" y="90"/>
                      </a:cubicBezTo>
                      <a:cubicBezTo>
                        <a:pt x="74" y="91"/>
                        <a:pt x="75" y="90"/>
                        <a:pt x="75" y="88"/>
                      </a:cubicBezTo>
                      <a:cubicBezTo>
                        <a:pt x="75" y="82"/>
                        <a:pt x="75" y="82"/>
                        <a:pt x="75" y="82"/>
                      </a:cubicBezTo>
                      <a:cubicBezTo>
                        <a:pt x="75" y="80"/>
                        <a:pt x="76" y="78"/>
                        <a:pt x="76" y="78"/>
                      </a:cubicBezTo>
                      <a:cubicBezTo>
                        <a:pt x="76" y="78"/>
                        <a:pt x="78" y="77"/>
                        <a:pt x="80" y="77"/>
                      </a:cubicBezTo>
                      <a:cubicBezTo>
                        <a:pt x="87" y="78"/>
                        <a:pt x="87" y="78"/>
                        <a:pt x="87" y="78"/>
                      </a:cubicBezTo>
                      <a:cubicBezTo>
                        <a:pt x="88" y="78"/>
                        <a:pt x="89" y="77"/>
                        <a:pt x="89" y="75"/>
                      </a:cubicBezTo>
                      <a:cubicBezTo>
                        <a:pt x="86" y="69"/>
                        <a:pt x="86" y="69"/>
                        <a:pt x="86" y="69"/>
                      </a:cubicBezTo>
                      <a:cubicBezTo>
                        <a:pt x="86" y="67"/>
                        <a:pt x="85" y="66"/>
                        <a:pt x="85" y="65"/>
                      </a:cubicBezTo>
                      <a:cubicBezTo>
                        <a:pt x="85" y="65"/>
                        <a:pt x="87" y="64"/>
                        <a:pt x="89" y="63"/>
                      </a:cubicBezTo>
                      <a:lnTo>
                        <a:pt x="95" y="61"/>
                      </a:lnTo>
                      <a:close/>
                      <a:moveTo>
                        <a:pt x="57" y="47"/>
                      </a:moveTo>
                      <a:cubicBezTo>
                        <a:pt x="58" y="52"/>
                        <a:pt x="55" y="56"/>
                        <a:pt x="50" y="57"/>
                      </a:cubicBezTo>
                      <a:cubicBezTo>
                        <a:pt x="46" y="57"/>
                        <a:pt x="41" y="54"/>
                        <a:pt x="41" y="50"/>
                      </a:cubicBezTo>
                      <a:cubicBezTo>
                        <a:pt x="40" y="45"/>
                        <a:pt x="43" y="41"/>
                        <a:pt x="48" y="40"/>
                      </a:cubicBezTo>
                      <a:cubicBezTo>
                        <a:pt x="52" y="39"/>
                        <a:pt x="57" y="42"/>
                        <a:pt x="5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5" name="Freeform 344">
                  <a:extLst>
                    <a:ext uri="{FF2B5EF4-FFF2-40B4-BE49-F238E27FC236}">
                      <a16:creationId xmlns:a16="http://schemas.microsoft.com/office/drawing/2014/main" id="{F3559A63-73E7-47D5-9DEB-0946C17124ED}"/>
                    </a:ext>
                  </a:extLst>
                </p:cNvPr>
                <p:cNvSpPr>
                  <a:spLocks noEditPoints="1"/>
                </p:cNvSpPr>
                <p:nvPr/>
              </p:nvSpPr>
              <p:spPr bwMode="auto">
                <a:xfrm>
                  <a:off x="2851151" y="1431925"/>
                  <a:ext cx="636588" cy="633412"/>
                </a:xfrm>
                <a:custGeom>
                  <a:avLst/>
                  <a:gdLst>
                    <a:gd name="T0" fmla="*/ 168 w 186"/>
                    <a:gd name="T1" fmla="*/ 74 h 186"/>
                    <a:gd name="T2" fmla="*/ 178 w 186"/>
                    <a:gd name="T3" fmla="*/ 54 h 186"/>
                    <a:gd name="T4" fmla="*/ 154 w 186"/>
                    <a:gd name="T5" fmla="*/ 47 h 186"/>
                    <a:gd name="T6" fmla="*/ 156 w 186"/>
                    <a:gd name="T7" fmla="*/ 24 h 186"/>
                    <a:gd name="T8" fmla="*/ 132 w 186"/>
                    <a:gd name="T9" fmla="*/ 27 h 186"/>
                    <a:gd name="T10" fmla="*/ 125 w 186"/>
                    <a:gd name="T11" fmla="*/ 6 h 186"/>
                    <a:gd name="T12" fmla="*/ 104 w 186"/>
                    <a:gd name="T13" fmla="*/ 17 h 186"/>
                    <a:gd name="T14" fmla="*/ 89 w 186"/>
                    <a:gd name="T15" fmla="*/ 0 h 186"/>
                    <a:gd name="T16" fmla="*/ 74 w 186"/>
                    <a:gd name="T17" fmla="*/ 19 h 186"/>
                    <a:gd name="T18" fmla="*/ 54 w 186"/>
                    <a:gd name="T19" fmla="*/ 9 h 186"/>
                    <a:gd name="T20" fmla="*/ 47 w 186"/>
                    <a:gd name="T21" fmla="*/ 32 h 186"/>
                    <a:gd name="T22" fmla="*/ 24 w 186"/>
                    <a:gd name="T23" fmla="*/ 31 h 186"/>
                    <a:gd name="T24" fmla="*/ 27 w 186"/>
                    <a:gd name="T25" fmla="*/ 54 h 186"/>
                    <a:gd name="T26" fmla="*/ 6 w 186"/>
                    <a:gd name="T27" fmla="*/ 61 h 186"/>
                    <a:gd name="T28" fmla="*/ 17 w 186"/>
                    <a:gd name="T29" fmla="*/ 83 h 186"/>
                    <a:gd name="T30" fmla="*/ 0 w 186"/>
                    <a:gd name="T31" fmla="*/ 98 h 186"/>
                    <a:gd name="T32" fmla="*/ 19 w 186"/>
                    <a:gd name="T33" fmla="*/ 112 h 186"/>
                    <a:gd name="T34" fmla="*/ 9 w 186"/>
                    <a:gd name="T35" fmla="*/ 133 h 186"/>
                    <a:gd name="T36" fmla="*/ 32 w 186"/>
                    <a:gd name="T37" fmla="*/ 139 h 186"/>
                    <a:gd name="T38" fmla="*/ 31 w 186"/>
                    <a:gd name="T39" fmla="*/ 162 h 186"/>
                    <a:gd name="T40" fmla="*/ 54 w 186"/>
                    <a:gd name="T41" fmla="*/ 159 h 186"/>
                    <a:gd name="T42" fmla="*/ 62 w 186"/>
                    <a:gd name="T43" fmla="*/ 181 h 186"/>
                    <a:gd name="T44" fmla="*/ 83 w 186"/>
                    <a:gd name="T45" fmla="*/ 169 h 186"/>
                    <a:gd name="T46" fmla="*/ 98 w 186"/>
                    <a:gd name="T47" fmla="*/ 186 h 186"/>
                    <a:gd name="T48" fmla="*/ 113 w 186"/>
                    <a:gd name="T49" fmla="*/ 167 h 186"/>
                    <a:gd name="T50" fmla="*/ 133 w 186"/>
                    <a:gd name="T51" fmla="*/ 177 h 186"/>
                    <a:gd name="T52" fmla="*/ 140 w 186"/>
                    <a:gd name="T53" fmla="*/ 154 h 186"/>
                    <a:gd name="T54" fmla="*/ 162 w 186"/>
                    <a:gd name="T55" fmla="*/ 156 h 186"/>
                    <a:gd name="T56" fmla="*/ 159 w 186"/>
                    <a:gd name="T57" fmla="*/ 132 h 186"/>
                    <a:gd name="T58" fmla="*/ 181 w 186"/>
                    <a:gd name="T59" fmla="*/ 125 h 186"/>
                    <a:gd name="T60" fmla="*/ 169 w 186"/>
                    <a:gd name="T61" fmla="*/ 103 h 186"/>
                    <a:gd name="T62" fmla="*/ 186 w 186"/>
                    <a:gd name="T63" fmla="*/ 88 h 186"/>
                    <a:gd name="T64" fmla="*/ 143 w 186"/>
                    <a:gd name="T65" fmla="*/ 111 h 186"/>
                    <a:gd name="T66" fmla="*/ 143 w 186"/>
                    <a:gd name="T67" fmla="*/ 75 h 186"/>
                    <a:gd name="T68" fmla="*/ 151 w 186"/>
                    <a:gd name="T69" fmla="*/ 108 h 186"/>
                    <a:gd name="T70" fmla="*/ 115 w 186"/>
                    <a:gd name="T71" fmla="*/ 76 h 186"/>
                    <a:gd name="T72" fmla="*/ 123 w 186"/>
                    <a:gd name="T73" fmla="*/ 42 h 186"/>
                    <a:gd name="T74" fmla="*/ 78 w 186"/>
                    <a:gd name="T75" fmla="*/ 35 h 186"/>
                    <a:gd name="T76" fmla="*/ 111 w 186"/>
                    <a:gd name="T77" fmla="*/ 42 h 186"/>
                    <a:gd name="T78" fmla="*/ 76 w 186"/>
                    <a:gd name="T79" fmla="*/ 42 h 186"/>
                    <a:gd name="T80" fmla="*/ 93 w 186"/>
                    <a:gd name="T81" fmla="*/ 108 h 186"/>
                    <a:gd name="T82" fmla="*/ 108 w 186"/>
                    <a:gd name="T83" fmla="*/ 93 h 186"/>
                    <a:gd name="T84" fmla="*/ 77 w 186"/>
                    <a:gd name="T85" fmla="*/ 71 h 186"/>
                    <a:gd name="T86" fmla="*/ 42 w 186"/>
                    <a:gd name="T87" fmla="*/ 62 h 186"/>
                    <a:gd name="T88" fmla="*/ 35 w 186"/>
                    <a:gd name="T89" fmla="*/ 107 h 186"/>
                    <a:gd name="T90" fmla="*/ 42 w 186"/>
                    <a:gd name="T91" fmla="*/ 75 h 186"/>
                    <a:gd name="T92" fmla="*/ 42 w 186"/>
                    <a:gd name="T93" fmla="*/ 110 h 186"/>
                    <a:gd name="T94" fmla="*/ 44 w 186"/>
                    <a:gd name="T95" fmla="*/ 116 h 186"/>
                    <a:gd name="T96" fmla="*/ 70 w 186"/>
                    <a:gd name="T97" fmla="*/ 141 h 186"/>
                    <a:gd name="T98" fmla="*/ 41 w 186"/>
                    <a:gd name="T99" fmla="*/ 123 h 186"/>
                    <a:gd name="T100" fmla="*/ 78 w 186"/>
                    <a:gd name="T101" fmla="*/ 150 h 186"/>
                    <a:gd name="T102" fmla="*/ 96 w 186"/>
                    <a:gd name="T103" fmla="*/ 120 h 186"/>
                    <a:gd name="T104" fmla="*/ 123 w 186"/>
                    <a:gd name="T105" fmla="*/ 144 h 186"/>
                    <a:gd name="T106" fmla="*/ 114 w 186"/>
                    <a:gd name="T107" fmla="*/ 110 h 186"/>
                    <a:gd name="T108" fmla="*/ 135 w 186"/>
                    <a:gd name="T10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86">
                      <a:moveTo>
                        <a:pt x="183" y="85"/>
                      </a:moveTo>
                      <a:cubicBezTo>
                        <a:pt x="169" y="83"/>
                        <a:pt x="169" y="83"/>
                        <a:pt x="169" y="83"/>
                      </a:cubicBezTo>
                      <a:cubicBezTo>
                        <a:pt x="169" y="80"/>
                        <a:pt x="168" y="77"/>
                        <a:pt x="168" y="74"/>
                      </a:cubicBezTo>
                      <a:cubicBezTo>
                        <a:pt x="180" y="67"/>
                        <a:pt x="180" y="67"/>
                        <a:pt x="180" y="67"/>
                      </a:cubicBezTo>
                      <a:cubicBezTo>
                        <a:pt x="181" y="66"/>
                        <a:pt x="182" y="64"/>
                        <a:pt x="181" y="62"/>
                      </a:cubicBezTo>
                      <a:cubicBezTo>
                        <a:pt x="178" y="54"/>
                        <a:pt x="178" y="54"/>
                        <a:pt x="178" y="54"/>
                      </a:cubicBezTo>
                      <a:cubicBezTo>
                        <a:pt x="177" y="52"/>
                        <a:pt x="175" y="51"/>
                        <a:pt x="173" y="51"/>
                      </a:cubicBezTo>
                      <a:cubicBezTo>
                        <a:pt x="160" y="55"/>
                        <a:pt x="160" y="55"/>
                        <a:pt x="160" y="55"/>
                      </a:cubicBezTo>
                      <a:cubicBezTo>
                        <a:pt x="158" y="52"/>
                        <a:pt x="156" y="49"/>
                        <a:pt x="154" y="47"/>
                      </a:cubicBezTo>
                      <a:cubicBezTo>
                        <a:pt x="163" y="35"/>
                        <a:pt x="163" y="35"/>
                        <a:pt x="163" y="35"/>
                      </a:cubicBezTo>
                      <a:cubicBezTo>
                        <a:pt x="164" y="34"/>
                        <a:pt x="164" y="32"/>
                        <a:pt x="162" y="31"/>
                      </a:cubicBezTo>
                      <a:cubicBezTo>
                        <a:pt x="156" y="24"/>
                        <a:pt x="156" y="24"/>
                        <a:pt x="156" y="24"/>
                      </a:cubicBezTo>
                      <a:cubicBezTo>
                        <a:pt x="155" y="23"/>
                        <a:pt x="152" y="23"/>
                        <a:pt x="151" y="24"/>
                      </a:cubicBezTo>
                      <a:cubicBezTo>
                        <a:pt x="140" y="32"/>
                        <a:pt x="140" y="32"/>
                        <a:pt x="140" y="32"/>
                      </a:cubicBezTo>
                      <a:cubicBezTo>
                        <a:pt x="137" y="30"/>
                        <a:pt x="135" y="29"/>
                        <a:pt x="132" y="27"/>
                      </a:cubicBezTo>
                      <a:cubicBezTo>
                        <a:pt x="136" y="13"/>
                        <a:pt x="136" y="13"/>
                        <a:pt x="136" y="13"/>
                      </a:cubicBezTo>
                      <a:cubicBezTo>
                        <a:pt x="136" y="12"/>
                        <a:pt x="135" y="10"/>
                        <a:pt x="134" y="9"/>
                      </a:cubicBezTo>
                      <a:cubicBezTo>
                        <a:pt x="125" y="6"/>
                        <a:pt x="125" y="6"/>
                        <a:pt x="125" y="6"/>
                      </a:cubicBezTo>
                      <a:cubicBezTo>
                        <a:pt x="123" y="5"/>
                        <a:pt x="121" y="6"/>
                        <a:pt x="121" y="7"/>
                      </a:cubicBezTo>
                      <a:cubicBezTo>
                        <a:pt x="113" y="19"/>
                        <a:pt x="113" y="19"/>
                        <a:pt x="113" y="19"/>
                      </a:cubicBezTo>
                      <a:cubicBezTo>
                        <a:pt x="110" y="18"/>
                        <a:pt x="107" y="18"/>
                        <a:pt x="104" y="17"/>
                      </a:cubicBezTo>
                      <a:cubicBezTo>
                        <a:pt x="102" y="3"/>
                        <a:pt x="102" y="3"/>
                        <a:pt x="102" y="3"/>
                      </a:cubicBezTo>
                      <a:cubicBezTo>
                        <a:pt x="101" y="1"/>
                        <a:pt x="100" y="0"/>
                        <a:pt x="98" y="0"/>
                      </a:cubicBezTo>
                      <a:cubicBezTo>
                        <a:pt x="89" y="0"/>
                        <a:pt x="89" y="0"/>
                        <a:pt x="89" y="0"/>
                      </a:cubicBezTo>
                      <a:cubicBezTo>
                        <a:pt x="87" y="0"/>
                        <a:pt x="85" y="1"/>
                        <a:pt x="85" y="3"/>
                      </a:cubicBezTo>
                      <a:cubicBezTo>
                        <a:pt x="83" y="17"/>
                        <a:pt x="83" y="17"/>
                        <a:pt x="83" y="17"/>
                      </a:cubicBezTo>
                      <a:cubicBezTo>
                        <a:pt x="80" y="18"/>
                        <a:pt x="77" y="18"/>
                        <a:pt x="74" y="19"/>
                      </a:cubicBezTo>
                      <a:cubicBezTo>
                        <a:pt x="67" y="7"/>
                        <a:pt x="67" y="7"/>
                        <a:pt x="67" y="7"/>
                      </a:cubicBezTo>
                      <a:cubicBezTo>
                        <a:pt x="66" y="5"/>
                        <a:pt x="64" y="5"/>
                        <a:pt x="63" y="5"/>
                      </a:cubicBezTo>
                      <a:cubicBezTo>
                        <a:pt x="54" y="9"/>
                        <a:pt x="54" y="9"/>
                        <a:pt x="54" y="9"/>
                      </a:cubicBezTo>
                      <a:cubicBezTo>
                        <a:pt x="52" y="9"/>
                        <a:pt x="51" y="11"/>
                        <a:pt x="52" y="13"/>
                      </a:cubicBezTo>
                      <a:cubicBezTo>
                        <a:pt x="55" y="27"/>
                        <a:pt x="55" y="27"/>
                        <a:pt x="55" y="27"/>
                      </a:cubicBezTo>
                      <a:cubicBezTo>
                        <a:pt x="52" y="28"/>
                        <a:pt x="50" y="30"/>
                        <a:pt x="47" y="32"/>
                      </a:cubicBezTo>
                      <a:cubicBezTo>
                        <a:pt x="36" y="24"/>
                        <a:pt x="36" y="24"/>
                        <a:pt x="36" y="24"/>
                      </a:cubicBezTo>
                      <a:cubicBezTo>
                        <a:pt x="34" y="23"/>
                        <a:pt x="32" y="23"/>
                        <a:pt x="31" y="24"/>
                      </a:cubicBezTo>
                      <a:cubicBezTo>
                        <a:pt x="24" y="31"/>
                        <a:pt x="24" y="31"/>
                        <a:pt x="24" y="31"/>
                      </a:cubicBezTo>
                      <a:cubicBezTo>
                        <a:pt x="23" y="32"/>
                        <a:pt x="23" y="34"/>
                        <a:pt x="24" y="35"/>
                      </a:cubicBezTo>
                      <a:cubicBezTo>
                        <a:pt x="32" y="47"/>
                        <a:pt x="32" y="47"/>
                        <a:pt x="32" y="47"/>
                      </a:cubicBezTo>
                      <a:cubicBezTo>
                        <a:pt x="31" y="49"/>
                        <a:pt x="29" y="52"/>
                        <a:pt x="27" y="54"/>
                      </a:cubicBezTo>
                      <a:cubicBezTo>
                        <a:pt x="14" y="51"/>
                        <a:pt x="14" y="51"/>
                        <a:pt x="14" y="51"/>
                      </a:cubicBezTo>
                      <a:cubicBezTo>
                        <a:pt x="12" y="50"/>
                        <a:pt x="10" y="51"/>
                        <a:pt x="9" y="53"/>
                      </a:cubicBezTo>
                      <a:cubicBezTo>
                        <a:pt x="6" y="61"/>
                        <a:pt x="6" y="61"/>
                        <a:pt x="6" y="61"/>
                      </a:cubicBezTo>
                      <a:cubicBezTo>
                        <a:pt x="5" y="63"/>
                        <a:pt x="6" y="65"/>
                        <a:pt x="7" y="66"/>
                      </a:cubicBezTo>
                      <a:cubicBezTo>
                        <a:pt x="19" y="73"/>
                        <a:pt x="19" y="73"/>
                        <a:pt x="19" y="73"/>
                      </a:cubicBezTo>
                      <a:cubicBezTo>
                        <a:pt x="19" y="76"/>
                        <a:pt x="18" y="80"/>
                        <a:pt x="17" y="83"/>
                      </a:cubicBezTo>
                      <a:cubicBezTo>
                        <a:pt x="3" y="85"/>
                        <a:pt x="3" y="85"/>
                        <a:pt x="3" y="85"/>
                      </a:cubicBezTo>
                      <a:cubicBezTo>
                        <a:pt x="2" y="85"/>
                        <a:pt x="0" y="87"/>
                        <a:pt x="0" y="88"/>
                      </a:cubicBezTo>
                      <a:cubicBezTo>
                        <a:pt x="0" y="98"/>
                        <a:pt x="0" y="98"/>
                        <a:pt x="0" y="98"/>
                      </a:cubicBezTo>
                      <a:cubicBezTo>
                        <a:pt x="0" y="100"/>
                        <a:pt x="2" y="101"/>
                        <a:pt x="3" y="101"/>
                      </a:cubicBezTo>
                      <a:cubicBezTo>
                        <a:pt x="17" y="103"/>
                        <a:pt x="17" y="103"/>
                        <a:pt x="17" y="103"/>
                      </a:cubicBezTo>
                      <a:cubicBezTo>
                        <a:pt x="18" y="106"/>
                        <a:pt x="18" y="109"/>
                        <a:pt x="19" y="112"/>
                      </a:cubicBezTo>
                      <a:cubicBezTo>
                        <a:pt x="7" y="119"/>
                        <a:pt x="7" y="119"/>
                        <a:pt x="7" y="119"/>
                      </a:cubicBezTo>
                      <a:cubicBezTo>
                        <a:pt x="6" y="120"/>
                        <a:pt x="5" y="122"/>
                        <a:pt x="5" y="124"/>
                      </a:cubicBezTo>
                      <a:cubicBezTo>
                        <a:pt x="9" y="133"/>
                        <a:pt x="9" y="133"/>
                        <a:pt x="9" y="133"/>
                      </a:cubicBezTo>
                      <a:cubicBezTo>
                        <a:pt x="10" y="134"/>
                        <a:pt x="12" y="135"/>
                        <a:pt x="13" y="135"/>
                      </a:cubicBezTo>
                      <a:cubicBezTo>
                        <a:pt x="27" y="131"/>
                        <a:pt x="27" y="131"/>
                        <a:pt x="27" y="131"/>
                      </a:cubicBezTo>
                      <a:cubicBezTo>
                        <a:pt x="29" y="134"/>
                        <a:pt x="30" y="137"/>
                        <a:pt x="32" y="139"/>
                      </a:cubicBezTo>
                      <a:cubicBezTo>
                        <a:pt x="24" y="151"/>
                        <a:pt x="24" y="151"/>
                        <a:pt x="24" y="151"/>
                      </a:cubicBezTo>
                      <a:cubicBezTo>
                        <a:pt x="23" y="152"/>
                        <a:pt x="23" y="154"/>
                        <a:pt x="24" y="156"/>
                      </a:cubicBezTo>
                      <a:cubicBezTo>
                        <a:pt x="31" y="162"/>
                        <a:pt x="31" y="162"/>
                        <a:pt x="31" y="162"/>
                      </a:cubicBezTo>
                      <a:cubicBezTo>
                        <a:pt x="32" y="163"/>
                        <a:pt x="34" y="164"/>
                        <a:pt x="36" y="163"/>
                      </a:cubicBezTo>
                      <a:cubicBezTo>
                        <a:pt x="47" y="154"/>
                        <a:pt x="47" y="154"/>
                        <a:pt x="47" y="154"/>
                      </a:cubicBezTo>
                      <a:cubicBezTo>
                        <a:pt x="49" y="156"/>
                        <a:pt x="52" y="158"/>
                        <a:pt x="54" y="159"/>
                      </a:cubicBezTo>
                      <a:cubicBezTo>
                        <a:pt x="51" y="173"/>
                        <a:pt x="51" y="173"/>
                        <a:pt x="51" y="173"/>
                      </a:cubicBezTo>
                      <a:cubicBezTo>
                        <a:pt x="50" y="174"/>
                        <a:pt x="51" y="176"/>
                        <a:pt x="53" y="177"/>
                      </a:cubicBezTo>
                      <a:cubicBezTo>
                        <a:pt x="62" y="181"/>
                        <a:pt x="62" y="181"/>
                        <a:pt x="62" y="181"/>
                      </a:cubicBezTo>
                      <a:cubicBezTo>
                        <a:pt x="63" y="181"/>
                        <a:pt x="65" y="181"/>
                        <a:pt x="66" y="179"/>
                      </a:cubicBezTo>
                      <a:cubicBezTo>
                        <a:pt x="74" y="167"/>
                        <a:pt x="74" y="167"/>
                        <a:pt x="74" y="167"/>
                      </a:cubicBezTo>
                      <a:cubicBezTo>
                        <a:pt x="77" y="168"/>
                        <a:pt x="80" y="169"/>
                        <a:pt x="83" y="169"/>
                      </a:cubicBezTo>
                      <a:cubicBezTo>
                        <a:pt x="85" y="183"/>
                        <a:pt x="85" y="183"/>
                        <a:pt x="85" y="183"/>
                      </a:cubicBezTo>
                      <a:cubicBezTo>
                        <a:pt x="85" y="185"/>
                        <a:pt x="87" y="186"/>
                        <a:pt x="89" y="186"/>
                      </a:cubicBezTo>
                      <a:cubicBezTo>
                        <a:pt x="98" y="186"/>
                        <a:pt x="98" y="186"/>
                        <a:pt x="98" y="186"/>
                      </a:cubicBezTo>
                      <a:cubicBezTo>
                        <a:pt x="100" y="186"/>
                        <a:pt x="101" y="185"/>
                        <a:pt x="102" y="183"/>
                      </a:cubicBezTo>
                      <a:cubicBezTo>
                        <a:pt x="104" y="169"/>
                        <a:pt x="104" y="169"/>
                        <a:pt x="104" y="169"/>
                      </a:cubicBezTo>
                      <a:cubicBezTo>
                        <a:pt x="107" y="169"/>
                        <a:pt x="110" y="168"/>
                        <a:pt x="113" y="167"/>
                      </a:cubicBezTo>
                      <a:cubicBezTo>
                        <a:pt x="120" y="179"/>
                        <a:pt x="120" y="179"/>
                        <a:pt x="120" y="179"/>
                      </a:cubicBezTo>
                      <a:cubicBezTo>
                        <a:pt x="121" y="181"/>
                        <a:pt x="123" y="182"/>
                        <a:pt x="124" y="181"/>
                      </a:cubicBezTo>
                      <a:cubicBezTo>
                        <a:pt x="133" y="177"/>
                        <a:pt x="133" y="177"/>
                        <a:pt x="133" y="177"/>
                      </a:cubicBezTo>
                      <a:cubicBezTo>
                        <a:pt x="135" y="177"/>
                        <a:pt x="135" y="175"/>
                        <a:pt x="135" y="173"/>
                      </a:cubicBezTo>
                      <a:cubicBezTo>
                        <a:pt x="132" y="159"/>
                        <a:pt x="132" y="159"/>
                        <a:pt x="132" y="159"/>
                      </a:cubicBezTo>
                      <a:cubicBezTo>
                        <a:pt x="134" y="158"/>
                        <a:pt x="137" y="156"/>
                        <a:pt x="140" y="154"/>
                      </a:cubicBezTo>
                      <a:cubicBezTo>
                        <a:pt x="151" y="163"/>
                        <a:pt x="151" y="163"/>
                        <a:pt x="151" y="163"/>
                      </a:cubicBezTo>
                      <a:cubicBezTo>
                        <a:pt x="152" y="164"/>
                        <a:pt x="155" y="163"/>
                        <a:pt x="156" y="162"/>
                      </a:cubicBezTo>
                      <a:cubicBezTo>
                        <a:pt x="162" y="156"/>
                        <a:pt x="162" y="156"/>
                        <a:pt x="162" y="156"/>
                      </a:cubicBezTo>
                      <a:cubicBezTo>
                        <a:pt x="164" y="154"/>
                        <a:pt x="164" y="152"/>
                        <a:pt x="163" y="151"/>
                      </a:cubicBezTo>
                      <a:cubicBezTo>
                        <a:pt x="154" y="139"/>
                        <a:pt x="154" y="139"/>
                        <a:pt x="154" y="139"/>
                      </a:cubicBezTo>
                      <a:cubicBezTo>
                        <a:pt x="156" y="137"/>
                        <a:pt x="158" y="135"/>
                        <a:pt x="159" y="132"/>
                      </a:cubicBezTo>
                      <a:cubicBezTo>
                        <a:pt x="173" y="136"/>
                        <a:pt x="173" y="136"/>
                        <a:pt x="173" y="136"/>
                      </a:cubicBezTo>
                      <a:cubicBezTo>
                        <a:pt x="175" y="136"/>
                        <a:pt x="177" y="135"/>
                        <a:pt x="177" y="133"/>
                      </a:cubicBezTo>
                      <a:cubicBezTo>
                        <a:pt x="181" y="125"/>
                        <a:pt x="181" y="125"/>
                        <a:pt x="181" y="125"/>
                      </a:cubicBezTo>
                      <a:cubicBezTo>
                        <a:pt x="182" y="123"/>
                        <a:pt x="181" y="121"/>
                        <a:pt x="179" y="120"/>
                      </a:cubicBezTo>
                      <a:cubicBezTo>
                        <a:pt x="167" y="113"/>
                        <a:pt x="167" y="113"/>
                        <a:pt x="167" y="113"/>
                      </a:cubicBezTo>
                      <a:cubicBezTo>
                        <a:pt x="168" y="110"/>
                        <a:pt x="169" y="107"/>
                        <a:pt x="169" y="103"/>
                      </a:cubicBezTo>
                      <a:cubicBezTo>
                        <a:pt x="183" y="101"/>
                        <a:pt x="183" y="101"/>
                        <a:pt x="183" y="101"/>
                      </a:cubicBezTo>
                      <a:cubicBezTo>
                        <a:pt x="185" y="101"/>
                        <a:pt x="186" y="100"/>
                        <a:pt x="186" y="98"/>
                      </a:cubicBezTo>
                      <a:cubicBezTo>
                        <a:pt x="186" y="88"/>
                        <a:pt x="186" y="88"/>
                        <a:pt x="186" y="88"/>
                      </a:cubicBezTo>
                      <a:cubicBezTo>
                        <a:pt x="186" y="87"/>
                        <a:pt x="185" y="85"/>
                        <a:pt x="183" y="85"/>
                      </a:cubicBezTo>
                      <a:close/>
                      <a:moveTo>
                        <a:pt x="151" y="108"/>
                      </a:moveTo>
                      <a:cubicBezTo>
                        <a:pt x="150" y="111"/>
                        <a:pt x="146" y="113"/>
                        <a:pt x="143" y="111"/>
                      </a:cubicBezTo>
                      <a:cubicBezTo>
                        <a:pt x="120" y="96"/>
                        <a:pt x="120" y="96"/>
                        <a:pt x="120" y="96"/>
                      </a:cubicBezTo>
                      <a:cubicBezTo>
                        <a:pt x="117" y="95"/>
                        <a:pt x="117" y="92"/>
                        <a:pt x="120" y="90"/>
                      </a:cubicBezTo>
                      <a:cubicBezTo>
                        <a:pt x="143" y="75"/>
                        <a:pt x="143" y="75"/>
                        <a:pt x="143" y="75"/>
                      </a:cubicBezTo>
                      <a:cubicBezTo>
                        <a:pt x="146" y="74"/>
                        <a:pt x="150" y="75"/>
                        <a:pt x="151" y="78"/>
                      </a:cubicBezTo>
                      <a:cubicBezTo>
                        <a:pt x="151" y="78"/>
                        <a:pt x="153" y="86"/>
                        <a:pt x="153" y="93"/>
                      </a:cubicBezTo>
                      <a:cubicBezTo>
                        <a:pt x="153" y="101"/>
                        <a:pt x="151" y="108"/>
                        <a:pt x="151" y="108"/>
                      </a:cubicBezTo>
                      <a:close/>
                      <a:moveTo>
                        <a:pt x="145" y="63"/>
                      </a:moveTo>
                      <a:cubicBezTo>
                        <a:pt x="146" y="66"/>
                        <a:pt x="145" y="69"/>
                        <a:pt x="142" y="70"/>
                      </a:cubicBezTo>
                      <a:cubicBezTo>
                        <a:pt x="115" y="76"/>
                        <a:pt x="115" y="76"/>
                        <a:pt x="115" y="76"/>
                      </a:cubicBezTo>
                      <a:cubicBezTo>
                        <a:pt x="111" y="77"/>
                        <a:pt x="109" y="75"/>
                        <a:pt x="110" y="72"/>
                      </a:cubicBezTo>
                      <a:cubicBezTo>
                        <a:pt x="116" y="45"/>
                        <a:pt x="116" y="45"/>
                        <a:pt x="116" y="45"/>
                      </a:cubicBezTo>
                      <a:cubicBezTo>
                        <a:pt x="117" y="41"/>
                        <a:pt x="120" y="40"/>
                        <a:pt x="123" y="42"/>
                      </a:cubicBezTo>
                      <a:cubicBezTo>
                        <a:pt x="123" y="42"/>
                        <a:pt x="130" y="46"/>
                        <a:pt x="135" y="51"/>
                      </a:cubicBezTo>
                      <a:cubicBezTo>
                        <a:pt x="141" y="56"/>
                        <a:pt x="145" y="63"/>
                        <a:pt x="145" y="63"/>
                      </a:cubicBezTo>
                      <a:close/>
                      <a:moveTo>
                        <a:pt x="78" y="35"/>
                      </a:moveTo>
                      <a:cubicBezTo>
                        <a:pt x="78" y="35"/>
                        <a:pt x="86" y="33"/>
                        <a:pt x="93" y="33"/>
                      </a:cubicBezTo>
                      <a:cubicBezTo>
                        <a:pt x="101" y="33"/>
                        <a:pt x="108" y="35"/>
                        <a:pt x="108" y="35"/>
                      </a:cubicBezTo>
                      <a:cubicBezTo>
                        <a:pt x="112" y="36"/>
                        <a:pt x="113" y="39"/>
                        <a:pt x="111" y="42"/>
                      </a:cubicBezTo>
                      <a:cubicBezTo>
                        <a:pt x="97" y="66"/>
                        <a:pt x="97" y="66"/>
                        <a:pt x="97" y="66"/>
                      </a:cubicBezTo>
                      <a:cubicBezTo>
                        <a:pt x="95" y="69"/>
                        <a:pt x="92" y="69"/>
                        <a:pt x="90" y="66"/>
                      </a:cubicBezTo>
                      <a:cubicBezTo>
                        <a:pt x="76" y="42"/>
                        <a:pt x="76" y="42"/>
                        <a:pt x="76" y="42"/>
                      </a:cubicBezTo>
                      <a:cubicBezTo>
                        <a:pt x="74" y="39"/>
                        <a:pt x="75" y="36"/>
                        <a:pt x="78" y="35"/>
                      </a:cubicBezTo>
                      <a:close/>
                      <a:moveTo>
                        <a:pt x="108" y="93"/>
                      </a:moveTo>
                      <a:cubicBezTo>
                        <a:pt x="108" y="101"/>
                        <a:pt x="101" y="108"/>
                        <a:pt x="93" y="108"/>
                      </a:cubicBezTo>
                      <a:cubicBezTo>
                        <a:pt x="85" y="108"/>
                        <a:pt x="79" y="101"/>
                        <a:pt x="79" y="93"/>
                      </a:cubicBezTo>
                      <a:cubicBezTo>
                        <a:pt x="79" y="85"/>
                        <a:pt x="85" y="79"/>
                        <a:pt x="93" y="79"/>
                      </a:cubicBezTo>
                      <a:cubicBezTo>
                        <a:pt x="101" y="79"/>
                        <a:pt x="108" y="85"/>
                        <a:pt x="108" y="93"/>
                      </a:cubicBezTo>
                      <a:close/>
                      <a:moveTo>
                        <a:pt x="63" y="41"/>
                      </a:moveTo>
                      <a:cubicBezTo>
                        <a:pt x="66" y="39"/>
                        <a:pt x="69" y="41"/>
                        <a:pt x="70" y="44"/>
                      </a:cubicBezTo>
                      <a:cubicBezTo>
                        <a:pt x="77" y="71"/>
                        <a:pt x="77" y="71"/>
                        <a:pt x="77" y="71"/>
                      </a:cubicBezTo>
                      <a:cubicBezTo>
                        <a:pt x="77" y="74"/>
                        <a:pt x="75" y="76"/>
                        <a:pt x="72" y="76"/>
                      </a:cubicBezTo>
                      <a:cubicBezTo>
                        <a:pt x="45" y="69"/>
                        <a:pt x="45" y="69"/>
                        <a:pt x="45" y="69"/>
                      </a:cubicBezTo>
                      <a:cubicBezTo>
                        <a:pt x="42" y="68"/>
                        <a:pt x="40" y="65"/>
                        <a:pt x="42" y="62"/>
                      </a:cubicBezTo>
                      <a:cubicBezTo>
                        <a:pt x="42" y="62"/>
                        <a:pt x="46" y="55"/>
                        <a:pt x="51" y="50"/>
                      </a:cubicBezTo>
                      <a:cubicBezTo>
                        <a:pt x="56" y="45"/>
                        <a:pt x="63" y="41"/>
                        <a:pt x="63" y="41"/>
                      </a:cubicBezTo>
                      <a:close/>
                      <a:moveTo>
                        <a:pt x="35" y="107"/>
                      </a:moveTo>
                      <a:cubicBezTo>
                        <a:pt x="35" y="107"/>
                        <a:pt x="33" y="100"/>
                        <a:pt x="33" y="92"/>
                      </a:cubicBezTo>
                      <a:cubicBezTo>
                        <a:pt x="33" y="85"/>
                        <a:pt x="35" y="77"/>
                        <a:pt x="35" y="77"/>
                      </a:cubicBezTo>
                      <a:cubicBezTo>
                        <a:pt x="36" y="74"/>
                        <a:pt x="40" y="73"/>
                        <a:pt x="42" y="75"/>
                      </a:cubicBezTo>
                      <a:cubicBezTo>
                        <a:pt x="66" y="89"/>
                        <a:pt x="66" y="89"/>
                        <a:pt x="66" y="89"/>
                      </a:cubicBezTo>
                      <a:cubicBezTo>
                        <a:pt x="69" y="91"/>
                        <a:pt x="69" y="94"/>
                        <a:pt x="66" y="96"/>
                      </a:cubicBezTo>
                      <a:cubicBezTo>
                        <a:pt x="42" y="110"/>
                        <a:pt x="42" y="110"/>
                        <a:pt x="42" y="110"/>
                      </a:cubicBezTo>
                      <a:cubicBezTo>
                        <a:pt x="40" y="112"/>
                        <a:pt x="36" y="111"/>
                        <a:pt x="35" y="107"/>
                      </a:cubicBezTo>
                      <a:close/>
                      <a:moveTo>
                        <a:pt x="41" y="123"/>
                      </a:moveTo>
                      <a:cubicBezTo>
                        <a:pt x="40" y="120"/>
                        <a:pt x="41" y="116"/>
                        <a:pt x="44" y="116"/>
                      </a:cubicBezTo>
                      <a:cubicBezTo>
                        <a:pt x="71" y="109"/>
                        <a:pt x="71" y="109"/>
                        <a:pt x="71" y="109"/>
                      </a:cubicBezTo>
                      <a:cubicBezTo>
                        <a:pt x="75" y="108"/>
                        <a:pt x="77" y="110"/>
                        <a:pt x="76" y="114"/>
                      </a:cubicBezTo>
                      <a:cubicBezTo>
                        <a:pt x="70" y="141"/>
                        <a:pt x="70" y="141"/>
                        <a:pt x="70" y="141"/>
                      </a:cubicBezTo>
                      <a:cubicBezTo>
                        <a:pt x="69" y="144"/>
                        <a:pt x="66" y="145"/>
                        <a:pt x="63" y="144"/>
                      </a:cubicBezTo>
                      <a:cubicBezTo>
                        <a:pt x="63" y="144"/>
                        <a:pt x="56" y="140"/>
                        <a:pt x="50" y="135"/>
                      </a:cubicBezTo>
                      <a:cubicBezTo>
                        <a:pt x="45" y="129"/>
                        <a:pt x="41" y="123"/>
                        <a:pt x="41" y="123"/>
                      </a:cubicBezTo>
                      <a:close/>
                      <a:moveTo>
                        <a:pt x="108" y="150"/>
                      </a:moveTo>
                      <a:cubicBezTo>
                        <a:pt x="108" y="150"/>
                        <a:pt x="100" y="152"/>
                        <a:pt x="93" y="152"/>
                      </a:cubicBezTo>
                      <a:cubicBezTo>
                        <a:pt x="85" y="152"/>
                        <a:pt x="78" y="150"/>
                        <a:pt x="78" y="150"/>
                      </a:cubicBezTo>
                      <a:cubicBezTo>
                        <a:pt x="74" y="149"/>
                        <a:pt x="73" y="146"/>
                        <a:pt x="75" y="143"/>
                      </a:cubicBezTo>
                      <a:cubicBezTo>
                        <a:pt x="89" y="120"/>
                        <a:pt x="89" y="120"/>
                        <a:pt x="89" y="120"/>
                      </a:cubicBezTo>
                      <a:cubicBezTo>
                        <a:pt x="91" y="117"/>
                        <a:pt x="94" y="117"/>
                        <a:pt x="96" y="120"/>
                      </a:cubicBezTo>
                      <a:cubicBezTo>
                        <a:pt x="110" y="143"/>
                        <a:pt x="110" y="143"/>
                        <a:pt x="110" y="143"/>
                      </a:cubicBezTo>
                      <a:cubicBezTo>
                        <a:pt x="112" y="146"/>
                        <a:pt x="111" y="149"/>
                        <a:pt x="108" y="150"/>
                      </a:cubicBezTo>
                      <a:close/>
                      <a:moveTo>
                        <a:pt x="123" y="144"/>
                      </a:moveTo>
                      <a:cubicBezTo>
                        <a:pt x="120" y="146"/>
                        <a:pt x="117" y="145"/>
                        <a:pt x="116" y="141"/>
                      </a:cubicBezTo>
                      <a:cubicBezTo>
                        <a:pt x="109" y="114"/>
                        <a:pt x="109" y="114"/>
                        <a:pt x="109" y="114"/>
                      </a:cubicBezTo>
                      <a:cubicBezTo>
                        <a:pt x="109" y="111"/>
                        <a:pt x="111" y="109"/>
                        <a:pt x="114" y="110"/>
                      </a:cubicBezTo>
                      <a:cubicBezTo>
                        <a:pt x="141" y="116"/>
                        <a:pt x="141" y="116"/>
                        <a:pt x="141" y="116"/>
                      </a:cubicBezTo>
                      <a:cubicBezTo>
                        <a:pt x="144" y="117"/>
                        <a:pt x="146" y="120"/>
                        <a:pt x="144" y="123"/>
                      </a:cubicBezTo>
                      <a:cubicBezTo>
                        <a:pt x="144" y="123"/>
                        <a:pt x="140" y="130"/>
                        <a:pt x="135" y="135"/>
                      </a:cubicBezTo>
                      <a:cubicBezTo>
                        <a:pt x="130" y="140"/>
                        <a:pt x="123" y="144"/>
                        <a:pt x="123"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6" name="Freeform 345">
                  <a:extLst>
                    <a:ext uri="{FF2B5EF4-FFF2-40B4-BE49-F238E27FC236}">
                      <a16:creationId xmlns:a16="http://schemas.microsoft.com/office/drawing/2014/main" id="{F6152066-E9DF-43F3-9305-E65CE1D8CA03}"/>
                    </a:ext>
                  </a:extLst>
                </p:cNvPr>
                <p:cNvSpPr>
                  <a:spLocks noEditPoints="1"/>
                </p:cNvSpPr>
                <p:nvPr/>
              </p:nvSpPr>
              <p:spPr bwMode="auto">
                <a:xfrm>
                  <a:off x="3349626" y="1911350"/>
                  <a:ext cx="292100" cy="290512"/>
                </a:xfrm>
                <a:custGeom>
                  <a:avLst/>
                  <a:gdLst>
                    <a:gd name="T0" fmla="*/ 83 w 85"/>
                    <a:gd name="T1" fmla="*/ 52 h 85"/>
                    <a:gd name="T2" fmla="*/ 71 w 85"/>
                    <a:gd name="T3" fmla="*/ 45 h 85"/>
                    <a:gd name="T4" fmla="*/ 71 w 85"/>
                    <a:gd name="T5" fmla="*/ 45 h 85"/>
                    <a:gd name="T6" fmla="*/ 71 w 85"/>
                    <a:gd name="T7" fmla="*/ 37 h 85"/>
                    <a:gd name="T8" fmla="*/ 71 w 85"/>
                    <a:gd name="T9" fmla="*/ 37 h 85"/>
                    <a:gd name="T10" fmla="*/ 81 w 85"/>
                    <a:gd name="T11" fmla="*/ 29 h 85"/>
                    <a:gd name="T12" fmla="*/ 82 w 85"/>
                    <a:gd name="T13" fmla="*/ 23 h 85"/>
                    <a:gd name="T14" fmla="*/ 77 w 85"/>
                    <a:gd name="T15" fmla="*/ 21 h 85"/>
                    <a:gd name="T16" fmla="*/ 64 w 85"/>
                    <a:gd name="T17" fmla="*/ 24 h 85"/>
                    <a:gd name="T18" fmla="*/ 64 w 85"/>
                    <a:gd name="T19" fmla="*/ 24 h 85"/>
                    <a:gd name="T20" fmla="*/ 59 w 85"/>
                    <a:gd name="T21" fmla="*/ 19 h 85"/>
                    <a:gd name="T22" fmla="*/ 59 w 85"/>
                    <a:gd name="T23" fmla="*/ 19 h 85"/>
                    <a:gd name="T24" fmla="*/ 60 w 85"/>
                    <a:gd name="T25" fmla="*/ 6 h 85"/>
                    <a:gd name="T26" fmla="*/ 57 w 85"/>
                    <a:gd name="T27" fmla="*/ 1 h 85"/>
                    <a:gd name="T28" fmla="*/ 52 w 85"/>
                    <a:gd name="T29" fmla="*/ 3 h 85"/>
                    <a:gd name="T30" fmla="*/ 45 w 85"/>
                    <a:gd name="T31" fmla="*/ 14 h 85"/>
                    <a:gd name="T32" fmla="*/ 45 w 85"/>
                    <a:gd name="T33" fmla="*/ 14 h 85"/>
                    <a:gd name="T34" fmla="*/ 37 w 85"/>
                    <a:gd name="T35" fmla="*/ 15 h 85"/>
                    <a:gd name="T36" fmla="*/ 37 w 85"/>
                    <a:gd name="T37" fmla="*/ 15 h 85"/>
                    <a:gd name="T38" fmla="*/ 29 w 85"/>
                    <a:gd name="T39" fmla="*/ 4 h 85"/>
                    <a:gd name="T40" fmla="*/ 23 w 85"/>
                    <a:gd name="T41" fmla="*/ 3 h 85"/>
                    <a:gd name="T42" fmla="*/ 21 w 85"/>
                    <a:gd name="T43" fmla="*/ 8 h 85"/>
                    <a:gd name="T44" fmla="*/ 24 w 85"/>
                    <a:gd name="T45" fmla="*/ 21 h 85"/>
                    <a:gd name="T46" fmla="*/ 24 w 85"/>
                    <a:gd name="T47" fmla="*/ 21 h 85"/>
                    <a:gd name="T48" fmla="*/ 19 w 85"/>
                    <a:gd name="T49" fmla="*/ 27 h 85"/>
                    <a:gd name="T50" fmla="*/ 19 w 85"/>
                    <a:gd name="T51" fmla="*/ 27 h 85"/>
                    <a:gd name="T52" fmla="*/ 5 w 85"/>
                    <a:gd name="T53" fmla="*/ 25 h 85"/>
                    <a:gd name="T54" fmla="*/ 1 w 85"/>
                    <a:gd name="T55" fmla="*/ 28 h 85"/>
                    <a:gd name="T56" fmla="*/ 3 w 85"/>
                    <a:gd name="T57" fmla="*/ 34 h 85"/>
                    <a:gd name="T58" fmla="*/ 14 w 85"/>
                    <a:gd name="T59" fmla="*/ 41 h 85"/>
                    <a:gd name="T60" fmla="*/ 14 w 85"/>
                    <a:gd name="T61" fmla="*/ 48 h 85"/>
                    <a:gd name="T62" fmla="*/ 4 w 85"/>
                    <a:gd name="T63" fmla="*/ 57 h 85"/>
                    <a:gd name="T64" fmla="*/ 3 w 85"/>
                    <a:gd name="T65" fmla="*/ 62 h 85"/>
                    <a:gd name="T66" fmla="*/ 8 w 85"/>
                    <a:gd name="T67" fmla="*/ 65 h 85"/>
                    <a:gd name="T68" fmla="*/ 21 w 85"/>
                    <a:gd name="T69" fmla="*/ 62 h 85"/>
                    <a:gd name="T70" fmla="*/ 26 w 85"/>
                    <a:gd name="T71" fmla="*/ 67 h 85"/>
                    <a:gd name="T72" fmla="*/ 25 w 85"/>
                    <a:gd name="T73" fmla="*/ 80 h 85"/>
                    <a:gd name="T74" fmla="*/ 28 w 85"/>
                    <a:gd name="T75" fmla="*/ 85 h 85"/>
                    <a:gd name="T76" fmla="*/ 33 w 85"/>
                    <a:gd name="T77" fmla="*/ 83 h 85"/>
                    <a:gd name="T78" fmla="*/ 40 w 85"/>
                    <a:gd name="T79" fmla="*/ 72 h 85"/>
                    <a:gd name="T80" fmla="*/ 48 w 85"/>
                    <a:gd name="T81" fmla="*/ 71 h 85"/>
                    <a:gd name="T82" fmla="*/ 56 w 85"/>
                    <a:gd name="T83" fmla="*/ 81 h 85"/>
                    <a:gd name="T84" fmla="*/ 62 w 85"/>
                    <a:gd name="T85" fmla="*/ 83 h 85"/>
                    <a:gd name="T86" fmla="*/ 64 w 85"/>
                    <a:gd name="T87" fmla="*/ 78 h 85"/>
                    <a:gd name="T88" fmla="*/ 61 w 85"/>
                    <a:gd name="T89" fmla="*/ 65 h 85"/>
                    <a:gd name="T90" fmla="*/ 66 w 85"/>
                    <a:gd name="T91" fmla="*/ 59 h 85"/>
                    <a:gd name="T92" fmla="*/ 80 w 85"/>
                    <a:gd name="T93" fmla="*/ 60 h 85"/>
                    <a:gd name="T94" fmla="*/ 84 w 85"/>
                    <a:gd name="T95" fmla="*/ 57 h 85"/>
                    <a:gd name="T96" fmla="*/ 83 w 85"/>
                    <a:gd name="T97" fmla="*/ 52 h 85"/>
                    <a:gd name="T98" fmla="*/ 36 w 85"/>
                    <a:gd name="T99" fmla="*/ 61 h 85"/>
                    <a:gd name="T100" fmla="*/ 25 w 85"/>
                    <a:gd name="T101" fmla="*/ 37 h 85"/>
                    <a:gd name="T102" fmla="*/ 48 w 85"/>
                    <a:gd name="T103" fmla="*/ 26 h 85"/>
                    <a:gd name="T104" fmla="*/ 60 w 85"/>
                    <a:gd name="T105" fmla="*/ 49 h 85"/>
                    <a:gd name="T106" fmla="*/ 36 w 85"/>
                    <a:gd name="T10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 h="85">
                      <a:moveTo>
                        <a:pt x="83" y="52"/>
                      </a:moveTo>
                      <a:cubicBezTo>
                        <a:pt x="71" y="45"/>
                        <a:pt x="71" y="45"/>
                        <a:pt x="71" y="45"/>
                      </a:cubicBezTo>
                      <a:cubicBezTo>
                        <a:pt x="71" y="45"/>
                        <a:pt x="71" y="45"/>
                        <a:pt x="71" y="45"/>
                      </a:cubicBezTo>
                      <a:cubicBezTo>
                        <a:pt x="71" y="42"/>
                        <a:pt x="71" y="40"/>
                        <a:pt x="71" y="37"/>
                      </a:cubicBezTo>
                      <a:cubicBezTo>
                        <a:pt x="71" y="37"/>
                        <a:pt x="71" y="37"/>
                        <a:pt x="71" y="37"/>
                      </a:cubicBezTo>
                      <a:cubicBezTo>
                        <a:pt x="81" y="29"/>
                        <a:pt x="81" y="29"/>
                        <a:pt x="81" y="29"/>
                      </a:cubicBezTo>
                      <a:cubicBezTo>
                        <a:pt x="83" y="28"/>
                        <a:pt x="83" y="25"/>
                        <a:pt x="82" y="23"/>
                      </a:cubicBezTo>
                      <a:cubicBezTo>
                        <a:pt x="82" y="22"/>
                        <a:pt x="79" y="21"/>
                        <a:pt x="77" y="21"/>
                      </a:cubicBezTo>
                      <a:cubicBezTo>
                        <a:pt x="64" y="24"/>
                        <a:pt x="64" y="24"/>
                        <a:pt x="64" y="24"/>
                      </a:cubicBezTo>
                      <a:cubicBezTo>
                        <a:pt x="64" y="24"/>
                        <a:pt x="64" y="24"/>
                        <a:pt x="64" y="24"/>
                      </a:cubicBezTo>
                      <a:cubicBezTo>
                        <a:pt x="62" y="22"/>
                        <a:pt x="61" y="21"/>
                        <a:pt x="59" y="19"/>
                      </a:cubicBezTo>
                      <a:cubicBezTo>
                        <a:pt x="59" y="19"/>
                        <a:pt x="59" y="19"/>
                        <a:pt x="59" y="19"/>
                      </a:cubicBezTo>
                      <a:cubicBezTo>
                        <a:pt x="60" y="6"/>
                        <a:pt x="60" y="6"/>
                        <a:pt x="60" y="6"/>
                      </a:cubicBezTo>
                      <a:cubicBezTo>
                        <a:pt x="60" y="4"/>
                        <a:pt x="59" y="2"/>
                        <a:pt x="57" y="1"/>
                      </a:cubicBezTo>
                      <a:cubicBezTo>
                        <a:pt x="55" y="0"/>
                        <a:pt x="53" y="1"/>
                        <a:pt x="52" y="3"/>
                      </a:cubicBezTo>
                      <a:cubicBezTo>
                        <a:pt x="45" y="14"/>
                        <a:pt x="45" y="14"/>
                        <a:pt x="45" y="14"/>
                      </a:cubicBezTo>
                      <a:cubicBezTo>
                        <a:pt x="45" y="14"/>
                        <a:pt x="45" y="14"/>
                        <a:pt x="45" y="14"/>
                      </a:cubicBezTo>
                      <a:cubicBezTo>
                        <a:pt x="42" y="14"/>
                        <a:pt x="40" y="14"/>
                        <a:pt x="37" y="15"/>
                      </a:cubicBezTo>
                      <a:cubicBezTo>
                        <a:pt x="37" y="15"/>
                        <a:pt x="37" y="15"/>
                        <a:pt x="37" y="15"/>
                      </a:cubicBezTo>
                      <a:cubicBezTo>
                        <a:pt x="29" y="4"/>
                        <a:pt x="29" y="4"/>
                        <a:pt x="29" y="4"/>
                      </a:cubicBezTo>
                      <a:cubicBezTo>
                        <a:pt x="27" y="3"/>
                        <a:pt x="25" y="2"/>
                        <a:pt x="23" y="3"/>
                      </a:cubicBezTo>
                      <a:cubicBezTo>
                        <a:pt x="21" y="4"/>
                        <a:pt x="20" y="6"/>
                        <a:pt x="21" y="8"/>
                      </a:cubicBezTo>
                      <a:cubicBezTo>
                        <a:pt x="24" y="21"/>
                        <a:pt x="24" y="21"/>
                        <a:pt x="24" y="21"/>
                      </a:cubicBezTo>
                      <a:cubicBezTo>
                        <a:pt x="24" y="21"/>
                        <a:pt x="24" y="21"/>
                        <a:pt x="24" y="21"/>
                      </a:cubicBezTo>
                      <a:cubicBezTo>
                        <a:pt x="22" y="23"/>
                        <a:pt x="20" y="25"/>
                        <a:pt x="19" y="27"/>
                      </a:cubicBezTo>
                      <a:cubicBezTo>
                        <a:pt x="19" y="27"/>
                        <a:pt x="19" y="27"/>
                        <a:pt x="19" y="27"/>
                      </a:cubicBezTo>
                      <a:cubicBezTo>
                        <a:pt x="5" y="25"/>
                        <a:pt x="5" y="25"/>
                        <a:pt x="5" y="25"/>
                      </a:cubicBezTo>
                      <a:cubicBezTo>
                        <a:pt x="3" y="25"/>
                        <a:pt x="1" y="26"/>
                        <a:pt x="1" y="28"/>
                      </a:cubicBezTo>
                      <a:cubicBezTo>
                        <a:pt x="0" y="30"/>
                        <a:pt x="1" y="33"/>
                        <a:pt x="3" y="34"/>
                      </a:cubicBezTo>
                      <a:cubicBezTo>
                        <a:pt x="14" y="41"/>
                        <a:pt x="14" y="41"/>
                        <a:pt x="14" y="41"/>
                      </a:cubicBezTo>
                      <a:cubicBezTo>
                        <a:pt x="14" y="43"/>
                        <a:pt x="14" y="46"/>
                        <a:pt x="14" y="48"/>
                      </a:cubicBezTo>
                      <a:cubicBezTo>
                        <a:pt x="4" y="57"/>
                        <a:pt x="4" y="57"/>
                        <a:pt x="4" y="57"/>
                      </a:cubicBezTo>
                      <a:cubicBezTo>
                        <a:pt x="2" y="58"/>
                        <a:pt x="2" y="60"/>
                        <a:pt x="3" y="62"/>
                      </a:cubicBezTo>
                      <a:cubicBezTo>
                        <a:pt x="4" y="64"/>
                        <a:pt x="6" y="65"/>
                        <a:pt x="8" y="65"/>
                      </a:cubicBezTo>
                      <a:cubicBezTo>
                        <a:pt x="21" y="62"/>
                        <a:pt x="21" y="62"/>
                        <a:pt x="21" y="62"/>
                      </a:cubicBezTo>
                      <a:cubicBezTo>
                        <a:pt x="22" y="64"/>
                        <a:pt x="24" y="65"/>
                        <a:pt x="26" y="67"/>
                      </a:cubicBezTo>
                      <a:cubicBezTo>
                        <a:pt x="25" y="80"/>
                        <a:pt x="25" y="80"/>
                        <a:pt x="25" y="80"/>
                      </a:cubicBezTo>
                      <a:cubicBezTo>
                        <a:pt x="25" y="82"/>
                        <a:pt x="26" y="84"/>
                        <a:pt x="28" y="85"/>
                      </a:cubicBezTo>
                      <a:cubicBezTo>
                        <a:pt x="30" y="85"/>
                        <a:pt x="32" y="84"/>
                        <a:pt x="33" y="83"/>
                      </a:cubicBezTo>
                      <a:cubicBezTo>
                        <a:pt x="40" y="72"/>
                        <a:pt x="40" y="72"/>
                        <a:pt x="40" y="72"/>
                      </a:cubicBezTo>
                      <a:cubicBezTo>
                        <a:pt x="43" y="72"/>
                        <a:pt x="46" y="72"/>
                        <a:pt x="48" y="71"/>
                      </a:cubicBezTo>
                      <a:cubicBezTo>
                        <a:pt x="56" y="81"/>
                        <a:pt x="56" y="81"/>
                        <a:pt x="56" y="81"/>
                      </a:cubicBezTo>
                      <a:cubicBezTo>
                        <a:pt x="58" y="83"/>
                        <a:pt x="60" y="84"/>
                        <a:pt x="62" y="83"/>
                      </a:cubicBezTo>
                      <a:cubicBezTo>
                        <a:pt x="64" y="82"/>
                        <a:pt x="65" y="79"/>
                        <a:pt x="64" y="78"/>
                      </a:cubicBezTo>
                      <a:cubicBezTo>
                        <a:pt x="61" y="65"/>
                        <a:pt x="61" y="65"/>
                        <a:pt x="61" y="65"/>
                      </a:cubicBezTo>
                      <a:cubicBezTo>
                        <a:pt x="63" y="63"/>
                        <a:pt x="65" y="61"/>
                        <a:pt x="66" y="59"/>
                      </a:cubicBezTo>
                      <a:cubicBezTo>
                        <a:pt x="80" y="60"/>
                        <a:pt x="80" y="60"/>
                        <a:pt x="80" y="60"/>
                      </a:cubicBezTo>
                      <a:cubicBezTo>
                        <a:pt x="82" y="61"/>
                        <a:pt x="84" y="59"/>
                        <a:pt x="84" y="57"/>
                      </a:cubicBezTo>
                      <a:cubicBezTo>
                        <a:pt x="85" y="55"/>
                        <a:pt x="84" y="53"/>
                        <a:pt x="83" y="52"/>
                      </a:cubicBezTo>
                      <a:close/>
                      <a:moveTo>
                        <a:pt x="36" y="61"/>
                      </a:moveTo>
                      <a:cubicBezTo>
                        <a:pt x="27" y="57"/>
                        <a:pt x="22" y="47"/>
                        <a:pt x="25" y="37"/>
                      </a:cubicBezTo>
                      <a:cubicBezTo>
                        <a:pt x="28" y="27"/>
                        <a:pt x="39" y="22"/>
                        <a:pt x="48" y="26"/>
                      </a:cubicBezTo>
                      <a:cubicBezTo>
                        <a:pt x="58" y="29"/>
                        <a:pt x="63" y="39"/>
                        <a:pt x="60" y="49"/>
                      </a:cubicBezTo>
                      <a:cubicBezTo>
                        <a:pt x="57" y="59"/>
                        <a:pt x="46" y="64"/>
                        <a:pt x="3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7" name="Freeform 346">
                  <a:extLst>
                    <a:ext uri="{FF2B5EF4-FFF2-40B4-BE49-F238E27FC236}">
                      <a16:creationId xmlns:a16="http://schemas.microsoft.com/office/drawing/2014/main" id="{0E0830B4-6D3E-432B-BC7D-DF5100B0705F}"/>
                    </a:ext>
                  </a:extLst>
                </p:cNvPr>
                <p:cNvSpPr>
                  <a:spLocks noEditPoints="1"/>
                </p:cNvSpPr>
                <p:nvPr/>
              </p:nvSpPr>
              <p:spPr bwMode="auto">
                <a:xfrm>
                  <a:off x="4148138" y="1847850"/>
                  <a:ext cx="304800" cy="303212"/>
                </a:xfrm>
                <a:custGeom>
                  <a:avLst/>
                  <a:gdLst>
                    <a:gd name="T0" fmla="*/ 86 w 89"/>
                    <a:gd name="T1" fmla="*/ 48 h 89"/>
                    <a:gd name="T2" fmla="*/ 88 w 89"/>
                    <a:gd name="T3" fmla="*/ 43 h 89"/>
                    <a:gd name="T4" fmla="*/ 82 w 89"/>
                    <a:gd name="T5" fmla="*/ 39 h 89"/>
                    <a:gd name="T6" fmla="*/ 77 w 89"/>
                    <a:gd name="T7" fmla="*/ 36 h 89"/>
                    <a:gd name="T8" fmla="*/ 74 w 89"/>
                    <a:gd name="T9" fmla="*/ 24 h 89"/>
                    <a:gd name="T10" fmla="*/ 77 w 89"/>
                    <a:gd name="T11" fmla="*/ 18 h 89"/>
                    <a:gd name="T12" fmla="*/ 74 w 89"/>
                    <a:gd name="T13" fmla="*/ 12 h 89"/>
                    <a:gd name="T14" fmla="*/ 67 w 89"/>
                    <a:gd name="T15" fmla="*/ 13 h 89"/>
                    <a:gd name="T16" fmla="*/ 61 w 89"/>
                    <a:gd name="T17" fmla="*/ 15 h 89"/>
                    <a:gd name="T18" fmla="*/ 51 w 89"/>
                    <a:gd name="T19" fmla="*/ 9 h 89"/>
                    <a:gd name="T20" fmla="*/ 48 w 89"/>
                    <a:gd name="T21" fmla="*/ 2 h 89"/>
                    <a:gd name="T22" fmla="*/ 43 w 89"/>
                    <a:gd name="T23" fmla="*/ 1 h 89"/>
                    <a:gd name="T24" fmla="*/ 39 w 89"/>
                    <a:gd name="T25" fmla="*/ 6 h 89"/>
                    <a:gd name="T26" fmla="*/ 36 w 89"/>
                    <a:gd name="T27" fmla="*/ 12 h 89"/>
                    <a:gd name="T28" fmla="*/ 24 w 89"/>
                    <a:gd name="T29" fmla="*/ 15 h 89"/>
                    <a:gd name="T30" fmla="*/ 18 w 89"/>
                    <a:gd name="T31" fmla="*/ 12 h 89"/>
                    <a:gd name="T32" fmla="*/ 12 w 89"/>
                    <a:gd name="T33" fmla="*/ 15 h 89"/>
                    <a:gd name="T34" fmla="*/ 13 w 89"/>
                    <a:gd name="T35" fmla="*/ 22 h 89"/>
                    <a:gd name="T36" fmla="*/ 15 w 89"/>
                    <a:gd name="T37" fmla="*/ 28 h 89"/>
                    <a:gd name="T38" fmla="*/ 9 w 89"/>
                    <a:gd name="T39" fmla="*/ 38 h 89"/>
                    <a:gd name="T40" fmla="*/ 2 w 89"/>
                    <a:gd name="T41" fmla="*/ 40 h 89"/>
                    <a:gd name="T42" fmla="*/ 0 w 89"/>
                    <a:gd name="T43" fmla="*/ 46 h 89"/>
                    <a:gd name="T44" fmla="*/ 6 w 89"/>
                    <a:gd name="T45" fmla="*/ 50 h 89"/>
                    <a:gd name="T46" fmla="*/ 11 w 89"/>
                    <a:gd name="T47" fmla="*/ 53 h 89"/>
                    <a:gd name="T48" fmla="*/ 14 w 89"/>
                    <a:gd name="T49" fmla="*/ 65 h 89"/>
                    <a:gd name="T50" fmla="*/ 12 w 89"/>
                    <a:gd name="T51" fmla="*/ 71 h 89"/>
                    <a:gd name="T52" fmla="*/ 14 w 89"/>
                    <a:gd name="T53" fmla="*/ 77 h 89"/>
                    <a:gd name="T54" fmla="*/ 22 w 89"/>
                    <a:gd name="T55" fmla="*/ 75 h 89"/>
                    <a:gd name="T56" fmla="*/ 27 w 89"/>
                    <a:gd name="T57" fmla="*/ 74 h 89"/>
                    <a:gd name="T58" fmla="*/ 38 w 89"/>
                    <a:gd name="T59" fmla="*/ 81 h 89"/>
                    <a:gd name="T60" fmla="*/ 40 w 89"/>
                    <a:gd name="T61" fmla="*/ 86 h 89"/>
                    <a:gd name="T62" fmla="*/ 46 w 89"/>
                    <a:gd name="T63" fmla="*/ 88 h 89"/>
                    <a:gd name="T64" fmla="*/ 50 w 89"/>
                    <a:gd name="T65" fmla="*/ 82 h 89"/>
                    <a:gd name="T66" fmla="*/ 53 w 89"/>
                    <a:gd name="T67" fmla="*/ 78 h 89"/>
                    <a:gd name="T68" fmla="*/ 66 w 89"/>
                    <a:gd name="T69" fmla="*/ 75 h 89"/>
                    <a:gd name="T70" fmla="*/ 71 w 89"/>
                    <a:gd name="T71" fmla="*/ 77 h 89"/>
                    <a:gd name="T72" fmla="*/ 76 w 89"/>
                    <a:gd name="T73" fmla="*/ 74 h 89"/>
                    <a:gd name="T74" fmla="*/ 75 w 89"/>
                    <a:gd name="T75" fmla="*/ 67 h 89"/>
                    <a:gd name="T76" fmla="*/ 74 w 89"/>
                    <a:gd name="T77" fmla="*/ 62 h 89"/>
                    <a:gd name="T78" fmla="*/ 81 w 89"/>
                    <a:gd name="T79" fmla="*/ 51 h 89"/>
                    <a:gd name="T80" fmla="*/ 64 w 89"/>
                    <a:gd name="T81" fmla="*/ 25 h 89"/>
                    <a:gd name="T82" fmla="*/ 54 w 89"/>
                    <a:gd name="T83" fmla="*/ 36 h 89"/>
                    <a:gd name="T84" fmla="*/ 64 w 89"/>
                    <a:gd name="T85" fmla="*/ 25 h 89"/>
                    <a:gd name="T86" fmla="*/ 49 w 89"/>
                    <a:gd name="T87" fmla="*/ 41 h 89"/>
                    <a:gd name="T88" fmla="*/ 40 w 89"/>
                    <a:gd name="T89" fmla="*/ 49 h 89"/>
                    <a:gd name="T90" fmla="*/ 36 w 89"/>
                    <a:gd name="T91" fmla="*/ 36 h 89"/>
                    <a:gd name="T92" fmla="*/ 25 w 89"/>
                    <a:gd name="T93" fmla="*/ 25 h 89"/>
                    <a:gd name="T94" fmla="*/ 36 w 89"/>
                    <a:gd name="T95" fmla="*/ 36 h 89"/>
                    <a:gd name="T96" fmla="*/ 25 w 89"/>
                    <a:gd name="T97" fmla="*/ 54 h 89"/>
                    <a:gd name="T98" fmla="*/ 36 w 89"/>
                    <a:gd name="T99" fmla="*/ 64 h 89"/>
                    <a:gd name="T100" fmla="*/ 54 w 89"/>
                    <a:gd name="T101" fmla="*/ 54 h 89"/>
                    <a:gd name="T102" fmla="*/ 64 w 89"/>
                    <a:gd name="T103" fmla="*/ 64 h 89"/>
                    <a:gd name="T104" fmla="*/ 54 w 89"/>
                    <a:gd name="T10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89">
                      <a:moveTo>
                        <a:pt x="82" y="51"/>
                      </a:moveTo>
                      <a:cubicBezTo>
                        <a:pt x="84" y="50"/>
                        <a:pt x="85" y="49"/>
                        <a:pt x="86" y="48"/>
                      </a:cubicBezTo>
                      <a:cubicBezTo>
                        <a:pt x="88" y="46"/>
                        <a:pt x="88" y="46"/>
                        <a:pt x="88" y="46"/>
                      </a:cubicBezTo>
                      <a:cubicBezTo>
                        <a:pt x="89" y="45"/>
                        <a:pt x="89" y="44"/>
                        <a:pt x="88" y="43"/>
                      </a:cubicBezTo>
                      <a:cubicBezTo>
                        <a:pt x="86" y="41"/>
                        <a:pt x="86" y="41"/>
                        <a:pt x="86" y="41"/>
                      </a:cubicBezTo>
                      <a:cubicBezTo>
                        <a:pt x="85" y="40"/>
                        <a:pt x="84" y="39"/>
                        <a:pt x="82" y="39"/>
                      </a:cubicBezTo>
                      <a:cubicBezTo>
                        <a:pt x="81" y="38"/>
                        <a:pt x="81" y="38"/>
                        <a:pt x="81" y="38"/>
                      </a:cubicBezTo>
                      <a:cubicBezTo>
                        <a:pt x="79" y="38"/>
                        <a:pt x="78" y="37"/>
                        <a:pt x="77" y="36"/>
                      </a:cubicBezTo>
                      <a:cubicBezTo>
                        <a:pt x="74" y="28"/>
                        <a:pt x="74" y="28"/>
                        <a:pt x="74" y="28"/>
                      </a:cubicBezTo>
                      <a:cubicBezTo>
                        <a:pt x="73" y="26"/>
                        <a:pt x="73" y="25"/>
                        <a:pt x="74" y="24"/>
                      </a:cubicBezTo>
                      <a:cubicBezTo>
                        <a:pt x="75" y="22"/>
                        <a:pt x="75" y="22"/>
                        <a:pt x="75" y="22"/>
                      </a:cubicBezTo>
                      <a:cubicBezTo>
                        <a:pt x="76" y="21"/>
                        <a:pt x="77" y="19"/>
                        <a:pt x="77" y="18"/>
                      </a:cubicBezTo>
                      <a:cubicBezTo>
                        <a:pt x="77" y="15"/>
                        <a:pt x="77" y="15"/>
                        <a:pt x="77" y="15"/>
                      </a:cubicBezTo>
                      <a:cubicBezTo>
                        <a:pt x="77" y="13"/>
                        <a:pt x="76" y="12"/>
                        <a:pt x="74" y="12"/>
                      </a:cubicBezTo>
                      <a:cubicBezTo>
                        <a:pt x="71" y="12"/>
                        <a:pt x="71" y="12"/>
                        <a:pt x="71" y="12"/>
                      </a:cubicBezTo>
                      <a:cubicBezTo>
                        <a:pt x="70" y="12"/>
                        <a:pt x="68" y="13"/>
                        <a:pt x="67" y="13"/>
                      </a:cubicBezTo>
                      <a:cubicBezTo>
                        <a:pt x="65" y="15"/>
                        <a:pt x="65" y="15"/>
                        <a:pt x="65" y="15"/>
                      </a:cubicBezTo>
                      <a:cubicBezTo>
                        <a:pt x="64" y="16"/>
                        <a:pt x="62" y="16"/>
                        <a:pt x="61" y="15"/>
                      </a:cubicBezTo>
                      <a:cubicBezTo>
                        <a:pt x="53" y="12"/>
                        <a:pt x="53" y="12"/>
                        <a:pt x="53" y="12"/>
                      </a:cubicBezTo>
                      <a:cubicBezTo>
                        <a:pt x="52" y="12"/>
                        <a:pt x="51" y="10"/>
                        <a:pt x="51" y="9"/>
                      </a:cubicBezTo>
                      <a:cubicBezTo>
                        <a:pt x="51" y="6"/>
                        <a:pt x="51" y="6"/>
                        <a:pt x="51" y="6"/>
                      </a:cubicBezTo>
                      <a:cubicBezTo>
                        <a:pt x="50" y="5"/>
                        <a:pt x="49" y="3"/>
                        <a:pt x="48" y="2"/>
                      </a:cubicBezTo>
                      <a:cubicBezTo>
                        <a:pt x="46" y="1"/>
                        <a:pt x="46" y="1"/>
                        <a:pt x="46" y="1"/>
                      </a:cubicBezTo>
                      <a:cubicBezTo>
                        <a:pt x="45" y="0"/>
                        <a:pt x="44" y="0"/>
                        <a:pt x="43" y="1"/>
                      </a:cubicBezTo>
                      <a:cubicBezTo>
                        <a:pt x="41" y="2"/>
                        <a:pt x="41" y="2"/>
                        <a:pt x="41" y="2"/>
                      </a:cubicBezTo>
                      <a:cubicBezTo>
                        <a:pt x="40" y="3"/>
                        <a:pt x="39" y="5"/>
                        <a:pt x="39" y="6"/>
                      </a:cubicBezTo>
                      <a:cubicBezTo>
                        <a:pt x="38" y="9"/>
                        <a:pt x="38" y="9"/>
                        <a:pt x="38" y="9"/>
                      </a:cubicBezTo>
                      <a:cubicBezTo>
                        <a:pt x="38" y="10"/>
                        <a:pt x="37" y="12"/>
                        <a:pt x="36" y="12"/>
                      </a:cubicBezTo>
                      <a:cubicBezTo>
                        <a:pt x="28" y="15"/>
                        <a:pt x="28" y="15"/>
                        <a:pt x="28" y="15"/>
                      </a:cubicBezTo>
                      <a:cubicBezTo>
                        <a:pt x="27" y="16"/>
                        <a:pt x="25" y="16"/>
                        <a:pt x="24" y="15"/>
                      </a:cubicBezTo>
                      <a:cubicBezTo>
                        <a:pt x="22" y="13"/>
                        <a:pt x="22" y="13"/>
                        <a:pt x="22" y="13"/>
                      </a:cubicBezTo>
                      <a:cubicBezTo>
                        <a:pt x="21" y="12"/>
                        <a:pt x="19" y="12"/>
                        <a:pt x="18" y="12"/>
                      </a:cubicBezTo>
                      <a:cubicBezTo>
                        <a:pt x="15" y="12"/>
                        <a:pt x="15" y="12"/>
                        <a:pt x="15" y="12"/>
                      </a:cubicBezTo>
                      <a:cubicBezTo>
                        <a:pt x="13" y="12"/>
                        <a:pt x="12" y="13"/>
                        <a:pt x="12" y="15"/>
                      </a:cubicBezTo>
                      <a:cubicBezTo>
                        <a:pt x="12" y="17"/>
                        <a:pt x="12" y="17"/>
                        <a:pt x="12" y="17"/>
                      </a:cubicBezTo>
                      <a:cubicBezTo>
                        <a:pt x="12" y="19"/>
                        <a:pt x="13" y="21"/>
                        <a:pt x="13" y="22"/>
                      </a:cubicBezTo>
                      <a:cubicBezTo>
                        <a:pt x="15" y="23"/>
                        <a:pt x="15" y="23"/>
                        <a:pt x="15" y="23"/>
                      </a:cubicBezTo>
                      <a:cubicBezTo>
                        <a:pt x="16" y="25"/>
                        <a:pt x="16" y="26"/>
                        <a:pt x="15" y="28"/>
                      </a:cubicBezTo>
                      <a:cubicBezTo>
                        <a:pt x="12" y="35"/>
                        <a:pt x="12" y="35"/>
                        <a:pt x="12" y="35"/>
                      </a:cubicBezTo>
                      <a:cubicBezTo>
                        <a:pt x="11" y="37"/>
                        <a:pt x="10" y="38"/>
                        <a:pt x="9" y="38"/>
                      </a:cubicBezTo>
                      <a:cubicBezTo>
                        <a:pt x="6" y="38"/>
                        <a:pt x="6" y="38"/>
                        <a:pt x="6" y="38"/>
                      </a:cubicBezTo>
                      <a:cubicBezTo>
                        <a:pt x="5" y="38"/>
                        <a:pt x="3" y="39"/>
                        <a:pt x="2" y="40"/>
                      </a:cubicBezTo>
                      <a:cubicBezTo>
                        <a:pt x="0" y="42"/>
                        <a:pt x="0" y="42"/>
                        <a:pt x="0" y="42"/>
                      </a:cubicBezTo>
                      <a:cubicBezTo>
                        <a:pt x="0" y="43"/>
                        <a:pt x="0" y="45"/>
                        <a:pt x="0" y="46"/>
                      </a:cubicBezTo>
                      <a:cubicBezTo>
                        <a:pt x="2" y="48"/>
                        <a:pt x="2" y="48"/>
                        <a:pt x="2" y="48"/>
                      </a:cubicBezTo>
                      <a:cubicBezTo>
                        <a:pt x="3" y="49"/>
                        <a:pt x="5" y="50"/>
                        <a:pt x="6" y="50"/>
                      </a:cubicBezTo>
                      <a:cubicBezTo>
                        <a:pt x="8" y="50"/>
                        <a:pt x="8" y="50"/>
                        <a:pt x="8" y="50"/>
                      </a:cubicBezTo>
                      <a:cubicBezTo>
                        <a:pt x="10" y="51"/>
                        <a:pt x="11" y="52"/>
                        <a:pt x="11" y="53"/>
                      </a:cubicBezTo>
                      <a:cubicBezTo>
                        <a:pt x="15" y="61"/>
                        <a:pt x="15" y="61"/>
                        <a:pt x="15" y="61"/>
                      </a:cubicBezTo>
                      <a:cubicBezTo>
                        <a:pt x="15" y="62"/>
                        <a:pt x="15" y="64"/>
                        <a:pt x="14" y="65"/>
                      </a:cubicBezTo>
                      <a:cubicBezTo>
                        <a:pt x="13" y="67"/>
                        <a:pt x="13" y="67"/>
                        <a:pt x="13" y="67"/>
                      </a:cubicBezTo>
                      <a:cubicBezTo>
                        <a:pt x="12" y="68"/>
                        <a:pt x="12" y="70"/>
                        <a:pt x="12" y="71"/>
                      </a:cubicBezTo>
                      <a:cubicBezTo>
                        <a:pt x="12" y="74"/>
                        <a:pt x="12" y="74"/>
                        <a:pt x="12" y="74"/>
                      </a:cubicBezTo>
                      <a:cubicBezTo>
                        <a:pt x="12" y="75"/>
                        <a:pt x="13" y="76"/>
                        <a:pt x="14" y="77"/>
                      </a:cubicBezTo>
                      <a:cubicBezTo>
                        <a:pt x="17" y="77"/>
                        <a:pt x="17" y="77"/>
                        <a:pt x="17" y="77"/>
                      </a:cubicBezTo>
                      <a:cubicBezTo>
                        <a:pt x="19" y="77"/>
                        <a:pt x="21" y="76"/>
                        <a:pt x="22" y="75"/>
                      </a:cubicBezTo>
                      <a:cubicBezTo>
                        <a:pt x="23" y="74"/>
                        <a:pt x="23" y="74"/>
                        <a:pt x="23" y="74"/>
                      </a:cubicBezTo>
                      <a:cubicBezTo>
                        <a:pt x="24" y="73"/>
                        <a:pt x="26" y="73"/>
                        <a:pt x="27" y="74"/>
                      </a:cubicBezTo>
                      <a:cubicBezTo>
                        <a:pt x="35" y="78"/>
                        <a:pt x="35" y="78"/>
                        <a:pt x="35" y="78"/>
                      </a:cubicBezTo>
                      <a:cubicBezTo>
                        <a:pt x="37" y="78"/>
                        <a:pt x="38" y="79"/>
                        <a:pt x="38" y="81"/>
                      </a:cubicBezTo>
                      <a:cubicBezTo>
                        <a:pt x="38" y="82"/>
                        <a:pt x="38" y="82"/>
                        <a:pt x="38" y="82"/>
                      </a:cubicBezTo>
                      <a:cubicBezTo>
                        <a:pt x="38" y="84"/>
                        <a:pt x="39" y="85"/>
                        <a:pt x="40" y="86"/>
                      </a:cubicBezTo>
                      <a:cubicBezTo>
                        <a:pt x="42" y="88"/>
                        <a:pt x="42" y="88"/>
                        <a:pt x="42" y="88"/>
                      </a:cubicBezTo>
                      <a:cubicBezTo>
                        <a:pt x="43" y="89"/>
                        <a:pt x="45" y="89"/>
                        <a:pt x="46" y="88"/>
                      </a:cubicBezTo>
                      <a:cubicBezTo>
                        <a:pt x="48" y="86"/>
                        <a:pt x="48" y="86"/>
                        <a:pt x="48" y="86"/>
                      </a:cubicBezTo>
                      <a:cubicBezTo>
                        <a:pt x="49" y="85"/>
                        <a:pt x="50" y="84"/>
                        <a:pt x="50" y="82"/>
                      </a:cubicBezTo>
                      <a:cubicBezTo>
                        <a:pt x="50" y="81"/>
                        <a:pt x="50" y="81"/>
                        <a:pt x="50" y="81"/>
                      </a:cubicBezTo>
                      <a:cubicBezTo>
                        <a:pt x="50" y="80"/>
                        <a:pt x="52" y="78"/>
                        <a:pt x="53" y="78"/>
                      </a:cubicBezTo>
                      <a:cubicBezTo>
                        <a:pt x="62" y="74"/>
                        <a:pt x="62" y="74"/>
                        <a:pt x="62" y="74"/>
                      </a:cubicBezTo>
                      <a:cubicBezTo>
                        <a:pt x="63" y="74"/>
                        <a:pt x="65" y="74"/>
                        <a:pt x="66" y="75"/>
                      </a:cubicBezTo>
                      <a:cubicBezTo>
                        <a:pt x="67" y="76"/>
                        <a:pt x="67" y="76"/>
                        <a:pt x="67" y="76"/>
                      </a:cubicBezTo>
                      <a:cubicBezTo>
                        <a:pt x="68" y="76"/>
                        <a:pt x="70" y="77"/>
                        <a:pt x="71" y="77"/>
                      </a:cubicBezTo>
                      <a:cubicBezTo>
                        <a:pt x="74" y="77"/>
                        <a:pt x="74" y="77"/>
                        <a:pt x="74" y="77"/>
                      </a:cubicBezTo>
                      <a:cubicBezTo>
                        <a:pt x="75" y="77"/>
                        <a:pt x="76" y="76"/>
                        <a:pt x="76" y="74"/>
                      </a:cubicBezTo>
                      <a:cubicBezTo>
                        <a:pt x="77" y="71"/>
                        <a:pt x="77" y="71"/>
                        <a:pt x="77" y="71"/>
                      </a:cubicBezTo>
                      <a:cubicBezTo>
                        <a:pt x="77" y="70"/>
                        <a:pt x="76" y="68"/>
                        <a:pt x="75" y="67"/>
                      </a:cubicBezTo>
                      <a:cubicBezTo>
                        <a:pt x="74" y="66"/>
                        <a:pt x="74" y="66"/>
                        <a:pt x="74" y="66"/>
                      </a:cubicBezTo>
                      <a:cubicBezTo>
                        <a:pt x="74" y="65"/>
                        <a:pt x="73" y="63"/>
                        <a:pt x="74" y="62"/>
                      </a:cubicBezTo>
                      <a:cubicBezTo>
                        <a:pt x="78" y="53"/>
                        <a:pt x="78" y="53"/>
                        <a:pt x="78" y="53"/>
                      </a:cubicBezTo>
                      <a:cubicBezTo>
                        <a:pt x="78" y="52"/>
                        <a:pt x="79" y="51"/>
                        <a:pt x="81" y="51"/>
                      </a:cubicBezTo>
                      <a:lnTo>
                        <a:pt x="82" y="51"/>
                      </a:lnTo>
                      <a:close/>
                      <a:moveTo>
                        <a:pt x="64" y="25"/>
                      </a:moveTo>
                      <a:cubicBezTo>
                        <a:pt x="67" y="28"/>
                        <a:pt x="67" y="33"/>
                        <a:pt x="64" y="36"/>
                      </a:cubicBezTo>
                      <a:cubicBezTo>
                        <a:pt x="61" y="39"/>
                        <a:pt x="57" y="39"/>
                        <a:pt x="54" y="36"/>
                      </a:cubicBezTo>
                      <a:cubicBezTo>
                        <a:pt x="51" y="33"/>
                        <a:pt x="51" y="28"/>
                        <a:pt x="54" y="25"/>
                      </a:cubicBezTo>
                      <a:cubicBezTo>
                        <a:pt x="57" y="22"/>
                        <a:pt x="61" y="22"/>
                        <a:pt x="64" y="25"/>
                      </a:cubicBezTo>
                      <a:close/>
                      <a:moveTo>
                        <a:pt x="40" y="41"/>
                      </a:moveTo>
                      <a:cubicBezTo>
                        <a:pt x="43" y="38"/>
                        <a:pt x="46" y="38"/>
                        <a:pt x="49" y="41"/>
                      </a:cubicBezTo>
                      <a:cubicBezTo>
                        <a:pt x="51" y="43"/>
                        <a:pt x="51" y="47"/>
                        <a:pt x="49" y="49"/>
                      </a:cubicBezTo>
                      <a:cubicBezTo>
                        <a:pt x="46" y="51"/>
                        <a:pt x="43" y="51"/>
                        <a:pt x="40" y="49"/>
                      </a:cubicBezTo>
                      <a:cubicBezTo>
                        <a:pt x="38" y="47"/>
                        <a:pt x="38" y="43"/>
                        <a:pt x="40" y="41"/>
                      </a:cubicBezTo>
                      <a:close/>
                      <a:moveTo>
                        <a:pt x="36" y="36"/>
                      </a:moveTo>
                      <a:cubicBezTo>
                        <a:pt x="33" y="39"/>
                        <a:pt x="28" y="39"/>
                        <a:pt x="25" y="36"/>
                      </a:cubicBezTo>
                      <a:cubicBezTo>
                        <a:pt x="22" y="33"/>
                        <a:pt x="22" y="28"/>
                        <a:pt x="25" y="25"/>
                      </a:cubicBezTo>
                      <a:cubicBezTo>
                        <a:pt x="28" y="22"/>
                        <a:pt x="33" y="22"/>
                        <a:pt x="36" y="25"/>
                      </a:cubicBezTo>
                      <a:cubicBezTo>
                        <a:pt x="39" y="28"/>
                        <a:pt x="39" y="33"/>
                        <a:pt x="36" y="36"/>
                      </a:cubicBezTo>
                      <a:close/>
                      <a:moveTo>
                        <a:pt x="25" y="64"/>
                      </a:moveTo>
                      <a:cubicBezTo>
                        <a:pt x="22" y="61"/>
                        <a:pt x="22" y="57"/>
                        <a:pt x="25" y="54"/>
                      </a:cubicBezTo>
                      <a:cubicBezTo>
                        <a:pt x="28" y="51"/>
                        <a:pt x="33" y="51"/>
                        <a:pt x="36" y="54"/>
                      </a:cubicBezTo>
                      <a:cubicBezTo>
                        <a:pt x="39" y="57"/>
                        <a:pt x="39" y="61"/>
                        <a:pt x="36" y="64"/>
                      </a:cubicBezTo>
                      <a:cubicBezTo>
                        <a:pt x="33" y="67"/>
                        <a:pt x="28" y="67"/>
                        <a:pt x="25" y="64"/>
                      </a:cubicBezTo>
                      <a:close/>
                      <a:moveTo>
                        <a:pt x="54" y="54"/>
                      </a:moveTo>
                      <a:cubicBezTo>
                        <a:pt x="57" y="51"/>
                        <a:pt x="61" y="51"/>
                        <a:pt x="64" y="54"/>
                      </a:cubicBezTo>
                      <a:cubicBezTo>
                        <a:pt x="67" y="57"/>
                        <a:pt x="67" y="61"/>
                        <a:pt x="64" y="64"/>
                      </a:cubicBezTo>
                      <a:cubicBezTo>
                        <a:pt x="61" y="67"/>
                        <a:pt x="57" y="67"/>
                        <a:pt x="54" y="64"/>
                      </a:cubicBezTo>
                      <a:cubicBezTo>
                        <a:pt x="51" y="61"/>
                        <a:pt x="51" y="57"/>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8" name="Freeform 347">
                  <a:extLst>
                    <a:ext uri="{FF2B5EF4-FFF2-40B4-BE49-F238E27FC236}">
                      <a16:creationId xmlns:a16="http://schemas.microsoft.com/office/drawing/2014/main" id="{02D985CF-1A32-4A18-92EA-642D8414FB36}"/>
                    </a:ext>
                  </a:extLst>
                </p:cNvPr>
                <p:cNvSpPr>
                  <a:spLocks noEditPoints="1"/>
                </p:cNvSpPr>
                <p:nvPr/>
              </p:nvSpPr>
              <p:spPr bwMode="auto">
                <a:xfrm>
                  <a:off x="4065588" y="1833563"/>
                  <a:ext cx="109538" cy="109537"/>
                </a:xfrm>
                <a:custGeom>
                  <a:avLst/>
                  <a:gdLst>
                    <a:gd name="T0" fmla="*/ 15 w 32"/>
                    <a:gd name="T1" fmla="*/ 1 h 32"/>
                    <a:gd name="T2" fmla="*/ 0 w 32"/>
                    <a:gd name="T3" fmla="*/ 17 h 32"/>
                    <a:gd name="T4" fmla="*/ 17 w 32"/>
                    <a:gd name="T5" fmla="*/ 32 h 32"/>
                    <a:gd name="T6" fmla="*/ 31 w 32"/>
                    <a:gd name="T7" fmla="*/ 15 h 32"/>
                    <a:gd name="T8" fmla="*/ 15 w 32"/>
                    <a:gd name="T9" fmla="*/ 1 h 32"/>
                    <a:gd name="T10" fmla="*/ 16 w 32"/>
                    <a:gd name="T11" fmla="*/ 23 h 32"/>
                    <a:gd name="T12" fmla="*/ 9 w 32"/>
                    <a:gd name="T13" fmla="*/ 17 h 32"/>
                    <a:gd name="T14" fmla="*/ 15 w 32"/>
                    <a:gd name="T15" fmla="*/ 9 h 32"/>
                    <a:gd name="T16" fmla="*/ 23 w 32"/>
                    <a:gd name="T17" fmla="*/ 16 h 32"/>
                    <a:gd name="T18" fmla="*/ 16 w 32"/>
                    <a:gd name="T1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5" y="1"/>
                      </a:moveTo>
                      <a:cubicBezTo>
                        <a:pt x="6" y="1"/>
                        <a:pt x="0" y="9"/>
                        <a:pt x="0" y="17"/>
                      </a:cubicBezTo>
                      <a:cubicBezTo>
                        <a:pt x="1" y="26"/>
                        <a:pt x="8" y="32"/>
                        <a:pt x="17" y="32"/>
                      </a:cubicBezTo>
                      <a:cubicBezTo>
                        <a:pt x="26" y="31"/>
                        <a:pt x="32" y="24"/>
                        <a:pt x="31" y="15"/>
                      </a:cubicBezTo>
                      <a:cubicBezTo>
                        <a:pt x="31" y="6"/>
                        <a:pt x="23" y="0"/>
                        <a:pt x="15" y="1"/>
                      </a:cubicBezTo>
                      <a:close/>
                      <a:moveTo>
                        <a:pt x="16" y="23"/>
                      </a:moveTo>
                      <a:cubicBezTo>
                        <a:pt x="13" y="23"/>
                        <a:pt x="9" y="21"/>
                        <a:pt x="9" y="17"/>
                      </a:cubicBezTo>
                      <a:cubicBezTo>
                        <a:pt x="9" y="13"/>
                        <a:pt x="11" y="10"/>
                        <a:pt x="15" y="9"/>
                      </a:cubicBezTo>
                      <a:cubicBezTo>
                        <a:pt x="19" y="9"/>
                        <a:pt x="22" y="12"/>
                        <a:pt x="23" y="16"/>
                      </a:cubicBezTo>
                      <a:cubicBezTo>
                        <a:pt x="23" y="19"/>
                        <a:pt x="20" y="23"/>
                        <a:pt x="1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9" name="Freeform 348">
                  <a:extLst>
                    <a:ext uri="{FF2B5EF4-FFF2-40B4-BE49-F238E27FC236}">
                      <a16:creationId xmlns:a16="http://schemas.microsoft.com/office/drawing/2014/main" id="{C94C2F6E-E841-49F8-A3CC-CDF0C61401C8}"/>
                    </a:ext>
                  </a:extLst>
                </p:cNvPr>
                <p:cNvSpPr>
                  <a:spLocks/>
                </p:cNvSpPr>
                <p:nvPr/>
              </p:nvSpPr>
              <p:spPr bwMode="auto">
                <a:xfrm>
                  <a:off x="4100513" y="1812925"/>
                  <a:ext cx="26988" cy="34925"/>
                </a:xfrm>
                <a:custGeom>
                  <a:avLst/>
                  <a:gdLst>
                    <a:gd name="T0" fmla="*/ 8 w 8"/>
                    <a:gd name="T1" fmla="*/ 6 h 10"/>
                    <a:gd name="T2" fmla="*/ 6 w 8"/>
                    <a:gd name="T3" fmla="*/ 10 h 10"/>
                    <a:gd name="T4" fmla="*/ 4 w 8"/>
                    <a:gd name="T5" fmla="*/ 10 h 10"/>
                    <a:gd name="T6" fmla="*/ 1 w 8"/>
                    <a:gd name="T7" fmla="*/ 7 h 10"/>
                    <a:gd name="T8" fmla="*/ 1 w 8"/>
                    <a:gd name="T9" fmla="*/ 4 h 10"/>
                    <a:gd name="T10" fmla="*/ 3 w 8"/>
                    <a:gd name="T11" fmla="*/ 0 h 10"/>
                    <a:gd name="T12" fmla="*/ 5 w 8"/>
                    <a:gd name="T13" fmla="*/ 0 h 10"/>
                    <a:gd name="T14" fmla="*/ 8 w 8"/>
                    <a:gd name="T15" fmla="*/ 3 h 10"/>
                    <a:gd name="T16" fmla="*/ 8 w 8"/>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8" y="6"/>
                      </a:moveTo>
                      <a:cubicBezTo>
                        <a:pt x="8" y="8"/>
                        <a:pt x="7" y="9"/>
                        <a:pt x="6" y="10"/>
                      </a:cubicBezTo>
                      <a:cubicBezTo>
                        <a:pt x="4" y="10"/>
                        <a:pt x="4" y="10"/>
                        <a:pt x="4" y="10"/>
                      </a:cubicBezTo>
                      <a:cubicBezTo>
                        <a:pt x="2" y="10"/>
                        <a:pt x="1" y="9"/>
                        <a:pt x="1" y="7"/>
                      </a:cubicBezTo>
                      <a:cubicBezTo>
                        <a:pt x="1" y="4"/>
                        <a:pt x="1" y="4"/>
                        <a:pt x="1" y="4"/>
                      </a:cubicBezTo>
                      <a:cubicBezTo>
                        <a:pt x="0" y="2"/>
                        <a:pt x="2" y="1"/>
                        <a:pt x="3" y="0"/>
                      </a:cubicBezTo>
                      <a:cubicBezTo>
                        <a:pt x="5" y="0"/>
                        <a:pt x="5" y="0"/>
                        <a:pt x="5" y="0"/>
                      </a:cubicBezTo>
                      <a:cubicBezTo>
                        <a:pt x="6" y="0"/>
                        <a:pt x="8" y="1"/>
                        <a:pt x="8" y="3"/>
                      </a:cubicBez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0" name="Freeform 349">
                  <a:extLst>
                    <a:ext uri="{FF2B5EF4-FFF2-40B4-BE49-F238E27FC236}">
                      <a16:creationId xmlns:a16="http://schemas.microsoft.com/office/drawing/2014/main" id="{512CE80F-0C82-4A22-91CE-69ABCFDF66C3}"/>
                    </a:ext>
                  </a:extLst>
                </p:cNvPr>
                <p:cNvSpPr>
                  <a:spLocks/>
                </p:cNvSpPr>
                <p:nvPr/>
              </p:nvSpPr>
              <p:spPr bwMode="auto">
                <a:xfrm>
                  <a:off x="4068763" y="1919288"/>
                  <a:ext cx="34925" cy="33337"/>
                </a:xfrm>
                <a:custGeom>
                  <a:avLst/>
                  <a:gdLst>
                    <a:gd name="T0" fmla="*/ 7 w 10"/>
                    <a:gd name="T1" fmla="*/ 9 h 10"/>
                    <a:gd name="T2" fmla="*/ 3 w 10"/>
                    <a:gd name="T3" fmla="*/ 9 h 10"/>
                    <a:gd name="T4" fmla="*/ 2 w 10"/>
                    <a:gd name="T5" fmla="*/ 8 h 10"/>
                    <a:gd name="T6" fmla="*/ 1 w 10"/>
                    <a:gd name="T7" fmla="*/ 4 h 10"/>
                    <a:gd name="T8" fmla="*/ 3 w 10"/>
                    <a:gd name="T9" fmla="*/ 2 h 10"/>
                    <a:gd name="T10" fmla="*/ 7 w 10"/>
                    <a:gd name="T11" fmla="*/ 1 h 10"/>
                    <a:gd name="T12" fmla="*/ 8 w 10"/>
                    <a:gd name="T13" fmla="*/ 2 h 10"/>
                    <a:gd name="T14" fmla="*/ 9 w 10"/>
                    <a:gd name="T15" fmla="*/ 6 h 10"/>
                    <a:gd name="T16" fmla="*/ 7 w 10"/>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7" y="9"/>
                      </a:moveTo>
                      <a:cubicBezTo>
                        <a:pt x="6" y="10"/>
                        <a:pt x="4" y="10"/>
                        <a:pt x="3" y="9"/>
                      </a:cubicBezTo>
                      <a:cubicBezTo>
                        <a:pt x="2" y="8"/>
                        <a:pt x="2" y="8"/>
                        <a:pt x="2" y="8"/>
                      </a:cubicBezTo>
                      <a:cubicBezTo>
                        <a:pt x="0" y="7"/>
                        <a:pt x="0" y="6"/>
                        <a:pt x="1" y="4"/>
                      </a:cubicBezTo>
                      <a:cubicBezTo>
                        <a:pt x="3" y="2"/>
                        <a:pt x="3" y="2"/>
                        <a:pt x="3" y="2"/>
                      </a:cubicBezTo>
                      <a:cubicBezTo>
                        <a:pt x="4" y="0"/>
                        <a:pt x="6" y="0"/>
                        <a:pt x="7" y="1"/>
                      </a:cubicBezTo>
                      <a:cubicBezTo>
                        <a:pt x="8" y="2"/>
                        <a:pt x="8" y="2"/>
                        <a:pt x="8" y="2"/>
                      </a:cubicBezTo>
                      <a:cubicBezTo>
                        <a:pt x="10" y="3"/>
                        <a:pt x="10" y="5"/>
                        <a:pt x="9" y="6"/>
                      </a:cubicBez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1" name="Freeform 350">
                  <a:extLst>
                    <a:ext uri="{FF2B5EF4-FFF2-40B4-BE49-F238E27FC236}">
                      <a16:creationId xmlns:a16="http://schemas.microsoft.com/office/drawing/2014/main" id="{8D4B7EA6-44D8-40AF-B134-A5A4BED25EC6}"/>
                    </a:ext>
                  </a:extLst>
                </p:cNvPr>
                <p:cNvSpPr>
                  <a:spLocks/>
                </p:cNvSpPr>
                <p:nvPr/>
              </p:nvSpPr>
              <p:spPr bwMode="auto">
                <a:xfrm>
                  <a:off x="4144963" y="1911350"/>
                  <a:ext cx="33338" cy="34925"/>
                </a:xfrm>
                <a:custGeom>
                  <a:avLst/>
                  <a:gdLst>
                    <a:gd name="T0" fmla="*/ 9 w 10"/>
                    <a:gd name="T1" fmla="*/ 4 h 10"/>
                    <a:gd name="T2" fmla="*/ 9 w 10"/>
                    <a:gd name="T3" fmla="*/ 8 h 10"/>
                    <a:gd name="T4" fmla="*/ 8 w 10"/>
                    <a:gd name="T5" fmla="*/ 9 h 10"/>
                    <a:gd name="T6" fmla="*/ 3 w 10"/>
                    <a:gd name="T7" fmla="*/ 9 h 10"/>
                    <a:gd name="T8" fmla="*/ 1 w 10"/>
                    <a:gd name="T9" fmla="*/ 7 h 10"/>
                    <a:gd name="T10" fmla="*/ 1 w 10"/>
                    <a:gd name="T11" fmla="*/ 3 h 10"/>
                    <a:gd name="T12" fmla="*/ 2 w 10"/>
                    <a:gd name="T13" fmla="*/ 2 h 10"/>
                    <a:gd name="T14" fmla="*/ 6 w 10"/>
                    <a:gd name="T15" fmla="*/ 2 h 10"/>
                    <a:gd name="T16" fmla="*/ 9 w 10"/>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9" y="4"/>
                      </a:moveTo>
                      <a:cubicBezTo>
                        <a:pt x="10" y="5"/>
                        <a:pt x="10" y="7"/>
                        <a:pt x="9" y="8"/>
                      </a:cubicBezTo>
                      <a:cubicBezTo>
                        <a:pt x="8" y="9"/>
                        <a:pt x="8" y="9"/>
                        <a:pt x="8" y="9"/>
                      </a:cubicBezTo>
                      <a:cubicBezTo>
                        <a:pt x="6" y="10"/>
                        <a:pt x="5" y="10"/>
                        <a:pt x="3" y="9"/>
                      </a:cubicBezTo>
                      <a:cubicBezTo>
                        <a:pt x="1" y="7"/>
                        <a:pt x="1" y="7"/>
                        <a:pt x="1" y="7"/>
                      </a:cubicBezTo>
                      <a:cubicBezTo>
                        <a:pt x="0" y="6"/>
                        <a:pt x="0" y="4"/>
                        <a:pt x="1" y="3"/>
                      </a:cubicBezTo>
                      <a:cubicBezTo>
                        <a:pt x="2" y="2"/>
                        <a:pt x="2" y="2"/>
                        <a:pt x="2" y="2"/>
                      </a:cubicBezTo>
                      <a:cubicBezTo>
                        <a:pt x="3" y="0"/>
                        <a:pt x="5" y="0"/>
                        <a:pt x="6" y="2"/>
                      </a:cubicBez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2" name="Freeform 351">
                  <a:extLst>
                    <a:ext uri="{FF2B5EF4-FFF2-40B4-BE49-F238E27FC236}">
                      <a16:creationId xmlns:a16="http://schemas.microsoft.com/office/drawing/2014/main" id="{98A004D8-7B42-45C5-A2E7-BFECA2BA41C4}"/>
                    </a:ext>
                  </a:extLst>
                </p:cNvPr>
                <p:cNvSpPr>
                  <a:spLocks/>
                </p:cNvSpPr>
                <p:nvPr/>
              </p:nvSpPr>
              <p:spPr bwMode="auto">
                <a:xfrm>
                  <a:off x="4154488" y="1843088"/>
                  <a:ext cx="34925" cy="34925"/>
                </a:xfrm>
                <a:custGeom>
                  <a:avLst/>
                  <a:gdLst>
                    <a:gd name="T0" fmla="*/ 5 w 10"/>
                    <a:gd name="T1" fmla="*/ 1 h 10"/>
                    <a:gd name="T2" fmla="*/ 9 w 10"/>
                    <a:gd name="T3" fmla="*/ 3 h 10"/>
                    <a:gd name="T4" fmla="*/ 10 w 10"/>
                    <a:gd name="T5" fmla="*/ 4 h 10"/>
                    <a:gd name="T6" fmla="*/ 8 w 10"/>
                    <a:gd name="T7" fmla="*/ 8 h 10"/>
                    <a:gd name="T8" fmla="*/ 5 w 10"/>
                    <a:gd name="T9" fmla="*/ 9 h 10"/>
                    <a:gd name="T10" fmla="*/ 1 w 10"/>
                    <a:gd name="T11" fmla="*/ 8 h 10"/>
                    <a:gd name="T12" fmla="*/ 1 w 10"/>
                    <a:gd name="T13" fmla="*/ 7 h 10"/>
                    <a:gd name="T14" fmla="*/ 2 w 10"/>
                    <a:gd name="T15" fmla="*/ 3 h 10"/>
                    <a:gd name="T16" fmla="*/ 5 w 10"/>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
                      </a:moveTo>
                      <a:cubicBezTo>
                        <a:pt x="6" y="0"/>
                        <a:pt x="8" y="1"/>
                        <a:pt x="9" y="3"/>
                      </a:cubicBezTo>
                      <a:cubicBezTo>
                        <a:pt x="10" y="4"/>
                        <a:pt x="10" y="4"/>
                        <a:pt x="10" y="4"/>
                      </a:cubicBezTo>
                      <a:cubicBezTo>
                        <a:pt x="10" y="5"/>
                        <a:pt x="10" y="7"/>
                        <a:pt x="8" y="8"/>
                      </a:cubicBezTo>
                      <a:cubicBezTo>
                        <a:pt x="5" y="9"/>
                        <a:pt x="5" y="9"/>
                        <a:pt x="5" y="9"/>
                      </a:cubicBezTo>
                      <a:cubicBezTo>
                        <a:pt x="4" y="10"/>
                        <a:pt x="2" y="10"/>
                        <a:pt x="1" y="8"/>
                      </a:cubicBezTo>
                      <a:cubicBezTo>
                        <a:pt x="1" y="7"/>
                        <a:pt x="1" y="7"/>
                        <a:pt x="1" y="7"/>
                      </a:cubicBezTo>
                      <a:cubicBezTo>
                        <a:pt x="0" y="5"/>
                        <a:pt x="0" y="3"/>
                        <a:pt x="2"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3" name="Freeform 352">
                  <a:extLst>
                    <a:ext uri="{FF2B5EF4-FFF2-40B4-BE49-F238E27FC236}">
                      <a16:creationId xmlns:a16="http://schemas.microsoft.com/office/drawing/2014/main" id="{B4B0A7CB-E187-4FB2-A58D-DADE4A482D8C}"/>
                    </a:ext>
                  </a:extLst>
                </p:cNvPr>
                <p:cNvSpPr>
                  <a:spLocks/>
                </p:cNvSpPr>
                <p:nvPr/>
              </p:nvSpPr>
              <p:spPr bwMode="auto">
                <a:xfrm>
                  <a:off x="4044951" y="1854200"/>
                  <a:ext cx="38100" cy="33337"/>
                </a:xfrm>
                <a:custGeom>
                  <a:avLst/>
                  <a:gdLst>
                    <a:gd name="T0" fmla="*/ 3 w 11"/>
                    <a:gd name="T1" fmla="*/ 8 h 10"/>
                    <a:gd name="T2" fmla="*/ 1 w 11"/>
                    <a:gd name="T3" fmla="*/ 4 h 10"/>
                    <a:gd name="T4" fmla="*/ 1 w 11"/>
                    <a:gd name="T5" fmla="*/ 3 h 10"/>
                    <a:gd name="T6" fmla="*/ 5 w 11"/>
                    <a:gd name="T7" fmla="*/ 1 h 10"/>
                    <a:gd name="T8" fmla="*/ 8 w 11"/>
                    <a:gd name="T9" fmla="*/ 2 h 10"/>
                    <a:gd name="T10" fmla="*/ 10 w 11"/>
                    <a:gd name="T11" fmla="*/ 6 h 10"/>
                    <a:gd name="T12" fmla="*/ 10 w 11"/>
                    <a:gd name="T13" fmla="*/ 7 h 10"/>
                    <a:gd name="T14" fmla="*/ 6 w 11"/>
                    <a:gd name="T15" fmla="*/ 9 h 10"/>
                    <a:gd name="T16" fmla="*/ 3 w 11"/>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3" y="8"/>
                      </a:moveTo>
                      <a:cubicBezTo>
                        <a:pt x="1" y="7"/>
                        <a:pt x="0" y="6"/>
                        <a:pt x="1" y="4"/>
                      </a:cubicBezTo>
                      <a:cubicBezTo>
                        <a:pt x="1" y="3"/>
                        <a:pt x="1" y="3"/>
                        <a:pt x="1" y="3"/>
                      </a:cubicBezTo>
                      <a:cubicBezTo>
                        <a:pt x="2" y="1"/>
                        <a:pt x="4" y="0"/>
                        <a:pt x="5" y="1"/>
                      </a:cubicBezTo>
                      <a:cubicBezTo>
                        <a:pt x="8" y="2"/>
                        <a:pt x="8" y="2"/>
                        <a:pt x="8" y="2"/>
                      </a:cubicBezTo>
                      <a:cubicBezTo>
                        <a:pt x="10" y="2"/>
                        <a:pt x="11" y="4"/>
                        <a:pt x="10" y="6"/>
                      </a:cubicBezTo>
                      <a:cubicBezTo>
                        <a:pt x="10" y="7"/>
                        <a:pt x="10" y="7"/>
                        <a:pt x="10" y="7"/>
                      </a:cubicBezTo>
                      <a:cubicBezTo>
                        <a:pt x="9" y="9"/>
                        <a:pt x="7" y="10"/>
                        <a:pt x="6" y="9"/>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4" name="Freeform 353">
                  <a:extLst>
                    <a:ext uri="{FF2B5EF4-FFF2-40B4-BE49-F238E27FC236}">
                      <a16:creationId xmlns:a16="http://schemas.microsoft.com/office/drawing/2014/main" id="{130AB5D2-35BB-4244-B024-B9F7049912A1}"/>
                    </a:ext>
                  </a:extLst>
                </p:cNvPr>
                <p:cNvSpPr>
                  <a:spLocks noEditPoints="1"/>
                </p:cNvSpPr>
                <p:nvPr/>
              </p:nvSpPr>
              <p:spPr bwMode="auto">
                <a:xfrm>
                  <a:off x="3617913" y="1643063"/>
                  <a:ext cx="400050" cy="398462"/>
                </a:xfrm>
                <a:custGeom>
                  <a:avLst/>
                  <a:gdLst>
                    <a:gd name="T0" fmla="*/ 55 w 117"/>
                    <a:gd name="T1" fmla="*/ 2 h 117"/>
                    <a:gd name="T2" fmla="*/ 2 w 117"/>
                    <a:gd name="T3" fmla="*/ 62 h 117"/>
                    <a:gd name="T4" fmla="*/ 62 w 117"/>
                    <a:gd name="T5" fmla="*/ 115 h 117"/>
                    <a:gd name="T6" fmla="*/ 115 w 117"/>
                    <a:gd name="T7" fmla="*/ 55 h 117"/>
                    <a:gd name="T8" fmla="*/ 55 w 117"/>
                    <a:gd name="T9" fmla="*/ 2 h 117"/>
                    <a:gd name="T10" fmla="*/ 60 w 117"/>
                    <a:gd name="T11" fmla="*/ 85 h 117"/>
                    <a:gd name="T12" fmla="*/ 32 w 117"/>
                    <a:gd name="T13" fmla="*/ 60 h 117"/>
                    <a:gd name="T14" fmla="*/ 57 w 117"/>
                    <a:gd name="T15" fmla="*/ 32 h 117"/>
                    <a:gd name="T16" fmla="*/ 85 w 117"/>
                    <a:gd name="T17" fmla="*/ 57 h 117"/>
                    <a:gd name="T18" fmla="*/ 60 w 117"/>
                    <a:gd name="T19" fmla="*/ 8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7">
                      <a:moveTo>
                        <a:pt x="55" y="2"/>
                      </a:moveTo>
                      <a:cubicBezTo>
                        <a:pt x="24" y="4"/>
                        <a:pt x="0" y="31"/>
                        <a:pt x="2" y="62"/>
                      </a:cubicBezTo>
                      <a:cubicBezTo>
                        <a:pt x="4" y="93"/>
                        <a:pt x="31" y="117"/>
                        <a:pt x="62" y="115"/>
                      </a:cubicBezTo>
                      <a:cubicBezTo>
                        <a:pt x="93" y="113"/>
                        <a:pt x="117" y="86"/>
                        <a:pt x="115" y="55"/>
                      </a:cubicBezTo>
                      <a:cubicBezTo>
                        <a:pt x="112" y="24"/>
                        <a:pt x="86" y="0"/>
                        <a:pt x="55" y="2"/>
                      </a:cubicBezTo>
                      <a:close/>
                      <a:moveTo>
                        <a:pt x="60" y="85"/>
                      </a:moveTo>
                      <a:cubicBezTo>
                        <a:pt x="45" y="86"/>
                        <a:pt x="33" y="75"/>
                        <a:pt x="32" y="60"/>
                      </a:cubicBezTo>
                      <a:cubicBezTo>
                        <a:pt x="31" y="46"/>
                        <a:pt x="42" y="33"/>
                        <a:pt x="57" y="32"/>
                      </a:cubicBezTo>
                      <a:cubicBezTo>
                        <a:pt x="71" y="31"/>
                        <a:pt x="84" y="42"/>
                        <a:pt x="85" y="57"/>
                      </a:cubicBezTo>
                      <a:cubicBezTo>
                        <a:pt x="86" y="71"/>
                        <a:pt x="75" y="84"/>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5" name="Freeform 354">
                  <a:extLst>
                    <a:ext uri="{FF2B5EF4-FFF2-40B4-BE49-F238E27FC236}">
                      <a16:creationId xmlns:a16="http://schemas.microsoft.com/office/drawing/2014/main" id="{881ADABD-4168-4463-8959-21A8EC3D799C}"/>
                    </a:ext>
                  </a:extLst>
                </p:cNvPr>
                <p:cNvSpPr>
                  <a:spLocks/>
                </p:cNvSpPr>
                <p:nvPr/>
              </p:nvSpPr>
              <p:spPr bwMode="auto">
                <a:xfrm>
                  <a:off x="3775076" y="1604963"/>
                  <a:ext cx="68263" cy="115887"/>
                </a:xfrm>
                <a:custGeom>
                  <a:avLst/>
                  <a:gdLst>
                    <a:gd name="T0" fmla="*/ 19 w 20"/>
                    <a:gd name="T1" fmla="*/ 28 h 34"/>
                    <a:gd name="T2" fmla="*/ 15 w 20"/>
                    <a:gd name="T3" fmla="*/ 33 h 34"/>
                    <a:gd name="T4" fmla="*/ 5 w 20"/>
                    <a:gd name="T5" fmla="*/ 34 h 34"/>
                    <a:gd name="T6" fmla="*/ 0 w 20"/>
                    <a:gd name="T7" fmla="*/ 29 h 34"/>
                    <a:gd name="T8" fmla="*/ 2 w 20"/>
                    <a:gd name="T9" fmla="*/ 5 h 34"/>
                    <a:gd name="T10" fmla="*/ 7 w 20"/>
                    <a:gd name="T11" fmla="*/ 0 h 34"/>
                    <a:gd name="T12" fmla="*/ 8 w 20"/>
                    <a:gd name="T13" fmla="*/ 0 h 34"/>
                    <a:gd name="T14" fmla="*/ 14 w 20"/>
                    <a:gd name="T15" fmla="*/ 5 h 34"/>
                    <a:gd name="T16" fmla="*/ 19 w 20"/>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9" y="28"/>
                      </a:moveTo>
                      <a:cubicBezTo>
                        <a:pt x="20" y="30"/>
                        <a:pt x="18" y="33"/>
                        <a:pt x="15" y="33"/>
                      </a:cubicBezTo>
                      <a:cubicBezTo>
                        <a:pt x="5" y="34"/>
                        <a:pt x="5" y="34"/>
                        <a:pt x="5" y="34"/>
                      </a:cubicBezTo>
                      <a:cubicBezTo>
                        <a:pt x="2" y="34"/>
                        <a:pt x="0" y="32"/>
                        <a:pt x="0" y="29"/>
                      </a:cubicBezTo>
                      <a:cubicBezTo>
                        <a:pt x="2" y="5"/>
                        <a:pt x="2" y="5"/>
                        <a:pt x="2" y="5"/>
                      </a:cubicBezTo>
                      <a:cubicBezTo>
                        <a:pt x="2" y="3"/>
                        <a:pt x="4" y="0"/>
                        <a:pt x="7" y="0"/>
                      </a:cubicBezTo>
                      <a:cubicBezTo>
                        <a:pt x="8" y="0"/>
                        <a:pt x="8" y="0"/>
                        <a:pt x="8" y="0"/>
                      </a:cubicBezTo>
                      <a:cubicBezTo>
                        <a:pt x="11" y="0"/>
                        <a:pt x="14" y="2"/>
                        <a:pt x="14" y="5"/>
                      </a:cubicBezTo>
                      <a:lnTo>
                        <a:pt x="1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6" name="Freeform 355">
                  <a:extLst>
                    <a:ext uri="{FF2B5EF4-FFF2-40B4-BE49-F238E27FC236}">
                      <a16:creationId xmlns:a16="http://schemas.microsoft.com/office/drawing/2014/main" id="{FA1F09AD-213D-4E30-91C6-A2A4E208B047}"/>
                    </a:ext>
                  </a:extLst>
                </p:cNvPr>
                <p:cNvSpPr>
                  <a:spLocks/>
                </p:cNvSpPr>
                <p:nvPr/>
              </p:nvSpPr>
              <p:spPr bwMode="auto">
                <a:xfrm>
                  <a:off x="3792538" y="1962150"/>
                  <a:ext cx="68263" cy="115887"/>
                </a:xfrm>
                <a:custGeom>
                  <a:avLst/>
                  <a:gdLst>
                    <a:gd name="T0" fmla="*/ 0 w 20"/>
                    <a:gd name="T1" fmla="*/ 7 h 34"/>
                    <a:gd name="T2" fmla="*/ 5 w 20"/>
                    <a:gd name="T3" fmla="*/ 1 h 34"/>
                    <a:gd name="T4" fmla="*/ 15 w 20"/>
                    <a:gd name="T5" fmla="*/ 0 h 34"/>
                    <a:gd name="T6" fmla="*/ 20 w 20"/>
                    <a:gd name="T7" fmla="*/ 5 h 34"/>
                    <a:gd name="T8" fmla="*/ 18 w 20"/>
                    <a:gd name="T9" fmla="*/ 29 h 34"/>
                    <a:gd name="T10" fmla="*/ 12 w 20"/>
                    <a:gd name="T11" fmla="*/ 34 h 34"/>
                    <a:gd name="T12" fmla="*/ 11 w 20"/>
                    <a:gd name="T13" fmla="*/ 34 h 34"/>
                    <a:gd name="T14" fmla="*/ 5 w 20"/>
                    <a:gd name="T15" fmla="*/ 30 h 34"/>
                    <a:gd name="T16" fmla="*/ 0 w 20"/>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0" y="7"/>
                      </a:moveTo>
                      <a:cubicBezTo>
                        <a:pt x="0" y="4"/>
                        <a:pt x="2" y="1"/>
                        <a:pt x="5" y="1"/>
                      </a:cubicBezTo>
                      <a:cubicBezTo>
                        <a:pt x="15" y="0"/>
                        <a:pt x="15" y="0"/>
                        <a:pt x="15" y="0"/>
                      </a:cubicBezTo>
                      <a:cubicBezTo>
                        <a:pt x="18" y="0"/>
                        <a:pt x="20" y="2"/>
                        <a:pt x="20" y="5"/>
                      </a:cubicBezTo>
                      <a:cubicBezTo>
                        <a:pt x="18" y="29"/>
                        <a:pt x="18" y="29"/>
                        <a:pt x="18" y="29"/>
                      </a:cubicBezTo>
                      <a:cubicBezTo>
                        <a:pt x="18" y="32"/>
                        <a:pt x="15" y="34"/>
                        <a:pt x="12" y="34"/>
                      </a:cubicBezTo>
                      <a:cubicBezTo>
                        <a:pt x="11" y="34"/>
                        <a:pt x="11" y="34"/>
                        <a:pt x="11" y="34"/>
                      </a:cubicBezTo>
                      <a:cubicBezTo>
                        <a:pt x="9" y="34"/>
                        <a:pt x="6" y="32"/>
                        <a:pt x="5" y="3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7" name="Freeform 356">
                  <a:extLst>
                    <a:ext uri="{FF2B5EF4-FFF2-40B4-BE49-F238E27FC236}">
                      <a16:creationId xmlns:a16="http://schemas.microsoft.com/office/drawing/2014/main" id="{2F4527A0-7067-44ED-8FE4-9E3D571D8A7E}"/>
                    </a:ext>
                  </a:extLst>
                </p:cNvPr>
                <p:cNvSpPr>
                  <a:spLocks/>
                </p:cNvSpPr>
                <p:nvPr/>
              </p:nvSpPr>
              <p:spPr bwMode="auto">
                <a:xfrm>
                  <a:off x="3576638" y="1816100"/>
                  <a:ext cx="119063" cy="68262"/>
                </a:xfrm>
                <a:custGeom>
                  <a:avLst/>
                  <a:gdLst>
                    <a:gd name="T0" fmla="*/ 28 w 35"/>
                    <a:gd name="T1" fmla="*/ 1 h 20"/>
                    <a:gd name="T2" fmla="*/ 34 w 35"/>
                    <a:gd name="T3" fmla="*/ 5 h 20"/>
                    <a:gd name="T4" fmla="*/ 34 w 35"/>
                    <a:gd name="T5" fmla="*/ 15 h 20"/>
                    <a:gd name="T6" fmla="*/ 30 w 35"/>
                    <a:gd name="T7" fmla="*/ 20 h 20"/>
                    <a:gd name="T8" fmla="*/ 6 w 35"/>
                    <a:gd name="T9" fmla="*/ 18 h 20"/>
                    <a:gd name="T10" fmla="*/ 1 w 35"/>
                    <a:gd name="T11" fmla="*/ 13 h 20"/>
                    <a:gd name="T12" fmla="*/ 1 w 35"/>
                    <a:gd name="T13" fmla="*/ 12 h 20"/>
                    <a:gd name="T14" fmla="*/ 5 w 35"/>
                    <a:gd name="T15" fmla="*/ 5 h 20"/>
                    <a:gd name="T16" fmla="*/ 28 w 35"/>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0">
                      <a:moveTo>
                        <a:pt x="28" y="1"/>
                      </a:moveTo>
                      <a:cubicBezTo>
                        <a:pt x="31" y="0"/>
                        <a:pt x="34" y="2"/>
                        <a:pt x="34" y="5"/>
                      </a:cubicBezTo>
                      <a:cubicBezTo>
                        <a:pt x="34" y="15"/>
                        <a:pt x="34" y="15"/>
                        <a:pt x="34" y="15"/>
                      </a:cubicBezTo>
                      <a:cubicBezTo>
                        <a:pt x="35" y="18"/>
                        <a:pt x="32" y="20"/>
                        <a:pt x="30" y="20"/>
                      </a:cubicBezTo>
                      <a:cubicBezTo>
                        <a:pt x="6" y="18"/>
                        <a:pt x="6" y="18"/>
                        <a:pt x="6" y="18"/>
                      </a:cubicBezTo>
                      <a:cubicBezTo>
                        <a:pt x="3" y="18"/>
                        <a:pt x="1" y="15"/>
                        <a:pt x="1" y="13"/>
                      </a:cubicBezTo>
                      <a:cubicBezTo>
                        <a:pt x="1" y="12"/>
                        <a:pt x="1" y="12"/>
                        <a:pt x="1" y="12"/>
                      </a:cubicBezTo>
                      <a:cubicBezTo>
                        <a:pt x="0" y="9"/>
                        <a:pt x="3" y="6"/>
                        <a:pt x="5" y="5"/>
                      </a:cubicBezTo>
                      <a:lnTo>
                        <a:pt x="2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8" name="Freeform 357">
                  <a:extLst>
                    <a:ext uri="{FF2B5EF4-FFF2-40B4-BE49-F238E27FC236}">
                      <a16:creationId xmlns:a16="http://schemas.microsoft.com/office/drawing/2014/main" id="{54456E06-9246-4563-B850-50F45603AF6C}"/>
                    </a:ext>
                  </a:extLst>
                </p:cNvPr>
                <p:cNvSpPr>
                  <a:spLocks/>
                </p:cNvSpPr>
                <p:nvPr/>
              </p:nvSpPr>
              <p:spPr bwMode="auto">
                <a:xfrm>
                  <a:off x="3938588" y="1798638"/>
                  <a:ext cx="117475" cy="68262"/>
                </a:xfrm>
                <a:custGeom>
                  <a:avLst/>
                  <a:gdLst>
                    <a:gd name="T0" fmla="*/ 6 w 34"/>
                    <a:gd name="T1" fmla="*/ 19 h 20"/>
                    <a:gd name="T2" fmla="*/ 1 w 34"/>
                    <a:gd name="T3" fmla="*/ 15 h 20"/>
                    <a:gd name="T4" fmla="*/ 0 w 34"/>
                    <a:gd name="T5" fmla="*/ 5 h 20"/>
                    <a:gd name="T6" fmla="*/ 5 w 34"/>
                    <a:gd name="T7" fmla="*/ 0 h 20"/>
                    <a:gd name="T8" fmla="*/ 28 w 34"/>
                    <a:gd name="T9" fmla="*/ 2 h 20"/>
                    <a:gd name="T10" fmla="*/ 34 w 34"/>
                    <a:gd name="T11" fmla="*/ 7 h 20"/>
                    <a:gd name="T12" fmla="*/ 34 w 34"/>
                    <a:gd name="T13" fmla="*/ 8 h 20"/>
                    <a:gd name="T14" fmla="*/ 29 w 34"/>
                    <a:gd name="T15" fmla="*/ 15 h 20"/>
                    <a:gd name="T16" fmla="*/ 6 w 34"/>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6" y="19"/>
                      </a:moveTo>
                      <a:cubicBezTo>
                        <a:pt x="3" y="20"/>
                        <a:pt x="1" y="18"/>
                        <a:pt x="1" y="15"/>
                      </a:cubicBezTo>
                      <a:cubicBezTo>
                        <a:pt x="0" y="5"/>
                        <a:pt x="0" y="5"/>
                        <a:pt x="0" y="5"/>
                      </a:cubicBezTo>
                      <a:cubicBezTo>
                        <a:pt x="0" y="2"/>
                        <a:pt x="2" y="0"/>
                        <a:pt x="5" y="0"/>
                      </a:cubicBezTo>
                      <a:cubicBezTo>
                        <a:pt x="28" y="2"/>
                        <a:pt x="28" y="2"/>
                        <a:pt x="28" y="2"/>
                      </a:cubicBezTo>
                      <a:cubicBezTo>
                        <a:pt x="31" y="2"/>
                        <a:pt x="34" y="5"/>
                        <a:pt x="34" y="7"/>
                      </a:cubicBezTo>
                      <a:cubicBezTo>
                        <a:pt x="34" y="8"/>
                        <a:pt x="34" y="8"/>
                        <a:pt x="34" y="8"/>
                      </a:cubicBezTo>
                      <a:cubicBezTo>
                        <a:pt x="34" y="11"/>
                        <a:pt x="32" y="14"/>
                        <a:pt x="29" y="15"/>
                      </a:cubicBez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9" name="Freeform 358">
                  <a:extLst>
                    <a:ext uri="{FF2B5EF4-FFF2-40B4-BE49-F238E27FC236}">
                      <a16:creationId xmlns:a16="http://schemas.microsoft.com/office/drawing/2014/main" id="{089F0394-5EB7-4132-92D5-81A1988A2BA7}"/>
                    </a:ext>
                  </a:extLst>
                </p:cNvPr>
                <p:cNvSpPr>
                  <a:spLocks/>
                </p:cNvSpPr>
                <p:nvPr/>
              </p:nvSpPr>
              <p:spPr bwMode="auto">
                <a:xfrm>
                  <a:off x="3630613" y="1676400"/>
                  <a:ext cx="109538" cy="106362"/>
                </a:xfrm>
                <a:custGeom>
                  <a:avLst/>
                  <a:gdLst>
                    <a:gd name="T0" fmla="*/ 29 w 32"/>
                    <a:gd name="T1" fmla="*/ 14 h 31"/>
                    <a:gd name="T2" fmla="*/ 30 w 32"/>
                    <a:gd name="T3" fmla="*/ 21 h 31"/>
                    <a:gd name="T4" fmla="*/ 24 w 32"/>
                    <a:gd name="T5" fmla="*/ 28 h 31"/>
                    <a:gd name="T6" fmla="*/ 17 w 32"/>
                    <a:gd name="T7" fmla="*/ 28 h 31"/>
                    <a:gd name="T8" fmla="*/ 1 w 32"/>
                    <a:gd name="T9" fmla="*/ 11 h 31"/>
                    <a:gd name="T10" fmla="*/ 1 w 32"/>
                    <a:gd name="T11" fmla="*/ 3 h 31"/>
                    <a:gd name="T12" fmla="*/ 2 w 32"/>
                    <a:gd name="T13" fmla="*/ 2 h 31"/>
                    <a:gd name="T14" fmla="*/ 10 w 32"/>
                    <a:gd name="T15" fmla="*/ 1 h 31"/>
                    <a:gd name="T16" fmla="*/ 29 w 32"/>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29" y="14"/>
                      </a:moveTo>
                      <a:cubicBezTo>
                        <a:pt x="32" y="16"/>
                        <a:pt x="32" y="19"/>
                        <a:pt x="30" y="21"/>
                      </a:cubicBezTo>
                      <a:cubicBezTo>
                        <a:pt x="24" y="28"/>
                        <a:pt x="24" y="28"/>
                        <a:pt x="24" y="28"/>
                      </a:cubicBezTo>
                      <a:cubicBezTo>
                        <a:pt x="22" y="31"/>
                        <a:pt x="19" y="31"/>
                        <a:pt x="17" y="28"/>
                      </a:cubicBezTo>
                      <a:cubicBezTo>
                        <a:pt x="1" y="11"/>
                        <a:pt x="1" y="11"/>
                        <a:pt x="1" y="11"/>
                      </a:cubicBezTo>
                      <a:cubicBezTo>
                        <a:pt x="0" y="9"/>
                        <a:pt x="0" y="5"/>
                        <a:pt x="1" y="3"/>
                      </a:cubicBezTo>
                      <a:cubicBezTo>
                        <a:pt x="2" y="2"/>
                        <a:pt x="2" y="2"/>
                        <a:pt x="2" y="2"/>
                      </a:cubicBezTo>
                      <a:cubicBezTo>
                        <a:pt x="4" y="0"/>
                        <a:pt x="7" y="0"/>
                        <a:pt x="10" y="1"/>
                      </a:cubicBezTo>
                      <a:lnTo>
                        <a:pt x="2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0" name="Freeform 359">
                  <a:extLst>
                    <a:ext uri="{FF2B5EF4-FFF2-40B4-BE49-F238E27FC236}">
                      <a16:creationId xmlns:a16="http://schemas.microsoft.com/office/drawing/2014/main" id="{E89E8FED-45C6-4764-8BBD-760C569EFA6A}"/>
                    </a:ext>
                  </a:extLst>
                </p:cNvPr>
                <p:cNvSpPr>
                  <a:spLocks/>
                </p:cNvSpPr>
                <p:nvPr/>
              </p:nvSpPr>
              <p:spPr bwMode="auto">
                <a:xfrm>
                  <a:off x="3890963" y="1901825"/>
                  <a:ext cx="112713" cy="109537"/>
                </a:xfrm>
                <a:custGeom>
                  <a:avLst/>
                  <a:gdLst>
                    <a:gd name="T0" fmla="*/ 3 w 33"/>
                    <a:gd name="T1" fmla="*/ 17 h 32"/>
                    <a:gd name="T2" fmla="*/ 2 w 33"/>
                    <a:gd name="T3" fmla="*/ 10 h 32"/>
                    <a:gd name="T4" fmla="*/ 9 w 33"/>
                    <a:gd name="T5" fmla="*/ 3 h 32"/>
                    <a:gd name="T6" fmla="*/ 16 w 33"/>
                    <a:gd name="T7" fmla="*/ 3 h 32"/>
                    <a:gd name="T8" fmla="*/ 31 w 33"/>
                    <a:gd name="T9" fmla="*/ 20 h 32"/>
                    <a:gd name="T10" fmla="*/ 31 w 33"/>
                    <a:gd name="T11" fmla="*/ 28 h 32"/>
                    <a:gd name="T12" fmla="*/ 30 w 33"/>
                    <a:gd name="T13" fmla="*/ 29 h 32"/>
                    <a:gd name="T14" fmla="*/ 23 w 33"/>
                    <a:gd name="T15" fmla="*/ 30 h 32"/>
                    <a:gd name="T16" fmla="*/ 3 w 33"/>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3" y="17"/>
                      </a:moveTo>
                      <a:cubicBezTo>
                        <a:pt x="1" y="16"/>
                        <a:pt x="0" y="13"/>
                        <a:pt x="2" y="10"/>
                      </a:cubicBezTo>
                      <a:cubicBezTo>
                        <a:pt x="9" y="3"/>
                        <a:pt x="9" y="3"/>
                        <a:pt x="9" y="3"/>
                      </a:cubicBezTo>
                      <a:cubicBezTo>
                        <a:pt x="11" y="0"/>
                        <a:pt x="14" y="0"/>
                        <a:pt x="16" y="3"/>
                      </a:cubicBezTo>
                      <a:cubicBezTo>
                        <a:pt x="31" y="20"/>
                        <a:pt x="31" y="20"/>
                        <a:pt x="31" y="20"/>
                      </a:cubicBezTo>
                      <a:cubicBezTo>
                        <a:pt x="33" y="23"/>
                        <a:pt x="33" y="26"/>
                        <a:pt x="31" y="28"/>
                      </a:cubicBezTo>
                      <a:cubicBezTo>
                        <a:pt x="30" y="29"/>
                        <a:pt x="30" y="29"/>
                        <a:pt x="30" y="29"/>
                      </a:cubicBezTo>
                      <a:cubicBezTo>
                        <a:pt x="29" y="31"/>
                        <a:pt x="25" y="32"/>
                        <a:pt x="23" y="30"/>
                      </a:cubicBez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1" name="Freeform 360">
                  <a:extLst>
                    <a:ext uri="{FF2B5EF4-FFF2-40B4-BE49-F238E27FC236}">
                      <a16:creationId xmlns:a16="http://schemas.microsoft.com/office/drawing/2014/main" id="{FF672D18-73BF-4EC2-88F3-E63B13BCA6E1}"/>
                    </a:ext>
                  </a:extLst>
                </p:cNvPr>
                <p:cNvSpPr>
                  <a:spLocks/>
                </p:cNvSpPr>
                <p:nvPr/>
              </p:nvSpPr>
              <p:spPr bwMode="auto">
                <a:xfrm>
                  <a:off x="3648076" y="1919288"/>
                  <a:ext cx="106363" cy="107950"/>
                </a:xfrm>
                <a:custGeom>
                  <a:avLst/>
                  <a:gdLst>
                    <a:gd name="T0" fmla="*/ 15 w 31"/>
                    <a:gd name="T1" fmla="*/ 2 h 32"/>
                    <a:gd name="T2" fmla="*/ 21 w 31"/>
                    <a:gd name="T3" fmla="*/ 1 h 32"/>
                    <a:gd name="T4" fmla="*/ 29 w 31"/>
                    <a:gd name="T5" fmla="*/ 8 h 32"/>
                    <a:gd name="T6" fmla="*/ 29 w 31"/>
                    <a:gd name="T7" fmla="*/ 15 h 32"/>
                    <a:gd name="T8" fmla="*/ 11 w 31"/>
                    <a:gd name="T9" fmla="*/ 30 h 32"/>
                    <a:gd name="T10" fmla="*/ 4 w 31"/>
                    <a:gd name="T11" fmla="*/ 30 h 32"/>
                    <a:gd name="T12" fmla="*/ 3 w 31"/>
                    <a:gd name="T13" fmla="*/ 30 h 32"/>
                    <a:gd name="T14" fmla="*/ 2 w 31"/>
                    <a:gd name="T15" fmla="*/ 22 h 32"/>
                    <a:gd name="T16" fmla="*/ 15 w 31"/>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15" y="2"/>
                      </a:moveTo>
                      <a:cubicBezTo>
                        <a:pt x="16" y="0"/>
                        <a:pt x="19" y="0"/>
                        <a:pt x="21" y="1"/>
                      </a:cubicBezTo>
                      <a:cubicBezTo>
                        <a:pt x="29" y="8"/>
                        <a:pt x="29" y="8"/>
                        <a:pt x="29" y="8"/>
                      </a:cubicBezTo>
                      <a:cubicBezTo>
                        <a:pt x="31" y="10"/>
                        <a:pt x="31" y="13"/>
                        <a:pt x="29" y="15"/>
                      </a:cubicBezTo>
                      <a:cubicBezTo>
                        <a:pt x="11" y="30"/>
                        <a:pt x="11" y="30"/>
                        <a:pt x="11" y="30"/>
                      </a:cubicBezTo>
                      <a:cubicBezTo>
                        <a:pt x="9" y="32"/>
                        <a:pt x="6" y="32"/>
                        <a:pt x="4" y="30"/>
                      </a:cubicBezTo>
                      <a:cubicBezTo>
                        <a:pt x="3" y="30"/>
                        <a:pt x="3" y="30"/>
                        <a:pt x="3" y="30"/>
                      </a:cubicBezTo>
                      <a:cubicBezTo>
                        <a:pt x="1" y="28"/>
                        <a:pt x="0" y="24"/>
                        <a:pt x="2" y="22"/>
                      </a:cubicBezTo>
                      <a:lnTo>
                        <a:pt x="1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2" name="Freeform 361">
                  <a:extLst>
                    <a:ext uri="{FF2B5EF4-FFF2-40B4-BE49-F238E27FC236}">
                      <a16:creationId xmlns:a16="http://schemas.microsoft.com/office/drawing/2014/main" id="{AF61C68E-6A65-4054-B11B-13943ABB4379}"/>
                    </a:ext>
                  </a:extLst>
                </p:cNvPr>
                <p:cNvSpPr>
                  <a:spLocks/>
                </p:cNvSpPr>
                <p:nvPr/>
              </p:nvSpPr>
              <p:spPr bwMode="auto">
                <a:xfrm>
                  <a:off x="3876676" y="1655763"/>
                  <a:ext cx="106363" cy="112712"/>
                </a:xfrm>
                <a:custGeom>
                  <a:avLst/>
                  <a:gdLst>
                    <a:gd name="T0" fmla="*/ 17 w 31"/>
                    <a:gd name="T1" fmla="*/ 30 h 33"/>
                    <a:gd name="T2" fmla="*/ 10 w 31"/>
                    <a:gd name="T3" fmla="*/ 31 h 33"/>
                    <a:gd name="T4" fmla="*/ 2 w 31"/>
                    <a:gd name="T5" fmla="*/ 24 h 33"/>
                    <a:gd name="T6" fmla="*/ 2 w 31"/>
                    <a:gd name="T7" fmla="*/ 17 h 33"/>
                    <a:gd name="T8" fmla="*/ 20 w 31"/>
                    <a:gd name="T9" fmla="*/ 2 h 33"/>
                    <a:gd name="T10" fmla="*/ 28 w 31"/>
                    <a:gd name="T11" fmla="*/ 2 h 33"/>
                    <a:gd name="T12" fmla="*/ 29 w 31"/>
                    <a:gd name="T13" fmla="*/ 2 h 33"/>
                    <a:gd name="T14" fmla="*/ 30 w 31"/>
                    <a:gd name="T15" fmla="*/ 10 h 33"/>
                    <a:gd name="T16" fmla="*/ 17 w 31"/>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7" y="30"/>
                      </a:moveTo>
                      <a:cubicBezTo>
                        <a:pt x="15" y="32"/>
                        <a:pt x="12" y="33"/>
                        <a:pt x="10" y="31"/>
                      </a:cubicBezTo>
                      <a:cubicBezTo>
                        <a:pt x="2" y="24"/>
                        <a:pt x="2" y="24"/>
                        <a:pt x="2" y="24"/>
                      </a:cubicBezTo>
                      <a:cubicBezTo>
                        <a:pt x="0" y="22"/>
                        <a:pt x="0" y="19"/>
                        <a:pt x="2" y="17"/>
                      </a:cubicBezTo>
                      <a:cubicBezTo>
                        <a:pt x="20" y="2"/>
                        <a:pt x="20" y="2"/>
                        <a:pt x="20" y="2"/>
                      </a:cubicBezTo>
                      <a:cubicBezTo>
                        <a:pt x="22" y="0"/>
                        <a:pt x="26" y="0"/>
                        <a:pt x="28" y="2"/>
                      </a:cubicBezTo>
                      <a:cubicBezTo>
                        <a:pt x="29" y="2"/>
                        <a:pt x="29" y="2"/>
                        <a:pt x="29" y="2"/>
                      </a:cubicBezTo>
                      <a:cubicBezTo>
                        <a:pt x="31" y="4"/>
                        <a:pt x="31" y="8"/>
                        <a:pt x="30" y="10"/>
                      </a:cubicBezTo>
                      <a:lnTo>
                        <a:pt x="1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3" name="Freeform 362">
                  <a:extLst>
                    <a:ext uri="{FF2B5EF4-FFF2-40B4-BE49-F238E27FC236}">
                      <a16:creationId xmlns:a16="http://schemas.microsoft.com/office/drawing/2014/main" id="{9D210421-C6EC-46F1-BB46-C92DCF701C54}"/>
                    </a:ext>
                  </a:extLst>
                </p:cNvPr>
                <p:cNvSpPr>
                  <a:spLocks/>
                </p:cNvSpPr>
                <p:nvPr/>
              </p:nvSpPr>
              <p:spPr bwMode="auto">
                <a:xfrm>
                  <a:off x="3695701" y="1625600"/>
                  <a:ext cx="92075" cy="119062"/>
                </a:xfrm>
                <a:custGeom>
                  <a:avLst/>
                  <a:gdLst>
                    <a:gd name="T0" fmla="*/ 25 w 27"/>
                    <a:gd name="T1" fmla="*/ 22 h 35"/>
                    <a:gd name="T2" fmla="*/ 24 w 27"/>
                    <a:gd name="T3" fmla="*/ 29 h 35"/>
                    <a:gd name="T4" fmla="*/ 14 w 27"/>
                    <a:gd name="T5" fmla="*/ 33 h 35"/>
                    <a:gd name="T6" fmla="*/ 8 w 27"/>
                    <a:gd name="T7" fmla="*/ 31 h 35"/>
                    <a:gd name="T8" fmla="*/ 1 w 27"/>
                    <a:gd name="T9" fmla="*/ 9 h 35"/>
                    <a:gd name="T10" fmla="*/ 3 w 27"/>
                    <a:gd name="T11" fmla="*/ 1 h 35"/>
                    <a:gd name="T12" fmla="*/ 4 w 27"/>
                    <a:gd name="T13" fmla="*/ 1 h 35"/>
                    <a:gd name="T14" fmla="*/ 12 w 27"/>
                    <a:gd name="T15" fmla="*/ 3 h 35"/>
                    <a:gd name="T16" fmla="*/ 25 w 27"/>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5" y="22"/>
                      </a:moveTo>
                      <a:cubicBezTo>
                        <a:pt x="27" y="25"/>
                        <a:pt x="26" y="27"/>
                        <a:pt x="24" y="29"/>
                      </a:cubicBezTo>
                      <a:cubicBezTo>
                        <a:pt x="14" y="33"/>
                        <a:pt x="14" y="33"/>
                        <a:pt x="14" y="33"/>
                      </a:cubicBezTo>
                      <a:cubicBezTo>
                        <a:pt x="12" y="35"/>
                        <a:pt x="9" y="34"/>
                        <a:pt x="8" y="31"/>
                      </a:cubicBezTo>
                      <a:cubicBezTo>
                        <a:pt x="1" y="9"/>
                        <a:pt x="1" y="9"/>
                        <a:pt x="1" y="9"/>
                      </a:cubicBezTo>
                      <a:cubicBezTo>
                        <a:pt x="0" y="6"/>
                        <a:pt x="1" y="3"/>
                        <a:pt x="3" y="1"/>
                      </a:cubicBezTo>
                      <a:cubicBezTo>
                        <a:pt x="4" y="1"/>
                        <a:pt x="4" y="1"/>
                        <a:pt x="4" y="1"/>
                      </a:cubicBezTo>
                      <a:cubicBezTo>
                        <a:pt x="7" y="0"/>
                        <a:pt x="10" y="1"/>
                        <a:pt x="12" y="3"/>
                      </a:cubicBezTo>
                      <a:lnTo>
                        <a:pt x="2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4" name="Freeform 363">
                  <a:extLst>
                    <a:ext uri="{FF2B5EF4-FFF2-40B4-BE49-F238E27FC236}">
                      <a16:creationId xmlns:a16="http://schemas.microsoft.com/office/drawing/2014/main" id="{FB89D313-4D8B-47AC-948E-9B43EE708090}"/>
                    </a:ext>
                  </a:extLst>
                </p:cNvPr>
                <p:cNvSpPr>
                  <a:spLocks/>
                </p:cNvSpPr>
                <p:nvPr/>
              </p:nvSpPr>
              <p:spPr bwMode="auto">
                <a:xfrm>
                  <a:off x="3846513" y="1938338"/>
                  <a:ext cx="92075" cy="120650"/>
                </a:xfrm>
                <a:custGeom>
                  <a:avLst/>
                  <a:gdLst>
                    <a:gd name="T0" fmla="*/ 1 w 27"/>
                    <a:gd name="T1" fmla="*/ 13 h 35"/>
                    <a:gd name="T2" fmla="*/ 3 w 27"/>
                    <a:gd name="T3" fmla="*/ 6 h 35"/>
                    <a:gd name="T4" fmla="*/ 12 w 27"/>
                    <a:gd name="T5" fmla="*/ 2 h 35"/>
                    <a:gd name="T6" fmla="*/ 19 w 27"/>
                    <a:gd name="T7" fmla="*/ 4 h 35"/>
                    <a:gd name="T8" fmla="*/ 26 w 27"/>
                    <a:gd name="T9" fmla="*/ 26 h 35"/>
                    <a:gd name="T10" fmla="*/ 23 w 27"/>
                    <a:gd name="T11" fmla="*/ 34 h 35"/>
                    <a:gd name="T12" fmla="*/ 22 w 27"/>
                    <a:gd name="T13" fmla="*/ 34 h 35"/>
                    <a:gd name="T14" fmla="*/ 15 w 27"/>
                    <a:gd name="T15" fmla="*/ 32 h 35"/>
                    <a:gd name="T16" fmla="*/ 1 w 27"/>
                    <a:gd name="T17"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1" y="13"/>
                      </a:moveTo>
                      <a:cubicBezTo>
                        <a:pt x="0" y="11"/>
                        <a:pt x="0" y="8"/>
                        <a:pt x="3" y="6"/>
                      </a:cubicBezTo>
                      <a:cubicBezTo>
                        <a:pt x="12" y="2"/>
                        <a:pt x="12" y="2"/>
                        <a:pt x="12" y="2"/>
                      </a:cubicBezTo>
                      <a:cubicBezTo>
                        <a:pt x="15" y="0"/>
                        <a:pt x="18" y="2"/>
                        <a:pt x="19" y="4"/>
                      </a:cubicBezTo>
                      <a:cubicBezTo>
                        <a:pt x="26" y="26"/>
                        <a:pt x="26" y="26"/>
                        <a:pt x="26" y="26"/>
                      </a:cubicBezTo>
                      <a:cubicBezTo>
                        <a:pt x="27" y="29"/>
                        <a:pt x="26" y="32"/>
                        <a:pt x="23" y="34"/>
                      </a:cubicBezTo>
                      <a:cubicBezTo>
                        <a:pt x="22" y="34"/>
                        <a:pt x="22" y="34"/>
                        <a:pt x="22" y="34"/>
                      </a:cubicBezTo>
                      <a:cubicBezTo>
                        <a:pt x="20" y="35"/>
                        <a:pt x="16" y="35"/>
                        <a:pt x="15" y="32"/>
                      </a:cubicBezTo>
                      <a:lnTo>
                        <a:pt x="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5" name="Freeform 364">
                  <a:extLst>
                    <a:ext uri="{FF2B5EF4-FFF2-40B4-BE49-F238E27FC236}">
                      <a16:creationId xmlns:a16="http://schemas.microsoft.com/office/drawing/2014/main" id="{56ADAFC4-2119-494A-A069-B4A2DF932AA0}"/>
                    </a:ext>
                  </a:extLst>
                </p:cNvPr>
                <p:cNvSpPr>
                  <a:spLocks/>
                </p:cNvSpPr>
                <p:nvPr/>
              </p:nvSpPr>
              <p:spPr bwMode="auto">
                <a:xfrm>
                  <a:off x="3597276" y="1871663"/>
                  <a:ext cx="119063" cy="90487"/>
                </a:xfrm>
                <a:custGeom>
                  <a:avLst/>
                  <a:gdLst>
                    <a:gd name="T0" fmla="*/ 23 w 35"/>
                    <a:gd name="T1" fmla="*/ 2 h 27"/>
                    <a:gd name="T2" fmla="*/ 30 w 35"/>
                    <a:gd name="T3" fmla="*/ 3 h 27"/>
                    <a:gd name="T4" fmla="*/ 34 w 35"/>
                    <a:gd name="T5" fmla="*/ 13 h 27"/>
                    <a:gd name="T6" fmla="*/ 32 w 35"/>
                    <a:gd name="T7" fmla="*/ 19 h 27"/>
                    <a:gd name="T8" fmla="*/ 9 w 35"/>
                    <a:gd name="T9" fmla="*/ 26 h 27"/>
                    <a:gd name="T10" fmla="*/ 2 w 35"/>
                    <a:gd name="T11" fmla="*/ 23 h 27"/>
                    <a:gd name="T12" fmla="*/ 2 w 35"/>
                    <a:gd name="T13" fmla="*/ 23 h 27"/>
                    <a:gd name="T14" fmla="*/ 4 w 35"/>
                    <a:gd name="T15" fmla="*/ 15 h 27"/>
                    <a:gd name="T16" fmla="*/ 23 w 3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23" y="2"/>
                      </a:moveTo>
                      <a:cubicBezTo>
                        <a:pt x="25" y="0"/>
                        <a:pt x="28" y="1"/>
                        <a:pt x="30" y="3"/>
                      </a:cubicBezTo>
                      <a:cubicBezTo>
                        <a:pt x="34" y="13"/>
                        <a:pt x="34" y="13"/>
                        <a:pt x="34" y="13"/>
                      </a:cubicBezTo>
                      <a:cubicBezTo>
                        <a:pt x="35" y="15"/>
                        <a:pt x="34" y="18"/>
                        <a:pt x="32" y="19"/>
                      </a:cubicBezTo>
                      <a:cubicBezTo>
                        <a:pt x="9" y="26"/>
                        <a:pt x="9" y="26"/>
                        <a:pt x="9" y="26"/>
                      </a:cubicBezTo>
                      <a:cubicBezTo>
                        <a:pt x="7" y="27"/>
                        <a:pt x="3" y="26"/>
                        <a:pt x="2" y="23"/>
                      </a:cubicBezTo>
                      <a:cubicBezTo>
                        <a:pt x="2" y="23"/>
                        <a:pt x="2" y="23"/>
                        <a:pt x="2" y="23"/>
                      </a:cubicBezTo>
                      <a:cubicBezTo>
                        <a:pt x="0" y="20"/>
                        <a:pt x="1" y="17"/>
                        <a:pt x="4" y="15"/>
                      </a:cubicBez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6" name="Freeform 365">
                  <a:extLst>
                    <a:ext uri="{FF2B5EF4-FFF2-40B4-BE49-F238E27FC236}">
                      <a16:creationId xmlns:a16="http://schemas.microsoft.com/office/drawing/2014/main" id="{323990B1-431E-4020-98C1-2E0C4B4D649D}"/>
                    </a:ext>
                  </a:extLst>
                </p:cNvPr>
                <p:cNvSpPr>
                  <a:spLocks/>
                </p:cNvSpPr>
                <p:nvPr/>
              </p:nvSpPr>
              <p:spPr bwMode="auto">
                <a:xfrm>
                  <a:off x="3914776" y="1720850"/>
                  <a:ext cx="120650" cy="92075"/>
                </a:xfrm>
                <a:custGeom>
                  <a:avLst/>
                  <a:gdLst>
                    <a:gd name="T0" fmla="*/ 13 w 35"/>
                    <a:gd name="T1" fmla="*/ 26 h 27"/>
                    <a:gd name="T2" fmla="*/ 6 w 35"/>
                    <a:gd name="T3" fmla="*/ 24 h 27"/>
                    <a:gd name="T4" fmla="*/ 1 w 35"/>
                    <a:gd name="T5" fmla="*/ 15 h 27"/>
                    <a:gd name="T6" fmla="*/ 4 w 35"/>
                    <a:gd name="T7" fmla="*/ 8 h 27"/>
                    <a:gd name="T8" fmla="*/ 26 w 35"/>
                    <a:gd name="T9" fmla="*/ 1 h 27"/>
                    <a:gd name="T10" fmla="*/ 33 w 35"/>
                    <a:gd name="T11" fmla="*/ 4 h 27"/>
                    <a:gd name="T12" fmla="*/ 34 w 35"/>
                    <a:gd name="T13" fmla="*/ 5 h 27"/>
                    <a:gd name="T14" fmla="*/ 32 w 35"/>
                    <a:gd name="T15" fmla="*/ 12 h 27"/>
                    <a:gd name="T16" fmla="*/ 13 w 35"/>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13" y="26"/>
                      </a:moveTo>
                      <a:cubicBezTo>
                        <a:pt x="10" y="27"/>
                        <a:pt x="7" y="26"/>
                        <a:pt x="6" y="24"/>
                      </a:cubicBezTo>
                      <a:cubicBezTo>
                        <a:pt x="1" y="15"/>
                        <a:pt x="1" y="15"/>
                        <a:pt x="1" y="15"/>
                      </a:cubicBezTo>
                      <a:cubicBezTo>
                        <a:pt x="0" y="12"/>
                        <a:pt x="1" y="9"/>
                        <a:pt x="4" y="8"/>
                      </a:cubicBezTo>
                      <a:cubicBezTo>
                        <a:pt x="26" y="1"/>
                        <a:pt x="26" y="1"/>
                        <a:pt x="26" y="1"/>
                      </a:cubicBezTo>
                      <a:cubicBezTo>
                        <a:pt x="29" y="0"/>
                        <a:pt x="32" y="1"/>
                        <a:pt x="33" y="4"/>
                      </a:cubicBezTo>
                      <a:cubicBezTo>
                        <a:pt x="34" y="5"/>
                        <a:pt x="34" y="5"/>
                        <a:pt x="34" y="5"/>
                      </a:cubicBezTo>
                      <a:cubicBezTo>
                        <a:pt x="35" y="7"/>
                        <a:pt x="34" y="11"/>
                        <a:pt x="32" y="12"/>
                      </a:cubicBezTo>
                      <a:lnTo>
                        <a:pt x="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7" name="Freeform 366">
                  <a:extLst>
                    <a:ext uri="{FF2B5EF4-FFF2-40B4-BE49-F238E27FC236}">
                      <a16:creationId xmlns:a16="http://schemas.microsoft.com/office/drawing/2014/main" id="{67D92520-19E9-492C-B40E-E5F9DE924E09}"/>
                    </a:ext>
                  </a:extLst>
                </p:cNvPr>
                <p:cNvSpPr>
                  <a:spLocks/>
                </p:cNvSpPr>
                <p:nvPr/>
              </p:nvSpPr>
              <p:spPr bwMode="auto">
                <a:xfrm>
                  <a:off x="3586163" y="1751013"/>
                  <a:ext cx="120650" cy="82550"/>
                </a:xfrm>
                <a:custGeom>
                  <a:avLst/>
                  <a:gdLst>
                    <a:gd name="T0" fmla="*/ 31 w 35"/>
                    <a:gd name="T1" fmla="*/ 4 h 24"/>
                    <a:gd name="T2" fmla="*/ 34 w 35"/>
                    <a:gd name="T3" fmla="*/ 10 h 24"/>
                    <a:gd name="T4" fmla="*/ 31 w 35"/>
                    <a:gd name="T5" fmla="*/ 20 h 24"/>
                    <a:gd name="T6" fmla="*/ 25 w 35"/>
                    <a:gd name="T7" fmla="*/ 23 h 24"/>
                    <a:gd name="T8" fmla="*/ 4 w 35"/>
                    <a:gd name="T9" fmla="*/ 12 h 24"/>
                    <a:gd name="T10" fmla="*/ 1 w 35"/>
                    <a:gd name="T11" fmla="*/ 5 h 24"/>
                    <a:gd name="T12" fmla="*/ 1 w 35"/>
                    <a:gd name="T13" fmla="*/ 4 h 24"/>
                    <a:gd name="T14" fmla="*/ 8 w 35"/>
                    <a:gd name="T15" fmla="*/ 0 h 24"/>
                    <a:gd name="T16" fmla="*/ 31 w 35"/>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31" y="4"/>
                      </a:moveTo>
                      <a:cubicBezTo>
                        <a:pt x="34" y="5"/>
                        <a:pt x="35" y="8"/>
                        <a:pt x="34" y="10"/>
                      </a:cubicBezTo>
                      <a:cubicBezTo>
                        <a:pt x="31" y="20"/>
                        <a:pt x="31" y="20"/>
                        <a:pt x="31" y="20"/>
                      </a:cubicBezTo>
                      <a:cubicBezTo>
                        <a:pt x="30" y="23"/>
                        <a:pt x="27" y="24"/>
                        <a:pt x="25" y="23"/>
                      </a:cubicBezTo>
                      <a:cubicBezTo>
                        <a:pt x="4" y="12"/>
                        <a:pt x="4" y="12"/>
                        <a:pt x="4" y="12"/>
                      </a:cubicBezTo>
                      <a:cubicBezTo>
                        <a:pt x="1" y="11"/>
                        <a:pt x="0" y="8"/>
                        <a:pt x="1" y="5"/>
                      </a:cubicBezTo>
                      <a:cubicBezTo>
                        <a:pt x="1" y="4"/>
                        <a:pt x="1" y="4"/>
                        <a:pt x="1" y="4"/>
                      </a:cubicBezTo>
                      <a:cubicBezTo>
                        <a:pt x="2" y="2"/>
                        <a:pt x="5" y="0"/>
                        <a:pt x="8" y="0"/>
                      </a:cubicBezTo>
                      <a:lnTo>
                        <a:pt x="3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8" name="Freeform 367">
                  <a:extLst>
                    <a:ext uri="{FF2B5EF4-FFF2-40B4-BE49-F238E27FC236}">
                      <a16:creationId xmlns:a16="http://schemas.microsoft.com/office/drawing/2014/main" id="{904BB4A7-5A9A-4EA6-9178-3FB889EE2A72}"/>
                    </a:ext>
                  </a:extLst>
                </p:cNvPr>
                <p:cNvSpPr>
                  <a:spLocks/>
                </p:cNvSpPr>
                <p:nvPr/>
              </p:nvSpPr>
              <p:spPr bwMode="auto">
                <a:xfrm>
                  <a:off x="3925888" y="1851025"/>
                  <a:ext cx="122238" cy="80962"/>
                </a:xfrm>
                <a:custGeom>
                  <a:avLst/>
                  <a:gdLst>
                    <a:gd name="T0" fmla="*/ 5 w 36"/>
                    <a:gd name="T1" fmla="*/ 20 h 24"/>
                    <a:gd name="T2" fmla="*/ 1 w 36"/>
                    <a:gd name="T3" fmla="*/ 14 h 24"/>
                    <a:gd name="T4" fmla="*/ 4 w 36"/>
                    <a:gd name="T5" fmla="*/ 4 h 24"/>
                    <a:gd name="T6" fmla="*/ 11 w 36"/>
                    <a:gd name="T7" fmla="*/ 1 h 24"/>
                    <a:gd name="T8" fmla="*/ 32 w 36"/>
                    <a:gd name="T9" fmla="*/ 12 h 24"/>
                    <a:gd name="T10" fmla="*/ 35 w 36"/>
                    <a:gd name="T11" fmla="*/ 19 h 24"/>
                    <a:gd name="T12" fmla="*/ 34 w 36"/>
                    <a:gd name="T13" fmla="*/ 20 h 24"/>
                    <a:gd name="T14" fmla="*/ 28 w 36"/>
                    <a:gd name="T15" fmla="*/ 24 h 24"/>
                    <a:gd name="T16" fmla="*/ 5 w 36"/>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4">
                      <a:moveTo>
                        <a:pt x="5" y="20"/>
                      </a:moveTo>
                      <a:cubicBezTo>
                        <a:pt x="2" y="19"/>
                        <a:pt x="0" y="17"/>
                        <a:pt x="1" y="14"/>
                      </a:cubicBezTo>
                      <a:cubicBezTo>
                        <a:pt x="4" y="4"/>
                        <a:pt x="4" y="4"/>
                        <a:pt x="4" y="4"/>
                      </a:cubicBezTo>
                      <a:cubicBezTo>
                        <a:pt x="5" y="1"/>
                        <a:pt x="8" y="0"/>
                        <a:pt x="11" y="1"/>
                      </a:cubicBezTo>
                      <a:cubicBezTo>
                        <a:pt x="32" y="12"/>
                        <a:pt x="32" y="12"/>
                        <a:pt x="32" y="12"/>
                      </a:cubicBezTo>
                      <a:cubicBezTo>
                        <a:pt x="34" y="13"/>
                        <a:pt x="36" y="16"/>
                        <a:pt x="35" y="19"/>
                      </a:cubicBezTo>
                      <a:cubicBezTo>
                        <a:pt x="34" y="20"/>
                        <a:pt x="34" y="20"/>
                        <a:pt x="34" y="20"/>
                      </a:cubicBezTo>
                      <a:cubicBezTo>
                        <a:pt x="34" y="23"/>
                        <a:pt x="31" y="24"/>
                        <a:pt x="28" y="24"/>
                      </a:cubicBezTo>
                      <a:lnTo>
                        <a:pt x="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9" name="Freeform 368">
                  <a:extLst>
                    <a:ext uri="{FF2B5EF4-FFF2-40B4-BE49-F238E27FC236}">
                      <a16:creationId xmlns:a16="http://schemas.microsoft.com/office/drawing/2014/main" id="{14670141-C70B-47F4-9D4B-5A4D9E512E9F}"/>
                    </a:ext>
                  </a:extLst>
                </p:cNvPr>
                <p:cNvSpPr>
                  <a:spLocks/>
                </p:cNvSpPr>
                <p:nvPr/>
              </p:nvSpPr>
              <p:spPr bwMode="auto">
                <a:xfrm>
                  <a:off x="3722688" y="1952625"/>
                  <a:ext cx="85725" cy="119062"/>
                </a:xfrm>
                <a:custGeom>
                  <a:avLst/>
                  <a:gdLst>
                    <a:gd name="T0" fmla="*/ 5 w 25"/>
                    <a:gd name="T1" fmla="*/ 4 h 35"/>
                    <a:gd name="T2" fmla="*/ 11 w 25"/>
                    <a:gd name="T3" fmla="*/ 0 h 35"/>
                    <a:gd name="T4" fmla="*/ 21 w 25"/>
                    <a:gd name="T5" fmla="*/ 4 h 35"/>
                    <a:gd name="T6" fmla="*/ 23 w 25"/>
                    <a:gd name="T7" fmla="*/ 10 h 35"/>
                    <a:gd name="T8" fmla="*/ 13 w 25"/>
                    <a:gd name="T9" fmla="*/ 31 h 35"/>
                    <a:gd name="T10" fmla="*/ 6 w 25"/>
                    <a:gd name="T11" fmla="*/ 34 h 35"/>
                    <a:gd name="T12" fmla="*/ 5 w 25"/>
                    <a:gd name="T13" fmla="*/ 34 h 35"/>
                    <a:gd name="T14" fmla="*/ 1 w 25"/>
                    <a:gd name="T15" fmla="*/ 27 h 35"/>
                    <a:gd name="T16" fmla="*/ 5 w 25"/>
                    <a:gd name="T17"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5">
                      <a:moveTo>
                        <a:pt x="5" y="4"/>
                      </a:moveTo>
                      <a:cubicBezTo>
                        <a:pt x="6" y="1"/>
                        <a:pt x="8" y="0"/>
                        <a:pt x="11" y="0"/>
                      </a:cubicBezTo>
                      <a:cubicBezTo>
                        <a:pt x="21" y="4"/>
                        <a:pt x="21" y="4"/>
                        <a:pt x="21" y="4"/>
                      </a:cubicBezTo>
                      <a:cubicBezTo>
                        <a:pt x="24" y="5"/>
                        <a:pt x="25" y="7"/>
                        <a:pt x="23" y="10"/>
                      </a:cubicBezTo>
                      <a:cubicBezTo>
                        <a:pt x="13" y="31"/>
                        <a:pt x="13" y="31"/>
                        <a:pt x="13" y="31"/>
                      </a:cubicBezTo>
                      <a:cubicBezTo>
                        <a:pt x="12" y="34"/>
                        <a:pt x="9" y="35"/>
                        <a:pt x="6" y="34"/>
                      </a:cubicBezTo>
                      <a:cubicBezTo>
                        <a:pt x="5" y="34"/>
                        <a:pt x="5" y="34"/>
                        <a:pt x="5" y="34"/>
                      </a:cubicBezTo>
                      <a:cubicBezTo>
                        <a:pt x="2" y="33"/>
                        <a:pt x="0" y="30"/>
                        <a:pt x="1" y="27"/>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0" name="Freeform 369">
                  <a:extLst>
                    <a:ext uri="{FF2B5EF4-FFF2-40B4-BE49-F238E27FC236}">
                      <a16:creationId xmlns:a16="http://schemas.microsoft.com/office/drawing/2014/main" id="{FC343F02-661E-4C18-81A0-867038DD6136}"/>
                    </a:ext>
                  </a:extLst>
                </p:cNvPr>
                <p:cNvSpPr>
                  <a:spLocks/>
                </p:cNvSpPr>
                <p:nvPr/>
              </p:nvSpPr>
              <p:spPr bwMode="auto">
                <a:xfrm>
                  <a:off x="3825876" y="1611313"/>
                  <a:ext cx="82550" cy="123825"/>
                </a:xfrm>
                <a:custGeom>
                  <a:avLst/>
                  <a:gdLst>
                    <a:gd name="T0" fmla="*/ 19 w 24"/>
                    <a:gd name="T1" fmla="*/ 31 h 36"/>
                    <a:gd name="T2" fmla="*/ 14 w 24"/>
                    <a:gd name="T3" fmla="*/ 35 h 36"/>
                    <a:gd name="T4" fmla="*/ 4 w 24"/>
                    <a:gd name="T5" fmla="*/ 31 h 36"/>
                    <a:gd name="T6" fmla="*/ 1 w 24"/>
                    <a:gd name="T7" fmla="*/ 25 h 36"/>
                    <a:gd name="T8" fmla="*/ 12 w 24"/>
                    <a:gd name="T9" fmla="*/ 4 h 36"/>
                    <a:gd name="T10" fmla="*/ 19 w 24"/>
                    <a:gd name="T11" fmla="*/ 1 h 36"/>
                    <a:gd name="T12" fmla="*/ 20 w 24"/>
                    <a:gd name="T13" fmla="*/ 1 h 36"/>
                    <a:gd name="T14" fmla="*/ 24 w 24"/>
                    <a:gd name="T15" fmla="*/ 8 h 36"/>
                    <a:gd name="T16" fmla="*/ 19 w 24"/>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19" y="31"/>
                      </a:moveTo>
                      <a:cubicBezTo>
                        <a:pt x="19" y="34"/>
                        <a:pt x="16" y="36"/>
                        <a:pt x="14" y="35"/>
                      </a:cubicBezTo>
                      <a:cubicBezTo>
                        <a:pt x="4" y="31"/>
                        <a:pt x="4" y="31"/>
                        <a:pt x="4" y="31"/>
                      </a:cubicBezTo>
                      <a:cubicBezTo>
                        <a:pt x="1" y="31"/>
                        <a:pt x="0" y="28"/>
                        <a:pt x="1" y="25"/>
                      </a:cubicBezTo>
                      <a:cubicBezTo>
                        <a:pt x="12" y="4"/>
                        <a:pt x="12" y="4"/>
                        <a:pt x="12" y="4"/>
                      </a:cubicBezTo>
                      <a:cubicBezTo>
                        <a:pt x="13" y="2"/>
                        <a:pt x="16" y="0"/>
                        <a:pt x="19" y="1"/>
                      </a:cubicBezTo>
                      <a:cubicBezTo>
                        <a:pt x="20" y="1"/>
                        <a:pt x="20" y="1"/>
                        <a:pt x="20" y="1"/>
                      </a:cubicBezTo>
                      <a:cubicBezTo>
                        <a:pt x="22" y="2"/>
                        <a:pt x="24" y="5"/>
                        <a:pt x="24" y="8"/>
                      </a:cubicBezTo>
                      <a:lnTo>
                        <a:pt x="1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grpSp>
      <p:grpSp>
        <p:nvGrpSpPr>
          <p:cNvPr id="3" name="Group 2">
            <a:extLst>
              <a:ext uri="{FF2B5EF4-FFF2-40B4-BE49-F238E27FC236}">
                <a16:creationId xmlns:a16="http://schemas.microsoft.com/office/drawing/2014/main" id="{F4215DE4-244A-4E55-B8EF-E54D18AC37A1}"/>
              </a:ext>
            </a:extLst>
          </p:cNvPr>
          <p:cNvGrpSpPr/>
          <p:nvPr/>
        </p:nvGrpSpPr>
        <p:grpSpPr>
          <a:xfrm>
            <a:off x="2159688" y="3428399"/>
            <a:ext cx="2537207" cy="488867"/>
            <a:chOff x="2159688" y="3428399"/>
            <a:chExt cx="2537207" cy="488867"/>
          </a:xfrm>
        </p:grpSpPr>
        <p:sp>
          <p:nvSpPr>
            <p:cNvPr id="117" name="TextBox 116">
              <a:extLst>
                <a:ext uri="{FF2B5EF4-FFF2-40B4-BE49-F238E27FC236}">
                  <a16:creationId xmlns:a16="http://schemas.microsoft.com/office/drawing/2014/main" id="{7BDE06CA-7603-481D-A367-E80EA616F221}"/>
                </a:ext>
              </a:extLst>
            </p:cNvPr>
            <p:cNvSpPr txBox="1"/>
            <p:nvPr/>
          </p:nvSpPr>
          <p:spPr>
            <a:xfrm>
              <a:off x="2599639" y="3428399"/>
              <a:ext cx="1484144" cy="437684"/>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1. Download and configure appliance</a:t>
              </a:r>
            </a:p>
          </p:txBody>
        </p:sp>
        <p:cxnSp>
          <p:nvCxnSpPr>
            <p:cNvPr id="210" name="Straight Arrow Connector 209">
              <a:extLst>
                <a:ext uri="{FF2B5EF4-FFF2-40B4-BE49-F238E27FC236}">
                  <a16:creationId xmlns:a16="http://schemas.microsoft.com/office/drawing/2014/main" id="{627A318C-7E2C-4772-9C76-D079DBA789E2}"/>
                </a:ext>
              </a:extLst>
            </p:cNvPr>
            <p:cNvCxnSpPr>
              <a:cxnSpLocks/>
            </p:cNvCxnSpPr>
            <p:nvPr/>
          </p:nvCxnSpPr>
          <p:spPr>
            <a:xfrm flipH="1" flipV="1">
              <a:off x="2159688" y="3911581"/>
              <a:ext cx="2537207" cy="568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7FB7717-2DB1-4A2B-8A8D-1223C341492F}"/>
              </a:ext>
            </a:extLst>
          </p:cNvPr>
          <p:cNvGrpSpPr/>
          <p:nvPr/>
        </p:nvGrpSpPr>
        <p:grpSpPr>
          <a:xfrm>
            <a:off x="2037094" y="2440252"/>
            <a:ext cx="2659801" cy="1256562"/>
            <a:chOff x="2037094" y="2440252"/>
            <a:chExt cx="2659801" cy="1256562"/>
          </a:xfrm>
        </p:grpSpPr>
        <p:cxnSp>
          <p:nvCxnSpPr>
            <p:cNvPr id="211" name="Straight Arrow Connector 210">
              <a:extLst>
                <a:ext uri="{FF2B5EF4-FFF2-40B4-BE49-F238E27FC236}">
                  <a16:creationId xmlns:a16="http://schemas.microsoft.com/office/drawing/2014/main" id="{C2E12850-CE23-4F5D-B23A-A656717F9084}"/>
                </a:ext>
              </a:extLst>
            </p:cNvPr>
            <p:cNvCxnSpPr/>
            <p:nvPr/>
          </p:nvCxnSpPr>
          <p:spPr>
            <a:xfrm flipH="1" flipV="1">
              <a:off x="2037094" y="2440252"/>
              <a:ext cx="2659801" cy="125656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A35CEEDD-8F37-4418-9FD6-F835D46FDF0B}"/>
                </a:ext>
              </a:extLst>
            </p:cNvPr>
            <p:cNvSpPr txBox="1"/>
            <p:nvPr/>
          </p:nvSpPr>
          <p:spPr>
            <a:xfrm rot="1518117">
              <a:off x="2575340" y="2779361"/>
              <a:ext cx="1755166"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2. Start discovery</a:t>
              </a:r>
            </a:p>
          </p:txBody>
        </p:sp>
      </p:grpSp>
      <p:grpSp>
        <p:nvGrpSpPr>
          <p:cNvPr id="5" name="Group 4"/>
          <p:cNvGrpSpPr/>
          <p:nvPr/>
        </p:nvGrpSpPr>
        <p:grpSpPr>
          <a:xfrm>
            <a:off x="4428439" y="3568111"/>
            <a:ext cx="1484144" cy="919751"/>
            <a:chOff x="5038893" y="4634911"/>
            <a:chExt cx="1484144" cy="919751"/>
          </a:xfrm>
        </p:grpSpPr>
        <p:pic>
          <p:nvPicPr>
            <p:cNvPr id="209" name="Picture 208">
              <a:extLst>
                <a:ext uri="{FF2B5EF4-FFF2-40B4-BE49-F238E27FC236}">
                  <a16:creationId xmlns:a16="http://schemas.microsoft.com/office/drawing/2014/main" id="{10CFC8BA-F661-4EB5-AB9D-943BC07AC1F1}"/>
                </a:ext>
              </a:extLst>
            </p:cNvPr>
            <p:cNvPicPr>
              <a:picLocks noChangeAspect="1"/>
            </p:cNvPicPr>
            <p:nvPr/>
          </p:nvPicPr>
          <p:blipFill>
            <a:blip r:embed="rId5"/>
            <a:stretch>
              <a:fillRect/>
            </a:stretch>
          </p:blipFill>
          <p:spPr>
            <a:xfrm>
              <a:off x="5429129" y="4634911"/>
              <a:ext cx="732817" cy="737122"/>
            </a:xfrm>
            <a:prstGeom prst="rect">
              <a:avLst/>
            </a:prstGeom>
          </p:spPr>
        </p:pic>
        <p:sp>
          <p:nvSpPr>
            <p:cNvPr id="215" name="TextBox 214">
              <a:extLst>
                <a:ext uri="{FF2B5EF4-FFF2-40B4-BE49-F238E27FC236}">
                  <a16:creationId xmlns:a16="http://schemas.microsoft.com/office/drawing/2014/main" id="{3D2317AD-6DE4-48F2-B668-5D251D67AE39}"/>
                </a:ext>
              </a:extLst>
            </p:cNvPr>
            <p:cNvSpPr txBox="1"/>
            <p:nvPr/>
          </p:nvSpPr>
          <p:spPr>
            <a:xfrm>
              <a:off x="5038893" y="5316422"/>
              <a:ext cx="1484144" cy="23824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918" b="0" i="0" u="none" strike="noStrike" kern="1200" cap="none" spc="0" normalizeH="0" baseline="0" noProof="0">
                  <a:ln>
                    <a:noFill/>
                  </a:ln>
                  <a:solidFill>
                    <a:prstClr val="black"/>
                  </a:solidFill>
                  <a:effectLst/>
                  <a:uLnTx/>
                  <a:uFillTx/>
                  <a:latin typeface="Segoe UI Semilight"/>
                  <a:ea typeface="+mn-ea"/>
                  <a:cs typeface="+mn-cs"/>
                </a:rPr>
                <a:t>User</a:t>
              </a:r>
            </a:p>
          </p:txBody>
        </p:sp>
      </p:grpSp>
      <p:grpSp>
        <p:nvGrpSpPr>
          <p:cNvPr id="11" name="Group 10">
            <a:extLst>
              <a:ext uri="{FF2B5EF4-FFF2-40B4-BE49-F238E27FC236}">
                <a16:creationId xmlns:a16="http://schemas.microsoft.com/office/drawing/2014/main" id="{78CD8525-39A8-4FB8-9A08-A9BF15745BEA}"/>
              </a:ext>
            </a:extLst>
          </p:cNvPr>
          <p:cNvGrpSpPr/>
          <p:nvPr/>
        </p:nvGrpSpPr>
        <p:grpSpPr>
          <a:xfrm>
            <a:off x="6021510" y="1460524"/>
            <a:ext cx="3474506" cy="890298"/>
            <a:chOff x="6021510" y="1460524"/>
            <a:chExt cx="3474506" cy="890298"/>
          </a:xfrm>
        </p:grpSpPr>
        <p:grpSp>
          <p:nvGrpSpPr>
            <p:cNvPr id="9" name="Group 8">
              <a:extLst>
                <a:ext uri="{FF2B5EF4-FFF2-40B4-BE49-F238E27FC236}">
                  <a16:creationId xmlns:a16="http://schemas.microsoft.com/office/drawing/2014/main" id="{67E2F0DF-B1DC-4E2D-8F65-7578B1F564C9}"/>
                </a:ext>
              </a:extLst>
            </p:cNvPr>
            <p:cNvGrpSpPr/>
            <p:nvPr/>
          </p:nvGrpSpPr>
          <p:grpSpPr>
            <a:xfrm>
              <a:off x="6021510" y="1602583"/>
              <a:ext cx="2001439" cy="299746"/>
              <a:chOff x="6021510" y="1602583"/>
              <a:chExt cx="2001439" cy="299746"/>
            </a:xfrm>
          </p:grpSpPr>
          <p:sp>
            <p:nvSpPr>
              <p:cNvPr id="114" name="TextBox 113">
                <a:extLst>
                  <a:ext uri="{FF2B5EF4-FFF2-40B4-BE49-F238E27FC236}">
                    <a16:creationId xmlns:a16="http://schemas.microsoft.com/office/drawing/2014/main" id="{80CE3A3F-FCED-45C8-AD6E-803D7E198BDF}"/>
                  </a:ext>
                </a:extLst>
              </p:cNvPr>
              <p:cNvSpPr txBox="1"/>
              <p:nvPr/>
            </p:nvSpPr>
            <p:spPr>
              <a:xfrm>
                <a:off x="6021510" y="1602583"/>
                <a:ext cx="2001439"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Processed metadata</a:t>
                </a:r>
              </a:p>
            </p:txBody>
          </p:sp>
          <p:cxnSp>
            <p:nvCxnSpPr>
              <p:cNvPr id="214" name="Straight Arrow Connector 213">
                <a:extLst>
                  <a:ext uri="{FF2B5EF4-FFF2-40B4-BE49-F238E27FC236}">
                    <a16:creationId xmlns:a16="http://schemas.microsoft.com/office/drawing/2014/main" id="{B6F34993-21F5-40F2-A72A-076FFD9DF3A5}"/>
                  </a:ext>
                </a:extLst>
              </p:cNvPr>
              <p:cNvCxnSpPr/>
              <p:nvPr/>
            </p:nvCxnSpPr>
            <p:spPr>
              <a:xfrm>
                <a:off x="6195969" y="1900087"/>
                <a:ext cx="1676737" cy="2242"/>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7772636" y="1460524"/>
              <a:ext cx="1723380" cy="890298"/>
              <a:chOff x="8114634" y="2070124"/>
              <a:chExt cx="1723380" cy="890298"/>
            </a:xfrm>
          </p:grpSpPr>
          <p:grpSp>
            <p:nvGrpSpPr>
              <p:cNvPr id="25" name="Group 24"/>
              <p:cNvGrpSpPr/>
              <p:nvPr/>
            </p:nvGrpSpPr>
            <p:grpSpPr>
              <a:xfrm>
                <a:off x="8114634" y="2070124"/>
                <a:ext cx="1723380" cy="890298"/>
                <a:chOff x="8114634" y="2070124"/>
                <a:chExt cx="1723380" cy="890298"/>
              </a:xfrm>
            </p:grpSpPr>
            <p:sp>
              <p:nvSpPr>
                <p:cNvPr id="119" name="Freeform 119">
                  <a:extLst>
                    <a:ext uri="{FF2B5EF4-FFF2-40B4-BE49-F238E27FC236}">
                      <a16:creationId xmlns:a16="http://schemas.microsoft.com/office/drawing/2014/main" id="{8B61F992-79D0-4D5A-87AE-C61E062571A4}"/>
                    </a:ext>
                  </a:extLst>
                </p:cNvPr>
                <p:cNvSpPr>
                  <a:spLocks/>
                </p:cNvSpPr>
                <p:nvPr/>
              </p:nvSpPr>
              <p:spPr bwMode="auto">
                <a:xfrm>
                  <a:off x="8114634" y="2070124"/>
                  <a:ext cx="1723380" cy="865198"/>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0070C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213" name="TextBox 212">
                  <a:extLst>
                    <a:ext uri="{FF2B5EF4-FFF2-40B4-BE49-F238E27FC236}">
                      <a16:creationId xmlns:a16="http://schemas.microsoft.com/office/drawing/2014/main" id="{A1F08DC3-3D21-4E55-BD6D-ACCFD444C0A5}"/>
                    </a:ext>
                  </a:extLst>
                </p:cNvPr>
                <p:cNvSpPr txBox="1"/>
                <p:nvPr/>
              </p:nvSpPr>
              <p:spPr>
                <a:xfrm>
                  <a:off x="8227274" y="2690137"/>
                  <a:ext cx="1576604" cy="270285"/>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Segoe UI Semilight"/>
                      <a:ea typeface="+mn-ea"/>
                      <a:cs typeface="+mn-cs"/>
                    </a:rPr>
                    <a:t>Azure Migrate Portal</a:t>
                  </a:r>
                </a:p>
              </p:txBody>
            </p:sp>
          </p:grpSp>
          <p:pic>
            <p:nvPicPr>
              <p:cNvPr id="216" name="Graphic 6">
                <a:extLst>
                  <a:ext uri="{FF2B5EF4-FFF2-40B4-BE49-F238E27FC236}">
                    <a16:creationId xmlns:a16="http://schemas.microsoft.com/office/drawing/2014/main" id="{77742D28-A2C5-4EE7-B70C-DF412AEA4B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3429" y="2216757"/>
                <a:ext cx="571931" cy="571931"/>
              </a:xfrm>
              <a:prstGeom prst="rect">
                <a:avLst/>
              </a:prstGeom>
            </p:spPr>
          </p:pic>
        </p:grpSp>
      </p:grpSp>
    </p:spTree>
    <p:extLst>
      <p:ext uri="{BB962C8B-B14F-4D97-AF65-F5344CB8AC3E}">
        <p14:creationId xmlns:p14="http://schemas.microsoft.com/office/powerpoint/2010/main" val="81618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9FD4D3-A766-463A-9B62-C0F302CC984A}"/>
              </a:ext>
            </a:extLst>
          </p:cNvPr>
          <p:cNvSpPr>
            <a:spLocks noGrp="1"/>
          </p:cNvSpPr>
          <p:nvPr>
            <p:ph type="title"/>
          </p:nvPr>
        </p:nvSpPr>
        <p:spPr/>
        <p:txBody>
          <a:bodyPr/>
          <a:lstStyle/>
          <a:p>
            <a:r>
              <a:rPr lang="en-US"/>
              <a:t>Details</a:t>
            </a:r>
          </a:p>
        </p:txBody>
      </p:sp>
      <p:grpSp>
        <p:nvGrpSpPr>
          <p:cNvPr id="2" name="Group 1">
            <a:extLst>
              <a:ext uri="{FF2B5EF4-FFF2-40B4-BE49-F238E27FC236}">
                <a16:creationId xmlns:a16="http://schemas.microsoft.com/office/drawing/2014/main" id="{7842C99D-DAEC-4326-BF2F-762D075620D3}"/>
              </a:ext>
            </a:extLst>
          </p:cNvPr>
          <p:cNvGrpSpPr/>
          <p:nvPr/>
        </p:nvGrpSpPr>
        <p:grpSpPr>
          <a:xfrm>
            <a:off x="770839" y="3799189"/>
            <a:ext cx="2044550" cy="2593673"/>
            <a:chOff x="770839" y="3799189"/>
            <a:chExt cx="2044550" cy="2593673"/>
          </a:xfrm>
        </p:grpSpPr>
        <p:grpSp>
          <p:nvGrpSpPr>
            <p:cNvPr id="14" name="Group 13"/>
            <p:cNvGrpSpPr/>
            <p:nvPr/>
          </p:nvGrpSpPr>
          <p:grpSpPr>
            <a:xfrm>
              <a:off x="770839" y="3799189"/>
              <a:ext cx="2044550" cy="2328859"/>
              <a:chOff x="1152482" y="4223800"/>
              <a:chExt cx="2044550" cy="2328859"/>
            </a:xfrm>
          </p:grpSpPr>
          <p:pic>
            <p:nvPicPr>
              <p:cNvPr id="118" name="Picture 117">
                <a:extLst>
                  <a:ext uri="{FF2B5EF4-FFF2-40B4-BE49-F238E27FC236}">
                    <a16:creationId xmlns:a16="http://schemas.microsoft.com/office/drawing/2014/main" id="{065A9F5F-5EC5-4DD5-BF19-DE9D95EC244D}"/>
                  </a:ext>
                </a:extLst>
              </p:cNvPr>
              <p:cNvPicPr>
                <a:picLocks noChangeAspect="1"/>
              </p:cNvPicPr>
              <p:nvPr/>
            </p:nvPicPr>
            <p:blipFill>
              <a:blip r:embed="rId3"/>
              <a:stretch>
                <a:fillRect/>
              </a:stretch>
            </p:blipFill>
            <p:spPr>
              <a:xfrm>
                <a:off x="1152483" y="5363468"/>
                <a:ext cx="331361" cy="1189191"/>
              </a:xfrm>
              <a:prstGeom prst="rect">
                <a:avLst/>
              </a:prstGeom>
            </p:spPr>
          </p:pic>
          <p:pic>
            <p:nvPicPr>
              <p:cNvPr id="120" name="Picture 119">
                <a:extLst>
                  <a:ext uri="{FF2B5EF4-FFF2-40B4-BE49-F238E27FC236}">
                    <a16:creationId xmlns:a16="http://schemas.microsoft.com/office/drawing/2014/main" id="{EC936CD4-E169-403B-B7AF-8F48B966ED0E}"/>
                  </a:ext>
                </a:extLst>
              </p:cNvPr>
              <p:cNvPicPr>
                <a:picLocks noChangeAspect="1"/>
              </p:cNvPicPr>
              <p:nvPr/>
            </p:nvPicPr>
            <p:blipFill>
              <a:blip r:embed="rId4"/>
              <a:stretch>
                <a:fillRect/>
              </a:stretch>
            </p:blipFill>
            <p:spPr>
              <a:xfrm>
                <a:off x="1507953" y="6281944"/>
                <a:ext cx="238967" cy="232330"/>
              </a:xfrm>
              <a:prstGeom prst="rect">
                <a:avLst/>
              </a:prstGeom>
            </p:spPr>
          </p:pic>
          <p:pic>
            <p:nvPicPr>
              <p:cNvPr id="121" name="Picture 120">
                <a:extLst>
                  <a:ext uri="{FF2B5EF4-FFF2-40B4-BE49-F238E27FC236}">
                    <a16:creationId xmlns:a16="http://schemas.microsoft.com/office/drawing/2014/main" id="{217020BC-BEC0-4E6C-BCD5-9A92FF7E31D4}"/>
                  </a:ext>
                </a:extLst>
              </p:cNvPr>
              <p:cNvPicPr>
                <a:picLocks noChangeAspect="1"/>
              </p:cNvPicPr>
              <p:nvPr/>
            </p:nvPicPr>
            <p:blipFill>
              <a:blip r:embed="rId4"/>
              <a:stretch>
                <a:fillRect/>
              </a:stretch>
            </p:blipFill>
            <p:spPr>
              <a:xfrm>
                <a:off x="1513218" y="5987965"/>
                <a:ext cx="238967" cy="232330"/>
              </a:xfrm>
              <a:prstGeom prst="rect">
                <a:avLst/>
              </a:prstGeom>
            </p:spPr>
          </p:pic>
          <p:pic>
            <p:nvPicPr>
              <p:cNvPr id="122" name="Picture 121">
                <a:extLst>
                  <a:ext uri="{FF2B5EF4-FFF2-40B4-BE49-F238E27FC236}">
                    <a16:creationId xmlns:a16="http://schemas.microsoft.com/office/drawing/2014/main" id="{DABCFC5A-8D5B-4882-A5C0-472463279599}"/>
                  </a:ext>
                </a:extLst>
              </p:cNvPr>
              <p:cNvPicPr>
                <a:picLocks noChangeAspect="1"/>
              </p:cNvPicPr>
              <p:nvPr/>
            </p:nvPicPr>
            <p:blipFill>
              <a:blip r:embed="rId4"/>
              <a:stretch>
                <a:fillRect/>
              </a:stretch>
            </p:blipFill>
            <p:spPr>
              <a:xfrm>
                <a:off x="1516085" y="5700203"/>
                <a:ext cx="238967" cy="232330"/>
              </a:xfrm>
              <a:prstGeom prst="rect">
                <a:avLst/>
              </a:prstGeom>
            </p:spPr>
          </p:pic>
          <p:pic>
            <p:nvPicPr>
              <p:cNvPr id="123" name="Picture 122">
                <a:extLst>
                  <a:ext uri="{FF2B5EF4-FFF2-40B4-BE49-F238E27FC236}">
                    <a16:creationId xmlns:a16="http://schemas.microsoft.com/office/drawing/2014/main" id="{BA86DF87-6AA1-48F2-A98D-98FDA8303369}"/>
                  </a:ext>
                </a:extLst>
              </p:cNvPr>
              <p:cNvPicPr>
                <a:picLocks noChangeAspect="1"/>
              </p:cNvPicPr>
              <p:nvPr/>
            </p:nvPicPr>
            <p:blipFill>
              <a:blip r:embed="rId4"/>
              <a:stretch>
                <a:fillRect/>
              </a:stretch>
            </p:blipFill>
            <p:spPr>
              <a:xfrm>
                <a:off x="1517975" y="5403573"/>
                <a:ext cx="238967" cy="232330"/>
              </a:xfrm>
              <a:prstGeom prst="rect">
                <a:avLst/>
              </a:prstGeom>
            </p:spPr>
          </p:pic>
          <p:sp>
            <p:nvSpPr>
              <p:cNvPr id="124" name="TextBox 123">
                <a:extLst>
                  <a:ext uri="{FF2B5EF4-FFF2-40B4-BE49-F238E27FC236}">
                    <a16:creationId xmlns:a16="http://schemas.microsoft.com/office/drawing/2014/main" id="{1EB8EA50-A824-4316-BC4F-FEF04A63A5AD}"/>
                  </a:ext>
                </a:extLst>
              </p:cNvPr>
              <p:cNvSpPr txBox="1"/>
              <p:nvPr/>
            </p:nvSpPr>
            <p:spPr>
              <a:xfrm>
                <a:off x="1435910" y="4408341"/>
                <a:ext cx="733837" cy="446397"/>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vCenter Server</a:t>
                </a:r>
              </a:p>
            </p:txBody>
          </p:sp>
          <p:sp>
            <p:nvSpPr>
              <p:cNvPr id="125" name="Freeform 5">
                <a:extLst>
                  <a:ext uri="{FF2B5EF4-FFF2-40B4-BE49-F238E27FC236}">
                    <a16:creationId xmlns:a16="http://schemas.microsoft.com/office/drawing/2014/main" id="{734DEA30-36D6-47C5-9192-374133C5B283}"/>
                  </a:ext>
                </a:extLst>
              </p:cNvPr>
              <p:cNvSpPr>
                <a:spLocks noChangeAspect="1" noEditPoints="1"/>
              </p:cNvSpPr>
              <p:nvPr/>
            </p:nvSpPr>
            <p:spPr bwMode="auto">
              <a:xfrm>
                <a:off x="2070479" y="4223800"/>
                <a:ext cx="294297" cy="609953"/>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0070C0"/>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pic>
            <p:nvPicPr>
              <p:cNvPr id="126" name="Picture 125">
                <a:extLst>
                  <a:ext uri="{FF2B5EF4-FFF2-40B4-BE49-F238E27FC236}">
                    <a16:creationId xmlns:a16="http://schemas.microsoft.com/office/drawing/2014/main" id="{2C922CB8-DE96-4533-90AF-BE2FE6B7ECD5}"/>
                  </a:ext>
                </a:extLst>
              </p:cNvPr>
              <p:cNvPicPr>
                <a:picLocks noChangeAspect="1"/>
              </p:cNvPicPr>
              <p:nvPr/>
            </p:nvPicPr>
            <p:blipFill>
              <a:blip r:embed="rId3"/>
              <a:stretch>
                <a:fillRect/>
              </a:stretch>
            </p:blipFill>
            <p:spPr>
              <a:xfrm>
                <a:off x="1854026" y="5354463"/>
                <a:ext cx="331361" cy="1189191"/>
              </a:xfrm>
              <a:prstGeom prst="rect">
                <a:avLst/>
              </a:prstGeom>
            </p:spPr>
          </p:pic>
          <p:pic>
            <p:nvPicPr>
              <p:cNvPr id="127" name="Picture 126">
                <a:extLst>
                  <a:ext uri="{FF2B5EF4-FFF2-40B4-BE49-F238E27FC236}">
                    <a16:creationId xmlns:a16="http://schemas.microsoft.com/office/drawing/2014/main" id="{B4E99A66-8AB9-424E-B9E3-87192A20E82C}"/>
                  </a:ext>
                </a:extLst>
              </p:cNvPr>
              <p:cNvPicPr>
                <a:picLocks noChangeAspect="1"/>
              </p:cNvPicPr>
              <p:nvPr/>
            </p:nvPicPr>
            <p:blipFill>
              <a:blip r:embed="rId4"/>
              <a:stretch>
                <a:fillRect/>
              </a:stretch>
            </p:blipFill>
            <p:spPr>
              <a:xfrm>
                <a:off x="2209497" y="6272939"/>
                <a:ext cx="238967" cy="232330"/>
              </a:xfrm>
              <a:prstGeom prst="rect">
                <a:avLst/>
              </a:prstGeom>
            </p:spPr>
          </p:pic>
          <p:pic>
            <p:nvPicPr>
              <p:cNvPr id="128" name="Picture 127">
                <a:extLst>
                  <a:ext uri="{FF2B5EF4-FFF2-40B4-BE49-F238E27FC236}">
                    <a16:creationId xmlns:a16="http://schemas.microsoft.com/office/drawing/2014/main" id="{9FE28DC4-0246-43BF-905A-CA9E416BF427}"/>
                  </a:ext>
                </a:extLst>
              </p:cNvPr>
              <p:cNvPicPr>
                <a:picLocks noChangeAspect="1"/>
              </p:cNvPicPr>
              <p:nvPr/>
            </p:nvPicPr>
            <p:blipFill>
              <a:blip r:embed="rId4"/>
              <a:stretch>
                <a:fillRect/>
              </a:stretch>
            </p:blipFill>
            <p:spPr>
              <a:xfrm>
                <a:off x="2214761" y="5978960"/>
                <a:ext cx="238967" cy="232330"/>
              </a:xfrm>
              <a:prstGeom prst="rect">
                <a:avLst/>
              </a:prstGeom>
            </p:spPr>
          </p:pic>
          <p:pic>
            <p:nvPicPr>
              <p:cNvPr id="129" name="Picture 128">
                <a:extLst>
                  <a:ext uri="{FF2B5EF4-FFF2-40B4-BE49-F238E27FC236}">
                    <a16:creationId xmlns:a16="http://schemas.microsoft.com/office/drawing/2014/main" id="{ED345559-A34A-4905-B2CA-4D00FA68752B}"/>
                  </a:ext>
                </a:extLst>
              </p:cNvPr>
              <p:cNvPicPr>
                <a:picLocks noChangeAspect="1"/>
              </p:cNvPicPr>
              <p:nvPr/>
            </p:nvPicPr>
            <p:blipFill>
              <a:blip r:embed="rId4"/>
              <a:stretch>
                <a:fillRect/>
              </a:stretch>
            </p:blipFill>
            <p:spPr>
              <a:xfrm>
                <a:off x="2217628" y="5691198"/>
                <a:ext cx="238967" cy="232330"/>
              </a:xfrm>
              <a:prstGeom prst="rect">
                <a:avLst/>
              </a:prstGeom>
            </p:spPr>
          </p:pic>
          <p:pic>
            <p:nvPicPr>
              <p:cNvPr id="130" name="Picture 129">
                <a:extLst>
                  <a:ext uri="{FF2B5EF4-FFF2-40B4-BE49-F238E27FC236}">
                    <a16:creationId xmlns:a16="http://schemas.microsoft.com/office/drawing/2014/main" id="{F4FDD226-CC8A-42E3-81EA-BF887A5C203C}"/>
                  </a:ext>
                </a:extLst>
              </p:cNvPr>
              <p:cNvPicPr>
                <a:picLocks noChangeAspect="1"/>
              </p:cNvPicPr>
              <p:nvPr/>
            </p:nvPicPr>
            <p:blipFill>
              <a:blip r:embed="rId4"/>
              <a:stretch>
                <a:fillRect/>
              </a:stretch>
            </p:blipFill>
            <p:spPr>
              <a:xfrm>
                <a:off x="2219518" y="5394568"/>
                <a:ext cx="238967" cy="232330"/>
              </a:xfrm>
              <a:prstGeom prst="rect">
                <a:avLst/>
              </a:prstGeom>
            </p:spPr>
          </p:pic>
          <p:pic>
            <p:nvPicPr>
              <p:cNvPr id="131" name="Picture 130">
                <a:extLst>
                  <a:ext uri="{FF2B5EF4-FFF2-40B4-BE49-F238E27FC236}">
                    <a16:creationId xmlns:a16="http://schemas.microsoft.com/office/drawing/2014/main" id="{71AA12C3-39C5-44FE-95C5-FFF725BD0E2A}"/>
                  </a:ext>
                </a:extLst>
              </p:cNvPr>
              <p:cNvPicPr>
                <a:picLocks noChangeAspect="1"/>
              </p:cNvPicPr>
              <p:nvPr/>
            </p:nvPicPr>
            <p:blipFill>
              <a:blip r:embed="rId3"/>
              <a:stretch>
                <a:fillRect/>
              </a:stretch>
            </p:blipFill>
            <p:spPr>
              <a:xfrm>
                <a:off x="2592572" y="5350885"/>
                <a:ext cx="331361" cy="1189191"/>
              </a:xfrm>
              <a:prstGeom prst="rect">
                <a:avLst/>
              </a:prstGeom>
            </p:spPr>
          </p:pic>
          <p:pic>
            <p:nvPicPr>
              <p:cNvPr id="132" name="Picture 131">
                <a:extLst>
                  <a:ext uri="{FF2B5EF4-FFF2-40B4-BE49-F238E27FC236}">
                    <a16:creationId xmlns:a16="http://schemas.microsoft.com/office/drawing/2014/main" id="{3D7D5B5A-CD50-4D3D-BD8F-BF1BB16C8B47}"/>
                  </a:ext>
                </a:extLst>
              </p:cNvPr>
              <p:cNvPicPr>
                <a:picLocks noChangeAspect="1"/>
              </p:cNvPicPr>
              <p:nvPr/>
            </p:nvPicPr>
            <p:blipFill>
              <a:blip r:embed="rId4"/>
              <a:stretch>
                <a:fillRect/>
              </a:stretch>
            </p:blipFill>
            <p:spPr>
              <a:xfrm>
                <a:off x="2948043" y="6269360"/>
                <a:ext cx="238967" cy="232330"/>
              </a:xfrm>
              <a:prstGeom prst="rect">
                <a:avLst/>
              </a:prstGeom>
            </p:spPr>
          </p:pic>
          <p:pic>
            <p:nvPicPr>
              <p:cNvPr id="133" name="Picture 132">
                <a:extLst>
                  <a:ext uri="{FF2B5EF4-FFF2-40B4-BE49-F238E27FC236}">
                    <a16:creationId xmlns:a16="http://schemas.microsoft.com/office/drawing/2014/main" id="{47BC44B4-E9FF-4B60-989F-36CC8665DD1F}"/>
                  </a:ext>
                </a:extLst>
              </p:cNvPr>
              <p:cNvPicPr>
                <a:picLocks noChangeAspect="1"/>
              </p:cNvPicPr>
              <p:nvPr/>
            </p:nvPicPr>
            <p:blipFill>
              <a:blip r:embed="rId4"/>
              <a:stretch>
                <a:fillRect/>
              </a:stretch>
            </p:blipFill>
            <p:spPr>
              <a:xfrm>
                <a:off x="2953308" y="5975381"/>
                <a:ext cx="238967" cy="232330"/>
              </a:xfrm>
              <a:prstGeom prst="rect">
                <a:avLst/>
              </a:prstGeom>
            </p:spPr>
          </p:pic>
          <p:pic>
            <p:nvPicPr>
              <p:cNvPr id="134" name="Picture 133">
                <a:extLst>
                  <a:ext uri="{FF2B5EF4-FFF2-40B4-BE49-F238E27FC236}">
                    <a16:creationId xmlns:a16="http://schemas.microsoft.com/office/drawing/2014/main" id="{95E8A9DB-84E1-4927-93F1-4B9B2C53238D}"/>
                  </a:ext>
                </a:extLst>
              </p:cNvPr>
              <p:cNvPicPr>
                <a:picLocks noChangeAspect="1"/>
              </p:cNvPicPr>
              <p:nvPr/>
            </p:nvPicPr>
            <p:blipFill>
              <a:blip r:embed="rId4"/>
              <a:stretch>
                <a:fillRect/>
              </a:stretch>
            </p:blipFill>
            <p:spPr>
              <a:xfrm>
                <a:off x="2956175" y="5687619"/>
                <a:ext cx="238967" cy="232330"/>
              </a:xfrm>
              <a:prstGeom prst="rect">
                <a:avLst/>
              </a:prstGeom>
            </p:spPr>
          </p:pic>
          <p:pic>
            <p:nvPicPr>
              <p:cNvPr id="135" name="Picture 134">
                <a:extLst>
                  <a:ext uri="{FF2B5EF4-FFF2-40B4-BE49-F238E27FC236}">
                    <a16:creationId xmlns:a16="http://schemas.microsoft.com/office/drawing/2014/main" id="{3DB8DA33-58C4-4EE4-AD4C-D191E67391AE}"/>
                  </a:ext>
                </a:extLst>
              </p:cNvPr>
              <p:cNvPicPr>
                <a:picLocks noChangeAspect="1"/>
              </p:cNvPicPr>
              <p:nvPr/>
            </p:nvPicPr>
            <p:blipFill>
              <a:blip r:embed="rId4"/>
              <a:stretch>
                <a:fillRect/>
              </a:stretch>
            </p:blipFill>
            <p:spPr>
              <a:xfrm>
                <a:off x="2958065" y="5390989"/>
                <a:ext cx="238967" cy="232330"/>
              </a:xfrm>
              <a:prstGeom prst="rect">
                <a:avLst/>
              </a:prstGeom>
            </p:spPr>
          </p:pic>
          <p:sp>
            <p:nvSpPr>
              <p:cNvPr id="144" name="Left Brace 143">
                <a:extLst>
                  <a:ext uri="{FF2B5EF4-FFF2-40B4-BE49-F238E27FC236}">
                    <a16:creationId xmlns:a16="http://schemas.microsoft.com/office/drawing/2014/main" id="{0AB694B3-1290-4266-8EB6-60B6DF8F1791}"/>
                  </a:ext>
                </a:extLst>
              </p:cNvPr>
              <p:cNvSpPr/>
              <p:nvPr/>
            </p:nvSpPr>
            <p:spPr>
              <a:xfrm rot="5400000">
                <a:off x="2009162" y="4043556"/>
                <a:ext cx="321167" cy="2034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sp>
          <p:nvSpPr>
            <p:cNvPr id="145" name="TextBox 144">
              <a:extLst>
                <a:ext uri="{FF2B5EF4-FFF2-40B4-BE49-F238E27FC236}">
                  <a16:creationId xmlns:a16="http://schemas.microsoft.com/office/drawing/2014/main" id="{FEB33F7C-F090-408A-8D8E-B3D653F7FDA4}"/>
                </a:ext>
              </a:extLst>
            </p:cNvPr>
            <p:cNvSpPr txBox="1"/>
            <p:nvPr/>
          </p:nvSpPr>
          <p:spPr>
            <a:xfrm>
              <a:off x="1125746" y="6127853"/>
              <a:ext cx="1416543"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ESXi hosts and VMs</a:t>
              </a:r>
            </a:p>
          </p:txBody>
        </p:sp>
      </p:grpSp>
      <p:grpSp>
        <p:nvGrpSpPr>
          <p:cNvPr id="6" name="Group 5">
            <a:extLst>
              <a:ext uri="{FF2B5EF4-FFF2-40B4-BE49-F238E27FC236}">
                <a16:creationId xmlns:a16="http://schemas.microsoft.com/office/drawing/2014/main" id="{93347069-4B4F-4A8B-A019-97EA27E4FAA6}"/>
              </a:ext>
            </a:extLst>
          </p:cNvPr>
          <p:cNvGrpSpPr/>
          <p:nvPr/>
        </p:nvGrpSpPr>
        <p:grpSpPr>
          <a:xfrm>
            <a:off x="1496429" y="2394118"/>
            <a:ext cx="345604" cy="1484144"/>
            <a:chOff x="1496429" y="2394118"/>
            <a:chExt cx="345604" cy="1484144"/>
          </a:xfrm>
        </p:grpSpPr>
        <p:sp>
          <p:nvSpPr>
            <p:cNvPr id="116" name="TextBox 115">
              <a:extLst>
                <a:ext uri="{FF2B5EF4-FFF2-40B4-BE49-F238E27FC236}">
                  <a16:creationId xmlns:a16="http://schemas.microsoft.com/office/drawing/2014/main" id="{C9E3EC9C-04C5-4842-899D-2966B94E3D67}"/>
                </a:ext>
              </a:extLst>
            </p:cNvPr>
            <p:cNvSpPr txBox="1"/>
            <p:nvPr/>
          </p:nvSpPr>
          <p:spPr>
            <a:xfrm rot="16200000">
              <a:off x="886862" y="3003685"/>
              <a:ext cx="1484144"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Raw metadata</a:t>
              </a:r>
            </a:p>
          </p:txBody>
        </p:sp>
        <p:cxnSp>
          <p:nvCxnSpPr>
            <p:cNvPr id="147" name="Straight Arrow Connector 146">
              <a:extLst>
                <a:ext uri="{FF2B5EF4-FFF2-40B4-BE49-F238E27FC236}">
                  <a16:creationId xmlns:a16="http://schemas.microsoft.com/office/drawing/2014/main" id="{74410FC2-CEC1-4D2E-93F1-3F24533D6453}"/>
                </a:ext>
              </a:extLst>
            </p:cNvPr>
            <p:cNvCxnSpPr>
              <a:cxnSpLocks/>
              <a:endCxn id="143" idx="2"/>
            </p:cNvCxnSpPr>
            <p:nvPr/>
          </p:nvCxnSpPr>
          <p:spPr>
            <a:xfrm flipV="1">
              <a:off x="1834715" y="2484704"/>
              <a:ext cx="7318" cy="1233365"/>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8" name="Group 7"/>
          <p:cNvGrpSpPr/>
          <p:nvPr/>
        </p:nvGrpSpPr>
        <p:grpSpPr>
          <a:xfrm>
            <a:off x="1456639" y="1516062"/>
            <a:ext cx="752312" cy="968642"/>
            <a:chOff x="3136747" y="2291484"/>
            <a:chExt cx="752312" cy="968642"/>
          </a:xfrm>
        </p:grpSpPr>
        <p:grpSp>
          <p:nvGrpSpPr>
            <p:cNvPr id="136" name="Group 135">
              <a:extLst>
                <a:ext uri="{FF2B5EF4-FFF2-40B4-BE49-F238E27FC236}">
                  <a16:creationId xmlns:a16="http://schemas.microsoft.com/office/drawing/2014/main" id="{D22CCDA2-DADB-4699-BC46-975DD91D9FDC}"/>
                </a:ext>
              </a:extLst>
            </p:cNvPr>
            <p:cNvGrpSpPr/>
            <p:nvPr/>
          </p:nvGrpSpPr>
          <p:grpSpPr>
            <a:xfrm>
              <a:off x="3310100" y="2437478"/>
              <a:ext cx="427377" cy="386068"/>
              <a:chOff x="5118964" y="3771564"/>
              <a:chExt cx="642073" cy="596676"/>
            </a:xfrm>
          </p:grpSpPr>
          <p:sp>
            <p:nvSpPr>
              <p:cNvPr id="137" name="Rectangle 136">
                <a:extLst>
                  <a:ext uri="{FF2B5EF4-FFF2-40B4-BE49-F238E27FC236}">
                    <a16:creationId xmlns:a16="http://schemas.microsoft.com/office/drawing/2014/main" id="{23FDC765-D8C5-4DC7-9CD2-1DBFD292A354}"/>
                  </a:ext>
                </a:extLst>
              </p:cNvPr>
              <p:cNvSpPr/>
              <p:nvPr/>
            </p:nvSpPr>
            <p:spPr bwMode="auto">
              <a:xfrm>
                <a:off x="5141902" y="3805512"/>
                <a:ext cx="569260" cy="39508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8" name="Group 4">
                <a:extLst>
                  <a:ext uri="{FF2B5EF4-FFF2-40B4-BE49-F238E27FC236}">
                    <a16:creationId xmlns:a16="http://schemas.microsoft.com/office/drawing/2014/main" id="{9276B58F-8D72-42D1-8E70-3E684175FCD4}"/>
                  </a:ext>
                </a:extLst>
              </p:cNvPr>
              <p:cNvGrpSpPr>
                <a:grpSpLocks noChangeAspect="1"/>
              </p:cNvGrpSpPr>
              <p:nvPr/>
            </p:nvGrpSpPr>
            <p:grpSpPr bwMode="auto">
              <a:xfrm>
                <a:off x="5118964" y="3771564"/>
                <a:ext cx="642073" cy="596676"/>
                <a:chOff x="4030" y="1558"/>
                <a:chExt cx="341" cy="312"/>
              </a:xfrm>
              <a:solidFill>
                <a:srgbClr val="D83B01"/>
              </a:solidFill>
            </p:grpSpPr>
            <p:sp>
              <p:nvSpPr>
                <p:cNvPr id="139" name="Freeform 5">
                  <a:extLst>
                    <a:ext uri="{FF2B5EF4-FFF2-40B4-BE49-F238E27FC236}">
                      <a16:creationId xmlns:a16="http://schemas.microsoft.com/office/drawing/2014/main" id="{55BCB44F-2A9F-4ABF-9C36-67C36E6A06AB}"/>
                    </a:ext>
                  </a:extLst>
                </p:cNvPr>
                <p:cNvSpPr>
                  <a:spLocks noEditPoints="1"/>
                </p:cNvSpPr>
                <p:nvPr/>
              </p:nvSpPr>
              <p:spPr bwMode="auto">
                <a:xfrm>
                  <a:off x="4030" y="1558"/>
                  <a:ext cx="341" cy="312"/>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solidFill>
                  <a:srgbClr val="00B0F0"/>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D83B01"/>
                    </a:solidFill>
                    <a:effectLst/>
                    <a:uLnTx/>
                    <a:uFillTx/>
                    <a:latin typeface="Segoe UI"/>
                    <a:ea typeface="+mn-ea"/>
                    <a:cs typeface="+mn-cs"/>
                  </a:endParaRPr>
                </a:p>
              </p:txBody>
            </p:sp>
            <p:sp>
              <p:nvSpPr>
                <p:cNvPr id="140" name="Freeform 6">
                  <a:extLst>
                    <a:ext uri="{FF2B5EF4-FFF2-40B4-BE49-F238E27FC236}">
                      <a16:creationId xmlns:a16="http://schemas.microsoft.com/office/drawing/2014/main" id="{F60BAA2D-6563-430C-965D-4E80E00BBC56}"/>
                    </a:ext>
                  </a:extLst>
                </p:cNvPr>
                <p:cNvSpPr>
                  <a:spLocks/>
                </p:cNvSpPr>
                <p:nvPr/>
              </p:nvSpPr>
              <p:spPr bwMode="auto">
                <a:xfrm>
                  <a:off x="4144" y="1615"/>
                  <a:ext cx="106" cy="61"/>
                </a:xfrm>
                <a:custGeom>
                  <a:avLst/>
                  <a:gdLst>
                    <a:gd name="T0" fmla="*/ 106 w 106"/>
                    <a:gd name="T1" fmla="*/ 30 h 61"/>
                    <a:gd name="T2" fmla="*/ 53 w 106"/>
                    <a:gd name="T3" fmla="*/ 0 h 61"/>
                    <a:gd name="T4" fmla="*/ 0 w 106"/>
                    <a:gd name="T5" fmla="*/ 30 h 61"/>
                    <a:gd name="T6" fmla="*/ 0 w 106"/>
                    <a:gd name="T7" fmla="*/ 31 h 61"/>
                    <a:gd name="T8" fmla="*/ 53 w 106"/>
                    <a:gd name="T9" fmla="*/ 61 h 61"/>
                    <a:gd name="T10" fmla="*/ 106 w 106"/>
                    <a:gd name="T11" fmla="*/ 31 h 61"/>
                    <a:gd name="T12" fmla="*/ 106 w 106"/>
                    <a:gd name="T13" fmla="*/ 30 h 61"/>
                  </a:gdLst>
                  <a:ahLst/>
                  <a:cxnLst>
                    <a:cxn ang="0">
                      <a:pos x="T0" y="T1"/>
                    </a:cxn>
                    <a:cxn ang="0">
                      <a:pos x="T2" y="T3"/>
                    </a:cxn>
                    <a:cxn ang="0">
                      <a:pos x="T4" y="T5"/>
                    </a:cxn>
                    <a:cxn ang="0">
                      <a:pos x="T6" y="T7"/>
                    </a:cxn>
                    <a:cxn ang="0">
                      <a:pos x="T8" y="T9"/>
                    </a:cxn>
                    <a:cxn ang="0">
                      <a:pos x="T10" y="T11"/>
                    </a:cxn>
                    <a:cxn ang="0">
                      <a:pos x="T12" y="T13"/>
                    </a:cxn>
                  </a:cxnLst>
                  <a:rect l="0" t="0" r="r" b="b"/>
                  <a:pathLst>
                    <a:path w="106" h="61">
                      <a:moveTo>
                        <a:pt x="106" y="30"/>
                      </a:moveTo>
                      <a:lnTo>
                        <a:pt x="53" y="0"/>
                      </a:lnTo>
                      <a:lnTo>
                        <a:pt x="0" y="30"/>
                      </a:lnTo>
                      <a:lnTo>
                        <a:pt x="0" y="31"/>
                      </a:lnTo>
                      <a:lnTo>
                        <a:pt x="53" y="61"/>
                      </a:lnTo>
                      <a:lnTo>
                        <a:pt x="106" y="31"/>
                      </a:lnTo>
                      <a:lnTo>
                        <a:pt x="106"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41" name="Freeform 7">
                  <a:extLst>
                    <a:ext uri="{FF2B5EF4-FFF2-40B4-BE49-F238E27FC236}">
                      <a16:creationId xmlns:a16="http://schemas.microsoft.com/office/drawing/2014/main" id="{7B74B05C-FB4E-4DC1-ACD3-F2036C91311F}"/>
                    </a:ext>
                  </a:extLst>
                </p:cNvPr>
                <p:cNvSpPr>
                  <a:spLocks/>
                </p:cNvSpPr>
                <p:nvPr/>
              </p:nvSpPr>
              <p:spPr bwMode="auto">
                <a:xfrm>
                  <a:off x="4202" y="1655"/>
                  <a:ext cx="53" cy="90"/>
                </a:xfrm>
                <a:custGeom>
                  <a:avLst/>
                  <a:gdLst>
                    <a:gd name="T0" fmla="*/ 0 w 53"/>
                    <a:gd name="T1" fmla="*/ 30 h 90"/>
                    <a:gd name="T2" fmla="*/ 0 w 53"/>
                    <a:gd name="T3" fmla="*/ 90 h 90"/>
                    <a:gd name="T4" fmla="*/ 53 w 53"/>
                    <a:gd name="T5" fmla="*/ 60 h 90"/>
                    <a:gd name="T6" fmla="*/ 53 w 53"/>
                    <a:gd name="T7" fmla="*/ 0 h 90"/>
                    <a:gd name="T8" fmla="*/ 0 w 53"/>
                    <a:gd name="T9" fmla="*/ 30 h 90"/>
                  </a:gdLst>
                  <a:ahLst/>
                  <a:cxnLst>
                    <a:cxn ang="0">
                      <a:pos x="T0" y="T1"/>
                    </a:cxn>
                    <a:cxn ang="0">
                      <a:pos x="T2" y="T3"/>
                    </a:cxn>
                    <a:cxn ang="0">
                      <a:pos x="T4" y="T5"/>
                    </a:cxn>
                    <a:cxn ang="0">
                      <a:pos x="T6" y="T7"/>
                    </a:cxn>
                    <a:cxn ang="0">
                      <a:pos x="T8" y="T9"/>
                    </a:cxn>
                  </a:cxnLst>
                  <a:rect l="0" t="0" r="r" b="b"/>
                  <a:pathLst>
                    <a:path w="53" h="90">
                      <a:moveTo>
                        <a:pt x="0" y="30"/>
                      </a:moveTo>
                      <a:lnTo>
                        <a:pt x="0" y="90"/>
                      </a:lnTo>
                      <a:lnTo>
                        <a:pt x="53" y="60"/>
                      </a:lnTo>
                      <a:lnTo>
                        <a:pt x="53" y="0"/>
                      </a:lnTo>
                      <a:lnTo>
                        <a:pt x="0"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42" name="Freeform 8">
                  <a:extLst>
                    <a:ext uri="{FF2B5EF4-FFF2-40B4-BE49-F238E27FC236}">
                      <a16:creationId xmlns:a16="http://schemas.microsoft.com/office/drawing/2014/main" id="{53CD5094-04AD-4204-A6AF-6EAF1F5A0714}"/>
                    </a:ext>
                  </a:extLst>
                </p:cNvPr>
                <p:cNvSpPr>
                  <a:spLocks/>
                </p:cNvSpPr>
                <p:nvPr/>
              </p:nvSpPr>
              <p:spPr bwMode="auto">
                <a:xfrm>
                  <a:off x="4139" y="1655"/>
                  <a:ext cx="53" cy="90"/>
                </a:xfrm>
                <a:custGeom>
                  <a:avLst/>
                  <a:gdLst>
                    <a:gd name="T0" fmla="*/ 53 w 53"/>
                    <a:gd name="T1" fmla="*/ 30 h 90"/>
                    <a:gd name="T2" fmla="*/ 0 w 53"/>
                    <a:gd name="T3" fmla="*/ 0 h 90"/>
                    <a:gd name="T4" fmla="*/ 0 w 53"/>
                    <a:gd name="T5" fmla="*/ 60 h 90"/>
                    <a:gd name="T6" fmla="*/ 53 w 53"/>
                    <a:gd name="T7" fmla="*/ 90 h 90"/>
                    <a:gd name="T8" fmla="*/ 53 w 53"/>
                    <a:gd name="T9" fmla="*/ 30 h 90"/>
                  </a:gdLst>
                  <a:ahLst/>
                  <a:cxnLst>
                    <a:cxn ang="0">
                      <a:pos x="T0" y="T1"/>
                    </a:cxn>
                    <a:cxn ang="0">
                      <a:pos x="T2" y="T3"/>
                    </a:cxn>
                    <a:cxn ang="0">
                      <a:pos x="T4" y="T5"/>
                    </a:cxn>
                    <a:cxn ang="0">
                      <a:pos x="T6" y="T7"/>
                    </a:cxn>
                    <a:cxn ang="0">
                      <a:pos x="T8" y="T9"/>
                    </a:cxn>
                  </a:cxnLst>
                  <a:rect l="0" t="0" r="r" b="b"/>
                  <a:pathLst>
                    <a:path w="53" h="90">
                      <a:moveTo>
                        <a:pt x="53" y="30"/>
                      </a:moveTo>
                      <a:lnTo>
                        <a:pt x="0" y="0"/>
                      </a:lnTo>
                      <a:lnTo>
                        <a:pt x="0" y="60"/>
                      </a:lnTo>
                      <a:lnTo>
                        <a:pt x="53" y="90"/>
                      </a:lnTo>
                      <a:lnTo>
                        <a:pt x="53" y="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sp>
          <p:nvSpPr>
            <p:cNvPr id="143" name="TextBox 142">
              <a:extLst>
                <a:ext uri="{FF2B5EF4-FFF2-40B4-BE49-F238E27FC236}">
                  <a16:creationId xmlns:a16="http://schemas.microsoft.com/office/drawing/2014/main" id="{F7EAA73C-319B-49EA-9D07-8189CBF15ECF}"/>
                </a:ext>
              </a:extLst>
            </p:cNvPr>
            <p:cNvSpPr txBox="1"/>
            <p:nvPr/>
          </p:nvSpPr>
          <p:spPr>
            <a:xfrm>
              <a:off x="3155222" y="2813729"/>
              <a:ext cx="733837" cy="446397"/>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Collector VM</a:t>
              </a:r>
            </a:p>
          </p:txBody>
        </p:sp>
        <p:sp>
          <p:nvSpPr>
            <p:cNvPr id="148" name="Freeform 342">
              <a:extLst>
                <a:ext uri="{FF2B5EF4-FFF2-40B4-BE49-F238E27FC236}">
                  <a16:creationId xmlns:a16="http://schemas.microsoft.com/office/drawing/2014/main" id="{D4166256-BC2A-4B90-9A94-03C62D5CA23D}"/>
                </a:ext>
              </a:extLst>
            </p:cNvPr>
            <p:cNvSpPr>
              <a:spLocks noEditPoints="1"/>
            </p:cNvSpPr>
            <p:nvPr/>
          </p:nvSpPr>
          <p:spPr bwMode="auto">
            <a:xfrm>
              <a:off x="3136747" y="2291484"/>
              <a:ext cx="323821" cy="322201"/>
            </a:xfrm>
            <a:custGeom>
              <a:avLst/>
              <a:gdLst>
                <a:gd name="T0" fmla="*/ 19 w 93"/>
                <a:gd name="T1" fmla="*/ 23 h 93"/>
                <a:gd name="T2" fmla="*/ 19 w 93"/>
                <a:gd name="T3" fmla="*/ 29 h 93"/>
                <a:gd name="T4" fmla="*/ 12 w 93"/>
                <a:gd name="T5" fmla="*/ 35 h 93"/>
                <a:gd name="T6" fmla="*/ 1 w 93"/>
                <a:gd name="T7" fmla="*/ 37 h 93"/>
                <a:gd name="T8" fmla="*/ 2 w 93"/>
                <a:gd name="T9" fmla="*/ 47 h 93"/>
                <a:gd name="T10" fmla="*/ 14 w 93"/>
                <a:gd name="T11" fmla="*/ 53 h 93"/>
                <a:gd name="T12" fmla="*/ 14 w 93"/>
                <a:gd name="T13" fmla="*/ 63 h 93"/>
                <a:gd name="T14" fmla="*/ 7 w 93"/>
                <a:gd name="T15" fmla="*/ 72 h 93"/>
                <a:gd name="T16" fmla="*/ 16 w 93"/>
                <a:gd name="T17" fmla="*/ 78 h 93"/>
                <a:gd name="T18" fmla="*/ 28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2 w 93"/>
                <a:gd name="T31" fmla="*/ 79 h 93"/>
                <a:gd name="T32" fmla="*/ 72 w 93"/>
                <a:gd name="T33" fmla="*/ 85 h 93"/>
                <a:gd name="T34" fmla="*/ 78 w 93"/>
                <a:gd name="T35" fmla="*/ 77 h 93"/>
                <a:gd name="T36" fmla="*/ 73 w 93"/>
                <a:gd name="T37" fmla="*/ 65 h 93"/>
                <a:gd name="T38" fmla="*/ 75 w 93"/>
                <a:gd name="T39" fmla="*/ 61 h 93"/>
                <a:gd name="T40" fmla="*/ 80 w 93"/>
                <a:gd name="T41" fmla="*/ 58 h 93"/>
                <a:gd name="T42" fmla="*/ 92 w 93"/>
                <a:gd name="T43" fmla="*/ 56 h 93"/>
                <a:gd name="T44" fmla="*/ 90 w 93"/>
                <a:gd name="T45" fmla="*/ 46 h 93"/>
                <a:gd name="T46" fmla="*/ 78 w 93"/>
                <a:gd name="T47" fmla="*/ 40 h 93"/>
                <a:gd name="T48" fmla="*/ 77 w 93"/>
                <a:gd name="T49" fmla="*/ 36 h 93"/>
                <a:gd name="T50" fmla="*/ 78 w 93"/>
                <a:gd name="T51" fmla="*/ 31 h 93"/>
                <a:gd name="T52" fmla="*/ 85 w 93"/>
                <a:gd name="T53" fmla="*/ 21 h 93"/>
                <a:gd name="T54" fmla="*/ 77 w 93"/>
                <a:gd name="T55" fmla="*/ 15 h 93"/>
                <a:gd name="T56" fmla="*/ 64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0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19" y="23"/>
                    <a:pt x="19" y="23"/>
                    <a:pt x="19" y="23"/>
                  </a:cubicBezTo>
                  <a:cubicBezTo>
                    <a:pt x="21" y="26"/>
                    <a:pt x="20" y="27"/>
                    <a:pt x="19" y="29"/>
                  </a:cubicBezTo>
                  <a:cubicBezTo>
                    <a:pt x="19" y="29"/>
                    <a:pt x="19" y="29"/>
                    <a:pt x="19" y="29"/>
                  </a:cubicBezTo>
                  <a:cubicBezTo>
                    <a:pt x="18" y="30"/>
                    <a:pt x="18" y="31"/>
                    <a:pt x="17" y="32"/>
                  </a:cubicBezTo>
                  <a:cubicBezTo>
                    <a:pt x="16" y="34"/>
                    <a:pt x="15" y="35"/>
                    <a:pt x="12" y="35"/>
                  </a:cubicBezTo>
                  <a:cubicBezTo>
                    <a:pt x="4" y="35"/>
                    <a:pt x="4" y="35"/>
                    <a:pt x="4" y="35"/>
                  </a:cubicBezTo>
                  <a:cubicBezTo>
                    <a:pt x="2" y="35"/>
                    <a:pt x="1" y="36"/>
                    <a:pt x="1" y="37"/>
                  </a:cubicBezTo>
                  <a:cubicBezTo>
                    <a:pt x="0" y="44"/>
                    <a:pt x="0" y="44"/>
                    <a:pt x="0" y="44"/>
                  </a:cubicBezTo>
                  <a:cubicBezTo>
                    <a:pt x="0" y="45"/>
                    <a:pt x="1" y="47"/>
                    <a:pt x="2" y="47"/>
                  </a:cubicBezTo>
                  <a:cubicBezTo>
                    <a:pt x="10" y="49"/>
                    <a:pt x="10" y="49"/>
                    <a:pt x="10" y="49"/>
                  </a:cubicBezTo>
                  <a:cubicBezTo>
                    <a:pt x="13" y="50"/>
                    <a:pt x="14" y="51"/>
                    <a:pt x="14" y="53"/>
                  </a:cubicBezTo>
                  <a:cubicBezTo>
                    <a:pt x="15" y="54"/>
                    <a:pt x="15" y="56"/>
                    <a:pt x="16" y="58"/>
                  </a:cubicBezTo>
                  <a:cubicBezTo>
                    <a:pt x="16" y="59"/>
                    <a:pt x="16" y="61"/>
                    <a:pt x="14" y="63"/>
                  </a:cubicBezTo>
                  <a:cubicBezTo>
                    <a:pt x="8" y="68"/>
                    <a:pt x="8" y="68"/>
                    <a:pt x="8" y="68"/>
                  </a:cubicBezTo>
                  <a:cubicBezTo>
                    <a:pt x="7" y="69"/>
                    <a:pt x="7" y="71"/>
                    <a:pt x="7" y="72"/>
                  </a:cubicBezTo>
                  <a:cubicBezTo>
                    <a:pt x="12" y="78"/>
                    <a:pt x="12" y="78"/>
                    <a:pt x="12" y="78"/>
                  </a:cubicBezTo>
                  <a:cubicBezTo>
                    <a:pt x="12" y="78"/>
                    <a:pt x="14" y="79"/>
                    <a:pt x="16" y="78"/>
                  </a:cubicBezTo>
                  <a:cubicBezTo>
                    <a:pt x="22" y="74"/>
                    <a:pt x="22" y="74"/>
                    <a:pt x="22" y="74"/>
                  </a:cubicBezTo>
                  <a:cubicBezTo>
                    <a:pt x="25" y="72"/>
                    <a:pt x="27" y="73"/>
                    <a:pt x="28" y="74"/>
                  </a:cubicBezTo>
                  <a:cubicBezTo>
                    <a:pt x="29" y="74"/>
                    <a:pt x="31" y="75"/>
                    <a:pt x="32" y="76"/>
                  </a:cubicBezTo>
                  <a:cubicBezTo>
                    <a:pt x="34" y="76"/>
                    <a:pt x="35" y="78"/>
                    <a:pt x="35" y="81"/>
                  </a:cubicBezTo>
                  <a:cubicBezTo>
                    <a:pt x="34" y="89"/>
                    <a:pt x="34" y="89"/>
                    <a:pt x="34" y="89"/>
                  </a:cubicBezTo>
                  <a:cubicBezTo>
                    <a:pt x="34" y="91"/>
                    <a:pt x="36" y="92"/>
                    <a:pt x="37" y="92"/>
                  </a:cubicBezTo>
                  <a:cubicBezTo>
                    <a:pt x="44" y="93"/>
                    <a:pt x="44" y="93"/>
                    <a:pt x="44" y="93"/>
                  </a:cubicBezTo>
                  <a:cubicBezTo>
                    <a:pt x="45" y="93"/>
                    <a:pt x="46" y="92"/>
                    <a:pt x="47" y="90"/>
                  </a:cubicBezTo>
                  <a:cubicBezTo>
                    <a:pt x="49" y="83"/>
                    <a:pt x="49" y="83"/>
                    <a:pt x="49" y="83"/>
                  </a:cubicBezTo>
                  <a:cubicBezTo>
                    <a:pt x="49" y="80"/>
                    <a:pt x="51" y="79"/>
                    <a:pt x="53" y="78"/>
                  </a:cubicBezTo>
                  <a:cubicBezTo>
                    <a:pt x="53" y="78"/>
                    <a:pt x="53" y="78"/>
                    <a:pt x="53" y="78"/>
                  </a:cubicBezTo>
                  <a:cubicBezTo>
                    <a:pt x="54" y="78"/>
                    <a:pt x="55" y="78"/>
                    <a:pt x="57" y="77"/>
                  </a:cubicBezTo>
                  <a:cubicBezTo>
                    <a:pt x="57" y="77"/>
                    <a:pt x="57" y="77"/>
                    <a:pt x="57" y="77"/>
                  </a:cubicBezTo>
                  <a:cubicBezTo>
                    <a:pt x="58" y="77"/>
                    <a:pt x="60" y="77"/>
                    <a:pt x="62" y="79"/>
                  </a:cubicBezTo>
                  <a:cubicBezTo>
                    <a:pt x="68" y="85"/>
                    <a:pt x="68" y="85"/>
                    <a:pt x="68" y="85"/>
                  </a:cubicBezTo>
                  <a:cubicBezTo>
                    <a:pt x="69" y="86"/>
                    <a:pt x="71" y="86"/>
                    <a:pt x="72" y="85"/>
                  </a:cubicBezTo>
                  <a:cubicBezTo>
                    <a:pt x="77" y="81"/>
                    <a:pt x="77" y="81"/>
                    <a:pt x="77" y="81"/>
                  </a:cubicBezTo>
                  <a:cubicBezTo>
                    <a:pt x="78" y="80"/>
                    <a:pt x="78" y="79"/>
                    <a:pt x="78" y="77"/>
                  </a:cubicBezTo>
                  <a:cubicBezTo>
                    <a:pt x="73" y="70"/>
                    <a:pt x="73" y="70"/>
                    <a:pt x="73" y="70"/>
                  </a:cubicBezTo>
                  <a:cubicBezTo>
                    <a:pt x="72" y="68"/>
                    <a:pt x="72" y="66"/>
                    <a:pt x="73" y="65"/>
                  </a:cubicBezTo>
                  <a:cubicBezTo>
                    <a:pt x="73" y="64"/>
                    <a:pt x="73" y="64"/>
                    <a:pt x="73" y="64"/>
                  </a:cubicBezTo>
                  <a:cubicBezTo>
                    <a:pt x="74" y="63"/>
                    <a:pt x="75" y="62"/>
                    <a:pt x="75" y="61"/>
                  </a:cubicBezTo>
                  <a:cubicBezTo>
                    <a:pt x="75" y="61"/>
                    <a:pt x="75" y="61"/>
                    <a:pt x="75" y="61"/>
                  </a:cubicBezTo>
                  <a:cubicBezTo>
                    <a:pt x="76" y="59"/>
                    <a:pt x="77" y="58"/>
                    <a:pt x="80" y="58"/>
                  </a:cubicBezTo>
                  <a:cubicBezTo>
                    <a:pt x="89" y="58"/>
                    <a:pt x="89" y="58"/>
                    <a:pt x="89" y="58"/>
                  </a:cubicBezTo>
                  <a:cubicBezTo>
                    <a:pt x="90" y="58"/>
                    <a:pt x="91" y="57"/>
                    <a:pt x="92" y="56"/>
                  </a:cubicBezTo>
                  <a:cubicBezTo>
                    <a:pt x="92" y="49"/>
                    <a:pt x="92" y="49"/>
                    <a:pt x="92" y="49"/>
                  </a:cubicBezTo>
                  <a:cubicBezTo>
                    <a:pt x="93" y="48"/>
                    <a:pt x="92" y="47"/>
                    <a:pt x="90" y="46"/>
                  </a:cubicBezTo>
                  <a:cubicBezTo>
                    <a:pt x="82" y="44"/>
                    <a:pt x="82" y="44"/>
                    <a:pt x="82" y="44"/>
                  </a:cubicBezTo>
                  <a:cubicBezTo>
                    <a:pt x="79" y="43"/>
                    <a:pt x="78" y="42"/>
                    <a:pt x="78" y="40"/>
                  </a:cubicBezTo>
                  <a:cubicBezTo>
                    <a:pt x="78" y="40"/>
                    <a:pt x="78" y="40"/>
                    <a:pt x="78" y="40"/>
                  </a:cubicBezTo>
                  <a:cubicBezTo>
                    <a:pt x="78" y="39"/>
                    <a:pt x="77" y="38"/>
                    <a:pt x="77" y="36"/>
                  </a:cubicBezTo>
                  <a:cubicBezTo>
                    <a:pt x="77" y="36"/>
                    <a:pt x="77" y="36"/>
                    <a:pt x="77" y="36"/>
                  </a:cubicBezTo>
                  <a:cubicBezTo>
                    <a:pt x="76" y="34"/>
                    <a:pt x="76" y="33"/>
                    <a:pt x="78" y="31"/>
                  </a:cubicBezTo>
                  <a:cubicBezTo>
                    <a:pt x="84" y="25"/>
                    <a:pt x="84" y="25"/>
                    <a:pt x="84" y="25"/>
                  </a:cubicBezTo>
                  <a:cubicBezTo>
                    <a:pt x="86" y="24"/>
                    <a:pt x="85" y="22"/>
                    <a:pt x="85" y="21"/>
                  </a:cubicBezTo>
                  <a:cubicBezTo>
                    <a:pt x="81" y="16"/>
                    <a:pt x="81" y="16"/>
                    <a:pt x="81" y="16"/>
                  </a:cubicBezTo>
                  <a:cubicBezTo>
                    <a:pt x="80" y="15"/>
                    <a:pt x="78" y="14"/>
                    <a:pt x="77" y="15"/>
                  </a:cubicBezTo>
                  <a:cubicBezTo>
                    <a:pt x="70" y="20"/>
                    <a:pt x="70" y="20"/>
                    <a:pt x="70" y="20"/>
                  </a:cubicBezTo>
                  <a:cubicBezTo>
                    <a:pt x="67" y="21"/>
                    <a:pt x="66" y="21"/>
                    <a:pt x="64" y="20"/>
                  </a:cubicBezTo>
                  <a:cubicBezTo>
                    <a:pt x="64" y="20"/>
                    <a:pt x="64" y="20"/>
                    <a:pt x="64" y="20"/>
                  </a:cubicBezTo>
                  <a:cubicBezTo>
                    <a:pt x="63" y="19"/>
                    <a:pt x="62" y="18"/>
                    <a:pt x="61" y="18"/>
                  </a:cubicBezTo>
                  <a:cubicBezTo>
                    <a:pt x="60" y="17"/>
                    <a:pt x="60" y="17"/>
                    <a:pt x="60" y="17"/>
                  </a:cubicBezTo>
                  <a:cubicBezTo>
                    <a:pt x="59" y="17"/>
                    <a:pt x="58" y="16"/>
                    <a:pt x="58" y="13"/>
                  </a:cubicBezTo>
                  <a:cubicBezTo>
                    <a:pt x="58" y="4"/>
                    <a:pt x="58" y="4"/>
                    <a:pt x="58" y="4"/>
                  </a:cubicBezTo>
                  <a:cubicBezTo>
                    <a:pt x="58" y="3"/>
                    <a:pt x="57" y="1"/>
                    <a:pt x="56" y="1"/>
                  </a:cubicBezTo>
                  <a:cubicBezTo>
                    <a:pt x="49" y="0"/>
                    <a:pt x="49" y="0"/>
                    <a:pt x="49" y="0"/>
                  </a:cubicBezTo>
                  <a:cubicBezTo>
                    <a:pt x="48" y="0"/>
                    <a:pt x="46" y="1"/>
                    <a:pt x="46" y="3"/>
                  </a:cubicBezTo>
                  <a:cubicBezTo>
                    <a:pt x="44" y="11"/>
                    <a:pt x="44" y="11"/>
                    <a:pt x="44" y="11"/>
                  </a:cubicBezTo>
                  <a:cubicBezTo>
                    <a:pt x="43" y="14"/>
                    <a:pt x="42" y="15"/>
                    <a:pt x="40" y="15"/>
                  </a:cubicBezTo>
                  <a:cubicBezTo>
                    <a:pt x="40" y="15"/>
                    <a:pt x="40" y="15"/>
                    <a:pt x="40" y="15"/>
                  </a:cubicBezTo>
                  <a:cubicBezTo>
                    <a:pt x="38" y="15"/>
                    <a:pt x="37" y="15"/>
                    <a:pt x="36" y="16"/>
                  </a:cubicBezTo>
                  <a:cubicBezTo>
                    <a:pt x="36" y="16"/>
                    <a:pt x="36" y="16"/>
                    <a:pt x="36" y="16"/>
                  </a:cubicBezTo>
                  <a:cubicBezTo>
                    <a:pt x="34" y="17"/>
                    <a:pt x="32" y="17"/>
                    <a:pt x="30" y="14"/>
                  </a:cubicBezTo>
                  <a:cubicBezTo>
                    <a:pt x="25" y="8"/>
                    <a:pt x="25" y="8"/>
                    <a:pt x="25" y="8"/>
                  </a:cubicBezTo>
                  <a:cubicBezTo>
                    <a:pt x="23" y="7"/>
                    <a:pt x="21" y="7"/>
                    <a:pt x="21" y="8"/>
                  </a:cubicBezTo>
                  <a:cubicBezTo>
                    <a:pt x="15" y="12"/>
                    <a:pt x="15" y="12"/>
                    <a:pt x="15" y="12"/>
                  </a:cubicBezTo>
                  <a:cubicBezTo>
                    <a:pt x="14" y="13"/>
                    <a:pt x="14" y="15"/>
                    <a:pt x="15" y="16"/>
                  </a:cubicBezTo>
                  <a:close/>
                  <a:moveTo>
                    <a:pt x="60" y="36"/>
                  </a:moveTo>
                  <a:cubicBezTo>
                    <a:pt x="65" y="44"/>
                    <a:pt x="64" y="54"/>
                    <a:pt x="57" y="60"/>
                  </a:cubicBezTo>
                  <a:cubicBezTo>
                    <a:pt x="49" y="66"/>
                    <a:pt x="38" y="64"/>
                    <a:pt x="33" y="57"/>
                  </a:cubicBezTo>
                  <a:cubicBezTo>
                    <a:pt x="27" y="50"/>
                    <a:pt x="28" y="39"/>
                    <a:pt x="36" y="33"/>
                  </a:cubicBezTo>
                  <a:cubicBezTo>
                    <a:pt x="43" y="27"/>
                    <a:pt x="54" y="29"/>
                    <a:pt x="60" y="36"/>
                  </a:cubicBezTo>
                  <a:close/>
                </a:path>
              </a:pathLst>
            </a:custGeom>
            <a:solidFill>
              <a:srgbClr val="C00000"/>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nvGrpSpPr>
          <p:cNvPr id="12" name="Group 11">
            <a:extLst>
              <a:ext uri="{FF2B5EF4-FFF2-40B4-BE49-F238E27FC236}">
                <a16:creationId xmlns:a16="http://schemas.microsoft.com/office/drawing/2014/main" id="{F32E3B6E-04AA-4C09-81C5-931AC97BE4B4}"/>
              </a:ext>
            </a:extLst>
          </p:cNvPr>
          <p:cNvGrpSpPr/>
          <p:nvPr/>
        </p:nvGrpSpPr>
        <p:grpSpPr>
          <a:xfrm>
            <a:off x="2159688" y="1423796"/>
            <a:ext cx="3923717" cy="885934"/>
            <a:chOff x="2159688" y="1423796"/>
            <a:chExt cx="3923717" cy="885934"/>
          </a:xfrm>
        </p:grpSpPr>
        <p:grpSp>
          <p:nvGrpSpPr>
            <p:cNvPr id="7" name="Group 6">
              <a:extLst>
                <a:ext uri="{FF2B5EF4-FFF2-40B4-BE49-F238E27FC236}">
                  <a16:creationId xmlns:a16="http://schemas.microsoft.com/office/drawing/2014/main" id="{BA51A3E8-305D-488C-93ED-2FD185CE69C5}"/>
                </a:ext>
              </a:extLst>
            </p:cNvPr>
            <p:cNvGrpSpPr/>
            <p:nvPr/>
          </p:nvGrpSpPr>
          <p:grpSpPr>
            <a:xfrm>
              <a:off x="2159688" y="1657297"/>
              <a:ext cx="2035862" cy="277012"/>
              <a:chOff x="2159688" y="1657297"/>
              <a:chExt cx="2035862" cy="277012"/>
            </a:xfrm>
          </p:grpSpPr>
          <p:sp>
            <p:nvSpPr>
              <p:cNvPr id="115" name="TextBox 114">
                <a:extLst>
                  <a:ext uri="{FF2B5EF4-FFF2-40B4-BE49-F238E27FC236}">
                    <a16:creationId xmlns:a16="http://schemas.microsoft.com/office/drawing/2014/main" id="{703C95B9-7C48-49C3-B3E3-7A7ABAE6334E}"/>
                  </a:ext>
                </a:extLst>
              </p:cNvPr>
              <p:cNvSpPr txBox="1"/>
              <p:nvPr/>
            </p:nvSpPr>
            <p:spPr>
              <a:xfrm>
                <a:off x="2257440" y="1657297"/>
                <a:ext cx="1721855"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Raw metadata</a:t>
                </a:r>
              </a:p>
            </p:txBody>
          </p:sp>
          <p:cxnSp>
            <p:nvCxnSpPr>
              <p:cNvPr id="146" name="Straight Arrow Connector 145">
                <a:extLst>
                  <a:ext uri="{FF2B5EF4-FFF2-40B4-BE49-F238E27FC236}">
                    <a16:creationId xmlns:a16="http://schemas.microsoft.com/office/drawing/2014/main" id="{0FD88B01-3893-4266-BAAD-6B5C980FD048}"/>
                  </a:ext>
                </a:extLst>
              </p:cNvPr>
              <p:cNvCxnSpPr/>
              <p:nvPr/>
            </p:nvCxnSpPr>
            <p:spPr>
              <a:xfrm flipV="1">
                <a:off x="2159688" y="1923336"/>
                <a:ext cx="2035862" cy="10973"/>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159" name="Group 158">
              <a:extLst>
                <a:ext uri="{FF2B5EF4-FFF2-40B4-BE49-F238E27FC236}">
                  <a16:creationId xmlns:a16="http://schemas.microsoft.com/office/drawing/2014/main" id="{BC1E2E55-B861-4244-9AD1-C5C3ED50850C}"/>
                </a:ext>
              </a:extLst>
            </p:cNvPr>
            <p:cNvGrpSpPr/>
            <p:nvPr/>
          </p:nvGrpSpPr>
          <p:grpSpPr>
            <a:xfrm>
              <a:off x="4351331" y="1423796"/>
              <a:ext cx="1732074" cy="885934"/>
              <a:chOff x="5205922" y="1877518"/>
              <a:chExt cx="1698266" cy="868642"/>
            </a:xfrm>
          </p:grpSpPr>
          <p:sp>
            <p:nvSpPr>
              <p:cNvPr id="160" name="Freeform 119">
                <a:extLst>
                  <a:ext uri="{FF2B5EF4-FFF2-40B4-BE49-F238E27FC236}">
                    <a16:creationId xmlns:a16="http://schemas.microsoft.com/office/drawing/2014/main" id="{D0C61601-8C9E-4687-B3FF-2DA0AFBDFC06}"/>
                  </a:ext>
                </a:extLst>
              </p:cNvPr>
              <p:cNvSpPr>
                <a:spLocks/>
              </p:cNvSpPr>
              <p:nvPr/>
            </p:nvSpPr>
            <p:spPr bwMode="auto">
              <a:xfrm>
                <a:off x="5205922" y="1877518"/>
                <a:ext cx="1688247" cy="855742"/>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7030A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1" name="TextBox 160">
                <a:extLst>
                  <a:ext uri="{FF2B5EF4-FFF2-40B4-BE49-F238E27FC236}">
                    <a16:creationId xmlns:a16="http://schemas.microsoft.com/office/drawing/2014/main" id="{BAE845B7-ACC9-4B8F-AB81-40B68D603CFA}"/>
                  </a:ext>
                </a:extLst>
              </p:cNvPr>
              <p:cNvSpPr txBox="1"/>
              <p:nvPr/>
            </p:nvSpPr>
            <p:spPr>
              <a:xfrm>
                <a:off x="5358357" y="2481151"/>
                <a:ext cx="1545831"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Segoe UI Semilight"/>
                    <a:ea typeface="+mn-ea"/>
                    <a:cs typeface="+mn-cs"/>
                  </a:rPr>
                  <a:t>Azure Migrate Service</a:t>
                </a:r>
              </a:p>
            </p:txBody>
          </p:sp>
          <p:grpSp>
            <p:nvGrpSpPr>
              <p:cNvPr id="162" name="Group 161">
                <a:extLst>
                  <a:ext uri="{FF2B5EF4-FFF2-40B4-BE49-F238E27FC236}">
                    <a16:creationId xmlns:a16="http://schemas.microsoft.com/office/drawing/2014/main" id="{56415111-F27C-4134-8482-2A79657CA226}"/>
                  </a:ext>
                </a:extLst>
              </p:cNvPr>
              <p:cNvGrpSpPr/>
              <p:nvPr/>
            </p:nvGrpSpPr>
            <p:grpSpPr>
              <a:xfrm>
                <a:off x="5498577" y="2084770"/>
                <a:ext cx="1231231" cy="425111"/>
                <a:chOff x="2309813" y="1431925"/>
                <a:chExt cx="2143125" cy="769937"/>
              </a:xfrm>
              <a:solidFill>
                <a:schemeClr val="bg1"/>
              </a:solidFill>
            </p:grpSpPr>
            <p:sp>
              <p:nvSpPr>
                <p:cNvPr id="163" name="Freeform 342">
                  <a:extLst>
                    <a:ext uri="{FF2B5EF4-FFF2-40B4-BE49-F238E27FC236}">
                      <a16:creationId xmlns:a16="http://schemas.microsoft.com/office/drawing/2014/main" id="{BE60913D-3876-464D-A98F-CF73E5380FF0}"/>
                    </a:ext>
                  </a:extLst>
                </p:cNvPr>
                <p:cNvSpPr>
                  <a:spLocks noEditPoints="1"/>
                </p:cNvSpPr>
                <p:nvPr/>
              </p:nvSpPr>
              <p:spPr bwMode="auto">
                <a:xfrm>
                  <a:off x="2638426" y="1851025"/>
                  <a:ext cx="317500" cy="315912"/>
                </a:xfrm>
                <a:custGeom>
                  <a:avLst/>
                  <a:gdLst>
                    <a:gd name="T0" fmla="*/ 19 w 93"/>
                    <a:gd name="T1" fmla="*/ 23 h 93"/>
                    <a:gd name="T2" fmla="*/ 19 w 93"/>
                    <a:gd name="T3" fmla="*/ 29 h 93"/>
                    <a:gd name="T4" fmla="*/ 12 w 93"/>
                    <a:gd name="T5" fmla="*/ 35 h 93"/>
                    <a:gd name="T6" fmla="*/ 1 w 93"/>
                    <a:gd name="T7" fmla="*/ 37 h 93"/>
                    <a:gd name="T8" fmla="*/ 2 w 93"/>
                    <a:gd name="T9" fmla="*/ 47 h 93"/>
                    <a:gd name="T10" fmla="*/ 14 w 93"/>
                    <a:gd name="T11" fmla="*/ 53 h 93"/>
                    <a:gd name="T12" fmla="*/ 14 w 93"/>
                    <a:gd name="T13" fmla="*/ 63 h 93"/>
                    <a:gd name="T14" fmla="*/ 7 w 93"/>
                    <a:gd name="T15" fmla="*/ 72 h 93"/>
                    <a:gd name="T16" fmla="*/ 16 w 93"/>
                    <a:gd name="T17" fmla="*/ 78 h 93"/>
                    <a:gd name="T18" fmla="*/ 28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2 w 93"/>
                    <a:gd name="T31" fmla="*/ 79 h 93"/>
                    <a:gd name="T32" fmla="*/ 72 w 93"/>
                    <a:gd name="T33" fmla="*/ 85 h 93"/>
                    <a:gd name="T34" fmla="*/ 78 w 93"/>
                    <a:gd name="T35" fmla="*/ 77 h 93"/>
                    <a:gd name="T36" fmla="*/ 73 w 93"/>
                    <a:gd name="T37" fmla="*/ 65 h 93"/>
                    <a:gd name="T38" fmla="*/ 75 w 93"/>
                    <a:gd name="T39" fmla="*/ 61 h 93"/>
                    <a:gd name="T40" fmla="*/ 80 w 93"/>
                    <a:gd name="T41" fmla="*/ 58 h 93"/>
                    <a:gd name="T42" fmla="*/ 92 w 93"/>
                    <a:gd name="T43" fmla="*/ 56 h 93"/>
                    <a:gd name="T44" fmla="*/ 90 w 93"/>
                    <a:gd name="T45" fmla="*/ 46 h 93"/>
                    <a:gd name="T46" fmla="*/ 78 w 93"/>
                    <a:gd name="T47" fmla="*/ 40 h 93"/>
                    <a:gd name="T48" fmla="*/ 77 w 93"/>
                    <a:gd name="T49" fmla="*/ 36 h 93"/>
                    <a:gd name="T50" fmla="*/ 78 w 93"/>
                    <a:gd name="T51" fmla="*/ 31 h 93"/>
                    <a:gd name="T52" fmla="*/ 85 w 93"/>
                    <a:gd name="T53" fmla="*/ 21 h 93"/>
                    <a:gd name="T54" fmla="*/ 77 w 93"/>
                    <a:gd name="T55" fmla="*/ 15 h 93"/>
                    <a:gd name="T56" fmla="*/ 64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0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19" y="23"/>
                        <a:pt x="19" y="23"/>
                        <a:pt x="19" y="23"/>
                      </a:cubicBezTo>
                      <a:cubicBezTo>
                        <a:pt x="21" y="26"/>
                        <a:pt x="20" y="27"/>
                        <a:pt x="19" y="29"/>
                      </a:cubicBezTo>
                      <a:cubicBezTo>
                        <a:pt x="19" y="29"/>
                        <a:pt x="19" y="29"/>
                        <a:pt x="19" y="29"/>
                      </a:cubicBezTo>
                      <a:cubicBezTo>
                        <a:pt x="18" y="30"/>
                        <a:pt x="18" y="31"/>
                        <a:pt x="17" y="32"/>
                      </a:cubicBezTo>
                      <a:cubicBezTo>
                        <a:pt x="16" y="34"/>
                        <a:pt x="15" y="35"/>
                        <a:pt x="12" y="35"/>
                      </a:cubicBezTo>
                      <a:cubicBezTo>
                        <a:pt x="4" y="35"/>
                        <a:pt x="4" y="35"/>
                        <a:pt x="4" y="35"/>
                      </a:cubicBezTo>
                      <a:cubicBezTo>
                        <a:pt x="2" y="35"/>
                        <a:pt x="1" y="36"/>
                        <a:pt x="1" y="37"/>
                      </a:cubicBezTo>
                      <a:cubicBezTo>
                        <a:pt x="0" y="44"/>
                        <a:pt x="0" y="44"/>
                        <a:pt x="0" y="44"/>
                      </a:cubicBezTo>
                      <a:cubicBezTo>
                        <a:pt x="0" y="45"/>
                        <a:pt x="1" y="47"/>
                        <a:pt x="2" y="47"/>
                      </a:cubicBezTo>
                      <a:cubicBezTo>
                        <a:pt x="10" y="49"/>
                        <a:pt x="10" y="49"/>
                        <a:pt x="10" y="49"/>
                      </a:cubicBezTo>
                      <a:cubicBezTo>
                        <a:pt x="13" y="50"/>
                        <a:pt x="14" y="51"/>
                        <a:pt x="14" y="53"/>
                      </a:cubicBezTo>
                      <a:cubicBezTo>
                        <a:pt x="15" y="54"/>
                        <a:pt x="15" y="56"/>
                        <a:pt x="16" y="58"/>
                      </a:cubicBezTo>
                      <a:cubicBezTo>
                        <a:pt x="16" y="59"/>
                        <a:pt x="16" y="61"/>
                        <a:pt x="14" y="63"/>
                      </a:cubicBezTo>
                      <a:cubicBezTo>
                        <a:pt x="8" y="68"/>
                        <a:pt x="8" y="68"/>
                        <a:pt x="8" y="68"/>
                      </a:cubicBezTo>
                      <a:cubicBezTo>
                        <a:pt x="7" y="69"/>
                        <a:pt x="7" y="71"/>
                        <a:pt x="7" y="72"/>
                      </a:cubicBezTo>
                      <a:cubicBezTo>
                        <a:pt x="12" y="78"/>
                        <a:pt x="12" y="78"/>
                        <a:pt x="12" y="78"/>
                      </a:cubicBezTo>
                      <a:cubicBezTo>
                        <a:pt x="12" y="78"/>
                        <a:pt x="14" y="79"/>
                        <a:pt x="16" y="78"/>
                      </a:cubicBezTo>
                      <a:cubicBezTo>
                        <a:pt x="22" y="74"/>
                        <a:pt x="22" y="74"/>
                        <a:pt x="22" y="74"/>
                      </a:cubicBezTo>
                      <a:cubicBezTo>
                        <a:pt x="25" y="72"/>
                        <a:pt x="27" y="73"/>
                        <a:pt x="28" y="74"/>
                      </a:cubicBezTo>
                      <a:cubicBezTo>
                        <a:pt x="29" y="74"/>
                        <a:pt x="31" y="75"/>
                        <a:pt x="32" y="76"/>
                      </a:cubicBezTo>
                      <a:cubicBezTo>
                        <a:pt x="34" y="76"/>
                        <a:pt x="35" y="78"/>
                        <a:pt x="35" y="81"/>
                      </a:cubicBezTo>
                      <a:cubicBezTo>
                        <a:pt x="34" y="89"/>
                        <a:pt x="34" y="89"/>
                        <a:pt x="34" y="89"/>
                      </a:cubicBezTo>
                      <a:cubicBezTo>
                        <a:pt x="34" y="91"/>
                        <a:pt x="36" y="92"/>
                        <a:pt x="37" y="92"/>
                      </a:cubicBezTo>
                      <a:cubicBezTo>
                        <a:pt x="44" y="93"/>
                        <a:pt x="44" y="93"/>
                        <a:pt x="44" y="93"/>
                      </a:cubicBezTo>
                      <a:cubicBezTo>
                        <a:pt x="45" y="93"/>
                        <a:pt x="46" y="92"/>
                        <a:pt x="47" y="90"/>
                      </a:cubicBezTo>
                      <a:cubicBezTo>
                        <a:pt x="49" y="83"/>
                        <a:pt x="49" y="83"/>
                        <a:pt x="49" y="83"/>
                      </a:cubicBezTo>
                      <a:cubicBezTo>
                        <a:pt x="49" y="80"/>
                        <a:pt x="51" y="79"/>
                        <a:pt x="53" y="78"/>
                      </a:cubicBezTo>
                      <a:cubicBezTo>
                        <a:pt x="53" y="78"/>
                        <a:pt x="53" y="78"/>
                        <a:pt x="53" y="78"/>
                      </a:cubicBezTo>
                      <a:cubicBezTo>
                        <a:pt x="54" y="78"/>
                        <a:pt x="55" y="78"/>
                        <a:pt x="57" y="77"/>
                      </a:cubicBezTo>
                      <a:cubicBezTo>
                        <a:pt x="57" y="77"/>
                        <a:pt x="57" y="77"/>
                        <a:pt x="57" y="77"/>
                      </a:cubicBezTo>
                      <a:cubicBezTo>
                        <a:pt x="58" y="77"/>
                        <a:pt x="60" y="77"/>
                        <a:pt x="62" y="79"/>
                      </a:cubicBezTo>
                      <a:cubicBezTo>
                        <a:pt x="68" y="85"/>
                        <a:pt x="68" y="85"/>
                        <a:pt x="68" y="85"/>
                      </a:cubicBezTo>
                      <a:cubicBezTo>
                        <a:pt x="69" y="86"/>
                        <a:pt x="71" y="86"/>
                        <a:pt x="72" y="85"/>
                      </a:cubicBezTo>
                      <a:cubicBezTo>
                        <a:pt x="77" y="81"/>
                        <a:pt x="77" y="81"/>
                        <a:pt x="77" y="81"/>
                      </a:cubicBezTo>
                      <a:cubicBezTo>
                        <a:pt x="78" y="80"/>
                        <a:pt x="78" y="79"/>
                        <a:pt x="78" y="77"/>
                      </a:cubicBezTo>
                      <a:cubicBezTo>
                        <a:pt x="73" y="70"/>
                        <a:pt x="73" y="70"/>
                        <a:pt x="73" y="70"/>
                      </a:cubicBezTo>
                      <a:cubicBezTo>
                        <a:pt x="72" y="68"/>
                        <a:pt x="72" y="66"/>
                        <a:pt x="73" y="65"/>
                      </a:cubicBezTo>
                      <a:cubicBezTo>
                        <a:pt x="73" y="64"/>
                        <a:pt x="73" y="64"/>
                        <a:pt x="73" y="64"/>
                      </a:cubicBezTo>
                      <a:cubicBezTo>
                        <a:pt x="74" y="63"/>
                        <a:pt x="75" y="62"/>
                        <a:pt x="75" y="61"/>
                      </a:cubicBezTo>
                      <a:cubicBezTo>
                        <a:pt x="75" y="61"/>
                        <a:pt x="75" y="61"/>
                        <a:pt x="75" y="61"/>
                      </a:cubicBezTo>
                      <a:cubicBezTo>
                        <a:pt x="76" y="59"/>
                        <a:pt x="77" y="58"/>
                        <a:pt x="80" y="58"/>
                      </a:cubicBezTo>
                      <a:cubicBezTo>
                        <a:pt x="89" y="58"/>
                        <a:pt x="89" y="58"/>
                        <a:pt x="89" y="58"/>
                      </a:cubicBezTo>
                      <a:cubicBezTo>
                        <a:pt x="90" y="58"/>
                        <a:pt x="91" y="57"/>
                        <a:pt x="92" y="56"/>
                      </a:cubicBezTo>
                      <a:cubicBezTo>
                        <a:pt x="92" y="49"/>
                        <a:pt x="92" y="49"/>
                        <a:pt x="92" y="49"/>
                      </a:cubicBezTo>
                      <a:cubicBezTo>
                        <a:pt x="93" y="48"/>
                        <a:pt x="92" y="47"/>
                        <a:pt x="90" y="46"/>
                      </a:cubicBezTo>
                      <a:cubicBezTo>
                        <a:pt x="82" y="44"/>
                        <a:pt x="82" y="44"/>
                        <a:pt x="82" y="44"/>
                      </a:cubicBezTo>
                      <a:cubicBezTo>
                        <a:pt x="79" y="43"/>
                        <a:pt x="78" y="42"/>
                        <a:pt x="78" y="40"/>
                      </a:cubicBezTo>
                      <a:cubicBezTo>
                        <a:pt x="78" y="40"/>
                        <a:pt x="78" y="40"/>
                        <a:pt x="78" y="40"/>
                      </a:cubicBezTo>
                      <a:cubicBezTo>
                        <a:pt x="78" y="39"/>
                        <a:pt x="77" y="38"/>
                        <a:pt x="77" y="36"/>
                      </a:cubicBezTo>
                      <a:cubicBezTo>
                        <a:pt x="77" y="36"/>
                        <a:pt x="77" y="36"/>
                        <a:pt x="77" y="36"/>
                      </a:cubicBezTo>
                      <a:cubicBezTo>
                        <a:pt x="76" y="34"/>
                        <a:pt x="76" y="33"/>
                        <a:pt x="78" y="31"/>
                      </a:cubicBezTo>
                      <a:cubicBezTo>
                        <a:pt x="84" y="25"/>
                        <a:pt x="84" y="25"/>
                        <a:pt x="84" y="25"/>
                      </a:cubicBezTo>
                      <a:cubicBezTo>
                        <a:pt x="86" y="24"/>
                        <a:pt x="85" y="22"/>
                        <a:pt x="85" y="21"/>
                      </a:cubicBezTo>
                      <a:cubicBezTo>
                        <a:pt x="81" y="16"/>
                        <a:pt x="81" y="16"/>
                        <a:pt x="81" y="16"/>
                      </a:cubicBezTo>
                      <a:cubicBezTo>
                        <a:pt x="80" y="15"/>
                        <a:pt x="78" y="14"/>
                        <a:pt x="77" y="15"/>
                      </a:cubicBezTo>
                      <a:cubicBezTo>
                        <a:pt x="70" y="20"/>
                        <a:pt x="70" y="20"/>
                        <a:pt x="70" y="20"/>
                      </a:cubicBezTo>
                      <a:cubicBezTo>
                        <a:pt x="67" y="21"/>
                        <a:pt x="66" y="21"/>
                        <a:pt x="64" y="20"/>
                      </a:cubicBezTo>
                      <a:cubicBezTo>
                        <a:pt x="64" y="20"/>
                        <a:pt x="64" y="20"/>
                        <a:pt x="64" y="20"/>
                      </a:cubicBezTo>
                      <a:cubicBezTo>
                        <a:pt x="63" y="19"/>
                        <a:pt x="62" y="18"/>
                        <a:pt x="61" y="18"/>
                      </a:cubicBezTo>
                      <a:cubicBezTo>
                        <a:pt x="60" y="17"/>
                        <a:pt x="60" y="17"/>
                        <a:pt x="60" y="17"/>
                      </a:cubicBezTo>
                      <a:cubicBezTo>
                        <a:pt x="59" y="17"/>
                        <a:pt x="58" y="16"/>
                        <a:pt x="58" y="13"/>
                      </a:cubicBezTo>
                      <a:cubicBezTo>
                        <a:pt x="58" y="4"/>
                        <a:pt x="58" y="4"/>
                        <a:pt x="58" y="4"/>
                      </a:cubicBezTo>
                      <a:cubicBezTo>
                        <a:pt x="58" y="3"/>
                        <a:pt x="57" y="1"/>
                        <a:pt x="56" y="1"/>
                      </a:cubicBezTo>
                      <a:cubicBezTo>
                        <a:pt x="49" y="0"/>
                        <a:pt x="49" y="0"/>
                        <a:pt x="49" y="0"/>
                      </a:cubicBezTo>
                      <a:cubicBezTo>
                        <a:pt x="48" y="0"/>
                        <a:pt x="46" y="1"/>
                        <a:pt x="46" y="3"/>
                      </a:cubicBezTo>
                      <a:cubicBezTo>
                        <a:pt x="44" y="11"/>
                        <a:pt x="44" y="11"/>
                        <a:pt x="44" y="11"/>
                      </a:cubicBezTo>
                      <a:cubicBezTo>
                        <a:pt x="43" y="14"/>
                        <a:pt x="42" y="15"/>
                        <a:pt x="40" y="15"/>
                      </a:cubicBezTo>
                      <a:cubicBezTo>
                        <a:pt x="40" y="15"/>
                        <a:pt x="40" y="15"/>
                        <a:pt x="40" y="15"/>
                      </a:cubicBezTo>
                      <a:cubicBezTo>
                        <a:pt x="38" y="15"/>
                        <a:pt x="37" y="15"/>
                        <a:pt x="36" y="16"/>
                      </a:cubicBezTo>
                      <a:cubicBezTo>
                        <a:pt x="36" y="16"/>
                        <a:pt x="36" y="16"/>
                        <a:pt x="36" y="16"/>
                      </a:cubicBezTo>
                      <a:cubicBezTo>
                        <a:pt x="34" y="17"/>
                        <a:pt x="32" y="17"/>
                        <a:pt x="30" y="14"/>
                      </a:cubicBezTo>
                      <a:cubicBezTo>
                        <a:pt x="25" y="8"/>
                        <a:pt x="25" y="8"/>
                        <a:pt x="25" y="8"/>
                      </a:cubicBezTo>
                      <a:cubicBezTo>
                        <a:pt x="23" y="7"/>
                        <a:pt x="21" y="7"/>
                        <a:pt x="21" y="8"/>
                      </a:cubicBezTo>
                      <a:cubicBezTo>
                        <a:pt x="15" y="12"/>
                        <a:pt x="15" y="12"/>
                        <a:pt x="15" y="12"/>
                      </a:cubicBezTo>
                      <a:cubicBezTo>
                        <a:pt x="14" y="13"/>
                        <a:pt x="14" y="15"/>
                        <a:pt x="15" y="16"/>
                      </a:cubicBezTo>
                      <a:close/>
                      <a:moveTo>
                        <a:pt x="60" y="36"/>
                      </a:moveTo>
                      <a:cubicBezTo>
                        <a:pt x="65" y="44"/>
                        <a:pt x="64" y="54"/>
                        <a:pt x="57" y="60"/>
                      </a:cubicBezTo>
                      <a:cubicBezTo>
                        <a:pt x="49" y="66"/>
                        <a:pt x="38" y="64"/>
                        <a:pt x="33" y="57"/>
                      </a:cubicBezTo>
                      <a:cubicBezTo>
                        <a:pt x="27" y="50"/>
                        <a:pt x="28" y="39"/>
                        <a:pt x="36" y="33"/>
                      </a:cubicBezTo>
                      <a:cubicBezTo>
                        <a:pt x="43" y="27"/>
                        <a:pt x="54" y="29"/>
                        <a:pt x="6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4" name="Freeform 343">
                  <a:extLst>
                    <a:ext uri="{FF2B5EF4-FFF2-40B4-BE49-F238E27FC236}">
                      <a16:creationId xmlns:a16="http://schemas.microsoft.com/office/drawing/2014/main" id="{9CB44352-95B4-43DB-97A8-16FAD8DD0676}"/>
                    </a:ext>
                  </a:extLst>
                </p:cNvPr>
                <p:cNvSpPr>
                  <a:spLocks noEditPoints="1"/>
                </p:cNvSpPr>
                <p:nvPr/>
              </p:nvSpPr>
              <p:spPr bwMode="auto">
                <a:xfrm>
                  <a:off x="2309813" y="1819275"/>
                  <a:ext cx="334963" cy="331787"/>
                </a:xfrm>
                <a:custGeom>
                  <a:avLst/>
                  <a:gdLst>
                    <a:gd name="T0" fmla="*/ 96 w 98"/>
                    <a:gd name="T1" fmla="*/ 58 h 97"/>
                    <a:gd name="T2" fmla="*/ 89 w 98"/>
                    <a:gd name="T3" fmla="*/ 50 h 97"/>
                    <a:gd name="T4" fmla="*/ 96 w 98"/>
                    <a:gd name="T5" fmla="*/ 42 h 97"/>
                    <a:gd name="T6" fmla="*/ 90 w 98"/>
                    <a:gd name="T7" fmla="*/ 37 h 97"/>
                    <a:gd name="T8" fmla="*/ 88 w 98"/>
                    <a:gd name="T9" fmla="*/ 30 h 97"/>
                    <a:gd name="T10" fmla="*/ 89 w 98"/>
                    <a:gd name="T11" fmla="*/ 22 h 97"/>
                    <a:gd name="T12" fmla="*/ 79 w 98"/>
                    <a:gd name="T13" fmla="*/ 21 h 97"/>
                    <a:gd name="T14" fmla="*/ 78 w 98"/>
                    <a:gd name="T15" fmla="*/ 11 h 97"/>
                    <a:gd name="T16" fmla="*/ 70 w 98"/>
                    <a:gd name="T17" fmla="*/ 11 h 97"/>
                    <a:gd name="T18" fmla="*/ 64 w 98"/>
                    <a:gd name="T19" fmla="*/ 8 h 97"/>
                    <a:gd name="T20" fmla="*/ 58 w 98"/>
                    <a:gd name="T21" fmla="*/ 1 h 97"/>
                    <a:gd name="T22" fmla="*/ 51 w 98"/>
                    <a:gd name="T23" fmla="*/ 8 h 97"/>
                    <a:gd name="T24" fmla="*/ 43 w 98"/>
                    <a:gd name="T25" fmla="*/ 1 h 97"/>
                    <a:gd name="T26" fmla="*/ 37 w 98"/>
                    <a:gd name="T27" fmla="*/ 7 h 97"/>
                    <a:gd name="T28" fmla="*/ 31 w 98"/>
                    <a:gd name="T29" fmla="*/ 10 h 97"/>
                    <a:gd name="T30" fmla="*/ 23 w 98"/>
                    <a:gd name="T31" fmla="*/ 9 h 97"/>
                    <a:gd name="T32" fmla="*/ 22 w 98"/>
                    <a:gd name="T33" fmla="*/ 19 h 97"/>
                    <a:gd name="T34" fmla="*/ 11 w 98"/>
                    <a:gd name="T35" fmla="*/ 19 h 97"/>
                    <a:gd name="T36" fmla="*/ 12 w 98"/>
                    <a:gd name="T37" fmla="*/ 28 h 97"/>
                    <a:gd name="T38" fmla="*/ 9 w 98"/>
                    <a:gd name="T39" fmla="*/ 34 h 97"/>
                    <a:gd name="T40" fmla="*/ 2 w 98"/>
                    <a:gd name="T41" fmla="*/ 39 h 97"/>
                    <a:gd name="T42" fmla="*/ 9 w 98"/>
                    <a:gd name="T43" fmla="*/ 46 h 97"/>
                    <a:gd name="T44" fmla="*/ 2 w 98"/>
                    <a:gd name="T45" fmla="*/ 54 h 97"/>
                    <a:gd name="T46" fmla="*/ 8 w 98"/>
                    <a:gd name="T47" fmla="*/ 60 h 97"/>
                    <a:gd name="T48" fmla="*/ 10 w 98"/>
                    <a:gd name="T49" fmla="*/ 66 h 97"/>
                    <a:gd name="T50" fmla="*/ 9 w 98"/>
                    <a:gd name="T51" fmla="*/ 75 h 97"/>
                    <a:gd name="T52" fmla="*/ 19 w 98"/>
                    <a:gd name="T53" fmla="*/ 75 h 97"/>
                    <a:gd name="T54" fmla="*/ 20 w 98"/>
                    <a:gd name="T55" fmla="*/ 86 h 97"/>
                    <a:gd name="T56" fmla="*/ 28 w 98"/>
                    <a:gd name="T57" fmla="*/ 86 h 97"/>
                    <a:gd name="T58" fmla="*/ 34 w 98"/>
                    <a:gd name="T59" fmla="*/ 88 h 97"/>
                    <a:gd name="T60" fmla="*/ 40 w 98"/>
                    <a:gd name="T61" fmla="*/ 95 h 97"/>
                    <a:gd name="T62" fmla="*/ 47 w 98"/>
                    <a:gd name="T63" fmla="*/ 88 h 97"/>
                    <a:gd name="T64" fmla="*/ 55 w 98"/>
                    <a:gd name="T65" fmla="*/ 96 h 97"/>
                    <a:gd name="T66" fmla="*/ 61 w 98"/>
                    <a:gd name="T67" fmla="*/ 89 h 97"/>
                    <a:gd name="T68" fmla="*/ 67 w 98"/>
                    <a:gd name="T69" fmla="*/ 87 h 97"/>
                    <a:gd name="T70" fmla="*/ 75 w 98"/>
                    <a:gd name="T71" fmla="*/ 88 h 97"/>
                    <a:gd name="T72" fmla="*/ 76 w 98"/>
                    <a:gd name="T73" fmla="*/ 78 h 97"/>
                    <a:gd name="T74" fmla="*/ 87 w 98"/>
                    <a:gd name="T75" fmla="*/ 78 h 97"/>
                    <a:gd name="T76" fmla="*/ 86 w 98"/>
                    <a:gd name="T77" fmla="*/ 69 h 97"/>
                    <a:gd name="T78" fmla="*/ 89 w 98"/>
                    <a:gd name="T79" fmla="*/ 63 h 97"/>
                    <a:gd name="T80" fmla="*/ 57 w 98"/>
                    <a:gd name="T81" fmla="*/ 47 h 97"/>
                    <a:gd name="T82" fmla="*/ 41 w 98"/>
                    <a:gd name="T83" fmla="*/ 50 h 97"/>
                    <a:gd name="T84" fmla="*/ 57 w 98"/>
                    <a:gd name="T85"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 h="97">
                      <a:moveTo>
                        <a:pt x="95" y="61"/>
                      </a:moveTo>
                      <a:cubicBezTo>
                        <a:pt x="97" y="60"/>
                        <a:pt x="97" y="59"/>
                        <a:pt x="96" y="58"/>
                      </a:cubicBezTo>
                      <a:cubicBezTo>
                        <a:pt x="91" y="53"/>
                        <a:pt x="91" y="53"/>
                        <a:pt x="91" y="53"/>
                      </a:cubicBezTo>
                      <a:cubicBezTo>
                        <a:pt x="90" y="52"/>
                        <a:pt x="89" y="51"/>
                        <a:pt x="89" y="50"/>
                      </a:cubicBezTo>
                      <a:cubicBezTo>
                        <a:pt x="89" y="50"/>
                        <a:pt x="90" y="48"/>
                        <a:pt x="92" y="47"/>
                      </a:cubicBezTo>
                      <a:cubicBezTo>
                        <a:pt x="96" y="42"/>
                        <a:pt x="96" y="42"/>
                        <a:pt x="96" y="42"/>
                      </a:cubicBezTo>
                      <a:cubicBezTo>
                        <a:pt x="98" y="41"/>
                        <a:pt x="98" y="40"/>
                        <a:pt x="96" y="39"/>
                      </a:cubicBezTo>
                      <a:cubicBezTo>
                        <a:pt x="90" y="37"/>
                        <a:pt x="90" y="37"/>
                        <a:pt x="90" y="37"/>
                      </a:cubicBezTo>
                      <a:cubicBezTo>
                        <a:pt x="88" y="36"/>
                        <a:pt x="87" y="35"/>
                        <a:pt x="87" y="35"/>
                      </a:cubicBezTo>
                      <a:cubicBezTo>
                        <a:pt x="87" y="34"/>
                        <a:pt x="87" y="32"/>
                        <a:pt x="88" y="30"/>
                      </a:cubicBezTo>
                      <a:cubicBezTo>
                        <a:pt x="91" y="25"/>
                        <a:pt x="91" y="25"/>
                        <a:pt x="91" y="25"/>
                      </a:cubicBezTo>
                      <a:cubicBezTo>
                        <a:pt x="91" y="23"/>
                        <a:pt x="91" y="22"/>
                        <a:pt x="89" y="22"/>
                      </a:cubicBezTo>
                      <a:cubicBezTo>
                        <a:pt x="82" y="22"/>
                        <a:pt x="82" y="22"/>
                        <a:pt x="82" y="22"/>
                      </a:cubicBezTo>
                      <a:cubicBezTo>
                        <a:pt x="81" y="22"/>
                        <a:pt x="79" y="22"/>
                        <a:pt x="79" y="21"/>
                      </a:cubicBezTo>
                      <a:cubicBezTo>
                        <a:pt x="78" y="21"/>
                        <a:pt x="78" y="19"/>
                        <a:pt x="78" y="17"/>
                      </a:cubicBezTo>
                      <a:cubicBezTo>
                        <a:pt x="78" y="11"/>
                        <a:pt x="78" y="11"/>
                        <a:pt x="78" y="11"/>
                      </a:cubicBezTo>
                      <a:cubicBezTo>
                        <a:pt x="78" y="9"/>
                        <a:pt x="77" y="8"/>
                        <a:pt x="76" y="9"/>
                      </a:cubicBezTo>
                      <a:cubicBezTo>
                        <a:pt x="70" y="11"/>
                        <a:pt x="70" y="11"/>
                        <a:pt x="70" y="11"/>
                      </a:cubicBezTo>
                      <a:cubicBezTo>
                        <a:pt x="68" y="12"/>
                        <a:pt x="66" y="12"/>
                        <a:pt x="66" y="12"/>
                      </a:cubicBezTo>
                      <a:cubicBezTo>
                        <a:pt x="66" y="12"/>
                        <a:pt x="64" y="10"/>
                        <a:pt x="64" y="8"/>
                      </a:cubicBezTo>
                      <a:cubicBezTo>
                        <a:pt x="62" y="2"/>
                        <a:pt x="62" y="2"/>
                        <a:pt x="62" y="2"/>
                      </a:cubicBezTo>
                      <a:cubicBezTo>
                        <a:pt x="61" y="1"/>
                        <a:pt x="60" y="0"/>
                        <a:pt x="58" y="1"/>
                      </a:cubicBezTo>
                      <a:cubicBezTo>
                        <a:pt x="54" y="6"/>
                        <a:pt x="54" y="6"/>
                        <a:pt x="54" y="6"/>
                      </a:cubicBezTo>
                      <a:cubicBezTo>
                        <a:pt x="53" y="7"/>
                        <a:pt x="51" y="8"/>
                        <a:pt x="51" y="8"/>
                      </a:cubicBezTo>
                      <a:cubicBezTo>
                        <a:pt x="50" y="8"/>
                        <a:pt x="48" y="7"/>
                        <a:pt x="47" y="6"/>
                      </a:cubicBezTo>
                      <a:cubicBezTo>
                        <a:pt x="43" y="1"/>
                        <a:pt x="43" y="1"/>
                        <a:pt x="43" y="1"/>
                      </a:cubicBezTo>
                      <a:cubicBezTo>
                        <a:pt x="42" y="0"/>
                        <a:pt x="40" y="0"/>
                        <a:pt x="40" y="1"/>
                      </a:cubicBezTo>
                      <a:cubicBezTo>
                        <a:pt x="37" y="7"/>
                        <a:pt x="37" y="7"/>
                        <a:pt x="37" y="7"/>
                      </a:cubicBezTo>
                      <a:cubicBezTo>
                        <a:pt x="37" y="9"/>
                        <a:pt x="36" y="11"/>
                        <a:pt x="35" y="11"/>
                      </a:cubicBezTo>
                      <a:cubicBezTo>
                        <a:pt x="35" y="11"/>
                        <a:pt x="33" y="10"/>
                        <a:pt x="31" y="10"/>
                      </a:cubicBezTo>
                      <a:cubicBezTo>
                        <a:pt x="25" y="7"/>
                        <a:pt x="25" y="7"/>
                        <a:pt x="25" y="7"/>
                      </a:cubicBezTo>
                      <a:cubicBezTo>
                        <a:pt x="24" y="6"/>
                        <a:pt x="23" y="7"/>
                        <a:pt x="23" y="9"/>
                      </a:cubicBezTo>
                      <a:cubicBezTo>
                        <a:pt x="23" y="15"/>
                        <a:pt x="23" y="15"/>
                        <a:pt x="23" y="15"/>
                      </a:cubicBezTo>
                      <a:cubicBezTo>
                        <a:pt x="23" y="17"/>
                        <a:pt x="22" y="18"/>
                        <a:pt x="22" y="19"/>
                      </a:cubicBezTo>
                      <a:cubicBezTo>
                        <a:pt x="22" y="19"/>
                        <a:pt x="19" y="20"/>
                        <a:pt x="18" y="19"/>
                      </a:cubicBezTo>
                      <a:cubicBezTo>
                        <a:pt x="11" y="19"/>
                        <a:pt x="11" y="19"/>
                        <a:pt x="11" y="19"/>
                      </a:cubicBezTo>
                      <a:cubicBezTo>
                        <a:pt x="9" y="19"/>
                        <a:pt x="9" y="20"/>
                        <a:pt x="9" y="22"/>
                      </a:cubicBezTo>
                      <a:cubicBezTo>
                        <a:pt x="12" y="28"/>
                        <a:pt x="12" y="28"/>
                        <a:pt x="12" y="28"/>
                      </a:cubicBezTo>
                      <a:cubicBezTo>
                        <a:pt x="12" y="29"/>
                        <a:pt x="13" y="31"/>
                        <a:pt x="13" y="31"/>
                      </a:cubicBezTo>
                      <a:cubicBezTo>
                        <a:pt x="13" y="32"/>
                        <a:pt x="11" y="33"/>
                        <a:pt x="9" y="34"/>
                      </a:cubicBezTo>
                      <a:cubicBezTo>
                        <a:pt x="3" y="36"/>
                        <a:pt x="3" y="36"/>
                        <a:pt x="3" y="36"/>
                      </a:cubicBezTo>
                      <a:cubicBezTo>
                        <a:pt x="1" y="36"/>
                        <a:pt x="1" y="38"/>
                        <a:pt x="2" y="39"/>
                      </a:cubicBezTo>
                      <a:cubicBezTo>
                        <a:pt x="7" y="43"/>
                        <a:pt x="7" y="43"/>
                        <a:pt x="7" y="43"/>
                      </a:cubicBezTo>
                      <a:cubicBezTo>
                        <a:pt x="8" y="45"/>
                        <a:pt x="9" y="46"/>
                        <a:pt x="9" y="46"/>
                      </a:cubicBezTo>
                      <a:cubicBezTo>
                        <a:pt x="9" y="47"/>
                        <a:pt x="8" y="49"/>
                        <a:pt x="6" y="50"/>
                      </a:cubicBezTo>
                      <a:cubicBezTo>
                        <a:pt x="2" y="54"/>
                        <a:pt x="2" y="54"/>
                        <a:pt x="2" y="54"/>
                      </a:cubicBezTo>
                      <a:cubicBezTo>
                        <a:pt x="0" y="55"/>
                        <a:pt x="0" y="57"/>
                        <a:pt x="2" y="58"/>
                      </a:cubicBezTo>
                      <a:cubicBezTo>
                        <a:pt x="8" y="60"/>
                        <a:pt x="8" y="60"/>
                        <a:pt x="8" y="60"/>
                      </a:cubicBezTo>
                      <a:cubicBezTo>
                        <a:pt x="10" y="61"/>
                        <a:pt x="11" y="62"/>
                        <a:pt x="11" y="62"/>
                      </a:cubicBezTo>
                      <a:cubicBezTo>
                        <a:pt x="11" y="62"/>
                        <a:pt x="11" y="65"/>
                        <a:pt x="10" y="66"/>
                      </a:cubicBezTo>
                      <a:cubicBezTo>
                        <a:pt x="7" y="72"/>
                        <a:pt x="7" y="72"/>
                        <a:pt x="7" y="72"/>
                      </a:cubicBezTo>
                      <a:cubicBezTo>
                        <a:pt x="7" y="73"/>
                        <a:pt x="7" y="75"/>
                        <a:pt x="9" y="75"/>
                      </a:cubicBezTo>
                      <a:cubicBezTo>
                        <a:pt x="16" y="75"/>
                        <a:pt x="16" y="75"/>
                        <a:pt x="16" y="75"/>
                      </a:cubicBezTo>
                      <a:cubicBezTo>
                        <a:pt x="17" y="75"/>
                        <a:pt x="19" y="75"/>
                        <a:pt x="19" y="75"/>
                      </a:cubicBezTo>
                      <a:cubicBezTo>
                        <a:pt x="20" y="76"/>
                        <a:pt x="20" y="78"/>
                        <a:pt x="20" y="80"/>
                      </a:cubicBezTo>
                      <a:cubicBezTo>
                        <a:pt x="20" y="86"/>
                        <a:pt x="20" y="86"/>
                        <a:pt x="20" y="86"/>
                      </a:cubicBezTo>
                      <a:cubicBezTo>
                        <a:pt x="20" y="88"/>
                        <a:pt x="21" y="89"/>
                        <a:pt x="22" y="88"/>
                      </a:cubicBezTo>
                      <a:cubicBezTo>
                        <a:pt x="28" y="86"/>
                        <a:pt x="28" y="86"/>
                        <a:pt x="28" y="86"/>
                      </a:cubicBezTo>
                      <a:cubicBezTo>
                        <a:pt x="30" y="85"/>
                        <a:pt x="32" y="84"/>
                        <a:pt x="32" y="85"/>
                      </a:cubicBezTo>
                      <a:cubicBezTo>
                        <a:pt x="32" y="85"/>
                        <a:pt x="34" y="87"/>
                        <a:pt x="34" y="88"/>
                      </a:cubicBezTo>
                      <a:cubicBezTo>
                        <a:pt x="36" y="94"/>
                        <a:pt x="36" y="94"/>
                        <a:pt x="36" y="94"/>
                      </a:cubicBezTo>
                      <a:cubicBezTo>
                        <a:pt x="37" y="96"/>
                        <a:pt x="38" y="96"/>
                        <a:pt x="40" y="95"/>
                      </a:cubicBezTo>
                      <a:cubicBezTo>
                        <a:pt x="44" y="91"/>
                        <a:pt x="44" y="91"/>
                        <a:pt x="44" y="91"/>
                      </a:cubicBezTo>
                      <a:cubicBezTo>
                        <a:pt x="45" y="89"/>
                        <a:pt x="47" y="88"/>
                        <a:pt x="47" y="88"/>
                      </a:cubicBezTo>
                      <a:cubicBezTo>
                        <a:pt x="48" y="88"/>
                        <a:pt x="50" y="89"/>
                        <a:pt x="51" y="91"/>
                      </a:cubicBezTo>
                      <a:cubicBezTo>
                        <a:pt x="55" y="96"/>
                        <a:pt x="55" y="96"/>
                        <a:pt x="55" y="96"/>
                      </a:cubicBezTo>
                      <a:cubicBezTo>
                        <a:pt x="56" y="97"/>
                        <a:pt x="58" y="97"/>
                        <a:pt x="58" y="95"/>
                      </a:cubicBezTo>
                      <a:cubicBezTo>
                        <a:pt x="61" y="89"/>
                        <a:pt x="61" y="89"/>
                        <a:pt x="61" y="89"/>
                      </a:cubicBezTo>
                      <a:cubicBezTo>
                        <a:pt x="61" y="88"/>
                        <a:pt x="62" y="86"/>
                        <a:pt x="63" y="86"/>
                      </a:cubicBezTo>
                      <a:cubicBezTo>
                        <a:pt x="63" y="86"/>
                        <a:pt x="65" y="86"/>
                        <a:pt x="67" y="87"/>
                      </a:cubicBezTo>
                      <a:cubicBezTo>
                        <a:pt x="73" y="90"/>
                        <a:pt x="73" y="90"/>
                        <a:pt x="73" y="90"/>
                      </a:cubicBezTo>
                      <a:cubicBezTo>
                        <a:pt x="74" y="91"/>
                        <a:pt x="75" y="90"/>
                        <a:pt x="75" y="88"/>
                      </a:cubicBezTo>
                      <a:cubicBezTo>
                        <a:pt x="75" y="82"/>
                        <a:pt x="75" y="82"/>
                        <a:pt x="75" y="82"/>
                      </a:cubicBezTo>
                      <a:cubicBezTo>
                        <a:pt x="75" y="80"/>
                        <a:pt x="76" y="78"/>
                        <a:pt x="76" y="78"/>
                      </a:cubicBezTo>
                      <a:cubicBezTo>
                        <a:pt x="76" y="78"/>
                        <a:pt x="78" y="77"/>
                        <a:pt x="80" y="77"/>
                      </a:cubicBezTo>
                      <a:cubicBezTo>
                        <a:pt x="87" y="78"/>
                        <a:pt x="87" y="78"/>
                        <a:pt x="87" y="78"/>
                      </a:cubicBezTo>
                      <a:cubicBezTo>
                        <a:pt x="88" y="78"/>
                        <a:pt x="89" y="77"/>
                        <a:pt x="89" y="75"/>
                      </a:cubicBezTo>
                      <a:cubicBezTo>
                        <a:pt x="86" y="69"/>
                        <a:pt x="86" y="69"/>
                        <a:pt x="86" y="69"/>
                      </a:cubicBezTo>
                      <a:cubicBezTo>
                        <a:pt x="86" y="67"/>
                        <a:pt x="85" y="66"/>
                        <a:pt x="85" y="65"/>
                      </a:cubicBezTo>
                      <a:cubicBezTo>
                        <a:pt x="85" y="65"/>
                        <a:pt x="87" y="64"/>
                        <a:pt x="89" y="63"/>
                      </a:cubicBezTo>
                      <a:lnTo>
                        <a:pt x="95" y="61"/>
                      </a:lnTo>
                      <a:close/>
                      <a:moveTo>
                        <a:pt x="57" y="47"/>
                      </a:moveTo>
                      <a:cubicBezTo>
                        <a:pt x="58" y="52"/>
                        <a:pt x="55" y="56"/>
                        <a:pt x="50" y="57"/>
                      </a:cubicBezTo>
                      <a:cubicBezTo>
                        <a:pt x="46" y="57"/>
                        <a:pt x="41" y="54"/>
                        <a:pt x="41" y="50"/>
                      </a:cubicBezTo>
                      <a:cubicBezTo>
                        <a:pt x="40" y="45"/>
                        <a:pt x="43" y="41"/>
                        <a:pt x="48" y="40"/>
                      </a:cubicBezTo>
                      <a:cubicBezTo>
                        <a:pt x="52" y="39"/>
                        <a:pt x="57" y="42"/>
                        <a:pt x="5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5" name="Freeform 344">
                  <a:extLst>
                    <a:ext uri="{FF2B5EF4-FFF2-40B4-BE49-F238E27FC236}">
                      <a16:creationId xmlns:a16="http://schemas.microsoft.com/office/drawing/2014/main" id="{F3559A63-73E7-47D5-9DEB-0946C17124ED}"/>
                    </a:ext>
                  </a:extLst>
                </p:cNvPr>
                <p:cNvSpPr>
                  <a:spLocks noEditPoints="1"/>
                </p:cNvSpPr>
                <p:nvPr/>
              </p:nvSpPr>
              <p:spPr bwMode="auto">
                <a:xfrm>
                  <a:off x="2851151" y="1431925"/>
                  <a:ext cx="636588" cy="633412"/>
                </a:xfrm>
                <a:custGeom>
                  <a:avLst/>
                  <a:gdLst>
                    <a:gd name="T0" fmla="*/ 168 w 186"/>
                    <a:gd name="T1" fmla="*/ 74 h 186"/>
                    <a:gd name="T2" fmla="*/ 178 w 186"/>
                    <a:gd name="T3" fmla="*/ 54 h 186"/>
                    <a:gd name="T4" fmla="*/ 154 w 186"/>
                    <a:gd name="T5" fmla="*/ 47 h 186"/>
                    <a:gd name="T6" fmla="*/ 156 w 186"/>
                    <a:gd name="T7" fmla="*/ 24 h 186"/>
                    <a:gd name="T8" fmla="*/ 132 w 186"/>
                    <a:gd name="T9" fmla="*/ 27 h 186"/>
                    <a:gd name="T10" fmla="*/ 125 w 186"/>
                    <a:gd name="T11" fmla="*/ 6 h 186"/>
                    <a:gd name="T12" fmla="*/ 104 w 186"/>
                    <a:gd name="T13" fmla="*/ 17 h 186"/>
                    <a:gd name="T14" fmla="*/ 89 w 186"/>
                    <a:gd name="T15" fmla="*/ 0 h 186"/>
                    <a:gd name="T16" fmla="*/ 74 w 186"/>
                    <a:gd name="T17" fmla="*/ 19 h 186"/>
                    <a:gd name="T18" fmla="*/ 54 w 186"/>
                    <a:gd name="T19" fmla="*/ 9 h 186"/>
                    <a:gd name="T20" fmla="*/ 47 w 186"/>
                    <a:gd name="T21" fmla="*/ 32 h 186"/>
                    <a:gd name="T22" fmla="*/ 24 w 186"/>
                    <a:gd name="T23" fmla="*/ 31 h 186"/>
                    <a:gd name="T24" fmla="*/ 27 w 186"/>
                    <a:gd name="T25" fmla="*/ 54 h 186"/>
                    <a:gd name="T26" fmla="*/ 6 w 186"/>
                    <a:gd name="T27" fmla="*/ 61 h 186"/>
                    <a:gd name="T28" fmla="*/ 17 w 186"/>
                    <a:gd name="T29" fmla="*/ 83 h 186"/>
                    <a:gd name="T30" fmla="*/ 0 w 186"/>
                    <a:gd name="T31" fmla="*/ 98 h 186"/>
                    <a:gd name="T32" fmla="*/ 19 w 186"/>
                    <a:gd name="T33" fmla="*/ 112 h 186"/>
                    <a:gd name="T34" fmla="*/ 9 w 186"/>
                    <a:gd name="T35" fmla="*/ 133 h 186"/>
                    <a:gd name="T36" fmla="*/ 32 w 186"/>
                    <a:gd name="T37" fmla="*/ 139 h 186"/>
                    <a:gd name="T38" fmla="*/ 31 w 186"/>
                    <a:gd name="T39" fmla="*/ 162 h 186"/>
                    <a:gd name="T40" fmla="*/ 54 w 186"/>
                    <a:gd name="T41" fmla="*/ 159 h 186"/>
                    <a:gd name="T42" fmla="*/ 62 w 186"/>
                    <a:gd name="T43" fmla="*/ 181 h 186"/>
                    <a:gd name="T44" fmla="*/ 83 w 186"/>
                    <a:gd name="T45" fmla="*/ 169 h 186"/>
                    <a:gd name="T46" fmla="*/ 98 w 186"/>
                    <a:gd name="T47" fmla="*/ 186 h 186"/>
                    <a:gd name="T48" fmla="*/ 113 w 186"/>
                    <a:gd name="T49" fmla="*/ 167 h 186"/>
                    <a:gd name="T50" fmla="*/ 133 w 186"/>
                    <a:gd name="T51" fmla="*/ 177 h 186"/>
                    <a:gd name="T52" fmla="*/ 140 w 186"/>
                    <a:gd name="T53" fmla="*/ 154 h 186"/>
                    <a:gd name="T54" fmla="*/ 162 w 186"/>
                    <a:gd name="T55" fmla="*/ 156 h 186"/>
                    <a:gd name="T56" fmla="*/ 159 w 186"/>
                    <a:gd name="T57" fmla="*/ 132 h 186"/>
                    <a:gd name="T58" fmla="*/ 181 w 186"/>
                    <a:gd name="T59" fmla="*/ 125 h 186"/>
                    <a:gd name="T60" fmla="*/ 169 w 186"/>
                    <a:gd name="T61" fmla="*/ 103 h 186"/>
                    <a:gd name="T62" fmla="*/ 186 w 186"/>
                    <a:gd name="T63" fmla="*/ 88 h 186"/>
                    <a:gd name="T64" fmla="*/ 143 w 186"/>
                    <a:gd name="T65" fmla="*/ 111 h 186"/>
                    <a:gd name="T66" fmla="*/ 143 w 186"/>
                    <a:gd name="T67" fmla="*/ 75 h 186"/>
                    <a:gd name="T68" fmla="*/ 151 w 186"/>
                    <a:gd name="T69" fmla="*/ 108 h 186"/>
                    <a:gd name="T70" fmla="*/ 115 w 186"/>
                    <a:gd name="T71" fmla="*/ 76 h 186"/>
                    <a:gd name="T72" fmla="*/ 123 w 186"/>
                    <a:gd name="T73" fmla="*/ 42 h 186"/>
                    <a:gd name="T74" fmla="*/ 78 w 186"/>
                    <a:gd name="T75" fmla="*/ 35 h 186"/>
                    <a:gd name="T76" fmla="*/ 111 w 186"/>
                    <a:gd name="T77" fmla="*/ 42 h 186"/>
                    <a:gd name="T78" fmla="*/ 76 w 186"/>
                    <a:gd name="T79" fmla="*/ 42 h 186"/>
                    <a:gd name="T80" fmla="*/ 93 w 186"/>
                    <a:gd name="T81" fmla="*/ 108 h 186"/>
                    <a:gd name="T82" fmla="*/ 108 w 186"/>
                    <a:gd name="T83" fmla="*/ 93 h 186"/>
                    <a:gd name="T84" fmla="*/ 77 w 186"/>
                    <a:gd name="T85" fmla="*/ 71 h 186"/>
                    <a:gd name="T86" fmla="*/ 42 w 186"/>
                    <a:gd name="T87" fmla="*/ 62 h 186"/>
                    <a:gd name="T88" fmla="*/ 35 w 186"/>
                    <a:gd name="T89" fmla="*/ 107 h 186"/>
                    <a:gd name="T90" fmla="*/ 42 w 186"/>
                    <a:gd name="T91" fmla="*/ 75 h 186"/>
                    <a:gd name="T92" fmla="*/ 42 w 186"/>
                    <a:gd name="T93" fmla="*/ 110 h 186"/>
                    <a:gd name="T94" fmla="*/ 44 w 186"/>
                    <a:gd name="T95" fmla="*/ 116 h 186"/>
                    <a:gd name="T96" fmla="*/ 70 w 186"/>
                    <a:gd name="T97" fmla="*/ 141 h 186"/>
                    <a:gd name="T98" fmla="*/ 41 w 186"/>
                    <a:gd name="T99" fmla="*/ 123 h 186"/>
                    <a:gd name="T100" fmla="*/ 78 w 186"/>
                    <a:gd name="T101" fmla="*/ 150 h 186"/>
                    <a:gd name="T102" fmla="*/ 96 w 186"/>
                    <a:gd name="T103" fmla="*/ 120 h 186"/>
                    <a:gd name="T104" fmla="*/ 123 w 186"/>
                    <a:gd name="T105" fmla="*/ 144 h 186"/>
                    <a:gd name="T106" fmla="*/ 114 w 186"/>
                    <a:gd name="T107" fmla="*/ 110 h 186"/>
                    <a:gd name="T108" fmla="*/ 135 w 186"/>
                    <a:gd name="T10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86">
                      <a:moveTo>
                        <a:pt x="183" y="85"/>
                      </a:moveTo>
                      <a:cubicBezTo>
                        <a:pt x="169" y="83"/>
                        <a:pt x="169" y="83"/>
                        <a:pt x="169" y="83"/>
                      </a:cubicBezTo>
                      <a:cubicBezTo>
                        <a:pt x="169" y="80"/>
                        <a:pt x="168" y="77"/>
                        <a:pt x="168" y="74"/>
                      </a:cubicBezTo>
                      <a:cubicBezTo>
                        <a:pt x="180" y="67"/>
                        <a:pt x="180" y="67"/>
                        <a:pt x="180" y="67"/>
                      </a:cubicBezTo>
                      <a:cubicBezTo>
                        <a:pt x="181" y="66"/>
                        <a:pt x="182" y="64"/>
                        <a:pt x="181" y="62"/>
                      </a:cubicBezTo>
                      <a:cubicBezTo>
                        <a:pt x="178" y="54"/>
                        <a:pt x="178" y="54"/>
                        <a:pt x="178" y="54"/>
                      </a:cubicBezTo>
                      <a:cubicBezTo>
                        <a:pt x="177" y="52"/>
                        <a:pt x="175" y="51"/>
                        <a:pt x="173" y="51"/>
                      </a:cubicBezTo>
                      <a:cubicBezTo>
                        <a:pt x="160" y="55"/>
                        <a:pt x="160" y="55"/>
                        <a:pt x="160" y="55"/>
                      </a:cubicBezTo>
                      <a:cubicBezTo>
                        <a:pt x="158" y="52"/>
                        <a:pt x="156" y="49"/>
                        <a:pt x="154" y="47"/>
                      </a:cubicBezTo>
                      <a:cubicBezTo>
                        <a:pt x="163" y="35"/>
                        <a:pt x="163" y="35"/>
                        <a:pt x="163" y="35"/>
                      </a:cubicBezTo>
                      <a:cubicBezTo>
                        <a:pt x="164" y="34"/>
                        <a:pt x="164" y="32"/>
                        <a:pt x="162" y="31"/>
                      </a:cubicBezTo>
                      <a:cubicBezTo>
                        <a:pt x="156" y="24"/>
                        <a:pt x="156" y="24"/>
                        <a:pt x="156" y="24"/>
                      </a:cubicBezTo>
                      <a:cubicBezTo>
                        <a:pt x="155" y="23"/>
                        <a:pt x="152" y="23"/>
                        <a:pt x="151" y="24"/>
                      </a:cubicBezTo>
                      <a:cubicBezTo>
                        <a:pt x="140" y="32"/>
                        <a:pt x="140" y="32"/>
                        <a:pt x="140" y="32"/>
                      </a:cubicBezTo>
                      <a:cubicBezTo>
                        <a:pt x="137" y="30"/>
                        <a:pt x="135" y="29"/>
                        <a:pt x="132" y="27"/>
                      </a:cubicBezTo>
                      <a:cubicBezTo>
                        <a:pt x="136" y="13"/>
                        <a:pt x="136" y="13"/>
                        <a:pt x="136" y="13"/>
                      </a:cubicBezTo>
                      <a:cubicBezTo>
                        <a:pt x="136" y="12"/>
                        <a:pt x="135" y="10"/>
                        <a:pt x="134" y="9"/>
                      </a:cubicBezTo>
                      <a:cubicBezTo>
                        <a:pt x="125" y="6"/>
                        <a:pt x="125" y="6"/>
                        <a:pt x="125" y="6"/>
                      </a:cubicBezTo>
                      <a:cubicBezTo>
                        <a:pt x="123" y="5"/>
                        <a:pt x="121" y="6"/>
                        <a:pt x="121" y="7"/>
                      </a:cubicBezTo>
                      <a:cubicBezTo>
                        <a:pt x="113" y="19"/>
                        <a:pt x="113" y="19"/>
                        <a:pt x="113" y="19"/>
                      </a:cubicBezTo>
                      <a:cubicBezTo>
                        <a:pt x="110" y="18"/>
                        <a:pt x="107" y="18"/>
                        <a:pt x="104" y="17"/>
                      </a:cubicBezTo>
                      <a:cubicBezTo>
                        <a:pt x="102" y="3"/>
                        <a:pt x="102" y="3"/>
                        <a:pt x="102" y="3"/>
                      </a:cubicBezTo>
                      <a:cubicBezTo>
                        <a:pt x="101" y="1"/>
                        <a:pt x="100" y="0"/>
                        <a:pt x="98" y="0"/>
                      </a:cubicBezTo>
                      <a:cubicBezTo>
                        <a:pt x="89" y="0"/>
                        <a:pt x="89" y="0"/>
                        <a:pt x="89" y="0"/>
                      </a:cubicBezTo>
                      <a:cubicBezTo>
                        <a:pt x="87" y="0"/>
                        <a:pt x="85" y="1"/>
                        <a:pt x="85" y="3"/>
                      </a:cubicBezTo>
                      <a:cubicBezTo>
                        <a:pt x="83" y="17"/>
                        <a:pt x="83" y="17"/>
                        <a:pt x="83" y="17"/>
                      </a:cubicBezTo>
                      <a:cubicBezTo>
                        <a:pt x="80" y="18"/>
                        <a:pt x="77" y="18"/>
                        <a:pt x="74" y="19"/>
                      </a:cubicBezTo>
                      <a:cubicBezTo>
                        <a:pt x="67" y="7"/>
                        <a:pt x="67" y="7"/>
                        <a:pt x="67" y="7"/>
                      </a:cubicBezTo>
                      <a:cubicBezTo>
                        <a:pt x="66" y="5"/>
                        <a:pt x="64" y="5"/>
                        <a:pt x="63" y="5"/>
                      </a:cubicBezTo>
                      <a:cubicBezTo>
                        <a:pt x="54" y="9"/>
                        <a:pt x="54" y="9"/>
                        <a:pt x="54" y="9"/>
                      </a:cubicBezTo>
                      <a:cubicBezTo>
                        <a:pt x="52" y="9"/>
                        <a:pt x="51" y="11"/>
                        <a:pt x="52" y="13"/>
                      </a:cubicBezTo>
                      <a:cubicBezTo>
                        <a:pt x="55" y="27"/>
                        <a:pt x="55" y="27"/>
                        <a:pt x="55" y="27"/>
                      </a:cubicBezTo>
                      <a:cubicBezTo>
                        <a:pt x="52" y="28"/>
                        <a:pt x="50" y="30"/>
                        <a:pt x="47" y="32"/>
                      </a:cubicBezTo>
                      <a:cubicBezTo>
                        <a:pt x="36" y="24"/>
                        <a:pt x="36" y="24"/>
                        <a:pt x="36" y="24"/>
                      </a:cubicBezTo>
                      <a:cubicBezTo>
                        <a:pt x="34" y="23"/>
                        <a:pt x="32" y="23"/>
                        <a:pt x="31" y="24"/>
                      </a:cubicBezTo>
                      <a:cubicBezTo>
                        <a:pt x="24" y="31"/>
                        <a:pt x="24" y="31"/>
                        <a:pt x="24" y="31"/>
                      </a:cubicBezTo>
                      <a:cubicBezTo>
                        <a:pt x="23" y="32"/>
                        <a:pt x="23" y="34"/>
                        <a:pt x="24" y="35"/>
                      </a:cubicBezTo>
                      <a:cubicBezTo>
                        <a:pt x="32" y="47"/>
                        <a:pt x="32" y="47"/>
                        <a:pt x="32" y="47"/>
                      </a:cubicBezTo>
                      <a:cubicBezTo>
                        <a:pt x="31" y="49"/>
                        <a:pt x="29" y="52"/>
                        <a:pt x="27" y="54"/>
                      </a:cubicBezTo>
                      <a:cubicBezTo>
                        <a:pt x="14" y="51"/>
                        <a:pt x="14" y="51"/>
                        <a:pt x="14" y="51"/>
                      </a:cubicBezTo>
                      <a:cubicBezTo>
                        <a:pt x="12" y="50"/>
                        <a:pt x="10" y="51"/>
                        <a:pt x="9" y="53"/>
                      </a:cubicBezTo>
                      <a:cubicBezTo>
                        <a:pt x="6" y="61"/>
                        <a:pt x="6" y="61"/>
                        <a:pt x="6" y="61"/>
                      </a:cubicBezTo>
                      <a:cubicBezTo>
                        <a:pt x="5" y="63"/>
                        <a:pt x="6" y="65"/>
                        <a:pt x="7" y="66"/>
                      </a:cubicBezTo>
                      <a:cubicBezTo>
                        <a:pt x="19" y="73"/>
                        <a:pt x="19" y="73"/>
                        <a:pt x="19" y="73"/>
                      </a:cubicBezTo>
                      <a:cubicBezTo>
                        <a:pt x="19" y="76"/>
                        <a:pt x="18" y="80"/>
                        <a:pt x="17" y="83"/>
                      </a:cubicBezTo>
                      <a:cubicBezTo>
                        <a:pt x="3" y="85"/>
                        <a:pt x="3" y="85"/>
                        <a:pt x="3" y="85"/>
                      </a:cubicBezTo>
                      <a:cubicBezTo>
                        <a:pt x="2" y="85"/>
                        <a:pt x="0" y="87"/>
                        <a:pt x="0" y="88"/>
                      </a:cubicBezTo>
                      <a:cubicBezTo>
                        <a:pt x="0" y="98"/>
                        <a:pt x="0" y="98"/>
                        <a:pt x="0" y="98"/>
                      </a:cubicBezTo>
                      <a:cubicBezTo>
                        <a:pt x="0" y="100"/>
                        <a:pt x="2" y="101"/>
                        <a:pt x="3" y="101"/>
                      </a:cubicBezTo>
                      <a:cubicBezTo>
                        <a:pt x="17" y="103"/>
                        <a:pt x="17" y="103"/>
                        <a:pt x="17" y="103"/>
                      </a:cubicBezTo>
                      <a:cubicBezTo>
                        <a:pt x="18" y="106"/>
                        <a:pt x="18" y="109"/>
                        <a:pt x="19" y="112"/>
                      </a:cubicBezTo>
                      <a:cubicBezTo>
                        <a:pt x="7" y="119"/>
                        <a:pt x="7" y="119"/>
                        <a:pt x="7" y="119"/>
                      </a:cubicBezTo>
                      <a:cubicBezTo>
                        <a:pt x="6" y="120"/>
                        <a:pt x="5" y="122"/>
                        <a:pt x="5" y="124"/>
                      </a:cubicBezTo>
                      <a:cubicBezTo>
                        <a:pt x="9" y="133"/>
                        <a:pt x="9" y="133"/>
                        <a:pt x="9" y="133"/>
                      </a:cubicBezTo>
                      <a:cubicBezTo>
                        <a:pt x="10" y="134"/>
                        <a:pt x="12" y="135"/>
                        <a:pt x="13" y="135"/>
                      </a:cubicBezTo>
                      <a:cubicBezTo>
                        <a:pt x="27" y="131"/>
                        <a:pt x="27" y="131"/>
                        <a:pt x="27" y="131"/>
                      </a:cubicBezTo>
                      <a:cubicBezTo>
                        <a:pt x="29" y="134"/>
                        <a:pt x="30" y="137"/>
                        <a:pt x="32" y="139"/>
                      </a:cubicBezTo>
                      <a:cubicBezTo>
                        <a:pt x="24" y="151"/>
                        <a:pt x="24" y="151"/>
                        <a:pt x="24" y="151"/>
                      </a:cubicBezTo>
                      <a:cubicBezTo>
                        <a:pt x="23" y="152"/>
                        <a:pt x="23" y="154"/>
                        <a:pt x="24" y="156"/>
                      </a:cubicBezTo>
                      <a:cubicBezTo>
                        <a:pt x="31" y="162"/>
                        <a:pt x="31" y="162"/>
                        <a:pt x="31" y="162"/>
                      </a:cubicBezTo>
                      <a:cubicBezTo>
                        <a:pt x="32" y="163"/>
                        <a:pt x="34" y="164"/>
                        <a:pt x="36" y="163"/>
                      </a:cubicBezTo>
                      <a:cubicBezTo>
                        <a:pt x="47" y="154"/>
                        <a:pt x="47" y="154"/>
                        <a:pt x="47" y="154"/>
                      </a:cubicBezTo>
                      <a:cubicBezTo>
                        <a:pt x="49" y="156"/>
                        <a:pt x="52" y="158"/>
                        <a:pt x="54" y="159"/>
                      </a:cubicBezTo>
                      <a:cubicBezTo>
                        <a:pt x="51" y="173"/>
                        <a:pt x="51" y="173"/>
                        <a:pt x="51" y="173"/>
                      </a:cubicBezTo>
                      <a:cubicBezTo>
                        <a:pt x="50" y="174"/>
                        <a:pt x="51" y="176"/>
                        <a:pt x="53" y="177"/>
                      </a:cubicBezTo>
                      <a:cubicBezTo>
                        <a:pt x="62" y="181"/>
                        <a:pt x="62" y="181"/>
                        <a:pt x="62" y="181"/>
                      </a:cubicBezTo>
                      <a:cubicBezTo>
                        <a:pt x="63" y="181"/>
                        <a:pt x="65" y="181"/>
                        <a:pt x="66" y="179"/>
                      </a:cubicBezTo>
                      <a:cubicBezTo>
                        <a:pt x="74" y="167"/>
                        <a:pt x="74" y="167"/>
                        <a:pt x="74" y="167"/>
                      </a:cubicBezTo>
                      <a:cubicBezTo>
                        <a:pt x="77" y="168"/>
                        <a:pt x="80" y="169"/>
                        <a:pt x="83" y="169"/>
                      </a:cubicBezTo>
                      <a:cubicBezTo>
                        <a:pt x="85" y="183"/>
                        <a:pt x="85" y="183"/>
                        <a:pt x="85" y="183"/>
                      </a:cubicBezTo>
                      <a:cubicBezTo>
                        <a:pt x="85" y="185"/>
                        <a:pt x="87" y="186"/>
                        <a:pt x="89" y="186"/>
                      </a:cubicBezTo>
                      <a:cubicBezTo>
                        <a:pt x="98" y="186"/>
                        <a:pt x="98" y="186"/>
                        <a:pt x="98" y="186"/>
                      </a:cubicBezTo>
                      <a:cubicBezTo>
                        <a:pt x="100" y="186"/>
                        <a:pt x="101" y="185"/>
                        <a:pt x="102" y="183"/>
                      </a:cubicBezTo>
                      <a:cubicBezTo>
                        <a:pt x="104" y="169"/>
                        <a:pt x="104" y="169"/>
                        <a:pt x="104" y="169"/>
                      </a:cubicBezTo>
                      <a:cubicBezTo>
                        <a:pt x="107" y="169"/>
                        <a:pt x="110" y="168"/>
                        <a:pt x="113" y="167"/>
                      </a:cubicBezTo>
                      <a:cubicBezTo>
                        <a:pt x="120" y="179"/>
                        <a:pt x="120" y="179"/>
                        <a:pt x="120" y="179"/>
                      </a:cubicBezTo>
                      <a:cubicBezTo>
                        <a:pt x="121" y="181"/>
                        <a:pt x="123" y="182"/>
                        <a:pt x="124" y="181"/>
                      </a:cubicBezTo>
                      <a:cubicBezTo>
                        <a:pt x="133" y="177"/>
                        <a:pt x="133" y="177"/>
                        <a:pt x="133" y="177"/>
                      </a:cubicBezTo>
                      <a:cubicBezTo>
                        <a:pt x="135" y="177"/>
                        <a:pt x="135" y="175"/>
                        <a:pt x="135" y="173"/>
                      </a:cubicBezTo>
                      <a:cubicBezTo>
                        <a:pt x="132" y="159"/>
                        <a:pt x="132" y="159"/>
                        <a:pt x="132" y="159"/>
                      </a:cubicBezTo>
                      <a:cubicBezTo>
                        <a:pt x="134" y="158"/>
                        <a:pt x="137" y="156"/>
                        <a:pt x="140" y="154"/>
                      </a:cubicBezTo>
                      <a:cubicBezTo>
                        <a:pt x="151" y="163"/>
                        <a:pt x="151" y="163"/>
                        <a:pt x="151" y="163"/>
                      </a:cubicBezTo>
                      <a:cubicBezTo>
                        <a:pt x="152" y="164"/>
                        <a:pt x="155" y="163"/>
                        <a:pt x="156" y="162"/>
                      </a:cubicBezTo>
                      <a:cubicBezTo>
                        <a:pt x="162" y="156"/>
                        <a:pt x="162" y="156"/>
                        <a:pt x="162" y="156"/>
                      </a:cubicBezTo>
                      <a:cubicBezTo>
                        <a:pt x="164" y="154"/>
                        <a:pt x="164" y="152"/>
                        <a:pt x="163" y="151"/>
                      </a:cubicBezTo>
                      <a:cubicBezTo>
                        <a:pt x="154" y="139"/>
                        <a:pt x="154" y="139"/>
                        <a:pt x="154" y="139"/>
                      </a:cubicBezTo>
                      <a:cubicBezTo>
                        <a:pt x="156" y="137"/>
                        <a:pt x="158" y="135"/>
                        <a:pt x="159" y="132"/>
                      </a:cubicBezTo>
                      <a:cubicBezTo>
                        <a:pt x="173" y="136"/>
                        <a:pt x="173" y="136"/>
                        <a:pt x="173" y="136"/>
                      </a:cubicBezTo>
                      <a:cubicBezTo>
                        <a:pt x="175" y="136"/>
                        <a:pt x="177" y="135"/>
                        <a:pt x="177" y="133"/>
                      </a:cubicBezTo>
                      <a:cubicBezTo>
                        <a:pt x="181" y="125"/>
                        <a:pt x="181" y="125"/>
                        <a:pt x="181" y="125"/>
                      </a:cubicBezTo>
                      <a:cubicBezTo>
                        <a:pt x="182" y="123"/>
                        <a:pt x="181" y="121"/>
                        <a:pt x="179" y="120"/>
                      </a:cubicBezTo>
                      <a:cubicBezTo>
                        <a:pt x="167" y="113"/>
                        <a:pt x="167" y="113"/>
                        <a:pt x="167" y="113"/>
                      </a:cubicBezTo>
                      <a:cubicBezTo>
                        <a:pt x="168" y="110"/>
                        <a:pt x="169" y="107"/>
                        <a:pt x="169" y="103"/>
                      </a:cubicBezTo>
                      <a:cubicBezTo>
                        <a:pt x="183" y="101"/>
                        <a:pt x="183" y="101"/>
                        <a:pt x="183" y="101"/>
                      </a:cubicBezTo>
                      <a:cubicBezTo>
                        <a:pt x="185" y="101"/>
                        <a:pt x="186" y="100"/>
                        <a:pt x="186" y="98"/>
                      </a:cubicBezTo>
                      <a:cubicBezTo>
                        <a:pt x="186" y="88"/>
                        <a:pt x="186" y="88"/>
                        <a:pt x="186" y="88"/>
                      </a:cubicBezTo>
                      <a:cubicBezTo>
                        <a:pt x="186" y="87"/>
                        <a:pt x="185" y="85"/>
                        <a:pt x="183" y="85"/>
                      </a:cubicBezTo>
                      <a:close/>
                      <a:moveTo>
                        <a:pt x="151" y="108"/>
                      </a:moveTo>
                      <a:cubicBezTo>
                        <a:pt x="150" y="111"/>
                        <a:pt x="146" y="113"/>
                        <a:pt x="143" y="111"/>
                      </a:cubicBezTo>
                      <a:cubicBezTo>
                        <a:pt x="120" y="96"/>
                        <a:pt x="120" y="96"/>
                        <a:pt x="120" y="96"/>
                      </a:cubicBezTo>
                      <a:cubicBezTo>
                        <a:pt x="117" y="95"/>
                        <a:pt x="117" y="92"/>
                        <a:pt x="120" y="90"/>
                      </a:cubicBezTo>
                      <a:cubicBezTo>
                        <a:pt x="143" y="75"/>
                        <a:pt x="143" y="75"/>
                        <a:pt x="143" y="75"/>
                      </a:cubicBezTo>
                      <a:cubicBezTo>
                        <a:pt x="146" y="74"/>
                        <a:pt x="150" y="75"/>
                        <a:pt x="151" y="78"/>
                      </a:cubicBezTo>
                      <a:cubicBezTo>
                        <a:pt x="151" y="78"/>
                        <a:pt x="153" y="86"/>
                        <a:pt x="153" y="93"/>
                      </a:cubicBezTo>
                      <a:cubicBezTo>
                        <a:pt x="153" y="101"/>
                        <a:pt x="151" y="108"/>
                        <a:pt x="151" y="108"/>
                      </a:cubicBezTo>
                      <a:close/>
                      <a:moveTo>
                        <a:pt x="145" y="63"/>
                      </a:moveTo>
                      <a:cubicBezTo>
                        <a:pt x="146" y="66"/>
                        <a:pt x="145" y="69"/>
                        <a:pt x="142" y="70"/>
                      </a:cubicBezTo>
                      <a:cubicBezTo>
                        <a:pt x="115" y="76"/>
                        <a:pt x="115" y="76"/>
                        <a:pt x="115" y="76"/>
                      </a:cubicBezTo>
                      <a:cubicBezTo>
                        <a:pt x="111" y="77"/>
                        <a:pt x="109" y="75"/>
                        <a:pt x="110" y="72"/>
                      </a:cubicBezTo>
                      <a:cubicBezTo>
                        <a:pt x="116" y="45"/>
                        <a:pt x="116" y="45"/>
                        <a:pt x="116" y="45"/>
                      </a:cubicBezTo>
                      <a:cubicBezTo>
                        <a:pt x="117" y="41"/>
                        <a:pt x="120" y="40"/>
                        <a:pt x="123" y="42"/>
                      </a:cubicBezTo>
                      <a:cubicBezTo>
                        <a:pt x="123" y="42"/>
                        <a:pt x="130" y="46"/>
                        <a:pt x="135" y="51"/>
                      </a:cubicBezTo>
                      <a:cubicBezTo>
                        <a:pt x="141" y="56"/>
                        <a:pt x="145" y="63"/>
                        <a:pt x="145" y="63"/>
                      </a:cubicBezTo>
                      <a:close/>
                      <a:moveTo>
                        <a:pt x="78" y="35"/>
                      </a:moveTo>
                      <a:cubicBezTo>
                        <a:pt x="78" y="35"/>
                        <a:pt x="86" y="33"/>
                        <a:pt x="93" y="33"/>
                      </a:cubicBezTo>
                      <a:cubicBezTo>
                        <a:pt x="101" y="33"/>
                        <a:pt x="108" y="35"/>
                        <a:pt x="108" y="35"/>
                      </a:cubicBezTo>
                      <a:cubicBezTo>
                        <a:pt x="112" y="36"/>
                        <a:pt x="113" y="39"/>
                        <a:pt x="111" y="42"/>
                      </a:cubicBezTo>
                      <a:cubicBezTo>
                        <a:pt x="97" y="66"/>
                        <a:pt x="97" y="66"/>
                        <a:pt x="97" y="66"/>
                      </a:cubicBezTo>
                      <a:cubicBezTo>
                        <a:pt x="95" y="69"/>
                        <a:pt x="92" y="69"/>
                        <a:pt x="90" y="66"/>
                      </a:cubicBezTo>
                      <a:cubicBezTo>
                        <a:pt x="76" y="42"/>
                        <a:pt x="76" y="42"/>
                        <a:pt x="76" y="42"/>
                      </a:cubicBezTo>
                      <a:cubicBezTo>
                        <a:pt x="74" y="39"/>
                        <a:pt x="75" y="36"/>
                        <a:pt x="78" y="35"/>
                      </a:cubicBezTo>
                      <a:close/>
                      <a:moveTo>
                        <a:pt x="108" y="93"/>
                      </a:moveTo>
                      <a:cubicBezTo>
                        <a:pt x="108" y="101"/>
                        <a:pt x="101" y="108"/>
                        <a:pt x="93" y="108"/>
                      </a:cubicBezTo>
                      <a:cubicBezTo>
                        <a:pt x="85" y="108"/>
                        <a:pt x="79" y="101"/>
                        <a:pt x="79" y="93"/>
                      </a:cubicBezTo>
                      <a:cubicBezTo>
                        <a:pt x="79" y="85"/>
                        <a:pt x="85" y="79"/>
                        <a:pt x="93" y="79"/>
                      </a:cubicBezTo>
                      <a:cubicBezTo>
                        <a:pt x="101" y="79"/>
                        <a:pt x="108" y="85"/>
                        <a:pt x="108" y="93"/>
                      </a:cubicBezTo>
                      <a:close/>
                      <a:moveTo>
                        <a:pt x="63" y="41"/>
                      </a:moveTo>
                      <a:cubicBezTo>
                        <a:pt x="66" y="39"/>
                        <a:pt x="69" y="41"/>
                        <a:pt x="70" y="44"/>
                      </a:cubicBezTo>
                      <a:cubicBezTo>
                        <a:pt x="77" y="71"/>
                        <a:pt x="77" y="71"/>
                        <a:pt x="77" y="71"/>
                      </a:cubicBezTo>
                      <a:cubicBezTo>
                        <a:pt x="77" y="74"/>
                        <a:pt x="75" y="76"/>
                        <a:pt x="72" y="76"/>
                      </a:cubicBezTo>
                      <a:cubicBezTo>
                        <a:pt x="45" y="69"/>
                        <a:pt x="45" y="69"/>
                        <a:pt x="45" y="69"/>
                      </a:cubicBezTo>
                      <a:cubicBezTo>
                        <a:pt x="42" y="68"/>
                        <a:pt x="40" y="65"/>
                        <a:pt x="42" y="62"/>
                      </a:cubicBezTo>
                      <a:cubicBezTo>
                        <a:pt x="42" y="62"/>
                        <a:pt x="46" y="55"/>
                        <a:pt x="51" y="50"/>
                      </a:cubicBezTo>
                      <a:cubicBezTo>
                        <a:pt x="56" y="45"/>
                        <a:pt x="63" y="41"/>
                        <a:pt x="63" y="41"/>
                      </a:cubicBezTo>
                      <a:close/>
                      <a:moveTo>
                        <a:pt x="35" y="107"/>
                      </a:moveTo>
                      <a:cubicBezTo>
                        <a:pt x="35" y="107"/>
                        <a:pt x="33" y="100"/>
                        <a:pt x="33" y="92"/>
                      </a:cubicBezTo>
                      <a:cubicBezTo>
                        <a:pt x="33" y="85"/>
                        <a:pt x="35" y="77"/>
                        <a:pt x="35" y="77"/>
                      </a:cubicBezTo>
                      <a:cubicBezTo>
                        <a:pt x="36" y="74"/>
                        <a:pt x="40" y="73"/>
                        <a:pt x="42" y="75"/>
                      </a:cubicBezTo>
                      <a:cubicBezTo>
                        <a:pt x="66" y="89"/>
                        <a:pt x="66" y="89"/>
                        <a:pt x="66" y="89"/>
                      </a:cubicBezTo>
                      <a:cubicBezTo>
                        <a:pt x="69" y="91"/>
                        <a:pt x="69" y="94"/>
                        <a:pt x="66" y="96"/>
                      </a:cubicBezTo>
                      <a:cubicBezTo>
                        <a:pt x="42" y="110"/>
                        <a:pt x="42" y="110"/>
                        <a:pt x="42" y="110"/>
                      </a:cubicBezTo>
                      <a:cubicBezTo>
                        <a:pt x="40" y="112"/>
                        <a:pt x="36" y="111"/>
                        <a:pt x="35" y="107"/>
                      </a:cubicBezTo>
                      <a:close/>
                      <a:moveTo>
                        <a:pt x="41" y="123"/>
                      </a:moveTo>
                      <a:cubicBezTo>
                        <a:pt x="40" y="120"/>
                        <a:pt x="41" y="116"/>
                        <a:pt x="44" y="116"/>
                      </a:cubicBezTo>
                      <a:cubicBezTo>
                        <a:pt x="71" y="109"/>
                        <a:pt x="71" y="109"/>
                        <a:pt x="71" y="109"/>
                      </a:cubicBezTo>
                      <a:cubicBezTo>
                        <a:pt x="75" y="108"/>
                        <a:pt x="77" y="110"/>
                        <a:pt x="76" y="114"/>
                      </a:cubicBezTo>
                      <a:cubicBezTo>
                        <a:pt x="70" y="141"/>
                        <a:pt x="70" y="141"/>
                        <a:pt x="70" y="141"/>
                      </a:cubicBezTo>
                      <a:cubicBezTo>
                        <a:pt x="69" y="144"/>
                        <a:pt x="66" y="145"/>
                        <a:pt x="63" y="144"/>
                      </a:cubicBezTo>
                      <a:cubicBezTo>
                        <a:pt x="63" y="144"/>
                        <a:pt x="56" y="140"/>
                        <a:pt x="50" y="135"/>
                      </a:cubicBezTo>
                      <a:cubicBezTo>
                        <a:pt x="45" y="129"/>
                        <a:pt x="41" y="123"/>
                        <a:pt x="41" y="123"/>
                      </a:cubicBezTo>
                      <a:close/>
                      <a:moveTo>
                        <a:pt x="108" y="150"/>
                      </a:moveTo>
                      <a:cubicBezTo>
                        <a:pt x="108" y="150"/>
                        <a:pt x="100" y="152"/>
                        <a:pt x="93" y="152"/>
                      </a:cubicBezTo>
                      <a:cubicBezTo>
                        <a:pt x="85" y="152"/>
                        <a:pt x="78" y="150"/>
                        <a:pt x="78" y="150"/>
                      </a:cubicBezTo>
                      <a:cubicBezTo>
                        <a:pt x="74" y="149"/>
                        <a:pt x="73" y="146"/>
                        <a:pt x="75" y="143"/>
                      </a:cubicBezTo>
                      <a:cubicBezTo>
                        <a:pt x="89" y="120"/>
                        <a:pt x="89" y="120"/>
                        <a:pt x="89" y="120"/>
                      </a:cubicBezTo>
                      <a:cubicBezTo>
                        <a:pt x="91" y="117"/>
                        <a:pt x="94" y="117"/>
                        <a:pt x="96" y="120"/>
                      </a:cubicBezTo>
                      <a:cubicBezTo>
                        <a:pt x="110" y="143"/>
                        <a:pt x="110" y="143"/>
                        <a:pt x="110" y="143"/>
                      </a:cubicBezTo>
                      <a:cubicBezTo>
                        <a:pt x="112" y="146"/>
                        <a:pt x="111" y="149"/>
                        <a:pt x="108" y="150"/>
                      </a:cubicBezTo>
                      <a:close/>
                      <a:moveTo>
                        <a:pt x="123" y="144"/>
                      </a:moveTo>
                      <a:cubicBezTo>
                        <a:pt x="120" y="146"/>
                        <a:pt x="117" y="145"/>
                        <a:pt x="116" y="141"/>
                      </a:cubicBezTo>
                      <a:cubicBezTo>
                        <a:pt x="109" y="114"/>
                        <a:pt x="109" y="114"/>
                        <a:pt x="109" y="114"/>
                      </a:cubicBezTo>
                      <a:cubicBezTo>
                        <a:pt x="109" y="111"/>
                        <a:pt x="111" y="109"/>
                        <a:pt x="114" y="110"/>
                      </a:cubicBezTo>
                      <a:cubicBezTo>
                        <a:pt x="141" y="116"/>
                        <a:pt x="141" y="116"/>
                        <a:pt x="141" y="116"/>
                      </a:cubicBezTo>
                      <a:cubicBezTo>
                        <a:pt x="144" y="117"/>
                        <a:pt x="146" y="120"/>
                        <a:pt x="144" y="123"/>
                      </a:cubicBezTo>
                      <a:cubicBezTo>
                        <a:pt x="144" y="123"/>
                        <a:pt x="140" y="130"/>
                        <a:pt x="135" y="135"/>
                      </a:cubicBezTo>
                      <a:cubicBezTo>
                        <a:pt x="130" y="140"/>
                        <a:pt x="123" y="144"/>
                        <a:pt x="123"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6" name="Freeform 345">
                  <a:extLst>
                    <a:ext uri="{FF2B5EF4-FFF2-40B4-BE49-F238E27FC236}">
                      <a16:creationId xmlns:a16="http://schemas.microsoft.com/office/drawing/2014/main" id="{F6152066-E9DF-43F3-9305-E65CE1D8CA03}"/>
                    </a:ext>
                  </a:extLst>
                </p:cNvPr>
                <p:cNvSpPr>
                  <a:spLocks noEditPoints="1"/>
                </p:cNvSpPr>
                <p:nvPr/>
              </p:nvSpPr>
              <p:spPr bwMode="auto">
                <a:xfrm>
                  <a:off x="3349626" y="1911350"/>
                  <a:ext cx="292100" cy="290512"/>
                </a:xfrm>
                <a:custGeom>
                  <a:avLst/>
                  <a:gdLst>
                    <a:gd name="T0" fmla="*/ 83 w 85"/>
                    <a:gd name="T1" fmla="*/ 52 h 85"/>
                    <a:gd name="T2" fmla="*/ 71 w 85"/>
                    <a:gd name="T3" fmla="*/ 45 h 85"/>
                    <a:gd name="T4" fmla="*/ 71 w 85"/>
                    <a:gd name="T5" fmla="*/ 45 h 85"/>
                    <a:gd name="T6" fmla="*/ 71 w 85"/>
                    <a:gd name="T7" fmla="*/ 37 h 85"/>
                    <a:gd name="T8" fmla="*/ 71 w 85"/>
                    <a:gd name="T9" fmla="*/ 37 h 85"/>
                    <a:gd name="T10" fmla="*/ 81 w 85"/>
                    <a:gd name="T11" fmla="*/ 29 h 85"/>
                    <a:gd name="T12" fmla="*/ 82 w 85"/>
                    <a:gd name="T13" fmla="*/ 23 h 85"/>
                    <a:gd name="T14" fmla="*/ 77 w 85"/>
                    <a:gd name="T15" fmla="*/ 21 h 85"/>
                    <a:gd name="T16" fmla="*/ 64 w 85"/>
                    <a:gd name="T17" fmla="*/ 24 h 85"/>
                    <a:gd name="T18" fmla="*/ 64 w 85"/>
                    <a:gd name="T19" fmla="*/ 24 h 85"/>
                    <a:gd name="T20" fmla="*/ 59 w 85"/>
                    <a:gd name="T21" fmla="*/ 19 h 85"/>
                    <a:gd name="T22" fmla="*/ 59 w 85"/>
                    <a:gd name="T23" fmla="*/ 19 h 85"/>
                    <a:gd name="T24" fmla="*/ 60 w 85"/>
                    <a:gd name="T25" fmla="*/ 6 h 85"/>
                    <a:gd name="T26" fmla="*/ 57 w 85"/>
                    <a:gd name="T27" fmla="*/ 1 h 85"/>
                    <a:gd name="T28" fmla="*/ 52 w 85"/>
                    <a:gd name="T29" fmla="*/ 3 h 85"/>
                    <a:gd name="T30" fmla="*/ 45 w 85"/>
                    <a:gd name="T31" fmla="*/ 14 h 85"/>
                    <a:gd name="T32" fmla="*/ 45 w 85"/>
                    <a:gd name="T33" fmla="*/ 14 h 85"/>
                    <a:gd name="T34" fmla="*/ 37 w 85"/>
                    <a:gd name="T35" fmla="*/ 15 h 85"/>
                    <a:gd name="T36" fmla="*/ 37 w 85"/>
                    <a:gd name="T37" fmla="*/ 15 h 85"/>
                    <a:gd name="T38" fmla="*/ 29 w 85"/>
                    <a:gd name="T39" fmla="*/ 4 h 85"/>
                    <a:gd name="T40" fmla="*/ 23 w 85"/>
                    <a:gd name="T41" fmla="*/ 3 h 85"/>
                    <a:gd name="T42" fmla="*/ 21 w 85"/>
                    <a:gd name="T43" fmla="*/ 8 h 85"/>
                    <a:gd name="T44" fmla="*/ 24 w 85"/>
                    <a:gd name="T45" fmla="*/ 21 h 85"/>
                    <a:gd name="T46" fmla="*/ 24 w 85"/>
                    <a:gd name="T47" fmla="*/ 21 h 85"/>
                    <a:gd name="T48" fmla="*/ 19 w 85"/>
                    <a:gd name="T49" fmla="*/ 27 h 85"/>
                    <a:gd name="T50" fmla="*/ 19 w 85"/>
                    <a:gd name="T51" fmla="*/ 27 h 85"/>
                    <a:gd name="T52" fmla="*/ 5 w 85"/>
                    <a:gd name="T53" fmla="*/ 25 h 85"/>
                    <a:gd name="T54" fmla="*/ 1 w 85"/>
                    <a:gd name="T55" fmla="*/ 28 h 85"/>
                    <a:gd name="T56" fmla="*/ 3 w 85"/>
                    <a:gd name="T57" fmla="*/ 34 h 85"/>
                    <a:gd name="T58" fmla="*/ 14 w 85"/>
                    <a:gd name="T59" fmla="*/ 41 h 85"/>
                    <a:gd name="T60" fmla="*/ 14 w 85"/>
                    <a:gd name="T61" fmla="*/ 48 h 85"/>
                    <a:gd name="T62" fmla="*/ 4 w 85"/>
                    <a:gd name="T63" fmla="*/ 57 h 85"/>
                    <a:gd name="T64" fmla="*/ 3 w 85"/>
                    <a:gd name="T65" fmla="*/ 62 h 85"/>
                    <a:gd name="T66" fmla="*/ 8 w 85"/>
                    <a:gd name="T67" fmla="*/ 65 h 85"/>
                    <a:gd name="T68" fmla="*/ 21 w 85"/>
                    <a:gd name="T69" fmla="*/ 62 h 85"/>
                    <a:gd name="T70" fmla="*/ 26 w 85"/>
                    <a:gd name="T71" fmla="*/ 67 h 85"/>
                    <a:gd name="T72" fmla="*/ 25 w 85"/>
                    <a:gd name="T73" fmla="*/ 80 h 85"/>
                    <a:gd name="T74" fmla="*/ 28 w 85"/>
                    <a:gd name="T75" fmla="*/ 85 h 85"/>
                    <a:gd name="T76" fmla="*/ 33 w 85"/>
                    <a:gd name="T77" fmla="*/ 83 h 85"/>
                    <a:gd name="T78" fmla="*/ 40 w 85"/>
                    <a:gd name="T79" fmla="*/ 72 h 85"/>
                    <a:gd name="T80" fmla="*/ 48 w 85"/>
                    <a:gd name="T81" fmla="*/ 71 h 85"/>
                    <a:gd name="T82" fmla="*/ 56 w 85"/>
                    <a:gd name="T83" fmla="*/ 81 h 85"/>
                    <a:gd name="T84" fmla="*/ 62 w 85"/>
                    <a:gd name="T85" fmla="*/ 83 h 85"/>
                    <a:gd name="T86" fmla="*/ 64 w 85"/>
                    <a:gd name="T87" fmla="*/ 78 h 85"/>
                    <a:gd name="T88" fmla="*/ 61 w 85"/>
                    <a:gd name="T89" fmla="*/ 65 h 85"/>
                    <a:gd name="T90" fmla="*/ 66 w 85"/>
                    <a:gd name="T91" fmla="*/ 59 h 85"/>
                    <a:gd name="T92" fmla="*/ 80 w 85"/>
                    <a:gd name="T93" fmla="*/ 60 h 85"/>
                    <a:gd name="T94" fmla="*/ 84 w 85"/>
                    <a:gd name="T95" fmla="*/ 57 h 85"/>
                    <a:gd name="T96" fmla="*/ 83 w 85"/>
                    <a:gd name="T97" fmla="*/ 52 h 85"/>
                    <a:gd name="T98" fmla="*/ 36 w 85"/>
                    <a:gd name="T99" fmla="*/ 61 h 85"/>
                    <a:gd name="T100" fmla="*/ 25 w 85"/>
                    <a:gd name="T101" fmla="*/ 37 h 85"/>
                    <a:gd name="T102" fmla="*/ 48 w 85"/>
                    <a:gd name="T103" fmla="*/ 26 h 85"/>
                    <a:gd name="T104" fmla="*/ 60 w 85"/>
                    <a:gd name="T105" fmla="*/ 49 h 85"/>
                    <a:gd name="T106" fmla="*/ 36 w 85"/>
                    <a:gd name="T10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 h="85">
                      <a:moveTo>
                        <a:pt x="83" y="52"/>
                      </a:moveTo>
                      <a:cubicBezTo>
                        <a:pt x="71" y="45"/>
                        <a:pt x="71" y="45"/>
                        <a:pt x="71" y="45"/>
                      </a:cubicBezTo>
                      <a:cubicBezTo>
                        <a:pt x="71" y="45"/>
                        <a:pt x="71" y="45"/>
                        <a:pt x="71" y="45"/>
                      </a:cubicBezTo>
                      <a:cubicBezTo>
                        <a:pt x="71" y="42"/>
                        <a:pt x="71" y="40"/>
                        <a:pt x="71" y="37"/>
                      </a:cubicBezTo>
                      <a:cubicBezTo>
                        <a:pt x="71" y="37"/>
                        <a:pt x="71" y="37"/>
                        <a:pt x="71" y="37"/>
                      </a:cubicBezTo>
                      <a:cubicBezTo>
                        <a:pt x="81" y="29"/>
                        <a:pt x="81" y="29"/>
                        <a:pt x="81" y="29"/>
                      </a:cubicBezTo>
                      <a:cubicBezTo>
                        <a:pt x="83" y="28"/>
                        <a:pt x="83" y="25"/>
                        <a:pt x="82" y="23"/>
                      </a:cubicBezTo>
                      <a:cubicBezTo>
                        <a:pt x="82" y="22"/>
                        <a:pt x="79" y="21"/>
                        <a:pt x="77" y="21"/>
                      </a:cubicBezTo>
                      <a:cubicBezTo>
                        <a:pt x="64" y="24"/>
                        <a:pt x="64" y="24"/>
                        <a:pt x="64" y="24"/>
                      </a:cubicBezTo>
                      <a:cubicBezTo>
                        <a:pt x="64" y="24"/>
                        <a:pt x="64" y="24"/>
                        <a:pt x="64" y="24"/>
                      </a:cubicBezTo>
                      <a:cubicBezTo>
                        <a:pt x="62" y="22"/>
                        <a:pt x="61" y="21"/>
                        <a:pt x="59" y="19"/>
                      </a:cubicBezTo>
                      <a:cubicBezTo>
                        <a:pt x="59" y="19"/>
                        <a:pt x="59" y="19"/>
                        <a:pt x="59" y="19"/>
                      </a:cubicBezTo>
                      <a:cubicBezTo>
                        <a:pt x="60" y="6"/>
                        <a:pt x="60" y="6"/>
                        <a:pt x="60" y="6"/>
                      </a:cubicBezTo>
                      <a:cubicBezTo>
                        <a:pt x="60" y="4"/>
                        <a:pt x="59" y="2"/>
                        <a:pt x="57" y="1"/>
                      </a:cubicBezTo>
                      <a:cubicBezTo>
                        <a:pt x="55" y="0"/>
                        <a:pt x="53" y="1"/>
                        <a:pt x="52" y="3"/>
                      </a:cubicBezTo>
                      <a:cubicBezTo>
                        <a:pt x="45" y="14"/>
                        <a:pt x="45" y="14"/>
                        <a:pt x="45" y="14"/>
                      </a:cubicBezTo>
                      <a:cubicBezTo>
                        <a:pt x="45" y="14"/>
                        <a:pt x="45" y="14"/>
                        <a:pt x="45" y="14"/>
                      </a:cubicBezTo>
                      <a:cubicBezTo>
                        <a:pt x="42" y="14"/>
                        <a:pt x="40" y="14"/>
                        <a:pt x="37" y="15"/>
                      </a:cubicBezTo>
                      <a:cubicBezTo>
                        <a:pt x="37" y="15"/>
                        <a:pt x="37" y="15"/>
                        <a:pt x="37" y="15"/>
                      </a:cubicBezTo>
                      <a:cubicBezTo>
                        <a:pt x="29" y="4"/>
                        <a:pt x="29" y="4"/>
                        <a:pt x="29" y="4"/>
                      </a:cubicBezTo>
                      <a:cubicBezTo>
                        <a:pt x="27" y="3"/>
                        <a:pt x="25" y="2"/>
                        <a:pt x="23" y="3"/>
                      </a:cubicBezTo>
                      <a:cubicBezTo>
                        <a:pt x="21" y="4"/>
                        <a:pt x="20" y="6"/>
                        <a:pt x="21" y="8"/>
                      </a:cubicBezTo>
                      <a:cubicBezTo>
                        <a:pt x="24" y="21"/>
                        <a:pt x="24" y="21"/>
                        <a:pt x="24" y="21"/>
                      </a:cubicBezTo>
                      <a:cubicBezTo>
                        <a:pt x="24" y="21"/>
                        <a:pt x="24" y="21"/>
                        <a:pt x="24" y="21"/>
                      </a:cubicBezTo>
                      <a:cubicBezTo>
                        <a:pt x="22" y="23"/>
                        <a:pt x="20" y="25"/>
                        <a:pt x="19" y="27"/>
                      </a:cubicBezTo>
                      <a:cubicBezTo>
                        <a:pt x="19" y="27"/>
                        <a:pt x="19" y="27"/>
                        <a:pt x="19" y="27"/>
                      </a:cubicBezTo>
                      <a:cubicBezTo>
                        <a:pt x="5" y="25"/>
                        <a:pt x="5" y="25"/>
                        <a:pt x="5" y="25"/>
                      </a:cubicBezTo>
                      <a:cubicBezTo>
                        <a:pt x="3" y="25"/>
                        <a:pt x="1" y="26"/>
                        <a:pt x="1" y="28"/>
                      </a:cubicBezTo>
                      <a:cubicBezTo>
                        <a:pt x="0" y="30"/>
                        <a:pt x="1" y="33"/>
                        <a:pt x="3" y="34"/>
                      </a:cubicBezTo>
                      <a:cubicBezTo>
                        <a:pt x="14" y="41"/>
                        <a:pt x="14" y="41"/>
                        <a:pt x="14" y="41"/>
                      </a:cubicBezTo>
                      <a:cubicBezTo>
                        <a:pt x="14" y="43"/>
                        <a:pt x="14" y="46"/>
                        <a:pt x="14" y="48"/>
                      </a:cubicBezTo>
                      <a:cubicBezTo>
                        <a:pt x="4" y="57"/>
                        <a:pt x="4" y="57"/>
                        <a:pt x="4" y="57"/>
                      </a:cubicBezTo>
                      <a:cubicBezTo>
                        <a:pt x="2" y="58"/>
                        <a:pt x="2" y="60"/>
                        <a:pt x="3" y="62"/>
                      </a:cubicBezTo>
                      <a:cubicBezTo>
                        <a:pt x="4" y="64"/>
                        <a:pt x="6" y="65"/>
                        <a:pt x="8" y="65"/>
                      </a:cubicBezTo>
                      <a:cubicBezTo>
                        <a:pt x="21" y="62"/>
                        <a:pt x="21" y="62"/>
                        <a:pt x="21" y="62"/>
                      </a:cubicBezTo>
                      <a:cubicBezTo>
                        <a:pt x="22" y="64"/>
                        <a:pt x="24" y="65"/>
                        <a:pt x="26" y="67"/>
                      </a:cubicBezTo>
                      <a:cubicBezTo>
                        <a:pt x="25" y="80"/>
                        <a:pt x="25" y="80"/>
                        <a:pt x="25" y="80"/>
                      </a:cubicBezTo>
                      <a:cubicBezTo>
                        <a:pt x="25" y="82"/>
                        <a:pt x="26" y="84"/>
                        <a:pt x="28" y="85"/>
                      </a:cubicBezTo>
                      <a:cubicBezTo>
                        <a:pt x="30" y="85"/>
                        <a:pt x="32" y="84"/>
                        <a:pt x="33" y="83"/>
                      </a:cubicBezTo>
                      <a:cubicBezTo>
                        <a:pt x="40" y="72"/>
                        <a:pt x="40" y="72"/>
                        <a:pt x="40" y="72"/>
                      </a:cubicBezTo>
                      <a:cubicBezTo>
                        <a:pt x="43" y="72"/>
                        <a:pt x="46" y="72"/>
                        <a:pt x="48" y="71"/>
                      </a:cubicBezTo>
                      <a:cubicBezTo>
                        <a:pt x="56" y="81"/>
                        <a:pt x="56" y="81"/>
                        <a:pt x="56" y="81"/>
                      </a:cubicBezTo>
                      <a:cubicBezTo>
                        <a:pt x="58" y="83"/>
                        <a:pt x="60" y="84"/>
                        <a:pt x="62" y="83"/>
                      </a:cubicBezTo>
                      <a:cubicBezTo>
                        <a:pt x="64" y="82"/>
                        <a:pt x="65" y="79"/>
                        <a:pt x="64" y="78"/>
                      </a:cubicBezTo>
                      <a:cubicBezTo>
                        <a:pt x="61" y="65"/>
                        <a:pt x="61" y="65"/>
                        <a:pt x="61" y="65"/>
                      </a:cubicBezTo>
                      <a:cubicBezTo>
                        <a:pt x="63" y="63"/>
                        <a:pt x="65" y="61"/>
                        <a:pt x="66" y="59"/>
                      </a:cubicBezTo>
                      <a:cubicBezTo>
                        <a:pt x="80" y="60"/>
                        <a:pt x="80" y="60"/>
                        <a:pt x="80" y="60"/>
                      </a:cubicBezTo>
                      <a:cubicBezTo>
                        <a:pt x="82" y="61"/>
                        <a:pt x="84" y="59"/>
                        <a:pt x="84" y="57"/>
                      </a:cubicBezTo>
                      <a:cubicBezTo>
                        <a:pt x="85" y="55"/>
                        <a:pt x="84" y="53"/>
                        <a:pt x="83" y="52"/>
                      </a:cubicBezTo>
                      <a:close/>
                      <a:moveTo>
                        <a:pt x="36" y="61"/>
                      </a:moveTo>
                      <a:cubicBezTo>
                        <a:pt x="27" y="57"/>
                        <a:pt x="22" y="47"/>
                        <a:pt x="25" y="37"/>
                      </a:cubicBezTo>
                      <a:cubicBezTo>
                        <a:pt x="28" y="27"/>
                        <a:pt x="39" y="22"/>
                        <a:pt x="48" y="26"/>
                      </a:cubicBezTo>
                      <a:cubicBezTo>
                        <a:pt x="58" y="29"/>
                        <a:pt x="63" y="39"/>
                        <a:pt x="60" y="49"/>
                      </a:cubicBezTo>
                      <a:cubicBezTo>
                        <a:pt x="57" y="59"/>
                        <a:pt x="46" y="64"/>
                        <a:pt x="3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7" name="Freeform 346">
                  <a:extLst>
                    <a:ext uri="{FF2B5EF4-FFF2-40B4-BE49-F238E27FC236}">
                      <a16:creationId xmlns:a16="http://schemas.microsoft.com/office/drawing/2014/main" id="{0E0830B4-6D3E-432B-BC7D-DF5100B0705F}"/>
                    </a:ext>
                  </a:extLst>
                </p:cNvPr>
                <p:cNvSpPr>
                  <a:spLocks noEditPoints="1"/>
                </p:cNvSpPr>
                <p:nvPr/>
              </p:nvSpPr>
              <p:spPr bwMode="auto">
                <a:xfrm>
                  <a:off x="4148138" y="1847850"/>
                  <a:ext cx="304800" cy="303212"/>
                </a:xfrm>
                <a:custGeom>
                  <a:avLst/>
                  <a:gdLst>
                    <a:gd name="T0" fmla="*/ 86 w 89"/>
                    <a:gd name="T1" fmla="*/ 48 h 89"/>
                    <a:gd name="T2" fmla="*/ 88 w 89"/>
                    <a:gd name="T3" fmla="*/ 43 h 89"/>
                    <a:gd name="T4" fmla="*/ 82 w 89"/>
                    <a:gd name="T5" fmla="*/ 39 h 89"/>
                    <a:gd name="T6" fmla="*/ 77 w 89"/>
                    <a:gd name="T7" fmla="*/ 36 h 89"/>
                    <a:gd name="T8" fmla="*/ 74 w 89"/>
                    <a:gd name="T9" fmla="*/ 24 h 89"/>
                    <a:gd name="T10" fmla="*/ 77 w 89"/>
                    <a:gd name="T11" fmla="*/ 18 h 89"/>
                    <a:gd name="T12" fmla="*/ 74 w 89"/>
                    <a:gd name="T13" fmla="*/ 12 h 89"/>
                    <a:gd name="T14" fmla="*/ 67 w 89"/>
                    <a:gd name="T15" fmla="*/ 13 h 89"/>
                    <a:gd name="T16" fmla="*/ 61 w 89"/>
                    <a:gd name="T17" fmla="*/ 15 h 89"/>
                    <a:gd name="T18" fmla="*/ 51 w 89"/>
                    <a:gd name="T19" fmla="*/ 9 h 89"/>
                    <a:gd name="T20" fmla="*/ 48 w 89"/>
                    <a:gd name="T21" fmla="*/ 2 h 89"/>
                    <a:gd name="T22" fmla="*/ 43 w 89"/>
                    <a:gd name="T23" fmla="*/ 1 h 89"/>
                    <a:gd name="T24" fmla="*/ 39 w 89"/>
                    <a:gd name="T25" fmla="*/ 6 h 89"/>
                    <a:gd name="T26" fmla="*/ 36 w 89"/>
                    <a:gd name="T27" fmla="*/ 12 h 89"/>
                    <a:gd name="T28" fmla="*/ 24 w 89"/>
                    <a:gd name="T29" fmla="*/ 15 h 89"/>
                    <a:gd name="T30" fmla="*/ 18 w 89"/>
                    <a:gd name="T31" fmla="*/ 12 h 89"/>
                    <a:gd name="T32" fmla="*/ 12 w 89"/>
                    <a:gd name="T33" fmla="*/ 15 h 89"/>
                    <a:gd name="T34" fmla="*/ 13 w 89"/>
                    <a:gd name="T35" fmla="*/ 22 h 89"/>
                    <a:gd name="T36" fmla="*/ 15 w 89"/>
                    <a:gd name="T37" fmla="*/ 28 h 89"/>
                    <a:gd name="T38" fmla="*/ 9 w 89"/>
                    <a:gd name="T39" fmla="*/ 38 h 89"/>
                    <a:gd name="T40" fmla="*/ 2 w 89"/>
                    <a:gd name="T41" fmla="*/ 40 h 89"/>
                    <a:gd name="T42" fmla="*/ 0 w 89"/>
                    <a:gd name="T43" fmla="*/ 46 h 89"/>
                    <a:gd name="T44" fmla="*/ 6 w 89"/>
                    <a:gd name="T45" fmla="*/ 50 h 89"/>
                    <a:gd name="T46" fmla="*/ 11 w 89"/>
                    <a:gd name="T47" fmla="*/ 53 h 89"/>
                    <a:gd name="T48" fmla="*/ 14 w 89"/>
                    <a:gd name="T49" fmla="*/ 65 h 89"/>
                    <a:gd name="T50" fmla="*/ 12 w 89"/>
                    <a:gd name="T51" fmla="*/ 71 h 89"/>
                    <a:gd name="T52" fmla="*/ 14 w 89"/>
                    <a:gd name="T53" fmla="*/ 77 h 89"/>
                    <a:gd name="T54" fmla="*/ 22 w 89"/>
                    <a:gd name="T55" fmla="*/ 75 h 89"/>
                    <a:gd name="T56" fmla="*/ 27 w 89"/>
                    <a:gd name="T57" fmla="*/ 74 h 89"/>
                    <a:gd name="T58" fmla="*/ 38 w 89"/>
                    <a:gd name="T59" fmla="*/ 81 h 89"/>
                    <a:gd name="T60" fmla="*/ 40 w 89"/>
                    <a:gd name="T61" fmla="*/ 86 h 89"/>
                    <a:gd name="T62" fmla="*/ 46 w 89"/>
                    <a:gd name="T63" fmla="*/ 88 h 89"/>
                    <a:gd name="T64" fmla="*/ 50 w 89"/>
                    <a:gd name="T65" fmla="*/ 82 h 89"/>
                    <a:gd name="T66" fmla="*/ 53 w 89"/>
                    <a:gd name="T67" fmla="*/ 78 h 89"/>
                    <a:gd name="T68" fmla="*/ 66 w 89"/>
                    <a:gd name="T69" fmla="*/ 75 h 89"/>
                    <a:gd name="T70" fmla="*/ 71 w 89"/>
                    <a:gd name="T71" fmla="*/ 77 h 89"/>
                    <a:gd name="T72" fmla="*/ 76 w 89"/>
                    <a:gd name="T73" fmla="*/ 74 h 89"/>
                    <a:gd name="T74" fmla="*/ 75 w 89"/>
                    <a:gd name="T75" fmla="*/ 67 h 89"/>
                    <a:gd name="T76" fmla="*/ 74 w 89"/>
                    <a:gd name="T77" fmla="*/ 62 h 89"/>
                    <a:gd name="T78" fmla="*/ 81 w 89"/>
                    <a:gd name="T79" fmla="*/ 51 h 89"/>
                    <a:gd name="T80" fmla="*/ 64 w 89"/>
                    <a:gd name="T81" fmla="*/ 25 h 89"/>
                    <a:gd name="T82" fmla="*/ 54 w 89"/>
                    <a:gd name="T83" fmla="*/ 36 h 89"/>
                    <a:gd name="T84" fmla="*/ 64 w 89"/>
                    <a:gd name="T85" fmla="*/ 25 h 89"/>
                    <a:gd name="T86" fmla="*/ 49 w 89"/>
                    <a:gd name="T87" fmla="*/ 41 h 89"/>
                    <a:gd name="T88" fmla="*/ 40 w 89"/>
                    <a:gd name="T89" fmla="*/ 49 h 89"/>
                    <a:gd name="T90" fmla="*/ 36 w 89"/>
                    <a:gd name="T91" fmla="*/ 36 h 89"/>
                    <a:gd name="T92" fmla="*/ 25 w 89"/>
                    <a:gd name="T93" fmla="*/ 25 h 89"/>
                    <a:gd name="T94" fmla="*/ 36 w 89"/>
                    <a:gd name="T95" fmla="*/ 36 h 89"/>
                    <a:gd name="T96" fmla="*/ 25 w 89"/>
                    <a:gd name="T97" fmla="*/ 54 h 89"/>
                    <a:gd name="T98" fmla="*/ 36 w 89"/>
                    <a:gd name="T99" fmla="*/ 64 h 89"/>
                    <a:gd name="T100" fmla="*/ 54 w 89"/>
                    <a:gd name="T101" fmla="*/ 54 h 89"/>
                    <a:gd name="T102" fmla="*/ 64 w 89"/>
                    <a:gd name="T103" fmla="*/ 64 h 89"/>
                    <a:gd name="T104" fmla="*/ 54 w 89"/>
                    <a:gd name="T10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89">
                      <a:moveTo>
                        <a:pt x="82" y="51"/>
                      </a:moveTo>
                      <a:cubicBezTo>
                        <a:pt x="84" y="50"/>
                        <a:pt x="85" y="49"/>
                        <a:pt x="86" y="48"/>
                      </a:cubicBezTo>
                      <a:cubicBezTo>
                        <a:pt x="88" y="46"/>
                        <a:pt x="88" y="46"/>
                        <a:pt x="88" y="46"/>
                      </a:cubicBezTo>
                      <a:cubicBezTo>
                        <a:pt x="89" y="45"/>
                        <a:pt x="89" y="44"/>
                        <a:pt x="88" y="43"/>
                      </a:cubicBezTo>
                      <a:cubicBezTo>
                        <a:pt x="86" y="41"/>
                        <a:pt x="86" y="41"/>
                        <a:pt x="86" y="41"/>
                      </a:cubicBezTo>
                      <a:cubicBezTo>
                        <a:pt x="85" y="40"/>
                        <a:pt x="84" y="39"/>
                        <a:pt x="82" y="39"/>
                      </a:cubicBezTo>
                      <a:cubicBezTo>
                        <a:pt x="81" y="38"/>
                        <a:pt x="81" y="38"/>
                        <a:pt x="81" y="38"/>
                      </a:cubicBezTo>
                      <a:cubicBezTo>
                        <a:pt x="79" y="38"/>
                        <a:pt x="78" y="37"/>
                        <a:pt x="77" y="36"/>
                      </a:cubicBezTo>
                      <a:cubicBezTo>
                        <a:pt x="74" y="28"/>
                        <a:pt x="74" y="28"/>
                        <a:pt x="74" y="28"/>
                      </a:cubicBezTo>
                      <a:cubicBezTo>
                        <a:pt x="73" y="26"/>
                        <a:pt x="73" y="25"/>
                        <a:pt x="74" y="24"/>
                      </a:cubicBezTo>
                      <a:cubicBezTo>
                        <a:pt x="75" y="22"/>
                        <a:pt x="75" y="22"/>
                        <a:pt x="75" y="22"/>
                      </a:cubicBezTo>
                      <a:cubicBezTo>
                        <a:pt x="76" y="21"/>
                        <a:pt x="77" y="19"/>
                        <a:pt x="77" y="18"/>
                      </a:cubicBezTo>
                      <a:cubicBezTo>
                        <a:pt x="77" y="15"/>
                        <a:pt x="77" y="15"/>
                        <a:pt x="77" y="15"/>
                      </a:cubicBezTo>
                      <a:cubicBezTo>
                        <a:pt x="77" y="13"/>
                        <a:pt x="76" y="12"/>
                        <a:pt x="74" y="12"/>
                      </a:cubicBezTo>
                      <a:cubicBezTo>
                        <a:pt x="71" y="12"/>
                        <a:pt x="71" y="12"/>
                        <a:pt x="71" y="12"/>
                      </a:cubicBezTo>
                      <a:cubicBezTo>
                        <a:pt x="70" y="12"/>
                        <a:pt x="68" y="13"/>
                        <a:pt x="67" y="13"/>
                      </a:cubicBezTo>
                      <a:cubicBezTo>
                        <a:pt x="65" y="15"/>
                        <a:pt x="65" y="15"/>
                        <a:pt x="65" y="15"/>
                      </a:cubicBezTo>
                      <a:cubicBezTo>
                        <a:pt x="64" y="16"/>
                        <a:pt x="62" y="16"/>
                        <a:pt x="61" y="15"/>
                      </a:cubicBezTo>
                      <a:cubicBezTo>
                        <a:pt x="53" y="12"/>
                        <a:pt x="53" y="12"/>
                        <a:pt x="53" y="12"/>
                      </a:cubicBezTo>
                      <a:cubicBezTo>
                        <a:pt x="52" y="12"/>
                        <a:pt x="51" y="10"/>
                        <a:pt x="51" y="9"/>
                      </a:cubicBezTo>
                      <a:cubicBezTo>
                        <a:pt x="51" y="6"/>
                        <a:pt x="51" y="6"/>
                        <a:pt x="51" y="6"/>
                      </a:cubicBezTo>
                      <a:cubicBezTo>
                        <a:pt x="50" y="5"/>
                        <a:pt x="49" y="3"/>
                        <a:pt x="48" y="2"/>
                      </a:cubicBezTo>
                      <a:cubicBezTo>
                        <a:pt x="46" y="1"/>
                        <a:pt x="46" y="1"/>
                        <a:pt x="46" y="1"/>
                      </a:cubicBezTo>
                      <a:cubicBezTo>
                        <a:pt x="45" y="0"/>
                        <a:pt x="44" y="0"/>
                        <a:pt x="43" y="1"/>
                      </a:cubicBezTo>
                      <a:cubicBezTo>
                        <a:pt x="41" y="2"/>
                        <a:pt x="41" y="2"/>
                        <a:pt x="41" y="2"/>
                      </a:cubicBezTo>
                      <a:cubicBezTo>
                        <a:pt x="40" y="3"/>
                        <a:pt x="39" y="5"/>
                        <a:pt x="39" y="6"/>
                      </a:cubicBezTo>
                      <a:cubicBezTo>
                        <a:pt x="38" y="9"/>
                        <a:pt x="38" y="9"/>
                        <a:pt x="38" y="9"/>
                      </a:cubicBezTo>
                      <a:cubicBezTo>
                        <a:pt x="38" y="10"/>
                        <a:pt x="37" y="12"/>
                        <a:pt x="36" y="12"/>
                      </a:cubicBezTo>
                      <a:cubicBezTo>
                        <a:pt x="28" y="15"/>
                        <a:pt x="28" y="15"/>
                        <a:pt x="28" y="15"/>
                      </a:cubicBezTo>
                      <a:cubicBezTo>
                        <a:pt x="27" y="16"/>
                        <a:pt x="25" y="16"/>
                        <a:pt x="24" y="15"/>
                      </a:cubicBezTo>
                      <a:cubicBezTo>
                        <a:pt x="22" y="13"/>
                        <a:pt x="22" y="13"/>
                        <a:pt x="22" y="13"/>
                      </a:cubicBezTo>
                      <a:cubicBezTo>
                        <a:pt x="21" y="12"/>
                        <a:pt x="19" y="12"/>
                        <a:pt x="18" y="12"/>
                      </a:cubicBezTo>
                      <a:cubicBezTo>
                        <a:pt x="15" y="12"/>
                        <a:pt x="15" y="12"/>
                        <a:pt x="15" y="12"/>
                      </a:cubicBezTo>
                      <a:cubicBezTo>
                        <a:pt x="13" y="12"/>
                        <a:pt x="12" y="13"/>
                        <a:pt x="12" y="15"/>
                      </a:cubicBezTo>
                      <a:cubicBezTo>
                        <a:pt x="12" y="17"/>
                        <a:pt x="12" y="17"/>
                        <a:pt x="12" y="17"/>
                      </a:cubicBezTo>
                      <a:cubicBezTo>
                        <a:pt x="12" y="19"/>
                        <a:pt x="13" y="21"/>
                        <a:pt x="13" y="22"/>
                      </a:cubicBezTo>
                      <a:cubicBezTo>
                        <a:pt x="15" y="23"/>
                        <a:pt x="15" y="23"/>
                        <a:pt x="15" y="23"/>
                      </a:cubicBezTo>
                      <a:cubicBezTo>
                        <a:pt x="16" y="25"/>
                        <a:pt x="16" y="26"/>
                        <a:pt x="15" y="28"/>
                      </a:cubicBezTo>
                      <a:cubicBezTo>
                        <a:pt x="12" y="35"/>
                        <a:pt x="12" y="35"/>
                        <a:pt x="12" y="35"/>
                      </a:cubicBezTo>
                      <a:cubicBezTo>
                        <a:pt x="11" y="37"/>
                        <a:pt x="10" y="38"/>
                        <a:pt x="9" y="38"/>
                      </a:cubicBezTo>
                      <a:cubicBezTo>
                        <a:pt x="6" y="38"/>
                        <a:pt x="6" y="38"/>
                        <a:pt x="6" y="38"/>
                      </a:cubicBezTo>
                      <a:cubicBezTo>
                        <a:pt x="5" y="38"/>
                        <a:pt x="3" y="39"/>
                        <a:pt x="2" y="40"/>
                      </a:cubicBezTo>
                      <a:cubicBezTo>
                        <a:pt x="0" y="42"/>
                        <a:pt x="0" y="42"/>
                        <a:pt x="0" y="42"/>
                      </a:cubicBezTo>
                      <a:cubicBezTo>
                        <a:pt x="0" y="43"/>
                        <a:pt x="0" y="45"/>
                        <a:pt x="0" y="46"/>
                      </a:cubicBezTo>
                      <a:cubicBezTo>
                        <a:pt x="2" y="48"/>
                        <a:pt x="2" y="48"/>
                        <a:pt x="2" y="48"/>
                      </a:cubicBezTo>
                      <a:cubicBezTo>
                        <a:pt x="3" y="49"/>
                        <a:pt x="5" y="50"/>
                        <a:pt x="6" y="50"/>
                      </a:cubicBezTo>
                      <a:cubicBezTo>
                        <a:pt x="8" y="50"/>
                        <a:pt x="8" y="50"/>
                        <a:pt x="8" y="50"/>
                      </a:cubicBezTo>
                      <a:cubicBezTo>
                        <a:pt x="10" y="51"/>
                        <a:pt x="11" y="52"/>
                        <a:pt x="11" y="53"/>
                      </a:cubicBezTo>
                      <a:cubicBezTo>
                        <a:pt x="15" y="61"/>
                        <a:pt x="15" y="61"/>
                        <a:pt x="15" y="61"/>
                      </a:cubicBezTo>
                      <a:cubicBezTo>
                        <a:pt x="15" y="62"/>
                        <a:pt x="15" y="64"/>
                        <a:pt x="14" y="65"/>
                      </a:cubicBezTo>
                      <a:cubicBezTo>
                        <a:pt x="13" y="67"/>
                        <a:pt x="13" y="67"/>
                        <a:pt x="13" y="67"/>
                      </a:cubicBezTo>
                      <a:cubicBezTo>
                        <a:pt x="12" y="68"/>
                        <a:pt x="12" y="70"/>
                        <a:pt x="12" y="71"/>
                      </a:cubicBezTo>
                      <a:cubicBezTo>
                        <a:pt x="12" y="74"/>
                        <a:pt x="12" y="74"/>
                        <a:pt x="12" y="74"/>
                      </a:cubicBezTo>
                      <a:cubicBezTo>
                        <a:pt x="12" y="75"/>
                        <a:pt x="13" y="76"/>
                        <a:pt x="14" y="77"/>
                      </a:cubicBezTo>
                      <a:cubicBezTo>
                        <a:pt x="17" y="77"/>
                        <a:pt x="17" y="77"/>
                        <a:pt x="17" y="77"/>
                      </a:cubicBezTo>
                      <a:cubicBezTo>
                        <a:pt x="19" y="77"/>
                        <a:pt x="21" y="76"/>
                        <a:pt x="22" y="75"/>
                      </a:cubicBezTo>
                      <a:cubicBezTo>
                        <a:pt x="23" y="74"/>
                        <a:pt x="23" y="74"/>
                        <a:pt x="23" y="74"/>
                      </a:cubicBezTo>
                      <a:cubicBezTo>
                        <a:pt x="24" y="73"/>
                        <a:pt x="26" y="73"/>
                        <a:pt x="27" y="74"/>
                      </a:cubicBezTo>
                      <a:cubicBezTo>
                        <a:pt x="35" y="78"/>
                        <a:pt x="35" y="78"/>
                        <a:pt x="35" y="78"/>
                      </a:cubicBezTo>
                      <a:cubicBezTo>
                        <a:pt x="37" y="78"/>
                        <a:pt x="38" y="79"/>
                        <a:pt x="38" y="81"/>
                      </a:cubicBezTo>
                      <a:cubicBezTo>
                        <a:pt x="38" y="82"/>
                        <a:pt x="38" y="82"/>
                        <a:pt x="38" y="82"/>
                      </a:cubicBezTo>
                      <a:cubicBezTo>
                        <a:pt x="38" y="84"/>
                        <a:pt x="39" y="85"/>
                        <a:pt x="40" y="86"/>
                      </a:cubicBezTo>
                      <a:cubicBezTo>
                        <a:pt x="42" y="88"/>
                        <a:pt x="42" y="88"/>
                        <a:pt x="42" y="88"/>
                      </a:cubicBezTo>
                      <a:cubicBezTo>
                        <a:pt x="43" y="89"/>
                        <a:pt x="45" y="89"/>
                        <a:pt x="46" y="88"/>
                      </a:cubicBezTo>
                      <a:cubicBezTo>
                        <a:pt x="48" y="86"/>
                        <a:pt x="48" y="86"/>
                        <a:pt x="48" y="86"/>
                      </a:cubicBezTo>
                      <a:cubicBezTo>
                        <a:pt x="49" y="85"/>
                        <a:pt x="50" y="84"/>
                        <a:pt x="50" y="82"/>
                      </a:cubicBezTo>
                      <a:cubicBezTo>
                        <a:pt x="50" y="81"/>
                        <a:pt x="50" y="81"/>
                        <a:pt x="50" y="81"/>
                      </a:cubicBezTo>
                      <a:cubicBezTo>
                        <a:pt x="50" y="80"/>
                        <a:pt x="52" y="78"/>
                        <a:pt x="53" y="78"/>
                      </a:cubicBezTo>
                      <a:cubicBezTo>
                        <a:pt x="62" y="74"/>
                        <a:pt x="62" y="74"/>
                        <a:pt x="62" y="74"/>
                      </a:cubicBezTo>
                      <a:cubicBezTo>
                        <a:pt x="63" y="74"/>
                        <a:pt x="65" y="74"/>
                        <a:pt x="66" y="75"/>
                      </a:cubicBezTo>
                      <a:cubicBezTo>
                        <a:pt x="67" y="76"/>
                        <a:pt x="67" y="76"/>
                        <a:pt x="67" y="76"/>
                      </a:cubicBezTo>
                      <a:cubicBezTo>
                        <a:pt x="68" y="76"/>
                        <a:pt x="70" y="77"/>
                        <a:pt x="71" y="77"/>
                      </a:cubicBezTo>
                      <a:cubicBezTo>
                        <a:pt x="74" y="77"/>
                        <a:pt x="74" y="77"/>
                        <a:pt x="74" y="77"/>
                      </a:cubicBezTo>
                      <a:cubicBezTo>
                        <a:pt x="75" y="77"/>
                        <a:pt x="76" y="76"/>
                        <a:pt x="76" y="74"/>
                      </a:cubicBezTo>
                      <a:cubicBezTo>
                        <a:pt x="77" y="71"/>
                        <a:pt x="77" y="71"/>
                        <a:pt x="77" y="71"/>
                      </a:cubicBezTo>
                      <a:cubicBezTo>
                        <a:pt x="77" y="70"/>
                        <a:pt x="76" y="68"/>
                        <a:pt x="75" y="67"/>
                      </a:cubicBezTo>
                      <a:cubicBezTo>
                        <a:pt x="74" y="66"/>
                        <a:pt x="74" y="66"/>
                        <a:pt x="74" y="66"/>
                      </a:cubicBezTo>
                      <a:cubicBezTo>
                        <a:pt x="74" y="65"/>
                        <a:pt x="73" y="63"/>
                        <a:pt x="74" y="62"/>
                      </a:cubicBezTo>
                      <a:cubicBezTo>
                        <a:pt x="78" y="53"/>
                        <a:pt x="78" y="53"/>
                        <a:pt x="78" y="53"/>
                      </a:cubicBezTo>
                      <a:cubicBezTo>
                        <a:pt x="78" y="52"/>
                        <a:pt x="79" y="51"/>
                        <a:pt x="81" y="51"/>
                      </a:cubicBezTo>
                      <a:lnTo>
                        <a:pt x="82" y="51"/>
                      </a:lnTo>
                      <a:close/>
                      <a:moveTo>
                        <a:pt x="64" y="25"/>
                      </a:moveTo>
                      <a:cubicBezTo>
                        <a:pt x="67" y="28"/>
                        <a:pt x="67" y="33"/>
                        <a:pt x="64" y="36"/>
                      </a:cubicBezTo>
                      <a:cubicBezTo>
                        <a:pt x="61" y="39"/>
                        <a:pt x="57" y="39"/>
                        <a:pt x="54" y="36"/>
                      </a:cubicBezTo>
                      <a:cubicBezTo>
                        <a:pt x="51" y="33"/>
                        <a:pt x="51" y="28"/>
                        <a:pt x="54" y="25"/>
                      </a:cubicBezTo>
                      <a:cubicBezTo>
                        <a:pt x="57" y="22"/>
                        <a:pt x="61" y="22"/>
                        <a:pt x="64" y="25"/>
                      </a:cubicBezTo>
                      <a:close/>
                      <a:moveTo>
                        <a:pt x="40" y="41"/>
                      </a:moveTo>
                      <a:cubicBezTo>
                        <a:pt x="43" y="38"/>
                        <a:pt x="46" y="38"/>
                        <a:pt x="49" y="41"/>
                      </a:cubicBezTo>
                      <a:cubicBezTo>
                        <a:pt x="51" y="43"/>
                        <a:pt x="51" y="47"/>
                        <a:pt x="49" y="49"/>
                      </a:cubicBezTo>
                      <a:cubicBezTo>
                        <a:pt x="46" y="51"/>
                        <a:pt x="43" y="51"/>
                        <a:pt x="40" y="49"/>
                      </a:cubicBezTo>
                      <a:cubicBezTo>
                        <a:pt x="38" y="47"/>
                        <a:pt x="38" y="43"/>
                        <a:pt x="40" y="41"/>
                      </a:cubicBezTo>
                      <a:close/>
                      <a:moveTo>
                        <a:pt x="36" y="36"/>
                      </a:moveTo>
                      <a:cubicBezTo>
                        <a:pt x="33" y="39"/>
                        <a:pt x="28" y="39"/>
                        <a:pt x="25" y="36"/>
                      </a:cubicBezTo>
                      <a:cubicBezTo>
                        <a:pt x="22" y="33"/>
                        <a:pt x="22" y="28"/>
                        <a:pt x="25" y="25"/>
                      </a:cubicBezTo>
                      <a:cubicBezTo>
                        <a:pt x="28" y="22"/>
                        <a:pt x="33" y="22"/>
                        <a:pt x="36" y="25"/>
                      </a:cubicBezTo>
                      <a:cubicBezTo>
                        <a:pt x="39" y="28"/>
                        <a:pt x="39" y="33"/>
                        <a:pt x="36" y="36"/>
                      </a:cubicBezTo>
                      <a:close/>
                      <a:moveTo>
                        <a:pt x="25" y="64"/>
                      </a:moveTo>
                      <a:cubicBezTo>
                        <a:pt x="22" y="61"/>
                        <a:pt x="22" y="57"/>
                        <a:pt x="25" y="54"/>
                      </a:cubicBezTo>
                      <a:cubicBezTo>
                        <a:pt x="28" y="51"/>
                        <a:pt x="33" y="51"/>
                        <a:pt x="36" y="54"/>
                      </a:cubicBezTo>
                      <a:cubicBezTo>
                        <a:pt x="39" y="57"/>
                        <a:pt x="39" y="61"/>
                        <a:pt x="36" y="64"/>
                      </a:cubicBezTo>
                      <a:cubicBezTo>
                        <a:pt x="33" y="67"/>
                        <a:pt x="28" y="67"/>
                        <a:pt x="25" y="64"/>
                      </a:cubicBezTo>
                      <a:close/>
                      <a:moveTo>
                        <a:pt x="54" y="54"/>
                      </a:moveTo>
                      <a:cubicBezTo>
                        <a:pt x="57" y="51"/>
                        <a:pt x="61" y="51"/>
                        <a:pt x="64" y="54"/>
                      </a:cubicBezTo>
                      <a:cubicBezTo>
                        <a:pt x="67" y="57"/>
                        <a:pt x="67" y="61"/>
                        <a:pt x="64" y="64"/>
                      </a:cubicBezTo>
                      <a:cubicBezTo>
                        <a:pt x="61" y="67"/>
                        <a:pt x="57" y="67"/>
                        <a:pt x="54" y="64"/>
                      </a:cubicBezTo>
                      <a:cubicBezTo>
                        <a:pt x="51" y="61"/>
                        <a:pt x="51" y="57"/>
                        <a:pt x="5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8" name="Freeform 347">
                  <a:extLst>
                    <a:ext uri="{FF2B5EF4-FFF2-40B4-BE49-F238E27FC236}">
                      <a16:creationId xmlns:a16="http://schemas.microsoft.com/office/drawing/2014/main" id="{02D985CF-1A32-4A18-92EA-642D8414FB36}"/>
                    </a:ext>
                  </a:extLst>
                </p:cNvPr>
                <p:cNvSpPr>
                  <a:spLocks noEditPoints="1"/>
                </p:cNvSpPr>
                <p:nvPr/>
              </p:nvSpPr>
              <p:spPr bwMode="auto">
                <a:xfrm>
                  <a:off x="4065588" y="1833563"/>
                  <a:ext cx="109538" cy="109537"/>
                </a:xfrm>
                <a:custGeom>
                  <a:avLst/>
                  <a:gdLst>
                    <a:gd name="T0" fmla="*/ 15 w 32"/>
                    <a:gd name="T1" fmla="*/ 1 h 32"/>
                    <a:gd name="T2" fmla="*/ 0 w 32"/>
                    <a:gd name="T3" fmla="*/ 17 h 32"/>
                    <a:gd name="T4" fmla="*/ 17 w 32"/>
                    <a:gd name="T5" fmla="*/ 32 h 32"/>
                    <a:gd name="T6" fmla="*/ 31 w 32"/>
                    <a:gd name="T7" fmla="*/ 15 h 32"/>
                    <a:gd name="T8" fmla="*/ 15 w 32"/>
                    <a:gd name="T9" fmla="*/ 1 h 32"/>
                    <a:gd name="T10" fmla="*/ 16 w 32"/>
                    <a:gd name="T11" fmla="*/ 23 h 32"/>
                    <a:gd name="T12" fmla="*/ 9 w 32"/>
                    <a:gd name="T13" fmla="*/ 17 h 32"/>
                    <a:gd name="T14" fmla="*/ 15 w 32"/>
                    <a:gd name="T15" fmla="*/ 9 h 32"/>
                    <a:gd name="T16" fmla="*/ 23 w 32"/>
                    <a:gd name="T17" fmla="*/ 16 h 32"/>
                    <a:gd name="T18" fmla="*/ 16 w 32"/>
                    <a:gd name="T1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5" y="1"/>
                      </a:moveTo>
                      <a:cubicBezTo>
                        <a:pt x="6" y="1"/>
                        <a:pt x="0" y="9"/>
                        <a:pt x="0" y="17"/>
                      </a:cubicBezTo>
                      <a:cubicBezTo>
                        <a:pt x="1" y="26"/>
                        <a:pt x="8" y="32"/>
                        <a:pt x="17" y="32"/>
                      </a:cubicBezTo>
                      <a:cubicBezTo>
                        <a:pt x="26" y="31"/>
                        <a:pt x="32" y="24"/>
                        <a:pt x="31" y="15"/>
                      </a:cubicBezTo>
                      <a:cubicBezTo>
                        <a:pt x="31" y="6"/>
                        <a:pt x="23" y="0"/>
                        <a:pt x="15" y="1"/>
                      </a:cubicBezTo>
                      <a:close/>
                      <a:moveTo>
                        <a:pt x="16" y="23"/>
                      </a:moveTo>
                      <a:cubicBezTo>
                        <a:pt x="13" y="23"/>
                        <a:pt x="9" y="21"/>
                        <a:pt x="9" y="17"/>
                      </a:cubicBezTo>
                      <a:cubicBezTo>
                        <a:pt x="9" y="13"/>
                        <a:pt x="11" y="10"/>
                        <a:pt x="15" y="9"/>
                      </a:cubicBezTo>
                      <a:cubicBezTo>
                        <a:pt x="19" y="9"/>
                        <a:pt x="22" y="12"/>
                        <a:pt x="23" y="16"/>
                      </a:cubicBezTo>
                      <a:cubicBezTo>
                        <a:pt x="23" y="19"/>
                        <a:pt x="20" y="23"/>
                        <a:pt x="1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69" name="Freeform 348">
                  <a:extLst>
                    <a:ext uri="{FF2B5EF4-FFF2-40B4-BE49-F238E27FC236}">
                      <a16:creationId xmlns:a16="http://schemas.microsoft.com/office/drawing/2014/main" id="{C94C2F6E-E841-49F8-A3CC-CDF0C61401C8}"/>
                    </a:ext>
                  </a:extLst>
                </p:cNvPr>
                <p:cNvSpPr>
                  <a:spLocks/>
                </p:cNvSpPr>
                <p:nvPr/>
              </p:nvSpPr>
              <p:spPr bwMode="auto">
                <a:xfrm>
                  <a:off x="4100513" y="1812925"/>
                  <a:ext cx="26988" cy="34925"/>
                </a:xfrm>
                <a:custGeom>
                  <a:avLst/>
                  <a:gdLst>
                    <a:gd name="T0" fmla="*/ 8 w 8"/>
                    <a:gd name="T1" fmla="*/ 6 h 10"/>
                    <a:gd name="T2" fmla="*/ 6 w 8"/>
                    <a:gd name="T3" fmla="*/ 10 h 10"/>
                    <a:gd name="T4" fmla="*/ 4 w 8"/>
                    <a:gd name="T5" fmla="*/ 10 h 10"/>
                    <a:gd name="T6" fmla="*/ 1 w 8"/>
                    <a:gd name="T7" fmla="*/ 7 h 10"/>
                    <a:gd name="T8" fmla="*/ 1 w 8"/>
                    <a:gd name="T9" fmla="*/ 4 h 10"/>
                    <a:gd name="T10" fmla="*/ 3 w 8"/>
                    <a:gd name="T11" fmla="*/ 0 h 10"/>
                    <a:gd name="T12" fmla="*/ 5 w 8"/>
                    <a:gd name="T13" fmla="*/ 0 h 10"/>
                    <a:gd name="T14" fmla="*/ 8 w 8"/>
                    <a:gd name="T15" fmla="*/ 3 h 10"/>
                    <a:gd name="T16" fmla="*/ 8 w 8"/>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8" y="6"/>
                      </a:moveTo>
                      <a:cubicBezTo>
                        <a:pt x="8" y="8"/>
                        <a:pt x="7" y="9"/>
                        <a:pt x="6" y="10"/>
                      </a:cubicBezTo>
                      <a:cubicBezTo>
                        <a:pt x="4" y="10"/>
                        <a:pt x="4" y="10"/>
                        <a:pt x="4" y="10"/>
                      </a:cubicBezTo>
                      <a:cubicBezTo>
                        <a:pt x="2" y="10"/>
                        <a:pt x="1" y="9"/>
                        <a:pt x="1" y="7"/>
                      </a:cubicBezTo>
                      <a:cubicBezTo>
                        <a:pt x="1" y="4"/>
                        <a:pt x="1" y="4"/>
                        <a:pt x="1" y="4"/>
                      </a:cubicBezTo>
                      <a:cubicBezTo>
                        <a:pt x="0" y="2"/>
                        <a:pt x="2" y="1"/>
                        <a:pt x="3" y="0"/>
                      </a:cubicBezTo>
                      <a:cubicBezTo>
                        <a:pt x="5" y="0"/>
                        <a:pt x="5" y="0"/>
                        <a:pt x="5" y="0"/>
                      </a:cubicBezTo>
                      <a:cubicBezTo>
                        <a:pt x="6" y="0"/>
                        <a:pt x="8" y="1"/>
                        <a:pt x="8" y="3"/>
                      </a:cubicBez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0" name="Freeform 349">
                  <a:extLst>
                    <a:ext uri="{FF2B5EF4-FFF2-40B4-BE49-F238E27FC236}">
                      <a16:creationId xmlns:a16="http://schemas.microsoft.com/office/drawing/2014/main" id="{512CE80F-0C82-4A22-91CE-69ABCFDF66C3}"/>
                    </a:ext>
                  </a:extLst>
                </p:cNvPr>
                <p:cNvSpPr>
                  <a:spLocks/>
                </p:cNvSpPr>
                <p:nvPr/>
              </p:nvSpPr>
              <p:spPr bwMode="auto">
                <a:xfrm>
                  <a:off x="4068763" y="1919288"/>
                  <a:ext cx="34925" cy="33337"/>
                </a:xfrm>
                <a:custGeom>
                  <a:avLst/>
                  <a:gdLst>
                    <a:gd name="T0" fmla="*/ 7 w 10"/>
                    <a:gd name="T1" fmla="*/ 9 h 10"/>
                    <a:gd name="T2" fmla="*/ 3 w 10"/>
                    <a:gd name="T3" fmla="*/ 9 h 10"/>
                    <a:gd name="T4" fmla="*/ 2 w 10"/>
                    <a:gd name="T5" fmla="*/ 8 h 10"/>
                    <a:gd name="T6" fmla="*/ 1 w 10"/>
                    <a:gd name="T7" fmla="*/ 4 h 10"/>
                    <a:gd name="T8" fmla="*/ 3 w 10"/>
                    <a:gd name="T9" fmla="*/ 2 h 10"/>
                    <a:gd name="T10" fmla="*/ 7 w 10"/>
                    <a:gd name="T11" fmla="*/ 1 h 10"/>
                    <a:gd name="T12" fmla="*/ 8 w 10"/>
                    <a:gd name="T13" fmla="*/ 2 h 10"/>
                    <a:gd name="T14" fmla="*/ 9 w 10"/>
                    <a:gd name="T15" fmla="*/ 6 h 10"/>
                    <a:gd name="T16" fmla="*/ 7 w 10"/>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7" y="9"/>
                      </a:moveTo>
                      <a:cubicBezTo>
                        <a:pt x="6" y="10"/>
                        <a:pt x="4" y="10"/>
                        <a:pt x="3" y="9"/>
                      </a:cubicBezTo>
                      <a:cubicBezTo>
                        <a:pt x="2" y="8"/>
                        <a:pt x="2" y="8"/>
                        <a:pt x="2" y="8"/>
                      </a:cubicBezTo>
                      <a:cubicBezTo>
                        <a:pt x="0" y="7"/>
                        <a:pt x="0" y="6"/>
                        <a:pt x="1" y="4"/>
                      </a:cubicBezTo>
                      <a:cubicBezTo>
                        <a:pt x="3" y="2"/>
                        <a:pt x="3" y="2"/>
                        <a:pt x="3" y="2"/>
                      </a:cubicBezTo>
                      <a:cubicBezTo>
                        <a:pt x="4" y="0"/>
                        <a:pt x="6" y="0"/>
                        <a:pt x="7" y="1"/>
                      </a:cubicBezTo>
                      <a:cubicBezTo>
                        <a:pt x="8" y="2"/>
                        <a:pt x="8" y="2"/>
                        <a:pt x="8" y="2"/>
                      </a:cubicBezTo>
                      <a:cubicBezTo>
                        <a:pt x="10" y="3"/>
                        <a:pt x="10" y="5"/>
                        <a:pt x="9" y="6"/>
                      </a:cubicBez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1" name="Freeform 350">
                  <a:extLst>
                    <a:ext uri="{FF2B5EF4-FFF2-40B4-BE49-F238E27FC236}">
                      <a16:creationId xmlns:a16="http://schemas.microsoft.com/office/drawing/2014/main" id="{8D4B7EA6-44D8-40AF-B134-A5A4BED25EC6}"/>
                    </a:ext>
                  </a:extLst>
                </p:cNvPr>
                <p:cNvSpPr>
                  <a:spLocks/>
                </p:cNvSpPr>
                <p:nvPr/>
              </p:nvSpPr>
              <p:spPr bwMode="auto">
                <a:xfrm>
                  <a:off x="4144963" y="1911350"/>
                  <a:ext cx="33338" cy="34925"/>
                </a:xfrm>
                <a:custGeom>
                  <a:avLst/>
                  <a:gdLst>
                    <a:gd name="T0" fmla="*/ 9 w 10"/>
                    <a:gd name="T1" fmla="*/ 4 h 10"/>
                    <a:gd name="T2" fmla="*/ 9 w 10"/>
                    <a:gd name="T3" fmla="*/ 8 h 10"/>
                    <a:gd name="T4" fmla="*/ 8 w 10"/>
                    <a:gd name="T5" fmla="*/ 9 h 10"/>
                    <a:gd name="T6" fmla="*/ 3 w 10"/>
                    <a:gd name="T7" fmla="*/ 9 h 10"/>
                    <a:gd name="T8" fmla="*/ 1 w 10"/>
                    <a:gd name="T9" fmla="*/ 7 h 10"/>
                    <a:gd name="T10" fmla="*/ 1 w 10"/>
                    <a:gd name="T11" fmla="*/ 3 h 10"/>
                    <a:gd name="T12" fmla="*/ 2 w 10"/>
                    <a:gd name="T13" fmla="*/ 2 h 10"/>
                    <a:gd name="T14" fmla="*/ 6 w 10"/>
                    <a:gd name="T15" fmla="*/ 2 h 10"/>
                    <a:gd name="T16" fmla="*/ 9 w 10"/>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9" y="4"/>
                      </a:moveTo>
                      <a:cubicBezTo>
                        <a:pt x="10" y="5"/>
                        <a:pt x="10" y="7"/>
                        <a:pt x="9" y="8"/>
                      </a:cubicBezTo>
                      <a:cubicBezTo>
                        <a:pt x="8" y="9"/>
                        <a:pt x="8" y="9"/>
                        <a:pt x="8" y="9"/>
                      </a:cubicBezTo>
                      <a:cubicBezTo>
                        <a:pt x="6" y="10"/>
                        <a:pt x="5" y="10"/>
                        <a:pt x="3" y="9"/>
                      </a:cubicBezTo>
                      <a:cubicBezTo>
                        <a:pt x="1" y="7"/>
                        <a:pt x="1" y="7"/>
                        <a:pt x="1" y="7"/>
                      </a:cubicBezTo>
                      <a:cubicBezTo>
                        <a:pt x="0" y="6"/>
                        <a:pt x="0" y="4"/>
                        <a:pt x="1" y="3"/>
                      </a:cubicBezTo>
                      <a:cubicBezTo>
                        <a:pt x="2" y="2"/>
                        <a:pt x="2" y="2"/>
                        <a:pt x="2" y="2"/>
                      </a:cubicBezTo>
                      <a:cubicBezTo>
                        <a:pt x="3" y="0"/>
                        <a:pt x="5" y="0"/>
                        <a:pt x="6" y="2"/>
                      </a:cubicBez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2" name="Freeform 351">
                  <a:extLst>
                    <a:ext uri="{FF2B5EF4-FFF2-40B4-BE49-F238E27FC236}">
                      <a16:creationId xmlns:a16="http://schemas.microsoft.com/office/drawing/2014/main" id="{98A004D8-7B42-45C5-A2E7-BFECA2BA41C4}"/>
                    </a:ext>
                  </a:extLst>
                </p:cNvPr>
                <p:cNvSpPr>
                  <a:spLocks/>
                </p:cNvSpPr>
                <p:nvPr/>
              </p:nvSpPr>
              <p:spPr bwMode="auto">
                <a:xfrm>
                  <a:off x="4154488" y="1843088"/>
                  <a:ext cx="34925" cy="34925"/>
                </a:xfrm>
                <a:custGeom>
                  <a:avLst/>
                  <a:gdLst>
                    <a:gd name="T0" fmla="*/ 5 w 10"/>
                    <a:gd name="T1" fmla="*/ 1 h 10"/>
                    <a:gd name="T2" fmla="*/ 9 w 10"/>
                    <a:gd name="T3" fmla="*/ 3 h 10"/>
                    <a:gd name="T4" fmla="*/ 10 w 10"/>
                    <a:gd name="T5" fmla="*/ 4 h 10"/>
                    <a:gd name="T6" fmla="*/ 8 w 10"/>
                    <a:gd name="T7" fmla="*/ 8 h 10"/>
                    <a:gd name="T8" fmla="*/ 5 w 10"/>
                    <a:gd name="T9" fmla="*/ 9 h 10"/>
                    <a:gd name="T10" fmla="*/ 1 w 10"/>
                    <a:gd name="T11" fmla="*/ 8 h 10"/>
                    <a:gd name="T12" fmla="*/ 1 w 10"/>
                    <a:gd name="T13" fmla="*/ 7 h 10"/>
                    <a:gd name="T14" fmla="*/ 2 w 10"/>
                    <a:gd name="T15" fmla="*/ 3 h 10"/>
                    <a:gd name="T16" fmla="*/ 5 w 10"/>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
                      </a:moveTo>
                      <a:cubicBezTo>
                        <a:pt x="6" y="0"/>
                        <a:pt x="8" y="1"/>
                        <a:pt x="9" y="3"/>
                      </a:cubicBezTo>
                      <a:cubicBezTo>
                        <a:pt x="10" y="4"/>
                        <a:pt x="10" y="4"/>
                        <a:pt x="10" y="4"/>
                      </a:cubicBezTo>
                      <a:cubicBezTo>
                        <a:pt x="10" y="5"/>
                        <a:pt x="10" y="7"/>
                        <a:pt x="8" y="8"/>
                      </a:cubicBezTo>
                      <a:cubicBezTo>
                        <a:pt x="5" y="9"/>
                        <a:pt x="5" y="9"/>
                        <a:pt x="5" y="9"/>
                      </a:cubicBezTo>
                      <a:cubicBezTo>
                        <a:pt x="4" y="10"/>
                        <a:pt x="2" y="10"/>
                        <a:pt x="1" y="8"/>
                      </a:cubicBezTo>
                      <a:cubicBezTo>
                        <a:pt x="1" y="7"/>
                        <a:pt x="1" y="7"/>
                        <a:pt x="1" y="7"/>
                      </a:cubicBezTo>
                      <a:cubicBezTo>
                        <a:pt x="0" y="5"/>
                        <a:pt x="0" y="3"/>
                        <a:pt x="2"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3" name="Freeform 352">
                  <a:extLst>
                    <a:ext uri="{FF2B5EF4-FFF2-40B4-BE49-F238E27FC236}">
                      <a16:creationId xmlns:a16="http://schemas.microsoft.com/office/drawing/2014/main" id="{B4B0A7CB-E187-4FB2-A58D-DADE4A482D8C}"/>
                    </a:ext>
                  </a:extLst>
                </p:cNvPr>
                <p:cNvSpPr>
                  <a:spLocks/>
                </p:cNvSpPr>
                <p:nvPr/>
              </p:nvSpPr>
              <p:spPr bwMode="auto">
                <a:xfrm>
                  <a:off x="4044951" y="1854200"/>
                  <a:ext cx="38100" cy="33337"/>
                </a:xfrm>
                <a:custGeom>
                  <a:avLst/>
                  <a:gdLst>
                    <a:gd name="T0" fmla="*/ 3 w 11"/>
                    <a:gd name="T1" fmla="*/ 8 h 10"/>
                    <a:gd name="T2" fmla="*/ 1 w 11"/>
                    <a:gd name="T3" fmla="*/ 4 h 10"/>
                    <a:gd name="T4" fmla="*/ 1 w 11"/>
                    <a:gd name="T5" fmla="*/ 3 h 10"/>
                    <a:gd name="T6" fmla="*/ 5 w 11"/>
                    <a:gd name="T7" fmla="*/ 1 h 10"/>
                    <a:gd name="T8" fmla="*/ 8 w 11"/>
                    <a:gd name="T9" fmla="*/ 2 h 10"/>
                    <a:gd name="T10" fmla="*/ 10 w 11"/>
                    <a:gd name="T11" fmla="*/ 6 h 10"/>
                    <a:gd name="T12" fmla="*/ 10 w 11"/>
                    <a:gd name="T13" fmla="*/ 7 h 10"/>
                    <a:gd name="T14" fmla="*/ 6 w 11"/>
                    <a:gd name="T15" fmla="*/ 9 h 10"/>
                    <a:gd name="T16" fmla="*/ 3 w 11"/>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3" y="8"/>
                      </a:moveTo>
                      <a:cubicBezTo>
                        <a:pt x="1" y="7"/>
                        <a:pt x="0" y="6"/>
                        <a:pt x="1" y="4"/>
                      </a:cubicBezTo>
                      <a:cubicBezTo>
                        <a:pt x="1" y="3"/>
                        <a:pt x="1" y="3"/>
                        <a:pt x="1" y="3"/>
                      </a:cubicBezTo>
                      <a:cubicBezTo>
                        <a:pt x="2" y="1"/>
                        <a:pt x="4" y="0"/>
                        <a:pt x="5" y="1"/>
                      </a:cubicBezTo>
                      <a:cubicBezTo>
                        <a:pt x="8" y="2"/>
                        <a:pt x="8" y="2"/>
                        <a:pt x="8" y="2"/>
                      </a:cubicBezTo>
                      <a:cubicBezTo>
                        <a:pt x="10" y="2"/>
                        <a:pt x="11" y="4"/>
                        <a:pt x="10" y="6"/>
                      </a:cubicBezTo>
                      <a:cubicBezTo>
                        <a:pt x="10" y="7"/>
                        <a:pt x="10" y="7"/>
                        <a:pt x="10" y="7"/>
                      </a:cubicBezTo>
                      <a:cubicBezTo>
                        <a:pt x="9" y="9"/>
                        <a:pt x="7" y="10"/>
                        <a:pt x="6" y="9"/>
                      </a:cubicBez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4" name="Freeform 353">
                  <a:extLst>
                    <a:ext uri="{FF2B5EF4-FFF2-40B4-BE49-F238E27FC236}">
                      <a16:creationId xmlns:a16="http://schemas.microsoft.com/office/drawing/2014/main" id="{130AB5D2-35BB-4244-B024-B9F7049912A1}"/>
                    </a:ext>
                  </a:extLst>
                </p:cNvPr>
                <p:cNvSpPr>
                  <a:spLocks noEditPoints="1"/>
                </p:cNvSpPr>
                <p:nvPr/>
              </p:nvSpPr>
              <p:spPr bwMode="auto">
                <a:xfrm>
                  <a:off x="3617913" y="1643063"/>
                  <a:ext cx="400050" cy="398462"/>
                </a:xfrm>
                <a:custGeom>
                  <a:avLst/>
                  <a:gdLst>
                    <a:gd name="T0" fmla="*/ 55 w 117"/>
                    <a:gd name="T1" fmla="*/ 2 h 117"/>
                    <a:gd name="T2" fmla="*/ 2 w 117"/>
                    <a:gd name="T3" fmla="*/ 62 h 117"/>
                    <a:gd name="T4" fmla="*/ 62 w 117"/>
                    <a:gd name="T5" fmla="*/ 115 h 117"/>
                    <a:gd name="T6" fmla="*/ 115 w 117"/>
                    <a:gd name="T7" fmla="*/ 55 h 117"/>
                    <a:gd name="T8" fmla="*/ 55 w 117"/>
                    <a:gd name="T9" fmla="*/ 2 h 117"/>
                    <a:gd name="T10" fmla="*/ 60 w 117"/>
                    <a:gd name="T11" fmla="*/ 85 h 117"/>
                    <a:gd name="T12" fmla="*/ 32 w 117"/>
                    <a:gd name="T13" fmla="*/ 60 h 117"/>
                    <a:gd name="T14" fmla="*/ 57 w 117"/>
                    <a:gd name="T15" fmla="*/ 32 h 117"/>
                    <a:gd name="T16" fmla="*/ 85 w 117"/>
                    <a:gd name="T17" fmla="*/ 57 h 117"/>
                    <a:gd name="T18" fmla="*/ 60 w 117"/>
                    <a:gd name="T19" fmla="*/ 8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7">
                      <a:moveTo>
                        <a:pt x="55" y="2"/>
                      </a:moveTo>
                      <a:cubicBezTo>
                        <a:pt x="24" y="4"/>
                        <a:pt x="0" y="31"/>
                        <a:pt x="2" y="62"/>
                      </a:cubicBezTo>
                      <a:cubicBezTo>
                        <a:pt x="4" y="93"/>
                        <a:pt x="31" y="117"/>
                        <a:pt x="62" y="115"/>
                      </a:cubicBezTo>
                      <a:cubicBezTo>
                        <a:pt x="93" y="113"/>
                        <a:pt x="117" y="86"/>
                        <a:pt x="115" y="55"/>
                      </a:cubicBezTo>
                      <a:cubicBezTo>
                        <a:pt x="112" y="24"/>
                        <a:pt x="86" y="0"/>
                        <a:pt x="55" y="2"/>
                      </a:cubicBezTo>
                      <a:close/>
                      <a:moveTo>
                        <a:pt x="60" y="85"/>
                      </a:moveTo>
                      <a:cubicBezTo>
                        <a:pt x="45" y="86"/>
                        <a:pt x="33" y="75"/>
                        <a:pt x="32" y="60"/>
                      </a:cubicBezTo>
                      <a:cubicBezTo>
                        <a:pt x="31" y="46"/>
                        <a:pt x="42" y="33"/>
                        <a:pt x="57" y="32"/>
                      </a:cubicBezTo>
                      <a:cubicBezTo>
                        <a:pt x="71" y="31"/>
                        <a:pt x="84" y="42"/>
                        <a:pt x="85" y="57"/>
                      </a:cubicBezTo>
                      <a:cubicBezTo>
                        <a:pt x="86" y="71"/>
                        <a:pt x="75" y="84"/>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5" name="Freeform 354">
                  <a:extLst>
                    <a:ext uri="{FF2B5EF4-FFF2-40B4-BE49-F238E27FC236}">
                      <a16:creationId xmlns:a16="http://schemas.microsoft.com/office/drawing/2014/main" id="{881ADABD-4168-4463-8959-21A8EC3D799C}"/>
                    </a:ext>
                  </a:extLst>
                </p:cNvPr>
                <p:cNvSpPr>
                  <a:spLocks/>
                </p:cNvSpPr>
                <p:nvPr/>
              </p:nvSpPr>
              <p:spPr bwMode="auto">
                <a:xfrm>
                  <a:off x="3775076" y="1604963"/>
                  <a:ext cx="68263" cy="115887"/>
                </a:xfrm>
                <a:custGeom>
                  <a:avLst/>
                  <a:gdLst>
                    <a:gd name="T0" fmla="*/ 19 w 20"/>
                    <a:gd name="T1" fmla="*/ 28 h 34"/>
                    <a:gd name="T2" fmla="*/ 15 w 20"/>
                    <a:gd name="T3" fmla="*/ 33 h 34"/>
                    <a:gd name="T4" fmla="*/ 5 w 20"/>
                    <a:gd name="T5" fmla="*/ 34 h 34"/>
                    <a:gd name="T6" fmla="*/ 0 w 20"/>
                    <a:gd name="T7" fmla="*/ 29 h 34"/>
                    <a:gd name="T8" fmla="*/ 2 w 20"/>
                    <a:gd name="T9" fmla="*/ 5 h 34"/>
                    <a:gd name="T10" fmla="*/ 7 w 20"/>
                    <a:gd name="T11" fmla="*/ 0 h 34"/>
                    <a:gd name="T12" fmla="*/ 8 w 20"/>
                    <a:gd name="T13" fmla="*/ 0 h 34"/>
                    <a:gd name="T14" fmla="*/ 14 w 20"/>
                    <a:gd name="T15" fmla="*/ 5 h 34"/>
                    <a:gd name="T16" fmla="*/ 19 w 20"/>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9" y="28"/>
                      </a:moveTo>
                      <a:cubicBezTo>
                        <a:pt x="20" y="30"/>
                        <a:pt x="18" y="33"/>
                        <a:pt x="15" y="33"/>
                      </a:cubicBezTo>
                      <a:cubicBezTo>
                        <a:pt x="5" y="34"/>
                        <a:pt x="5" y="34"/>
                        <a:pt x="5" y="34"/>
                      </a:cubicBezTo>
                      <a:cubicBezTo>
                        <a:pt x="2" y="34"/>
                        <a:pt x="0" y="32"/>
                        <a:pt x="0" y="29"/>
                      </a:cubicBezTo>
                      <a:cubicBezTo>
                        <a:pt x="2" y="5"/>
                        <a:pt x="2" y="5"/>
                        <a:pt x="2" y="5"/>
                      </a:cubicBezTo>
                      <a:cubicBezTo>
                        <a:pt x="2" y="3"/>
                        <a:pt x="4" y="0"/>
                        <a:pt x="7" y="0"/>
                      </a:cubicBezTo>
                      <a:cubicBezTo>
                        <a:pt x="8" y="0"/>
                        <a:pt x="8" y="0"/>
                        <a:pt x="8" y="0"/>
                      </a:cubicBezTo>
                      <a:cubicBezTo>
                        <a:pt x="11" y="0"/>
                        <a:pt x="14" y="2"/>
                        <a:pt x="14" y="5"/>
                      </a:cubicBezTo>
                      <a:lnTo>
                        <a:pt x="1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6" name="Freeform 355">
                  <a:extLst>
                    <a:ext uri="{FF2B5EF4-FFF2-40B4-BE49-F238E27FC236}">
                      <a16:creationId xmlns:a16="http://schemas.microsoft.com/office/drawing/2014/main" id="{FA1F09AD-213D-4E30-91C6-A2A4E208B047}"/>
                    </a:ext>
                  </a:extLst>
                </p:cNvPr>
                <p:cNvSpPr>
                  <a:spLocks/>
                </p:cNvSpPr>
                <p:nvPr/>
              </p:nvSpPr>
              <p:spPr bwMode="auto">
                <a:xfrm>
                  <a:off x="3792538" y="1962150"/>
                  <a:ext cx="68263" cy="115887"/>
                </a:xfrm>
                <a:custGeom>
                  <a:avLst/>
                  <a:gdLst>
                    <a:gd name="T0" fmla="*/ 0 w 20"/>
                    <a:gd name="T1" fmla="*/ 7 h 34"/>
                    <a:gd name="T2" fmla="*/ 5 w 20"/>
                    <a:gd name="T3" fmla="*/ 1 h 34"/>
                    <a:gd name="T4" fmla="*/ 15 w 20"/>
                    <a:gd name="T5" fmla="*/ 0 h 34"/>
                    <a:gd name="T6" fmla="*/ 20 w 20"/>
                    <a:gd name="T7" fmla="*/ 5 h 34"/>
                    <a:gd name="T8" fmla="*/ 18 w 20"/>
                    <a:gd name="T9" fmla="*/ 29 h 34"/>
                    <a:gd name="T10" fmla="*/ 12 w 20"/>
                    <a:gd name="T11" fmla="*/ 34 h 34"/>
                    <a:gd name="T12" fmla="*/ 11 w 20"/>
                    <a:gd name="T13" fmla="*/ 34 h 34"/>
                    <a:gd name="T14" fmla="*/ 5 w 20"/>
                    <a:gd name="T15" fmla="*/ 30 h 34"/>
                    <a:gd name="T16" fmla="*/ 0 w 20"/>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0" y="7"/>
                      </a:moveTo>
                      <a:cubicBezTo>
                        <a:pt x="0" y="4"/>
                        <a:pt x="2" y="1"/>
                        <a:pt x="5" y="1"/>
                      </a:cubicBezTo>
                      <a:cubicBezTo>
                        <a:pt x="15" y="0"/>
                        <a:pt x="15" y="0"/>
                        <a:pt x="15" y="0"/>
                      </a:cubicBezTo>
                      <a:cubicBezTo>
                        <a:pt x="18" y="0"/>
                        <a:pt x="20" y="2"/>
                        <a:pt x="20" y="5"/>
                      </a:cubicBezTo>
                      <a:cubicBezTo>
                        <a:pt x="18" y="29"/>
                        <a:pt x="18" y="29"/>
                        <a:pt x="18" y="29"/>
                      </a:cubicBezTo>
                      <a:cubicBezTo>
                        <a:pt x="18" y="32"/>
                        <a:pt x="15" y="34"/>
                        <a:pt x="12" y="34"/>
                      </a:cubicBezTo>
                      <a:cubicBezTo>
                        <a:pt x="11" y="34"/>
                        <a:pt x="11" y="34"/>
                        <a:pt x="11" y="34"/>
                      </a:cubicBezTo>
                      <a:cubicBezTo>
                        <a:pt x="9" y="34"/>
                        <a:pt x="6" y="32"/>
                        <a:pt x="5" y="3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7" name="Freeform 356">
                  <a:extLst>
                    <a:ext uri="{FF2B5EF4-FFF2-40B4-BE49-F238E27FC236}">
                      <a16:creationId xmlns:a16="http://schemas.microsoft.com/office/drawing/2014/main" id="{2F4527A0-7067-44ED-8FE4-9E3D571D8A7E}"/>
                    </a:ext>
                  </a:extLst>
                </p:cNvPr>
                <p:cNvSpPr>
                  <a:spLocks/>
                </p:cNvSpPr>
                <p:nvPr/>
              </p:nvSpPr>
              <p:spPr bwMode="auto">
                <a:xfrm>
                  <a:off x="3576638" y="1816100"/>
                  <a:ext cx="119063" cy="68262"/>
                </a:xfrm>
                <a:custGeom>
                  <a:avLst/>
                  <a:gdLst>
                    <a:gd name="T0" fmla="*/ 28 w 35"/>
                    <a:gd name="T1" fmla="*/ 1 h 20"/>
                    <a:gd name="T2" fmla="*/ 34 w 35"/>
                    <a:gd name="T3" fmla="*/ 5 h 20"/>
                    <a:gd name="T4" fmla="*/ 34 w 35"/>
                    <a:gd name="T5" fmla="*/ 15 h 20"/>
                    <a:gd name="T6" fmla="*/ 30 w 35"/>
                    <a:gd name="T7" fmla="*/ 20 h 20"/>
                    <a:gd name="T8" fmla="*/ 6 w 35"/>
                    <a:gd name="T9" fmla="*/ 18 h 20"/>
                    <a:gd name="T10" fmla="*/ 1 w 35"/>
                    <a:gd name="T11" fmla="*/ 13 h 20"/>
                    <a:gd name="T12" fmla="*/ 1 w 35"/>
                    <a:gd name="T13" fmla="*/ 12 h 20"/>
                    <a:gd name="T14" fmla="*/ 5 w 35"/>
                    <a:gd name="T15" fmla="*/ 5 h 20"/>
                    <a:gd name="T16" fmla="*/ 28 w 35"/>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0">
                      <a:moveTo>
                        <a:pt x="28" y="1"/>
                      </a:moveTo>
                      <a:cubicBezTo>
                        <a:pt x="31" y="0"/>
                        <a:pt x="34" y="2"/>
                        <a:pt x="34" y="5"/>
                      </a:cubicBezTo>
                      <a:cubicBezTo>
                        <a:pt x="34" y="15"/>
                        <a:pt x="34" y="15"/>
                        <a:pt x="34" y="15"/>
                      </a:cubicBezTo>
                      <a:cubicBezTo>
                        <a:pt x="35" y="18"/>
                        <a:pt x="32" y="20"/>
                        <a:pt x="30" y="20"/>
                      </a:cubicBezTo>
                      <a:cubicBezTo>
                        <a:pt x="6" y="18"/>
                        <a:pt x="6" y="18"/>
                        <a:pt x="6" y="18"/>
                      </a:cubicBezTo>
                      <a:cubicBezTo>
                        <a:pt x="3" y="18"/>
                        <a:pt x="1" y="15"/>
                        <a:pt x="1" y="13"/>
                      </a:cubicBezTo>
                      <a:cubicBezTo>
                        <a:pt x="1" y="12"/>
                        <a:pt x="1" y="12"/>
                        <a:pt x="1" y="12"/>
                      </a:cubicBezTo>
                      <a:cubicBezTo>
                        <a:pt x="0" y="9"/>
                        <a:pt x="3" y="6"/>
                        <a:pt x="5" y="5"/>
                      </a:cubicBezTo>
                      <a:lnTo>
                        <a:pt x="2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8" name="Freeform 357">
                  <a:extLst>
                    <a:ext uri="{FF2B5EF4-FFF2-40B4-BE49-F238E27FC236}">
                      <a16:creationId xmlns:a16="http://schemas.microsoft.com/office/drawing/2014/main" id="{54456E06-9246-4563-B850-50F45603AF6C}"/>
                    </a:ext>
                  </a:extLst>
                </p:cNvPr>
                <p:cNvSpPr>
                  <a:spLocks/>
                </p:cNvSpPr>
                <p:nvPr/>
              </p:nvSpPr>
              <p:spPr bwMode="auto">
                <a:xfrm>
                  <a:off x="3938588" y="1798638"/>
                  <a:ext cx="117475" cy="68262"/>
                </a:xfrm>
                <a:custGeom>
                  <a:avLst/>
                  <a:gdLst>
                    <a:gd name="T0" fmla="*/ 6 w 34"/>
                    <a:gd name="T1" fmla="*/ 19 h 20"/>
                    <a:gd name="T2" fmla="*/ 1 w 34"/>
                    <a:gd name="T3" fmla="*/ 15 h 20"/>
                    <a:gd name="T4" fmla="*/ 0 w 34"/>
                    <a:gd name="T5" fmla="*/ 5 h 20"/>
                    <a:gd name="T6" fmla="*/ 5 w 34"/>
                    <a:gd name="T7" fmla="*/ 0 h 20"/>
                    <a:gd name="T8" fmla="*/ 28 w 34"/>
                    <a:gd name="T9" fmla="*/ 2 h 20"/>
                    <a:gd name="T10" fmla="*/ 34 w 34"/>
                    <a:gd name="T11" fmla="*/ 7 h 20"/>
                    <a:gd name="T12" fmla="*/ 34 w 34"/>
                    <a:gd name="T13" fmla="*/ 8 h 20"/>
                    <a:gd name="T14" fmla="*/ 29 w 34"/>
                    <a:gd name="T15" fmla="*/ 15 h 20"/>
                    <a:gd name="T16" fmla="*/ 6 w 34"/>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6" y="19"/>
                      </a:moveTo>
                      <a:cubicBezTo>
                        <a:pt x="3" y="20"/>
                        <a:pt x="1" y="18"/>
                        <a:pt x="1" y="15"/>
                      </a:cubicBezTo>
                      <a:cubicBezTo>
                        <a:pt x="0" y="5"/>
                        <a:pt x="0" y="5"/>
                        <a:pt x="0" y="5"/>
                      </a:cubicBezTo>
                      <a:cubicBezTo>
                        <a:pt x="0" y="2"/>
                        <a:pt x="2" y="0"/>
                        <a:pt x="5" y="0"/>
                      </a:cubicBezTo>
                      <a:cubicBezTo>
                        <a:pt x="28" y="2"/>
                        <a:pt x="28" y="2"/>
                        <a:pt x="28" y="2"/>
                      </a:cubicBezTo>
                      <a:cubicBezTo>
                        <a:pt x="31" y="2"/>
                        <a:pt x="34" y="5"/>
                        <a:pt x="34" y="7"/>
                      </a:cubicBezTo>
                      <a:cubicBezTo>
                        <a:pt x="34" y="8"/>
                        <a:pt x="34" y="8"/>
                        <a:pt x="34" y="8"/>
                      </a:cubicBezTo>
                      <a:cubicBezTo>
                        <a:pt x="34" y="11"/>
                        <a:pt x="32" y="14"/>
                        <a:pt x="29" y="15"/>
                      </a:cubicBez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79" name="Freeform 358">
                  <a:extLst>
                    <a:ext uri="{FF2B5EF4-FFF2-40B4-BE49-F238E27FC236}">
                      <a16:creationId xmlns:a16="http://schemas.microsoft.com/office/drawing/2014/main" id="{089F0394-5EB7-4132-92D5-81A1988A2BA7}"/>
                    </a:ext>
                  </a:extLst>
                </p:cNvPr>
                <p:cNvSpPr>
                  <a:spLocks/>
                </p:cNvSpPr>
                <p:nvPr/>
              </p:nvSpPr>
              <p:spPr bwMode="auto">
                <a:xfrm>
                  <a:off x="3630613" y="1676400"/>
                  <a:ext cx="109538" cy="106362"/>
                </a:xfrm>
                <a:custGeom>
                  <a:avLst/>
                  <a:gdLst>
                    <a:gd name="T0" fmla="*/ 29 w 32"/>
                    <a:gd name="T1" fmla="*/ 14 h 31"/>
                    <a:gd name="T2" fmla="*/ 30 w 32"/>
                    <a:gd name="T3" fmla="*/ 21 h 31"/>
                    <a:gd name="T4" fmla="*/ 24 w 32"/>
                    <a:gd name="T5" fmla="*/ 28 h 31"/>
                    <a:gd name="T6" fmla="*/ 17 w 32"/>
                    <a:gd name="T7" fmla="*/ 28 h 31"/>
                    <a:gd name="T8" fmla="*/ 1 w 32"/>
                    <a:gd name="T9" fmla="*/ 11 h 31"/>
                    <a:gd name="T10" fmla="*/ 1 w 32"/>
                    <a:gd name="T11" fmla="*/ 3 h 31"/>
                    <a:gd name="T12" fmla="*/ 2 w 32"/>
                    <a:gd name="T13" fmla="*/ 2 h 31"/>
                    <a:gd name="T14" fmla="*/ 10 w 32"/>
                    <a:gd name="T15" fmla="*/ 1 h 31"/>
                    <a:gd name="T16" fmla="*/ 29 w 32"/>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29" y="14"/>
                      </a:moveTo>
                      <a:cubicBezTo>
                        <a:pt x="32" y="16"/>
                        <a:pt x="32" y="19"/>
                        <a:pt x="30" y="21"/>
                      </a:cubicBezTo>
                      <a:cubicBezTo>
                        <a:pt x="24" y="28"/>
                        <a:pt x="24" y="28"/>
                        <a:pt x="24" y="28"/>
                      </a:cubicBezTo>
                      <a:cubicBezTo>
                        <a:pt x="22" y="31"/>
                        <a:pt x="19" y="31"/>
                        <a:pt x="17" y="28"/>
                      </a:cubicBezTo>
                      <a:cubicBezTo>
                        <a:pt x="1" y="11"/>
                        <a:pt x="1" y="11"/>
                        <a:pt x="1" y="11"/>
                      </a:cubicBezTo>
                      <a:cubicBezTo>
                        <a:pt x="0" y="9"/>
                        <a:pt x="0" y="5"/>
                        <a:pt x="1" y="3"/>
                      </a:cubicBezTo>
                      <a:cubicBezTo>
                        <a:pt x="2" y="2"/>
                        <a:pt x="2" y="2"/>
                        <a:pt x="2" y="2"/>
                      </a:cubicBezTo>
                      <a:cubicBezTo>
                        <a:pt x="4" y="0"/>
                        <a:pt x="7" y="0"/>
                        <a:pt x="10" y="1"/>
                      </a:cubicBezTo>
                      <a:lnTo>
                        <a:pt x="2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0" name="Freeform 359">
                  <a:extLst>
                    <a:ext uri="{FF2B5EF4-FFF2-40B4-BE49-F238E27FC236}">
                      <a16:creationId xmlns:a16="http://schemas.microsoft.com/office/drawing/2014/main" id="{E89E8FED-45C6-4764-8BBD-760C569EFA6A}"/>
                    </a:ext>
                  </a:extLst>
                </p:cNvPr>
                <p:cNvSpPr>
                  <a:spLocks/>
                </p:cNvSpPr>
                <p:nvPr/>
              </p:nvSpPr>
              <p:spPr bwMode="auto">
                <a:xfrm>
                  <a:off x="3890963" y="1901825"/>
                  <a:ext cx="112713" cy="109537"/>
                </a:xfrm>
                <a:custGeom>
                  <a:avLst/>
                  <a:gdLst>
                    <a:gd name="T0" fmla="*/ 3 w 33"/>
                    <a:gd name="T1" fmla="*/ 17 h 32"/>
                    <a:gd name="T2" fmla="*/ 2 w 33"/>
                    <a:gd name="T3" fmla="*/ 10 h 32"/>
                    <a:gd name="T4" fmla="*/ 9 w 33"/>
                    <a:gd name="T5" fmla="*/ 3 h 32"/>
                    <a:gd name="T6" fmla="*/ 16 w 33"/>
                    <a:gd name="T7" fmla="*/ 3 h 32"/>
                    <a:gd name="T8" fmla="*/ 31 w 33"/>
                    <a:gd name="T9" fmla="*/ 20 h 32"/>
                    <a:gd name="T10" fmla="*/ 31 w 33"/>
                    <a:gd name="T11" fmla="*/ 28 h 32"/>
                    <a:gd name="T12" fmla="*/ 30 w 33"/>
                    <a:gd name="T13" fmla="*/ 29 h 32"/>
                    <a:gd name="T14" fmla="*/ 23 w 33"/>
                    <a:gd name="T15" fmla="*/ 30 h 32"/>
                    <a:gd name="T16" fmla="*/ 3 w 33"/>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3" y="17"/>
                      </a:moveTo>
                      <a:cubicBezTo>
                        <a:pt x="1" y="16"/>
                        <a:pt x="0" y="13"/>
                        <a:pt x="2" y="10"/>
                      </a:cubicBezTo>
                      <a:cubicBezTo>
                        <a:pt x="9" y="3"/>
                        <a:pt x="9" y="3"/>
                        <a:pt x="9" y="3"/>
                      </a:cubicBezTo>
                      <a:cubicBezTo>
                        <a:pt x="11" y="0"/>
                        <a:pt x="14" y="0"/>
                        <a:pt x="16" y="3"/>
                      </a:cubicBezTo>
                      <a:cubicBezTo>
                        <a:pt x="31" y="20"/>
                        <a:pt x="31" y="20"/>
                        <a:pt x="31" y="20"/>
                      </a:cubicBezTo>
                      <a:cubicBezTo>
                        <a:pt x="33" y="23"/>
                        <a:pt x="33" y="26"/>
                        <a:pt x="31" y="28"/>
                      </a:cubicBezTo>
                      <a:cubicBezTo>
                        <a:pt x="30" y="29"/>
                        <a:pt x="30" y="29"/>
                        <a:pt x="30" y="29"/>
                      </a:cubicBezTo>
                      <a:cubicBezTo>
                        <a:pt x="29" y="31"/>
                        <a:pt x="25" y="32"/>
                        <a:pt x="23" y="30"/>
                      </a:cubicBez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1" name="Freeform 360">
                  <a:extLst>
                    <a:ext uri="{FF2B5EF4-FFF2-40B4-BE49-F238E27FC236}">
                      <a16:creationId xmlns:a16="http://schemas.microsoft.com/office/drawing/2014/main" id="{FF672D18-73BF-4EC2-88F3-E63B13BCA6E1}"/>
                    </a:ext>
                  </a:extLst>
                </p:cNvPr>
                <p:cNvSpPr>
                  <a:spLocks/>
                </p:cNvSpPr>
                <p:nvPr/>
              </p:nvSpPr>
              <p:spPr bwMode="auto">
                <a:xfrm>
                  <a:off x="3648076" y="1919288"/>
                  <a:ext cx="106363" cy="107950"/>
                </a:xfrm>
                <a:custGeom>
                  <a:avLst/>
                  <a:gdLst>
                    <a:gd name="T0" fmla="*/ 15 w 31"/>
                    <a:gd name="T1" fmla="*/ 2 h 32"/>
                    <a:gd name="T2" fmla="*/ 21 w 31"/>
                    <a:gd name="T3" fmla="*/ 1 h 32"/>
                    <a:gd name="T4" fmla="*/ 29 w 31"/>
                    <a:gd name="T5" fmla="*/ 8 h 32"/>
                    <a:gd name="T6" fmla="*/ 29 w 31"/>
                    <a:gd name="T7" fmla="*/ 15 h 32"/>
                    <a:gd name="T8" fmla="*/ 11 w 31"/>
                    <a:gd name="T9" fmla="*/ 30 h 32"/>
                    <a:gd name="T10" fmla="*/ 4 w 31"/>
                    <a:gd name="T11" fmla="*/ 30 h 32"/>
                    <a:gd name="T12" fmla="*/ 3 w 31"/>
                    <a:gd name="T13" fmla="*/ 30 h 32"/>
                    <a:gd name="T14" fmla="*/ 2 w 31"/>
                    <a:gd name="T15" fmla="*/ 22 h 32"/>
                    <a:gd name="T16" fmla="*/ 15 w 31"/>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15" y="2"/>
                      </a:moveTo>
                      <a:cubicBezTo>
                        <a:pt x="16" y="0"/>
                        <a:pt x="19" y="0"/>
                        <a:pt x="21" y="1"/>
                      </a:cubicBezTo>
                      <a:cubicBezTo>
                        <a:pt x="29" y="8"/>
                        <a:pt x="29" y="8"/>
                        <a:pt x="29" y="8"/>
                      </a:cubicBezTo>
                      <a:cubicBezTo>
                        <a:pt x="31" y="10"/>
                        <a:pt x="31" y="13"/>
                        <a:pt x="29" y="15"/>
                      </a:cubicBezTo>
                      <a:cubicBezTo>
                        <a:pt x="11" y="30"/>
                        <a:pt x="11" y="30"/>
                        <a:pt x="11" y="30"/>
                      </a:cubicBezTo>
                      <a:cubicBezTo>
                        <a:pt x="9" y="32"/>
                        <a:pt x="6" y="32"/>
                        <a:pt x="4" y="30"/>
                      </a:cubicBezTo>
                      <a:cubicBezTo>
                        <a:pt x="3" y="30"/>
                        <a:pt x="3" y="30"/>
                        <a:pt x="3" y="30"/>
                      </a:cubicBezTo>
                      <a:cubicBezTo>
                        <a:pt x="1" y="28"/>
                        <a:pt x="0" y="24"/>
                        <a:pt x="2" y="22"/>
                      </a:cubicBezTo>
                      <a:lnTo>
                        <a:pt x="1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2" name="Freeform 361">
                  <a:extLst>
                    <a:ext uri="{FF2B5EF4-FFF2-40B4-BE49-F238E27FC236}">
                      <a16:creationId xmlns:a16="http://schemas.microsoft.com/office/drawing/2014/main" id="{AF61C68E-6A65-4054-B11B-13943ABB4379}"/>
                    </a:ext>
                  </a:extLst>
                </p:cNvPr>
                <p:cNvSpPr>
                  <a:spLocks/>
                </p:cNvSpPr>
                <p:nvPr/>
              </p:nvSpPr>
              <p:spPr bwMode="auto">
                <a:xfrm>
                  <a:off x="3876676" y="1655763"/>
                  <a:ext cx="106363" cy="112712"/>
                </a:xfrm>
                <a:custGeom>
                  <a:avLst/>
                  <a:gdLst>
                    <a:gd name="T0" fmla="*/ 17 w 31"/>
                    <a:gd name="T1" fmla="*/ 30 h 33"/>
                    <a:gd name="T2" fmla="*/ 10 w 31"/>
                    <a:gd name="T3" fmla="*/ 31 h 33"/>
                    <a:gd name="T4" fmla="*/ 2 w 31"/>
                    <a:gd name="T5" fmla="*/ 24 h 33"/>
                    <a:gd name="T6" fmla="*/ 2 w 31"/>
                    <a:gd name="T7" fmla="*/ 17 h 33"/>
                    <a:gd name="T8" fmla="*/ 20 w 31"/>
                    <a:gd name="T9" fmla="*/ 2 h 33"/>
                    <a:gd name="T10" fmla="*/ 28 w 31"/>
                    <a:gd name="T11" fmla="*/ 2 h 33"/>
                    <a:gd name="T12" fmla="*/ 29 w 31"/>
                    <a:gd name="T13" fmla="*/ 2 h 33"/>
                    <a:gd name="T14" fmla="*/ 30 w 31"/>
                    <a:gd name="T15" fmla="*/ 10 h 33"/>
                    <a:gd name="T16" fmla="*/ 17 w 31"/>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7" y="30"/>
                      </a:moveTo>
                      <a:cubicBezTo>
                        <a:pt x="15" y="32"/>
                        <a:pt x="12" y="33"/>
                        <a:pt x="10" y="31"/>
                      </a:cubicBezTo>
                      <a:cubicBezTo>
                        <a:pt x="2" y="24"/>
                        <a:pt x="2" y="24"/>
                        <a:pt x="2" y="24"/>
                      </a:cubicBezTo>
                      <a:cubicBezTo>
                        <a:pt x="0" y="22"/>
                        <a:pt x="0" y="19"/>
                        <a:pt x="2" y="17"/>
                      </a:cubicBezTo>
                      <a:cubicBezTo>
                        <a:pt x="20" y="2"/>
                        <a:pt x="20" y="2"/>
                        <a:pt x="20" y="2"/>
                      </a:cubicBezTo>
                      <a:cubicBezTo>
                        <a:pt x="22" y="0"/>
                        <a:pt x="26" y="0"/>
                        <a:pt x="28" y="2"/>
                      </a:cubicBezTo>
                      <a:cubicBezTo>
                        <a:pt x="29" y="2"/>
                        <a:pt x="29" y="2"/>
                        <a:pt x="29" y="2"/>
                      </a:cubicBezTo>
                      <a:cubicBezTo>
                        <a:pt x="31" y="4"/>
                        <a:pt x="31" y="8"/>
                        <a:pt x="30" y="10"/>
                      </a:cubicBezTo>
                      <a:lnTo>
                        <a:pt x="1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3" name="Freeform 362">
                  <a:extLst>
                    <a:ext uri="{FF2B5EF4-FFF2-40B4-BE49-F238E27FC236}">
                      <a16:creationId xmlns:a16="http://schemas.microsoft.com/office/drawing/2014/main" id="{9D210421-C6EC-46F1-BB46-C92DCF701C54}"/>
                    </a:ext>
                  </a:extLst>
                </p:cNvPr>
                <p:cNvSpPr>
                  <a:spLocks/>
                </p:cNvSpPr>
                <p:nvPr/>
              </p:nvSpPr>
              <p:spPr bwMode="auto">
                <a:xfrm>
                  <a:off x="3695701" y="1625600"/>
                  <a:ext cx="92075" cy="119062"/>
                </a:xfrm>
                <a:custGeom>
                  <a:avLst/>
                  <a:gdLst>
                    <a:gd name="T0" fmla="*/ 25 w 27"/>
                    <a:gd name="T1" fmla="*/ 22 h 35"/>
                    <a:gd name="T2" fmla="*/ 24 w 27"/>
                    <a:gd name="T3" fmla="*/ 29 h 35"/>
                    <a:gd name="T4" fmla="*/ 14 w 27"/>
                    <a:gd name="T5" fmla="*/ 33 h 35"/>
                    <a:gd name="T6" fmla="*/ 8 w 27"/>
                    <a:gd name="T7" fmla="*/ 31 h 35"/>
                    <a:gd name="T8" fmla="*/ 1 w 27"/>
                    <a:gd name="T9" fmla="*/ 9 h 35"/>
                    <a:gd name="T10" fmla="*/ 3 w 27"/>
                    <a:gd name="T11" fmla="*/ 1 h 35"/>
                    <a:gd name="T12" fmla="*/ 4 w 27"/>
                    <a:gd name="T13" fmla="*/ 1 h 35"/>
                    <a:gd name="T14" fmla="*/ 12 w 27"/>
                    <a:gd name="T15" fmla="*/ 3 h 35"/>
                    <a:gd name="T16" fmla="*/ 25 w 27"/>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5" y="22"/>
                      </a:moveTo>
                      <a:cubicBezTo>
                        <a:pt x="27" y="25"/>
                        <a:pt x="26" y="27"/>
                        <a:pt x="24" y="29"/>
                      </a:cubicBezTo>
                      <a:cubicBezTo>
                        <a:pt x="14" y="33"/>
                        <a:pt x="14" y="33"/>
                        <a:pt x="14" y="33"/>
                      </a:cubicBezTo>
                      <a:cubicBezTo>
                        <a:pt x="12" y="35"/>
                        <a:pt x="9" y="34"/>
                        <a:pt x="8" y="31"/>
                      </a:cubicBezTo>
                      <a:cubicBezTo>
                        <a:pt x="1" y="9"/>
                        <a:pt x="1" y="9"/>
                        <a:pt x="1" y="9"/>
                      </a:cubicBezTo>
                      <a:cubicBezTo>
                        <a:pt x="0" y="6"/>
                        <a:pt x="1" y="3"/>
                        <a:pt x="3" y="1"/>
                      </a:cubicBezTo>
                      <a:cubicBezTo>
                        <a:pt x="4" y="1"/>
                        <a:pt x="4" y="1"/>
                        <a:pt x="4" y="1"/>
                      </a:cubicBezTo>
                      <a:cubicBezTo>
                        <a:pt x="7" y="0"/>
                        <a:pt x="10" y="1"/>
                        <a:pt x="12" y="3"/>
                      </a:cubicBezTo>
                      <a:lnTo>
                        <a:pt x="2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4" name="Freeform 363">
                  <a:extLst>
                    <a:ext uri="{FF2B5EF4-FFF2-40B4-BE49-F238E27FC236}">
                      <a16:creationId xmlns:a16="http://schemas.microsoft.com/office/drawing/2014/main" id="{FB89D313-4D8B-47AC-948E-9B43EE708090}"/>
                    </a:ext>
                  </a:extLst>
                </p:cNvPr>
                <p:cNvSpPr>
                  <a:spLocks/>
                </p:cNvSpPr>
                <p:nvPr/>
              </p:nvSpPr>
              <p:spPr bwMode="auto">
                <a:xfrm>
                  <a:off x="3846513" y="1938338"/>
                  <a:ext cx="92075" cy="120650"/>
                </a:xfrm>
                <a:custGeom>
                  <a:avLst/>
                  <a:gdLst>
                    <a:gd name="T0" fmla="*/ 1 w 27"/>
                    <a:gd name="T1" fmla="*/ 13 h 35"/>
                    <a:gd name="T2" fmla="*/ 3 w 27"/>
                    <a:gd name="T3" fmla="*/ 6 h 35"/>
                    <a:gd name="T4" fmla="*/ 12 w 27"/>
                    <a:gd name="T5" fmla="*/ 2 h 35"/>
                    <a:gd name="T6" fmla="*/ 19 w 27"/>
                    <a:gd name="T7" fmla="*/ 4 h 35"/>
                    <a:gd name="T8" fmla="*/ 26 w 27"/>
                    <a:gd name="T9" fmla="*/ 26 h 35"/>
                    <a:gd name="T10" fmla="*/ 23 w 27"/>
                    <a:gd name="T11" fmla="*/ 34 h 35"/>
                    <a:gd name="T12" fmla="*/ 22 w 27"/>
                    <a:gd name="T13" fmla="*/ 34 h 35"/>
                    <a:gd name="T14" fmla="*/ 15 w 27"/>
                    <a:gd name="T15" fmla="*/ 32 h 35"/>
                    <a:gd name="T16" fmla="*/ 1 w 27"/>
                    <a:gd name="T17"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1" y="13"/>
                      </a:moveTo>
                      <a:cubicBezTo>
                        <a:pt x="0" y="11"/>
                        <a:pt x="0" y="8"/>
                        <a:pt x="3" y="6"/>
                      </a:cubicBezTo>
                      <a:cubicBezTo>
                        <a:pt x="12" y="2"/>
                        <a:pt x="12" y="2"/>
                        <a:pt x="12" y="2"/>
                      </a:cubicBezTo>
                      <a:cubicBezTo>
                        <a:pt x="15" y="0"/>
                        <a:pt x="18" y="2"/>
                        <a:pt x="19" y="4"/>
                      </a:cubicBezTo>
                      <a:cubicBezTo>
                        <a:pt x="26" y="26"/>
                        <a:pt x="26" y="26"/>
                        <a:pt x="26" y="26"/>
                      </a:cubicBezTo>
                      <a:cubicBezTo>
                        <a:pt x="27" y="29"/>
                        <a:pt x="26" y="32"/>
                        <a:pt x="23" y="34"/>
                      </a:cubicBezTo>
                      <a:cubicBezTo>
                        <a:pt x="22" y="34"/>
                        <a:pt x="22" y="34"/>
                        <a:pt x="22" y="34"/>
                      </a:cubicBezTo>
                      <a:cubicBezTo>
                        <a:pt x="20" y="35"/>
                        <a:pt x="16" y="35"/>
                        <a:pt x="15" y="32"/>
                      </a:cubicBezTo>
                      <a:lnTo>
                        <a:pt x="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5" name="Freeform 364">
                  <a:extLst>
                    <a:ext uri="{FF2B5EF4-FFF2-40B4-BE49-F238E27FC236}">
                      <a16:creationId xmlns:a16="http://schemas.microsoft.com/office/drawing/2014/main" id="{56ADAFC4-2119-494A-A069-B4A2DF932AA0}"/>
                    </a:ext>
                  </a:extLst>
                </p:cNvPr>
                <p:cNvSpPr>
                  <a:spLocks/>
                </p:cNvSpPr>
                <p:nvPr/>
              </p:nvSpPr>
              <p:spPr bwMode="auto">
                <a:xfrm>
                  <a:off x="3597276" y="1871663"/>
                  <a:ext cx="119063" cy="90487"/>
                </a:xfrm>
                <a:custGeom>
                  <a:avLst/>
                  <a:gdLst>
                    <a:gd name="T0" fmla="*/ 23 w 35"/>
                    <a:gd name="T1" fmla="*/ 2 h 27"/>
                    <a:gd name="T2" fmla="*/ 30 w 35"/>
                    <a:gd name="T3" fmla="*/ 3 h 27"/>
                    <a:gd name="T4" fmla="*/ 34 w 35"/>
                    <a:gd name="T5" fmla="*/ 13 h 27"/>
                    <a:gd name="T6" fmla="*/ 32 w 35"/>
                    <a:gd name="T7" fmla="*/ 19 h 27"/>
                    <a:gd name="T8" fmla="*/ 9 w 35"/>
                    <a:gd name="T9" fmla="*/ 26 h 27"/>
                    <a:gd name="T10" fmla="*/ 2 w 35"/>
                    <a:gd name="T11" fmla="*/ 23 h 27"/>
                    <a:gd name="T12" fmla="*/ 2 w 35"/>
                    <a:gd name="T13" fmla="*/ 23 h 27"/>
                    <a:gd name="T14" fmla="*/ 4 w 35"/>
                    <a:gd name="T15" fmla="*/ 15 h 27"/>
                    <a:gd name="T16" fmla="*/ 23 w 3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23" y="2"/>
                      </a:moveTo>
                      <a:cubicBezTo>
                        <a:pt x="25" y="0"/>
                        <a:pt x="28" y="1"/>
                        <a:pt x="30" y="3"/>
                      </a:cubicBezTo>
                      <a:cubicBezTo>
                        <a:pt x="34" y="13"/>
                        <a:pt x="34" y="13"/>
                        <a:pt x="34" y="13"/>
                      </a:cubicBezTo>
                      <a:cubicBezTo>
                        <a:pt x="35" y="15"/>
                        <a:pt x="34" y="18"/>
                        <a:pt x="32" y="19"/>
                      </a:cubicBezTo>
                      <a:cubicBezTo>
                        <a:pt x="9" y="26"/>
                        <a:pt x="9" y="26"/>
                        <a:pt x="9" y="26"/>
                      </a:cubicBezTo>
                      <a:cubicBezTo>
                        <a:pt x="7" y="27"/>
                        <a:pt x="3" y="26"/>
                        <a:pt x="2" y="23"/>
                      </a:cubicBezTo>
                      <a:cubicBezTo>
                        <a:pt x="2" y="23"/>
                        <a:pt x="2" y="23"/>
                        <a:pt x="2" y="23"/>
                      </a:cubicBezTo>
                      <a:cubicBezTo>
                        <a:pt x="0" y="20"/>
                        <a:pt x="1" y="17"/>
                        <a:pt x="4" y="15"/>
                      </a:cubicBez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6" name="Freeform 365">
                  <a:extLst>
                    <a:ext uri="{FF2B5EF4-FFF2-40B4-BE49-F238E27FC236}">
                      <a16:creationId xmlns:a16="http://schemas.microsoft.com/office/drawing/2014/main" id="{323990B1-431E-4020-98C1-2E0C4B4D649D}"/>
                    </a:ext>
                  </a:extLst>
                </p:cNvPr>
                <p:cNvSpPr>
                  <a:spLocks/>
                </p:cNvSpPr>
                <p:nvPr/>
              </p:nvSpPr>
              <p:spPr bwMode="auto">
                <a:xfrm>
                  <a:off x="3914776" y="1720850"/>
                  <a:ext cx="120650" cy="92075"/>
                </a:xfrm>
                <a:custGeom>
                  <a:avLst/>
                  <a:gdLst>
                    <a:gd name="T0" fmla="*/ 13 w 35"/>
                    <a:gd name="T1" fmla="*/ 26 h 27"/>
                    <a:gd name="T2" fmla="*/ 6 w 35"/>
                    <a:gd name="T3" fmla="*/ 24 h 27"/>
                    <a:gd name="T4" fmla="*/ 1 w 35"/>
                    <a:gd name="T5" fmla="*/ 15 h 27"/>
                    <a:gd name="T6" fmla="*/ 4 w 35"/>
                    <a:gd name="T7" fmla="*/ 8 h 27"/>
                    <a:gd name="T8" fmla="*/ 26 w 35"/>
                    <a:gd name="T9" fmla="*/ 1 h 27"/>
                    <a:gd name="T10" fmla="*/ 33 w 35"/>
                    <a:gd name="T11" fmla="*/ 4 h 27"/>
                    <a:gd name="T12" fmla="*/ 34 w 35"/>
                    <a:gd name="T13" fmla="*/ 5 h 27"/>
                    <a:gd name="T14" fmla="*/ 32 w 35"/>
                    <a:gd name="T15" fmla="*/ 12 h 27"/>
                    <a:gd name="T16" fmla="*/ 13 w 35"/>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13" y="26"/>
                      </a:moveTo>
                      <a:cubicBezTo>
                        <a:pt x="10" y="27"/>
                        <a:pt x="7" y="26"/>
                        <a:pt x="6" y="24"/>
                      </a:cubicBezTo>
                      <a:cubicBezTo>
                        <a:pt x="1" y="15"/>
                        <a:pt x="1" y="15"/>
                        <a:pt x="1" y="15"/>
                      </a:cubicBezTo>
                      <a:cubicBezTo>
                        <a:pt x="0" y="12"/>
                        <a:pt x="1" y="9"/>
                        <a:pt x="4" y="8"/>
                      </a:cubicBezTo>
                      <a:cubicBezTo>
                        <a:pt x="26" y="1"/>
                        <a:pt x="26" y="1"/>
                        <a:pt x="26" y="1"/>
                      </a:cubicBezTo>
                      <a:cubicBezTo>
                        <a:pt x="29" y="0"/>
                        <a:pt x="32" y="1"/>
                        <a:pt x="33" y="4"/>
                      </a:cubicBezTo>
                      <a:cubicBezTo>
                        <a:pt x="34" y="5"/>
                        <a:pt x="34" y="5"/>
                        <a:pt x="34" y="5"/>
                      </a:cubicBezTo>
                      <a:cubicBezTo>
                        <a:pt x="35" y="7"/>
                        <a:pt x="34" y="11"/>
                        <a:pt x="32" y="12"/>
                      </a:cubicBezTo>
                      <a:lnTo>
                        <a:pt x="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7" name="Freeform 366">
                  <a:extLst>
                    <a:ext uri="{FF2B5EF4-FFF2-40B4-BE49-F238E27FC236}">
                      <a16:creationId xmlns:a16="http://schemas.microsoft.com/office/drawing/2014/main" id="{67D92520-19E9-492C-B40E-E5F9DE924E09}"/>
                    </a:ext>
                  </a:extLst>
                </p:cNvPr>
                <p:cNvSpPr>
                  <a:spLocks/>
                </p:cNvSpPr>
                <p:nvPr/>
              </p:nvSpPr>
              <p:spPr bwMode="auto">
                <a:xfrm>
                  <a:off x="3586163" y="1751013"/>
                  <a:ext cx="120650" cy="82550"/>
                </a:xfrm>
                <a:custGeom>
                  <a:avLst/>
                  <a:gdLst>
                    <a:gd name="T0" fmla="*/ 31 w 35"/>
                    <a:gd name="T1" fmla="*/ 4 h 24"/>
                    <a:gd name="T2" fmla="*/ 34 w 35"/>
                    <a:gd name="T3" fmla="*/ 10 h 24"/>
                    <a:gd name="T4" fmla="*/ 31 w 35"/>
                    <a:gd name="T5" fmla="*/ 20 h 24"/>
                    <a:gd name="T6" fmla="*/ 25 w 35"/>
                    <a:gd name="T7" fmla="*/ 23 h 24"/>
                    <a:gd name="T8" fmla="*/ 4 w 35"/>
                    <a:gd name="T9" fmla="*/ 12 h 24"/>
                    <a:gd name="T10" fmla="*/ 1 w 35"/>
                    <a:gd name="T11" fmla="*/ 5 h 24"/>
                    <a:gd name="T12" fmla="*/ 1 w 35"/>
                    <a:gd name="T13" fmla="*/ 4 h 24"/>
                    <a:gd name="T14" fmla="*/ 8 w 35"/>
                    <a:gd name="T15" fmla="*/ 0 h 24"/>
                    <a:gd name="T16" fmla="*/ 31 w 35"/>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31" y="4"/>
                      </a:moveTo>
                      <a:cubicBezTo>
                        <a:pt x="34" y="5"/>
                        <a:pt x="35" y="8"/>
                        <a:pt x="34" y="10"/>
                      </a:cubicBezTo>
                      <a:cubicBezTo>
                        <a:pt x="31" y="20"/>
                        <a:pt x="31" y="20"/>
                        <a:pt x="31" y="20"/>
                      </a:cubicBezTo>
                      <a:cubicBezTo>
                        <a:pt x="30" y="23"/>
                        <a:pt x="27" y="24"/>
                        <a:pt x="25" y="23"/>
                      </a:cubicBezTo>
                      <a:cubicBezTo>
                        <a:pt x="4" y="12"/>
                        <a:pt x="4" y="12"/>
                        <a:pt x="4" y="12"/>
                      </a:cubicBezTo>
                      <a:cubicBezTo>
                        <a:pt x="1" y="11"/>
                        <a:pt x="0" y="8"/>
                        <a:pt x="1" y="5"/>
                      </a:cubicBezTo>
                      <a:cubicBezTo>
                        <a:pt x="1" y="4"/>
                        <a:pt x="1" y="4"/>
                        <a:pt x="1" y="4"/>
                      </a:cubicBezTo>
                      <a:cubicBezTo>
                        <a:pt x="2" y="2"/>
                        <a:pt x="5" y="0"/>
                        <a:pt x="8" y="0"/>
                      </a:cubicBezTo>
                      <a:lnTo>
                        <a:pt x="3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8" name="Freeform 367">
                  <a:extLst>
                    <a:ext uri="{FF2B5EF4-FFF2-40B4-BE49-F238E27FC236}">
                      <a16:creationId xmlns:a16="http://schemas.microsoft.com/office/drawing/2014/main" id="{904BB4A7-5A9A-4EA6-9178-3FB889EE2A72}"/>
                    </a:ext>
                  </a:extLst>
                </p:cNvPr>
                <p:cNvSpPr>
                  <a:spLocks/>
                </p:cNvSpPr>
                <p:nvPr/>
              </p:nvSpPr>
              <p:spPr bwMode="auto">
                <a:xfrm>
                  <a:off x="3925888" y="1851025"/>
                  <a:ext cx="122238" cy="80962"/>
                </a:xfrm>
                <a:custGeom>
                  <a:avLst/>
                  <a:gdLst>
                    <a:gd name="T0" fmla="*/ 5 w 36"/>
                    <a:gd name="T1" fmla="*/ 20 h 24"/>
                    <a:gd name="T2" fmla="*/ 1 w 36"/>
                    <a:gd name="T3" fmla="*/ 14 h 24"/>
                    <a:gd name="T4" fmla="*/ 4 w 36"/>
                    <a:gd name="T5" fmla="*/ 4 h 24"/>
                    <a:gd name="T6" fmla="*/ 11 w 36"/>
                    <a:gd name="T7" fmla="*/ 1 h 24"/>
                    <a:gd name="T8" fmla="*/ 32 w 36"/>
                    <a:gd name="T9" fmla="*/ 12 h 24"/>
                    <a:gd name="T10" fmla="*/ 35 w 36"/>
                    <a:gd name="T11" fmla="*/ 19 h 24"/>
                    <a:gd name="T12" fmla="*/ 34 w 36"/>
                    <a:gd name="T13" fmla="*/ 20 h 24"/>
                    <a:gd name="T14" fmla="*/ 28 w 36"/>
                    <a:gd name="T15" fmla="*/ 24 h 24"/>
                    <a:gd name="T16" fmla="*/ 5 w 36"/>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4">
                      <a:moveTo>
                        <a:pt x="5" y="20"/>
                      </a:moveTo>
                      <a:cubicBezTo>
                        <a:pt x="2" y="19"/>
                        <a:pt x="0" y="17"/>
                        <a:pt x="1" y="14"/>
                      </a:cubicBezTo>
                      <a:cubicBezTo>
                        <a:pt x="4" y="4"/>
                        <a:pt x="4" y="4"/>
                        <a:pt x="4" y="4"/>
                      </a:cubicBezTo>
                      <a:cubicBezTo>
                        <a:pt x="5" y="1"/>
                        <a:pt x="8" y="0"/>
                        <a:pt x="11" y="1"/>
                      </a:cubicBezTo>
                      <a:cubicBezTo>
                        <a:pt x="32" y="12"/>
                        <a:pt x="32" y="12"/>
                        <a:pt x="32" y="12"/>
                      </a:cubicBezTo>
                      <a:cubicBezTo>
                        <a:pt x="34" y="13"/>
                        <a:pt x="36" y="16"/>
                        <a:pt x="35" y="19"/>
                      </a:cubicBezTo>
                      <a:cubicBezTo>
                        <a:pt x="34" y="20"/>
                        <a:pt x="34" y="20"/>
                        <a:pt x="34" y="20"/>
                      </a:cubicBezTo>
                      <a:cubicBezTo>
                        <a:pt x="34" y="23"/>
                        <a:pt x="31" y="24"/>
                        <a:pt x="28" y="24"/>
                      </a:cubicBezTo>
                      <a:lnTo>
                        <a:pt x="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89" name="Freeform 368">
                  <a:extLst>
                    <a:ext uri="{FF2B5EF4-FFF2-40B4-BE49-F238E27FC236}">
                      <a16:creationId xmlns:a16="http://schemas.microsoft.com/office/drawing/2014/main" id="{14670141-C70B-47F4-9D4B-5A4D9E512E9F}"/>
                    </a:ext>
                  </a:extLst>
                </p:cNvPr>
                <p:cNvSpPr>
                  <a:spLocks/>
                </p:cNvSpPr>
                <p:nvPr/>
              </p:nvSpPr>
              <p:spPr bwMode="auto">
                <a:xfrm>
                  <a:off x="3722688" y="1952625"/>
                  <a:ext cx="85725" cy="119062"/>
                </a:xfrm>
                <a:custGeom>
                  <a:avLst/>
                  <a:gdLst>
                    <a:gd name="T0" fmla="*/ 5 w 25"/>
                    <a:gd name="T1" fmla="*/ 4 h 35"/>
                    <a:gd name="T2" fmla="*/ 11 w 25"/>
                    <a:gd name="T3" fmla="*/ 0 h 35"/>
                    <a:gd name="T4" fmla="*/ 21 w 25"/>
                    <a:gd name="T5" fmla="*/ 4 h 35"/>
                    <a:gd name="T6" fmla="*/ 23 w 25"/>
                    <a:gd name="T7" fmla="*/ 10 h 35"/>
                    <a:gd name="T8" fmla="*/ 13 w 25"/>
                    <a:gd name="T9" fmla="*/ 31 h 35"/>
                    <a:gd name="T10" fmla="*/ 6 w 25"/>
                    <a:gd name="T11" fmla="*/ 34 h 35"/>
                    <a:gd name="T12" fmla="*/ 5 w 25"/>
                    <a:gd name="T13" fmla="*/ 34 h 35"/>
                    <a:gd name="T14" fmla="*/ 1 w 25"/>
                    <a:gd name="T15" fmla="*/ 27 h 35"/>
                    <a:gd name="T16" fmla="*/ 5 w 25"/>
                    <a:gd name="T17"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5">
                      <a:moveTo>
                        <a:pt x="5" y="4"/>
                      </a:moveTo>
                      <a:cubicBezTo>
                        <a:pt x="6" y="1"/>
                        <a:pt x="8" y="0"/>
                        <a:pt x="11" y="0"/>
                      </a:cubicBezTo>
                      <a:cubicBezTo>
                        <a:pt x="21" y="4"/>
                        <a:pt x="21" y="4"/>
                        <a:pt x="21" y="4"/>
                      </a:cubicBezTo>
                      <a:cubicBezTo>
                        <a:pt x="24" y="5"/>
                        <a:pt x="25" y="7"/>
                        <a:pt x="23" y="10"/>
                      </a:cubicBezTo>
                      <a:cubicBezTo>
                        <a:pt x="13" y="31"/>
                        <a:pt x="13" y="31"/>
                        <a:pt x="13" y="31"/>
                      </a:cubicBezTo>
                      <a:cubicBezTo>
                        <a:pt x="12" y="34"/>
                        <a:pt x="9" y="35"/>
                        <a:pt x="6" y="34"/>
                      </a:cubicBezTo>
                      <a:cubicBezTo>
                        <a:pt x="5" y="34"/>
                        <a:pt x="5" y="34"/>
                        <a:pt x="5" y="34"/>
                      </a:cubicBezTo>
                      <a:cubicBezTo>
                        <a:pt x="2" y="33"/>
                        <a:pt x="0" y="30"/>
                        <a:pt x="1" y="27"/>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0" name="Freeform 369">
                  <a:extLst>
                    <a:ext uri="{FF2B5EF4-FFF2-40B4-BE49-F238E27FC236}">
                      <a16:creationId xmlns:a16="http://schemas.microsoft.com/office/drawing/2014/main" id="{FC343F02-661E-4C18-81A0-867038DD6136}"/>
                    </a:ext>
                  </a:extLst>
                </p:cNvPr>
                <p:cNvSpPr>
                  <a:spLocks/>
                </p:cNvSpPr>
                <p:nvPr/>
              </p:nvSpPr>
              <p:spPr bwMode="auto">
                <a:xfrm>
                  <a:off x="3825876" y="1611313"/>
                  <a:ext cx="82550" cy="123825"/>
                </a:xfrm>
                <a:custGeom>
                  <a:avLst/>
                  <a:gdLst>
                    <a:gd name="T0" fmla="*/ 19 w 24"/>
                    <a:gd name="T1" fmla="*/ 31 h 36"/>
                    <a:gd name="T2" fmla="*/ 14 w 24"/>
                    <a:gd name="T3" fmla="*/ 35 h 36"/>
                    <a:gd name="T4" fmla="*/ 4 w 24"/>
                    <a:gd name="T5" fmla="*/ 31 h 36"/>
                    <a:gd name="T6" fmla="*/ 1 w 24"/>
                    <a:gd name="T7" fmla="*/ 25 h 36"/>
                    <a:gd name="T8" fmla="*/ 12 w 24"/>
                    <a:gd name="T9" fmla="*/ 4 h 36"/>
                    <a:gd name="T10" fmla="*/ 19 w 24"/>
                    <a:gd name="T11" fmla="*/ 1 h 36"/>
                    <a:gd name="T12" fmla="*/ 20 w 24"/>
                    <a:gd name="T13" fmla="*/ 1 h 36"/>
                    <a:gd name="T14" fmla="*/ 24 w 24"/>
                    <a:gd name="T15" fmla="*/ 8 h 36"/>
                    <a:gd name="T16" fmla="*/ 19 w 24"/>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19" y="31"/>
                      </a:moveTo>
                      <a:cubicBezTo>
                        <a:pt x="19" y="34"/>
                        <a:pt x="16" y="36"/>
                        <a:pt x="14" y="35"/>
                      </a:cubicBezTo>
                      <a:cubicBezTo>
                        <a:pt x="4" y="31"/>
                        <a:pt x="4" y="31"/>
                        <a:pt x="4" y="31"/>
                      </a:cubicBezTo>
                      <a:cubicBezTo>
                        <a:pt x="1" y="31"/>
                        <a:pt x="0" y="28"/>
                        <a:pt x="1" y="25"/>
                      </a:cubicBezTo>
                      <a:cubicBezTo>
                        <a:pt x="12" y="4"/>
                        <a:pt x="12" y="4"/>
                        <a:pt x="12" y="4"/>
                      </a:cubicBezTo>
                      <a:cubicBezTo>
                        <a:pt x="13" y="2"/>
                        <a:pt x="16" y="0"/>
                        <a:pt x="19" y="1"/>
                      </a:cubicBezTo>
                      <a:cubicBezTo>
                        <a:pt x="20" y="1"/>
                        <a:pt x="20" y="1"/>
                        <a:pt x="20" y="1"/>
                      </a:cubicBezTo>
                      <a:cubicBezTo>
                        <a:pt x="22" y="2"/>
                        <a:pt x="24" y="5"/>
                        <a:pt x="24" y="8"/>
                      </a:cubicBezTo>
                      <a:lnTo>
                        <a:pt x="1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grpSp>
      <p:grpSp>
        <p:nvGrpSpPr>
          <p:cNvPr id="3" name="Group 2">
            <a:extLst>
              <a:ext uri="{FF2B5EF4-FFF2-40B4-BE49-F238E27FC236}">
                <a16:creationId xmlns:a16="http://schemas.microsoft.com/office/drawing/2014/main" id="{F4215DE4-244A-4E55-B8EF-E54D18AC37A1}"/>
              </a:ext>
            </a:extLst>
          </p:cNvPr>
          <p:cNvGrpSpPr/>
          <p:nvPr/>
        </p:nvGrpSpPr>
        <p:grpSpPr>
          <a:xfrm>
            <a:off x="2159688" y="3428399"/>
            <a:ext cx="2537207" cy="488867"/>
            <a:chOff x="2159688" y="3428399"/>
            <a:chExt cx="2537207" cy="488867"/>
          </a:xfrm>
        </p:grpSpPr>
        <p:sp>
          <p:nvSpPr>
            <p:cNvPr id="117" name="TextBox 116">
              <a:extLst>
                <a:ext uri="{FF2B5EF4-FFF2-40B4-BE49-F238E27FC236}">
                  <a16:creationId xmlns:a16="http://schemas.microsoft.com/office/drawing/2014/main" id="{7BDE06CA-7603-481D-A367-E80EA616F221}"/>
                </a:ext>
              </a:extLst>
            </p:cNvPr>
            <p:cNvSpPr txBox="1"/>
            <p:nvPr/>
          </p:nvSpPr>
          <p:spPr>
            <a:xfrm>
              <a:off x="2599639" y="3428399"/>
              <a:ext cx="1484144" cy="437684"/>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1. Download and configure appliance</a:t>
              </a:r>
            </a:p>
          </p:txBody>
        </p:sp>
        <p:cxnSp>
          <p:nvCxnSpPr>
            <p:cNvPr id="210" name="Straight Arrow Connector 209">
              <a:extLst>
                <a:ext uri="{FF2B5EF4-FFF2-40B4-BE49-F238E27FC236}">
                  <a16:creationId xmlns:a16="http://schemas.microsoft.com/office/drawing/2014/main" id="{627A318C-7E2C-4772-9C76-D079DBA789E2}"/>
                </a:ext>
              </a:extLst>
            </p:cNvPr>
            <p:cNvCxnSpPr>
              <a:cxnSpLocks/>
            </p:cNvCxnSpPr>
            <p:nvPr/>
          </p:nvCxnSpPr>
          <p:spPr>
            <a:xfrm flipH="1" flipV="1">
              <a:off x="2159688" y="3911581"/>
              <a:ext cx="2537207" cy="568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7FB7717-2DB1-4A2B-8A8D-1223C341492F}"/>
              </a:ext>
            </a:extLst>
          </p:cNvPr>
          <p:cNvGrpSpPr/>
          <p:nvPr/>
        </p:nvGrpSpPr>
        <p:grpSpPr>
          <a:xfrm>
            <a:off x="2037094" y="2440252"/>
            <a:ext cx="2659801" cy="1256562"/>
            <a:chOff x="2037094" y="2440252"/>
            <a:chExt cx="2659801" cy="1256562"/>
          </a:xfrm>
        </p:grpSpPr>
        <p:cxnSp>
          <p:nvCxnSpPr>
            <p:cNvPr id="211" name="Straight Arrow Connector 210">
              <a:extLst>
                <a:ext uri="{FF2B5EF4-FFF2-40B4-BE49-F238E27FC236}">
                  <a16:creationId xmlns:a16="http://schemas.microsoft.com/office/drawing/2014/main" id="{C2E12850-CE23-4F5D-B23A-A656717F9084}"/>
                </a:ext>
              </a:extLst>
            </p:cNvPr>
            <p:cNvCxnSpPr/>
            <p:nvPr/>
          </p:nvCxnSpPr>
          <p:spPr>
            <a:xfrm flipH="1" flipV="1">
              <a:off x="2037094" y="2440252"/>
              <a:ext cx="2659801" cy="125656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A35CEEDD-8F37-4418-9FD6-F835D46FDF0B}"/>
                </a:ext>
              </a:extLst>
            </p:cNvPr>
            <p:cNvSpPr txBox="1"/>
            <p:nvPr/>
          </p:nvSpPr>
          <p:spPr>
            <a:xfrm rot="1518117">
              <a:off x="2575340" y="2779361"/>
              <a:ext cx="1755166"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2. Start discovery</a:t>
              </a:r>
            </a:p>
          </p:txBody>
        </p:sp>
      </p:grpSp>
      <p:grpSp>
        <p:nvGrpSpPr>
          <p:cNvPr id="5" name="Group 4"/>
          <p:cNvGrpSpPr/>
          <p:nvPr/>
        </p:nvGrpSpPr>
        <p:grpSpPr>
          <a:xfrm>
            <a:off x="4428439" y="3568111"/>
            <a:ext cx="1484144" cy="919751"/>
            <a:chOff x="5038893" y="4634911"/>
            <a:chExt cx="1484144" cy="919751"/>
          </a:xfrm>
        </p:grpSpPr>
        <p:pic>
          <p:nvPicPr>
            <p:cNvPr id="209" name="Picture 208">
              <a:extLst>
                <a:ext uri="{FF2B5EF4-FFF2-40B4-BE49-F238E27FC236}">
                  <a16:creationId xmlns:a16="http://schemas.microsoft.com/office/drawing/2014/main" id="{10CFC8BA-F661-4EB5-AB9D-943BC07AC1F1}"/>
                </a:ext>
              </a:extLst>
            </p:cNvPr>
            <p:cNvPicPr>
              <a:picLocks noChangeAspect="1"/>
            </p:cNvPicPr>
            <p:nvPr/>
          </p:nvPicPr>
          <p:blipFill>
            <a:blip r:embed="rId5"/>
            <a:stretch>
              <a:fillRect/>
            </a:stretch>
          </p:blipFill>
          <p:spPr>
            <a:xfrm>
              <a:off x="5429129" y="4634911"/>
              <a:ext cx="732817" cy="737122"/>
            </a:xfrm>
            <a:prstGeom prst="rect">
              <a:avLst/>
            </a:prstGeom>
          </p:spPr>
        </p:pic>
        <p:sp>
          <p:nvSpPr>
            <p:cNvPr id="215" name="TextBox 214">
              <a:extLst>
                <a:ext uri="{FF2B5EF4-FFF2-40B4-BE49-F238E27FC236}">
                  <a16:creationId xmlns:a16="http://schemas.microsoft.com/office/drawing/2014/main" id="{3D2317AD-6DE4-48F2-B668-5D251D67AE39}"/>
                </a:ext>
              </a:extLst>
            </p:cNvPr>
            <p:cNvSpPr txBox="1"/>
            <p:nvPr/>
          </p:nvSpPr>
          <p:spPr>
            <a:xfrm>
              <a:off x="5038893" y="5316422"/>
              <a:ext cx="1484144" cy="238240"/>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918" b="0" i="0" u="none" strike="noStrike" kern="1200" cap="none" spc="0" normalizeH="0" baseline="0" noProof="0">
                  <a:ln>
                    <a:noFill/>
                  </a:ln>
                  <a:solidFill>
                    <a:prstClr val="black"/>
                  </a:solidFill>
                  <a:effectLst/>
                  <a:uLnTx/>
                  <a:uFillTx/>
                  <a:latin typeface="Segoe UI Semilight"/>
                  <a:ea typeface="+mn-ea"/>
                  <a:cs typeface="+mn-cs"/>
                </a:rPr>
                <a:t>User</a:t>
              </a:r>
            </a:p>
          </p:txBody>
        </p:sp>
      </p:grpSp>
      <p:grpSp>
        <p:nvGrpSpPr>
          <p:cNvPr id="11" name="Group 10">
            <a:extLst>
              <a:ext uri="{FF2B5EF4-FFF2-40B4-BE49-F238E27FC236}">
                <a16:creationId xmlns:a16="http://schemas.microsoft.com/office/drawing/2014/main" id="{78CD8525-39A8-4FB8-9A08-A9BF15745BEA}"/>
              </a:ext>
            </a:extLst>
          </p:cNvPr>
          <p:cNvGrpSpPr/>
          <p:nvPr/>
        </p:nvGrpSpPr>
        <p:grpSpPr>
          <a:xfrm>
            <a:off x="6021510" y="1460524"/>
            <a:ext cx="3474506" cy="890298"/>
            <a:chOff x="6021510" y="1460524"/>
            <a:chExt cx="3474506" cy="890298"/>
          </a:xfrm>
        </p:grpSpPr>
        <p:grpSp>
          <p:nvGrpSpPr>
            <p:cNvPr id="9" name="Group 8">
              <a:extLst>
                <a:ext uri="{FF2B5EF4-FFF2-40B4-BE49-F238E27FC236}">
                  <a16:creationId xmlns:a16="http://schemas.microsoft.com/office/drawing/2014/main" id="{67E2F0DF-B1DC-4E2D-8F65-7578B1F564C9}"/>
                </a:ext>
              </a:extLst>
            </p:cNvPr>
            <p:cNvGrpSpPr/>
            <p:nvPr/>
          </p:nvGrpSpPr>
          <p:grpSpPr>
            <a:xfrm>
              <a:off x="6021510" y="1602583"/>
              <a:ext cx="2001439" cy="299746"/>
              <a:chOff x="6021510" y="1602583"/>
              <a:chExt cx="2001439" cy="299746"/>
            </a:xfrm>
          </p:grpSpPr>
          <p:sp>
            <p:nvSpPr>
              <p:cNvPr id="114" name="TextBox 113">
                <a:extLst>
                  <a:ext uri="{FF2B5EF4-FFF2-40B4-BE49-F238E27FC236}">
                    <a16:creationId xmlns:a16="http://schemas.microsoft.com/office/drawing/2014/main" id="{80CE3A3F-FCED-45C8-AD6E-803D7E198BDF}"/>
                  </a:ext>
                </a:extLst>
              </p:cNvPr>
              <p:cNvSpPr txBox="1"/>
              <p:nvPr/>
            </p:nvSpPr>
            <p:spPr>
              <a:xfrm>
                <a:off x="6021510" y="1602583"/>
                <a:ext cx="2001439"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Processed metadata</a:t>
                </a:r>
              </a:p>
            </p:txBody>
          </p:sp>
          <p:cxnSp>
            <p:nvCxnSpPr>
              <p:cNvPr id="214" name="Straight Arrow Connector 213">
                <a:extLst>
                  <a:ext uri="{FF2B5EF4-FFF2-40B4-BE49-F238E27FC236}">
                    <a16:creationId xmlns:a16="http://schemas.microsoft.com/office/drawing/2014/main" id="{B6F34993-21F5-40F2-A72A-076FFD9DF3A5}"/>
                  </a:ext>
                </a:extLst>
              </p:cNvPr>
              <p:cNvCxnSpPr/>
              <p:nvPr/>
            </p:nvCxnSpPr>
            <p:spPr>
              <a:xfrm>
                <a:off x="6195969" y="1900087"/>
                <a:ext cx="1676737" cy="2242"/>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7772636" y="1460524"/>
              <a:ext cx="1723380" cy="890298"/>
              <a:chOff x="8114634" y="2070124"/>
              <a:chExt cx="1723380" cy="890298"/>
            </a:xfrm>
          </p:grpSpPr>
          <p:grpSp>
            <p:nvGrpSpPr>
              <p:cNvPr id="25" name="Group 24"/>
              <p:cNvGrpSpPr/>
              <p:nvPr/>
            </p:nvGrpSpPr>
            <p:grpSpPr>
              <a:xfrm>
                <a:off x="8114634" y="2070124"/>
                <a:ext cx="1723380" cy="890298"/>
                <a:chOff x="8114634" y="2070124"/>
                <a:chExt cx="1723380" cy="890298"/>
              </a:xfrm>
            </p:grpSpPr>
            <p:sp>
              <p:nvSpPr>
                <p:cNvPr id="119" name="Freeform 119">
                  <a:extLst>
                    <a:ext uri="{FF2B5EF4-FFF2-40B4-BE49-F238E27FC236}">
                      <a16:creationId xmlns:a16="http://schemas.microsoft.com/office/drawing/2014/main" id="{8B61F992-79D0-4D5A-87AE-C61E062571A4}"/>
                    </a:ext>
                  </a:extLst>
                </p:cNvPr>
                <p:cNvSpPr>
                  <a:spLocks/>
                </p:cNvSpPr>
                <p:nvPr/>
              </p:nvSpPr>
              <p:spPr bwMode="auto">
                <a:xfrm>
                  <a:off x="8114634" y="2070124"/>
                  <a:ext cx="1723380" cy="865198"/>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0070C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213" name="TextBox 212">
                  <a:extLst>
                    <a:ext uri="{FF2B5EF4-FFF2-40B4-BE49-F238E27FC236}">
                      <a16:creationId xmlns:a16="http://schemas.microsoft.com/office/drawing/2014/main" id="{A1F08DC3-3D21-4E55-BD6D-ACCFD444C0A5}"/>
                    </a:ext>
                  </a:extLst>
                </p:cNvPr>
                <p:cNvSpPr txBox="1"/>
                <p:nvPr/>
              </p:nvSpPr>
              <p:spPr>
                <a:xfrm>
                  <a:off x="8227274" y="2690137"/>
                  <a:ext cx="1576604" cy="270285"/>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Segoe UI Semilight"/>
                      <a:ea typeface="+mn-ea"/>
                      <a:cs typeface="+mn-cs"/>
                    </a:rPr>
                    <a:t>Azure Migrate Portal</a:t>
                  </a:r>
                </a:p>
              </p:txBody>
            </p:sp>
          </p:grpSp>
          <p:pic>
            <p:nvPicPr>
              <p:cNvPr id="216" name="Graphic 6">
                <a:extLst>
                  <a:ext uri="{FF2B5EF4-FFF2-40B4-BE49-F238E27FC236}">
                    <a16:creationId xmlns:a16="http://schemas.microsoft.com/office/drawing/2014/main" id="{77742D28-A2C5-4EE7-B70C-DF412AEA4B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3429" y="2216757"/>
                <a:ext cx="571931" cy="571931"/>
              </a:xfrm>
              <a:prstGeom prst="rect">
                <a:avLst/>
              </a:prstGeom>
            </p:spPr>
          </p:pic>
        </p:grpSp>
      </p:grpSp>
      <p:grpSp>
        <p:nvGrpSpPr>
          <p:cNvPr id="111" name="Group 110">
            <a:extLst>
              <a:ext uri="{FF2B5EF4-FFF2-40B4-BE49-F238E27FC236}">
                <a16:creationId xmlns:a16="http://schemas.microsoft.com/office/drawing/2014/main" id="{89D4D5AB-B2C6-4D47-8591-36DF9B7926D5}"/>
              </a:ext>
            </a:extLst>
          </p:cNvPr>
          <p:cNvGrpSpPr/>
          <p:nvPr/>
        </p:nvGrpSpPr>
        <p:grpSpPr>
          <a:xfrm>
            <a:off x="9735357" y="1537707"/>
            <a:ext cx="1784360" cy="833228"/>
            <a:chOff x="9722094" y="2061587"/>
            <a:chExt cx="1749531" cy="816965"/>
          </a:xfrm>
        </p:grpSpPr>
        <p:grpSp>
          <p:nvGrpSpPr>
            <p:cNvPr id="150" name="Group 149">
              <a:extLst>
                <a:ext uri="{FF2B5EF4-FFF2-40B4-BE49-F238E27FC236}">
                  <a16:creationId xmlns:a16="http://schemas.microsoft.com/office/drawing/2014/main" id="{CA048AB0-C1EC-4B9F-AB6A-EA228F3A5121}"/>
                </a:ext>
              </a:extLst>
            </p:cNvPr>
            <p:cNvGrpSpPr/>
            <p:nvPr/>
          </p:nvGrpSpPr>
          <p:grpSpPr>
            <a:xfrm>
              <a:off x="9722094" y="2088566"/>
              <a:ext cx="582914" cy="583501"/>
              <a:chOff x="9636568" y="3057873"/>
              <a:chExt cx="458788" cy="460376"/>
            </a:xfrm>
          </p:grpSpPr>
          <p:sp>
            <p:nvSpPr>
              <p:cNvPr id="192" name="Rectangle 25">
                <a:extLst>
                  <a:ext uri="{FF2B5EF4-FFF2-40B4-BE49-F238E27FC236}">
                    <a16:creationId xmlns:a16="http://schemas.microsoft.com/office/drawing/2014/main" id="{BC9A8750-45D8-4706-961B-E4A91F98542E}"/>
                  </a:ext>
                </a:extLst>
              </p:cNvPr>
              <p:cNvSpPr>
                <a:spLocks noChangeArrowheads="1"/>
              </p:cNvSpPr>
              <p:nvPr/>
            </p:nvSpPr>
            <p:spPr bwMode="auto">
              <a:xfrm>
                <a:off x="9636568" y="3057873"/>
                <a:ext cx="458788" cy="4603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3" name="Rectangle 26">
                <a:extLst>
                  <a:ext uri="{FF2B5EF4-FFF2-40B4-BE49-F238E27FC236}">
                    <a16:creationId xmlns:a16="http://schemas.microsoft.com/office/drawing/2014/main" id="{D26F81E6-7C9B-4028-B2DE-654BBDE88178}"/>
                  </a:ext>
                </a:extLst>
              </p:cNvPr>
              <p:cNvSpPr>
                <a:spLocks noChangeArrowheads="1"/>
              </p:cNvSpPr>
              <p:nvPr/>
            </p:nvSpPr>
            <p:spPr bwMode="auto">
              <a:xfrm>
                <a:off x="9647246" y="3276606"/>
                <a:ext cx="74613" cy="16668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4" name="Rectangle 27">
                <a:extLst>
                  <a:ext uri="{FF2B5EF4-FFF2-40B4-BE49-F238E27FC236}">
                    <a16:creationId xmlns:a16="http://schemas.microsoft.com/office/drawing/2014/main" id="{D830D05A-7F50-4922-8457-2CAF8E861C07}"/>
                  </a:ext>
                </a:extLst>
              </p:cNvPr>
              <p:cNvSpPr>
                <a:spLocks noChangeArrowheads="1"/>
              </p:cNvSpPr>
              <p:nvPr/>
            </p:nvSpPr>
            <p:spPr bwMode="auto">
              <a:xfrm>
                <a:off x="9863146" y="3224218"/>
                <a:ext cx="74613" cy="219075"/>
              </a:xfrm>
              <a:prstGeom prst="rect">
                <a:avLst/>
              </a:prstGeom>
              <a:solidFill>
                <a:srgbClr val="40CD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5" name="Rectangle 28">
                <a:extLst>
                  <a:ext uri="{FF2B5EF4-FFF2-40B4-BE49-F238E27FC236}">
                    <a16:creationId xmlns:a16="http://schemas.microsoft.com/office/drawing/2014/main" id="{C03DB66C-A6FA-4D7F-825D-7CD3BAEBE44A}"/>
                  </a:ext>
                </a:extLst>
              </p:cNvPr>
              <p:cNvSpPr>
                <a:spLocks noChangeArrowheads="1"/>
              </p:cNvSpPr>
              <p:nvPr/>
            </p:nvSpPr>
            <p:spPr bwMode="auto">
              <a:xfrm>
                <a:off x="9972684" y="3078168"/>
                <a:ext cx="74613" cy="36512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6" name="Rectangle 29">
                <a:extLst>
                  <a:ext uri="{FF2B5EF4-FFF2-40B4-BE49-F238E27FC236}">
                    <a16:creationId xmlns:a16="http://schemas.microsoft.com/office/drawing/2014/main" id="{63ACA746-B131-4F7D-8739-0F3FD20417D1}"/>
                  </a:ext>
                </a:extLst>
              </p:cNvPr>
              <p:cNvSpPr>
                <a:spLocks noChangeArrowheads="1"/>
              </p:cNvSpPr>
              <p:nvPr/>
            </p:nvSpPr>
            <p:spPr bwMode="auto">
              <a:xfrm>
                <a:off x="9756784" y="3197230"/>
                <a:ext cx="74613" cy="246063"/>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nvGrpSpPr>
            <p:cNvPr id="151" name="Group 150">
              <a:extLst>
                <a:ext uri="{FF2B5EF4-FFF2-40B4-BE49-F238E27FC236}">
                  <a16:creationId xmlns:a16="http://schemas.microsoft.com/office/drawing/2014/main" id="{B2F08308-EDCB-4C29-8BB9-FE4756B7107F}"/>
                </a:ext>
              </a:extLst>
            </p:cNvPr>
            <p:cNvGrpSpPr/>
            <p:nvPr/>
          </p:nvGrpSpPr>
          <p:grpSpPr>
            <a:xfrm>
              <a:off x="10300207" y="2061587"/>
              <a:ext cx="622866" cy="566734"/>
              <a:chOff x="5451693" y="3667502"/>
              <a:chExt cx="793750" cy="701675"/>
            </a:xfrm>
          </p:grpSpPr>
          <p:sp>
            <p:nvSpPr>
              <p:cNvPr id="155" name="Freeform 70">
                <a:extLst>
                  <a:ext uri="{FF2B5EF4-FFF2-40B4-BE49-F238E27FC236}">
                    <a16:creationId xmlns:a16="http://schemas.microsoft.com/office/drawing/2014/main" id="{C9F1FEEC-B43C-41A2-9A12-5E3C3251BC9C}"/>
                  </a:ext>
                </a:extLst>
              </p:cNvPr>
              <p:cNvSpPr>
                <a:spLocks/>
              </p:cNvSpPr>
              <p:nvPr/>
            </p:nvSpPr>
            <p:spPr bwMode="auto">
              <a:xfrm>
                <a:off x="5666005" y="3667502"/>
                <a:ext cx="454025" cy="350838"/>
              </a:xfrm>
              <a:custGeom>
                <a:avLst/>
                <a:gdLst>
                  <a:gd name="T0" fmla="*/ 212 w 424"/>
                  <a:gd name="T1" fmla="*/ 330 h 330"/>
                  <a:gd name="T2" fmla="*/ 0 w 424"/>
                  <a:gd name="T3" fmla="*/ 118 h 330"/>
                  <a:gd name="T4" fmla="*/ 424 w 424"/>
                  <a:gd name="T5" fmla="*/ 118 h 330"/>
                  <a:gd name="T6" fmla="*/ 212 w 424"/>
                  <a:gd name="T7" fmla="*/ 330 h 330"/>
                </a:gdLst>
                <a:ahLst/>
                <a:cxnLst>
                  <a:cxn ang="0">
                    <a:pos x="T0" y="T1"/>
                  </a:cxn>
                  <a:cxn ang="0">
                    <a:pos x="T2" y="T3"/>
                  </a:cxn>
                  <a:cxn ang="0">
                    <a:pos x="T4" y="T5"/>
                  </a:cxn>
                  <a:cxn ang="0">
                    <a:pos x="T6" y="T7"/>
                  </a:cxn>
                </a:cxnLst>
                <a:rect l="0" t="0" r="r" b="b"/>
                <a:pathLst>
                  <a:path w="424" h="330">
                    <a:moveTo>
                      <a:pt x="212" y="330"/>
                    </a:moveTo>
                    <a:cubicBezTo>
                      <a:pt x="0" y="118"/>
                      <a:pt x="0" y="118"/>
                      <a:pt x="0" y="118"/>
                    </a:cubicBezTo>
                    <a:cubicBezTo>
                      <a:pt x="117" y="0"/>
                      <a:pt x="307" y="0"/>
                      <a:pt x="424" y="118"/>
                    </a:cubicBezTo>
                    <a:lnTo>
                      <a:pt x="212" y="330"/>
                    </a:ln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56" name="Freeform 71">
                <a:extLst>
                  <a:ext uri="{FF2B5EF4-FFF2-40B4-BE49-F238E27FC236}">
                    <a16:creationId xmlns:a16="http://schemas.microsoft.com/office/drawing/2014/main" id="{631DDAAE-45C6-44D9-A0F9-537E147879E2}"/>
                  </a:ext>
                </a:extLst>
              </p:cNvPr>
              <p:cNvSpPr>
                <a:spLocks/>
              </p:cNvSpPr>
              <p:nvPr/>
            </p:nvSpPr>
            <p:spPr bwMode="auto">
              <a:xfrm>
                <a:off x="5666005" y="4018339"/>
                <a:ext cx="454025" cy="350838"/>
              </a:xfrm>
              <a:custGeom>
                <a:avLst/>
                <a:gdLst>
                  <a:gd name="T0" fmla="*/ 212 w 424"/>
                  <a:gd name="T1" fmla="*/ 0 h 329"/>
                  <a:gd name="T2" fmla="*/ 424 w 424"/>
                  <a:gd name="T3" fmla="*/ 212 h 329"/>
                  <a:gd name="T4" fmla="*/ 0 w 424"/>
                  <a:gd name="T5" fmla="*/ 212 h 329"/>
                  <a:gd name="T6" fmla="*/ 212 w 424"/>
                  <a:gd name="T7" fmla="*/ 0 h 329"/>
                </a:gdLst>
                <a:ahLst/>
                <a:cxnLst>
                  <a:cxn ang="0">
                    <a:pos x="T0" y="T1"/>
                  </a:cxn>
                  <a:cxn ang="0">
                    <a:pos x="T2" y="T3"/>
                  </a:cxn>
                  <a:cxn ang="0">
                    <a:pos x="T4" y="T5"/>
                  </a:cxn>
                  <a:cxn ang="0">
                    <a:pos x="T6" y="T7"/>
                  </a:cxn>
                </a:cxnLst>
                <a:rect l="0" t="0" r="r" b="b"/>
                <a:pathLst>
                  <a:path w="424" h="329">
                    <a:moveTo>
                      <a:pt x="212" y="0"/>
                    </a:moveTo>
                    <a:cubicBezTo>
                      <a:pt x="424" y="212"/>
                      <a:pt x="424" y="212"/>
                      <a:pt x="424" y="212"/>
                    </a:cubicBezTo>
                    <a:cubicBezTo>
                      <a:pt x="307" y="329"/>
                      <a:pt x="117" y="329"/>
                      <a:pt x="0" y="212"/>
                    </a:cubicBezTo>
                    <a:lnTo>
                      <a:pt x="212" y="0"/>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57" name="Freeform 72">
                <a:extLst>
                  <a:ext uri="{FF2B5EF4-FFF2-40B4-BE49-F238E27FC236}">
                    <a16:creationId xmlns:a16="http://schemas.microsoft.com/office/drawing/2014/main" id="{E7C79076-31D7-4DCC-90E2-F43937822DCC}"/>
                  </a:ext>
                </a:extLst>
              </p:cNvPr>
              <p:cNvSpPr>
                <a:spLocks/>
              </p:cNvSpPr>
              <p:nvPr/>
            </p:nvSpPr>
            <p:spPr bwMode="auto">
              <a:xfrm>
                <a:off x="5893018" y="3716714"/>
                <a:ext cx="227013" cy="301625"/>
              </a:xfrm>
              <a:custGeom>
                <a:avLst/>
                <a:gdLst>
                  <a:gd name="T0" fmla="*/ 0 w 212"/>
                  <a:gd name="T1" fmla="*/ 284 h 284"/>
                  <a:gd name="T2" fmla="*/ 212 w 212"/>
                  <a:gd name="T3" fmla="*/ 72 h 284"/>
                  <a:gd name="T4" fmla="*/ 99 w 212"/>
                  <a:gd name="T5" fmla="*/ 0 h 284"/>
                  <a:gd name="T6" fmla="*/ 0 w 212"/>
                  <a:gd name="T7" fmla="*/ 284 h 284"/>
                </a:gdLst>
                <a:ahLst/>
                <a:cxnLst>
                  <a:cxn ang="0">
                    <a:pos x="T0" y="T1"/>
                  </a:cxn>
                  <a:cxn ang="0">
                    <a:pos x="T2" y="T3"/>
                  </a:cxn>
                  <a:cxn ang="0">
                    <a:pos x="T4" y="T5"/>
                  </a:cxn>
                  <a:cxn ang="0">
                    <a:pos x="T6" y="T7"/>
                  </a:cxn>
                </a:cxnLst>
                <a:rect l="0" t="0" r="r" b="b"/>
                <a:pathLst>
                  <a:path w="212" h="284">
                    <a:moveTo>
                      <a:pt x="0" y="284"/>
                    </a:moveTo>
                    <a:cubicBezTo>
                      <a:pt x="212" y="72"/>
                      <a:pt x="212" y="72"/>
                      <a:pt x="212" y="72"/>
                    </a:cubicBezTo>
                    <a:cubicBezTo>
                      <a:pt x="179" y="39"/>
                      <a:pt x="140" y="15"/>
                      <a:pt x="99" y="0"/>
                    </a:cubicBezTo>
                    <a:lnTo>
                      <a:pt x="0" y="28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58" name="Freeform 82">
                <a:extLst>
                  <a:ext uri="{FF2B5EF4-FFF2-40B4-BE49-F238E27FC236}">
                    <a16:creationId xmlns:a16="http://schemas.microsoft.com/office/drawing/2014/main" id="{94E75B85-4A56-4596-8A6C-6B587C4FD024}"/>
                  </a:ext>
                </a:extLst>
              </p:cNvPr>
              <p:cNvSpPr>
                <a:spLocks/>
              </p:cNvSpPr>
              <p:nvPr/>
            </p:nvSpPr>
            <p:spPr bwMode="auto">
              <a:xfrm>
                <a:off x="5451693" y="3792914"/>
                <a:ext cx="352425" cy="452438"/>
              </a:xfrm>
              <a:custGeom>
                <a:avLst/>
                <a:gdLst>
                  <a:gd name="T0" fmla="*/ 329 w 329"/>
                  <a:gd name="T1" fmla="*/ 212 h 424"/>
                  <a:gd name="T2" fmla="*/ 117 w 329"/>
                  <a:gd name="T3" fmla="*/ 424 h 424"/>
                  <a:gd name="T4" fmla="*/ 117 w 329"/>
                  <a:gd name="T5" fmla="*/ 0 h 424"/>
                  <a:gd name="T6" fmla="*/ 329 w 329"/>
                  <a:gd name="T7" fmla="*/ 212 h 424"/>
                </a:gdLst>
                <a:ahLst/>
                <a:cxnLst>
                  <a:cxn ang="0">
                    <a:pos x="T0" y="T1"/>
                  </a:cxn>
                  <a:cxn ang="0">
                    <a:pos x="T2" y="T3"/>
                  </a:cxn>
                  <a:cxn ang="0">
                    <a:pos x="T4" y="T5"/>
                  </a:cxn>
                  <a:cxn ang="0">
                    <a:pos x="T6" y="T7"/>
                  </a:cxn>
                </a:cxnLst>
                <a:rect l="0" t="0" r="r" b="b"/>
                <a:pathLst>
                  <a:path w="329" h="424">
                    <a:moveTo>
                      <a:pt x="329" y="212"/>
                    </a:moveTo>
                    <a:cubicBezTo>
                      <a:pt x="117" y="424"/>
                      <a:pt x="117" y="424"/>
                      <a:pt x="117" y="424"/>
                    </a:cubicBezTo>
                    <a:cubicBezTo>
                      <a:pt x="0" y="306"/>
                      <a:pt x="0" y="117"/>
                      <a:pt x="117" y="0"/>
                    </a:cubicBezTo>
                    <a:cubicBezTo>
                      <a:pt x="329" y="212"/>
                      <a:pt x="329" y="212"/>
                      <a:pt x="329" y="212"/>
                    </a:cubicBezTo>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91" name="Freeform 86">
                <a:extLst>
                  <a:ext uri="{FF2B5EF4-FFF2-40B4-BE49-F238E27FC236}">
                    <a16:creationId xmlns:a16="http://schemas.microsoft.com/office/drawing/2014/main" id="{A8EFA8FA-BA77-4A9C-BEB6-27B3038666D3}"/>
                  </a:ext>
                </a:extLst>
              </p:cNvPr>
              <p:cNvSpPr>
                <a:spLocks/>
              </p:cNvSpPr>
              <p:nvPr/>
            </p:nvSpPr>
            <p:spPr bwMode="auto">
              <a:xfrm>
                <a:off x="5893018" y="3792914"/>
                <a:ext cx="352425" cy="452438"/>
              </a:xfrm>
              <a:custGeom>
                <a:avLst/>
                <a:gdLst>
                  <a:gd name="T0" fmla="*/ 0 w 329"/>
                  <a:gd name="T1" fmla="*/ 212 h 424"/>
                  <a:gd name="T2" fmla="*/ 212 w 329"/>
                  <a:gd name="T3" fmla="*/ 0 h 424"/>
                  <a:gd name="T4" fmla="*/ 212 w 329"/>
                  <a:gd name="T5" fmla="*/ 424 h 424"/>
                  <a:gd name="T6" fmla="*/ 0 w 329"/>
                  <a:gd name="T7" fmla="*/ 212 h 424"/>
                </a:gdLst>
                <a:ahLst/>
                <a:cxnLst>
                  <a:cxn ang="0">
                    <a:pos x="T0" y="T1"/>
                  </a:cxn>
                  <a:cxn ang="0">
                    <a:pos x="T2" y="T3"/>
                  </a:cxn>
                  <a:cxn ang="0">
                    <a:pos x="T4" y="T5"/>
                  </a:cxn>
                  <a:cxn ang="0">
                    <a:pos x="T6" y="T7"/>
                  </a:cxn>
                </a:cxnLst>
                <a:rect l="0" t="0" r="r" b="b"/>
                <a:pathLst>
                  <a:path w="329" h="424">
                    <a:moveTo>
                      <a:pt x="0" y="212"/>
                    </a:moveTo>
                    <a:cubicBezTo>
                      <a:pt x="212" y="0"/>
                      <a:pt x="212" y="0"/>
                      <a:pt x="212" y="0"/>
                    </a:cubicBezTo>
                    <a:cubicBezTo>
                      <a:pt x="329" y="117"/>
                      <a:pt x="329" y="306"/>
                      <a:pt x="212" y="424"/>
                    </a:cubicBezTo>
                    <a:lnTo>
                      <a:pt x="0" y="212"/>
                    </a:ln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sp>
          <p:nvSpPr>
            <p:cNvPr id="152" name="TextBox 151">
              <a:extLst>
                <a:ext uri="{FF2B5EF4-FFF2-40B4-BE49-F238E27FC236}">
                  <a16:creationId xmlns:a16="http://schemas.microsoft.com/office/drawing/2014/main" id="{773F5180-451F-4FBE-99B3-922661FFBFD8}"/>
                </a:ext>
              </a:extLst>
            </p:cNvPr>
            <p:cNvSpPr txBox="1"/>
            <p:nvPr/>
          </p:nvSpPr>
          <p:spPr>
            <a:xfrm>
              <a:off x="9887094" y="2613543"/>
              <a:ext cx="1323921" cy="265009"/>
            </a:xfrm>
            <a:prstGeom prst="rect">
              <a:avLst/>
            </a:prstGeom>
            <a:noFill/>
          </p:spPr>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Assessment</a:t>
              </a:r>
            </a:p>
          </p:txBody>
        </p:sp>
        <p:sp>
          <p:nvSpPr>
            <p:cNvPr id="153" name="Freeform 81">
              <a:extLst>
                <a:ext uri="{FF2B5EF4-FFF2-40B4-BE49-F238E27FC236}">
                  <a16:creationId xmlns:a16="http://schemas.microsoft.com/office/drawing/2014/main" id="{FF27EA63-F221-4775-9931-DBAF086D6DC5}"/>
                </a:ext>
              </a:extLst>
            </p:cNvPr>
            <p:cNvSpPr>
              <a:spLocks noEditPoints="1"/>
            </p:cNvSpPr>
            <p:nvPr/>
          </p:nvSpPr>
          <p:spPr bwMode="auto">
            <a:xfrm rot="16891381">
              <a:off x="10984832" y="2118478"/>
              <a:ext cx="483584" cy="490003"/>
            </a:xfrm>
            <a:custGeom>
              <a:avLst/>
              <a:gdLst>
                <a:gd name="T0" fmla="*/ 402 w 422"/>
                <a:gd name="T1" fmla="*/ 52 h 421"/>
                <a:gd name="T2" fmla="*/ 369 w 422"/>
                <a:gd name="T3" fmla="*/ 19 h 421"/>
                <a:gd name="T4" fmla="*/ 236 w 422"/>
                <a:gd name="T5" fmla="*/ 0 h 421"/>
                <a:gd name="T6" fmla="*/ 0 w 422"/>
                <a:gd name="T7" fmla="*/ 235 h 421"/>
                <a:gd name="T8" fmla="*/ 186 w 422"/>
                <a:gd name="T9" fmla="*/ 421 h 421"/>
                <a:gd name="T10" fmla="*/ 422 w 422"/>
                <a:gd name="T11" fmla="*/ 185 h 421"/>
                <a:gd name="T12" fmla="*/ 402 w 422"/>
                <a:gd name="T13" fmla="*/ 52 h 421"/>
                <a:gd name="T14" fmla="*/ 323 w 422"/>
                <a:gd name="T15" fmla="*/ 99 h 421"/>
                <a:gd name="T16" fmla="*/ 323 w 422"/>
                <a:gd name="T17" fmla="*/ 73 h 421"/>
                <a:gd name="T18" fmla="*/ 348 w 422"/>
                <a:gd name="T19" fmla="*/ 73 h 421"/>
                <a:gd name="T20" fmla="*/ 348 w 422"/>
                <a:gd name="T21" fmla="*/ 99 h 421"/>
                <a:gd name="T22" fmla="*/ 323 w 422"/>
                <a:gd name="T23" fmla="*/ 9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421">
                  <a:moveTo>
                    <a:pt x="402" y="52"/>
                  </a:moveTo>
                  <a:cubicBezTo>
                    <a:pt x="369" y="19"/>
                    <a:pt x="369" y="19"/>
                    <a:pt x="369" y="19"/>
                  </a:cubicBezTo>
                  <a:cubicBezTo>
                    <a:pt x="236" y="0"/>
                    <a:pt x="236" y="0"/>
                    <a:pt x="236" y="0"/>
                  </a:cubicBezTo>
                  <a:cubicBezTo>
                    <a:pt x="0" y="235"/>
                    <a:pt x="0" y="235"/>
                    <a:pt x="0" y="235"/>
                  </a:cubicBezTo>
                  <a:cubicBezTo>
                    <a:pt x="186" y="421"/>
                    <a:pt x="186" y="421"/>
                    <a:pt x="186" y="421"/>
                  </a:cubicBezTo>
                  <a:cubicBezTo>
                    <a:pt x="422" y="185"/>
                    <a:pt x="422" y="185"/>
                    <a:pt x="422" y="185"/>
                  </a:cubicBezTo>
                  <a:lnTo>
                    <a:pt x="402" y="52"/>
                  </a:lnTo>
                  <a:close/>
                  <a:moveTo>
                    <a:pt x="323" y="99"/>
                  </a:moveTo>
                  <a:cubicBezTo>
                    <a:pt x="315" y="91"/>
                    <a:pt x="315" y="80"/>
                    <a:pt x="323" y="73"/>
                  </a:cubicBezTo>
                  <a:cubicBezTo>
                    <a:pt x="330" y="66"/>
                    <a:pt x="341" y="66"/>
                    <a:pt x="348" y="73"/>
                  </a:cubicBezTo>
                  <a:cubicBezTo>
                    <a:pt x="355" y="80"/>
                    <a:pt x="355" y="91"/>
                    <a:pt x="348" y="99"/>
                  </a:cubicBezTo>
                  <a:cubicBezTo>
                    <a:pt x="341" y="106"/>
                    <a:pt x="330" y="106"/>
                    <a:pt x="323" y="99"/>
                  </a:cubicBezTo>
                  <a:close/>
                </a:path>
              </a:pathLst>
            </a:custGeom>
            <a:solidFill>
              <a:srgbClr val="00B050"/>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sp>
          <p:nvSpPr>
            <p:cNvPr id="154" name="Freeform 82">
              <a:extLst>
                <a:ext uri="{FF2B5EF4-FFF2-40B4-BE49-F238E27FC236}">
                  <a16:creationId xmlns:a16="http://schemas.microsoft.com/office/drawing/2014/main" id="{F2AFC9B1-FB88-4783-B82E-C6E195F526DC}"/>
                </a:ext>
              </a:extLst>
            </p:cNvPr>
            <p:cNvSpPr>
              <a:spLocks/>
            </p:cNvSpPr>
            <p:nvPr/>
          </p:nvSpPr>
          <p:spPr bwMode="auto">
            <a:xfrm rot="16891381">
              <a:off x="11112828" y="2256589"/>
              <a:ext cx="193187" cy="191070"/>
            </a:xfrm>
            <a:custGeom>
              <a:avLst/>
              <a:gdLst>
                <a:gd name="T0" fmla="*/ 2 w 158"/>
                <a:gd name="T1" fmla="*/ 144 h 155"/>
                <a:gd name="T2" fmla="*/ 19 w 158"/>
                <a:gd name="T3" fmla="*/ 126 h 155"/>
                <a:gd name="T4" fmla="*/ 0 w 158"/>
                <a:gd name="T5" fmla="*/ 91 h 155"/>
                <a:gd name="T6" fmla="*/ 16 w 158"/>
                <a:gd name="T7" fmla="*/ 84 h 155"/>
                <a:gd name="T8" fmla="*/ 34 w 158"/>
                <a:gd name="T9" fmla="*/ 116 h 155"/>
                <a:gd name="T10" fmla="*/ 72 w 158"/>
                <a:gd name="T11" fmla="*/ 120 h 155"/>
                <a:gd name="T12" fmla="*/ 73 w 158"/>
                <a:gd name="T13" fmla="*/ 79 h 155"/>
                <a:gd name="T14" fmla="*/ 75 w 158"/>
                <a:gd name="T15" fmla="*/ 20 h 155"/>
                <a:gd name="T16" fmla="*/ 130 w 158"/>
                <a:gd name="T17" fmla="*/ 18 h 155"/>
                <a:gd name="T18" fmla="*/ 148 w 158"/>
                <a:gd name="T19" fmla="*/ 0 h 155"/>
                <a:gd name="T20" fmla="*/ 158 w 158"/>
                <a:gd name="T21" fmla="*/ 11 h 155"/>
                <a:gd name="T22" fmla="*/ 141 w 158"/>
                <a:gd name="T23" fmla="*/ 28 h 155"/>
                <a:gd name="T24" fmla="*/ 158 w 158"/>
                <a:gd name="T25" fmla="*/ 57 h 155"/>
                <a:gd name="T26" fmla="*/ 142 w 158"/>
                <a:gd name="T27" fmla="*/ 64 h 155"/>
                <a:gd name="T28" fmla="*/ 126 w 158"/>
                <a:gd name="T29" fmla="*/ 36 h 155"/>
                <a:gd name="T30" fmla="*/ 92 w 158"/>
                <a:gd name="T31" fmla="*/ 33 h 155"/>
                <a:gd name="T32" fmla="*/ 94 w 158"/>
                <a:gd name="T33" fmla="*/ 75 h 155"/>
                <a:gd name="T34" fmla="*/ 89 w 158"/>
                <a:gd name="T35" fmla="*/ 134 h 155"/>
                <a:gd name="T36" fmla="*/ 31 w 158"/>
                <a:gd name="T37" fmla="*/ 136 h 155"/>
                <a:gd name="T38" fmla="*/ 13 w 158"/>
                <a:gd name="T39" fmla="*/ 155 h 155"/>
                <a:gd name="T40" fmla="*/ 2 w 158"/>
                <a:gd name="T41" fmla="*/ 1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155">
                  <a:moveTo>
                    <a:pt x="2" y="144"/>
                  </a:moveTo>
                  <a:cubicBezTo>
                    <a:pt x="19" y="126"/>
                    <a:pt x="19" y="126"/>
                    <a:pt x="19" y="126"/>
                  </a:cubicBezTo>
                  <a:cubicBezTo>
                    <a:pt x="9" y="115"/>
                    <a:pt x="2" y="102"/>
                    <a:pt x="0" y="91"/>
                  </a:cubicBezTo>
                  <a:cubicBezTo>
                    <a:pt x="16" y="84"/>
                    <a:pt x="16" y="84"/>
                    <a:pt x="16" y="84"/>
                  </a:cubicBezTo>
                  <a:cubicBezTo>
                    <a:pt x="18" y="94"/>
                    <a:pt x="24" y="107"/>
                    <a:pt x="34" y="116"/>
                  </a:cubicBezTo>
                  <a:cubicBezTo>
                    <a:pt x="47" y="129"/>
                    <a:pt x="62" y="130"/>
                    <a:pt x="72" y="120"/>
                  </a:cubicBezTo>
                  <a:cubicBezTo>
                    <a:pt x="82" y="110"/>
                    <a:pt x="81" y="98"/>
                    <a:pt x="73" y="79"/>
                  </a:cubicBezTo>
                  <a:cubicBezTo>
                    <a:pt x="62" y="54"/>
                    <a:pt x="59" y="35"/>
                    <a:pt x="75" y="20"/>
                  </a:cubicBezTo>
                  <a:cubicBezTo>
                    <a:pt x="89" y="5"/>
                    <a:pt x="111" y="4"/>
                    <a:pt x="130" y="18"/>
                  </a:cubicBezTo>
                  <a:cubicBezTo>
                    <a:pt x="148" y="0"/>
                    <a:pt x="148" y="0"/>
                    <a:pt x="148" y="0"/>
                  </a:cubicBezTo>
                  <a:cubicBezTo>
                    <a:pt x="158" y="11"/>
                    <a:pt x="158" y="11"/>
                    <a:pt x="158" y="11"/>
                  </a:cubicBezTo>
                  <a:cubicBezTo>
                    <a:pt x="141" y="28"/>
                    <a:pt x="141" y="28"/>
                    <a:pt x="141" y="28"/>
                  </a:cubicBezTo>
                  <a:cubicBezTo>
                    <a:pt x="152" y="39"/>
                    <a:pt x="156" y="49"/>
                    <a:pt x="158" y="57"/>
                  </a:cubicBezTo>
                  <a:cubicBezTo>
                    <a:pt x="142" y="64"/>
                    <a:pt x="142" y="64"/>
                    <a:pt x="142" y="64"/>
                  </a:cubicBezTo>
                  <a:cubicBezTo>
                    <a:pt x="141" y="59"/>
                    <a:pt x="137" y="48"/>
                    <a:pt x="126" y="36"/>
                  </a:cubicBezTo>
                  <a:cubicBezTo>
                    <a:pt x="112" y="23"/>
                    <a:pt x="99" y="26"/>
                    <a:pt x="92" y="33"/>
                  </a:cubicBezTo>
                  <a:cubicBezTo>
                    <a:pt x="83" y="42"/>
                    <a:pt x="85" y="53"/>
                    <a:pt x="94" y="75"/>
                  </a:cubicBezTo>
                  <a:cubicBezTo>
                    <a:pt x="105" y="100"/>
                    <a:pt x="105" y="119"/>
                    <a:pt x="89" y="134"/>
                  </a:cubicBezTo>
                  <a:cubicBezTo>
                    <a:pt x="75" y="148"/>
                    <a:pt x="52" y="152"/>
                    <a:pt x="31" y="136"/>
                  </a:cubicBezTo>
                  <a:cubicBezTo>
                    <a:pt x="13" y="155"/>
                    <a:pt x="13" y="155"/>
                    <a:pt x="13" y="155"/>
                  </a:cubicBezTo>
                  <a:lnTo>
                    <a:pt x="2" y="144"/>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Semilight"/>
                <a:ea typeface="+mn-ea"/>
                <a:cs typeface="+mn-cs"/>
              </a:endParaRPr>
            </a:p>
          </p:txBody>
        </p:sp>
      </p:grpSp>
      <p:grpSp>
        <p:nvGrpSpPr>
          <p:cNvPr id="112" name="Group 111">
            <a:extLst>
              <a:ext uri="{FF2B5EF4-FFF2-40B4-BE49-F238E27FC236}">
                <a16:creationId xmlns:a16="http://schemas.microsoft.com/office/drawing/2014/main" id="{3E98D374-938F-4889-AEEA-E41F01205F34}"/>
              </a:ext>
            </a:extLst>
          </p:cNvPr>
          <p:cNvGrpSpPr/>
          <p:nvPr/>
        </p:nvGrpSpPr>
        <p:grpSpPr>
          <a:xfrm>
            <a:off x="5551492" y="2350822"/>
            <a:ext cx="3122086" cy="1585850"/>
            <a:chOff x="5551492" y="2350822"/>
            <a:chExt cx="3122086" cy="1585850"/>
          </a:xfrm>
        </p:grpSpPr>
        <p:cxnSp>
          <p:nvCxnSpPr>
            <p:cNvPr id="113" name="Straight Arrow Connector 112">
              <a:extLst>
                <a:ext uri="{FF2B5EF4-FFF2-40B4-BE49-F238E27FC236}">
                  <a16:creationId xmlns:a16="http://schemas.microsoft.com/office/drawing/2014/main" id="{91B5944F-9EF7-4B26-ACD6-6EEB38EBB627}"/>
                </a:ext>
              </a:extLst>
            </p:cNvPr>
            <p:cNvCxnSpPr/>
            <p:nvPr/>
          </p:nvCxnSpPr>
          <p:spPr>
            <a:xfrm flipV="1">
              <a:off x="5551492" y="2350822"/>
              <a:ext cx="3122086" cy="158585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75DE0791-559D-481D-91F4-0E6522A65BF5}"/>
                </a:ext>
              </a:extLst>
            </p:cNvPr>
            <p:cNvSpPr txBox="1"/>
            <p:nvPr/>
          </p:nvSpPr>
          <p:spPr>
            <a:xfrm rot="19938898">
              <a:off x="5904651" y="2970961"/>
              <a:ext cx="1721855" cy="265009"/>
            </a:xfrm>
            <a:prstGeom prst="rect">
              <a:avLst/>
            </a:prstGeom>
            <a:ln w="19050">
              <a:no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black"/>
                  </a:solidFill>
                  <a:effectLst/>
                  <a:uLnTx/>
                  <a:uFillTx/>
                  <a:latin typeface="Segoe UI Semilight"/>
                  <a:ea typeface="+mn-ea"/>
                  <a:cs typeface="+mn-cs"/>
                </a:rPr>
                <a:t>3. Create assessment</a:t>
              </a:r>
            </a:p>
          </p:txBody>
        </p:sp>
      </p:grpSp>
    </p:spTree>
    <p:extLst>
      <p:ext uri="{BB962C8B-B14F-4D97-AF65-F5344CB8AC3E}">
        <p14:creationId xmlns:p14="http://schemas.microsoft.com/office/powerpoint/2010/main" val="286603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1000"/>
                                        <p:tgtEl>
                                          <p:spTgt spid="111"/>
                                        </p:tgtEl>
                                      </p:cBhvr>
                                    </p:animEffect>
                                    <p:anim calcmode="lin" valueType="num">
                                      <p:cBhvr>
                                        <p:cTn id="14" dur="1000" fill="hold"/>
                                        <p:tgtEl>
                                          <p:spTgt spid="111"/>
                                        </p:tgtEl>
                                        <p:attrNameLst>
                                          <p:attrName>ppt_x</p:attrName>
                                        </p:attrNameLst>
                                      </p:cBhvr>
                                      <p:tavLst>
                                        <p:tav tm="0">
                                          <p:val>
                                            <p:strVal val="#ppt_x"/>
                                          </p:val>
                                        </p:tav>
                                        <p:tav tm="100000">
                                          <p:val>
                                            <p:strVal val="#ppt_x"/>
                                          </p:val>
                                        </p:tav>
                                      </p:tavLst>
                                    </p:anim>
                                    <p:anim calcmode="lin" valueType="num">
                                      <p:cBhvr>
                                        <p:cTn id="15"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y map" descr="C:\_Projects\Daily Projects\110514\P11962\Datacenter_Maps_PPT_FNL-slide1_gray.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427"/>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100,000 – 4,999,999" descr="C:\_Projects\Daily Projects\110514\P11962\Datacenter_Maps_PPT_FNL_slide2_blue3.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427"/>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57" name="5,000,000 – 24,999,999" descr="C:\_Projects\Daily Projects\110514\P11962\Datacenter_Maps_PPT_FNL_slide2_blue4.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427"/>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25,000,000 – 49,999,999" descr="C:\_Projects\Daily Projects\110514\P11962\Datacenter_Maps_PPT_FNL_slide2_blue5.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59" name="50,000,000 – 99,999,999" descr="C:\_Projects\Daily Projects\110514\P11962\Datacenter_Maps_PPT_FNL_slide2_blue6.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4427"/>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100,000,000 – 499,999,999" descr="C:\_Projects\Daily Projects\110514\P11962\Datacenter_Maps_PPT_FNL_slide2_blue7.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61" name="500,000,000+" descr="C:\_Projects\Daily Projects\110514\P11962\Datacenter_Maps_PPT_FNL_slide2_blue8.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24206" y="265750"/>
            <a:ext cx="10692684" cy="6310069"/>
          </a:xfrm>
          <a:prstGeom prst="rect">
            <a:avLst/>
          </a:prstGeom>
          <a:noFill/>
          <a:extLst>
            <a:ext uri="{909E8E84-426E-40DD-AFC4-6F175D3DCCD1}">
              <a14:hiddenFill xmlns:a14="http://schemas.microsoft.com/office/drawing/2010/main">
                <a:solidFill>
                  <a:srgbClr val="FFFFFF"/>
                </a:solidFill>
              </a14:hiddenFill>
            </a:ext>
          </a:extLst>
        </p:spPr>
      </p:pic>
      <p:pic>
        <p:nvPicPr>
          <p:cNvPr id="200" name="radiating circle"/>
          <p:cNvPicPr>
            <a:picLocks noChangeAspect="1" noChangeArrowheads="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bwMode="auto">
          <a:xfrm>
            <a:off x="2283404" y="2874544"/>
            <a:ext cx="156736" cy="157729"/>
          </a:xfrm>
          <a:prstGeom prst="ellipse">
            <a:avLst/>
          </a:prstGeom>
          <a:noFill/>
          <a:extLst>
            <a:ext uri="{909E8E84-426E-40DD-AFC4-6F175D3DCCD1}">
              <a14:hiddenFill xmlns:a14="http://schemas.microsoft.com/office/drawing/2010/main">
                <a:solidFill>
                  <a:srgbClr val="FFFFFF"/>
                </a:solidFill>
              </a14:hiddenFill>
            </a:ext>
          </a:extLst>
        </p:spPr>
      </p:pic>
      <p:pic>
        <p:nvPicPr>
          <p:cNvPr id="202"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2875937" y="3176034"/>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03" name="radiating circle"/>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073129" y="2864616"/>
            <a:ext cx="155961" cy="156948"/>
          </a:xfrm>
          <a:prstGeom prst="ellipse">
            <a:avLst/>
          </a:prstGeom>
          <a:noFill/>
          <a:extLst>
            <a:ext uri="{909E8E84-426E-40DD-AFC4-6F175D3DCCD1}">
              <a14:hiddenFill xmlns:a14="http://schemas.microsoft.com/office/drawing/2010/main">
                <a:solidFill>
                  <a:srgbClr val="FFFFFF"/>
                </a:solidFill>
              </a14:hiddenFill>
            </a:ext>
          </a:extLst>
        </p:spPr>
      </p:pic>
      <p:pic>
        <p:nvPicPr>
          <p:cNvPr id="204"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237171" y="2837019"/>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06"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4253275" y="4974113"/>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07" name="radiating circle"/>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5425068" y="2440381"/>
            <a:ext cx="139302" cy="140185"/>
          </a:xfrm>
          <a:prstGeom prst="ellipse">
            <a:avLst/>
          </a:prstGeom>
          <a:noFill/>
          <a:extLst>
            <a:ext uri="{909E8E84-426E-40DD-AFC4-6F175D3DCCD1}">
              <a14:hiddenFill xmlns:a14="http://schemas.microsoft.com/office/drawing/2010/main">
                <a:solidFill>
                  <a:srgbClr val="FFFFFF"/>
                </a:solidFill>
              </a14:hiddenFill>
            </a:ext>
          </a:extLst>
        </p:spPr>
      </p:pic>
      <p:pic>
        <p:nvPicPr>
          <p:cNvPr id="209"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643279" y="4150669"/>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10"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760185" y="2867258"/>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11"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874906" y="3419867"/>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12"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960721" y="3180578"/>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13"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432718" y="2986887"/>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214"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832603" y="5285685"/>
            <a:ext cx="229441" cy="230894"/>
          </a:xfrm>
          <a:prstGeom prst="ellipse">
            <a:avLst/>
          </a:prstGeom>
          <a:noFill/>
          <a:extLst>
            <a:ext uri="{909E8E84-426E-40DD-AFC4-6F175D3DCCD1}">
              <a14:hiddenFill xmlns:a14="http://schemas.microsoft.com/office/drawing/2010/main">
                <a:solidFill>
                  <a:srgbClr val="FFFFFF"/>
                </a:solidFill>
              </a14:hiddenFill>
            </a:ext>
          </a:extLst>
        </p:spPr>
      </p:pic>
      <p:cxnSp>
        <p:nvCxnSpPr>
          <p:cNvPr id="361" name="Straight Connector 360"/>
          <p:cNvCxnSpPr/>
          <p:nvPr/>
        </p:nvCxnSpPr>
        <p:spPr>
          <a:xfrm>
            <a:off x="1885782" y="2957528"/>
            <a:ext cx="466152" cy="0"/>
          </a:xfrm>
          <a:prstGeom prst="line">
            <a:avLst/>
          </a:prstGeom>
          <a:ln w="127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151109" y="2375005"/>
            <a:ext cx="1930" cy="570580"/>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5723745" y="1492287"/>
            <a:ext cx="4128" cy="1032593"/>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5857779" y="2038652"/>
            <a:ext cx="0" cy="522743"/>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8757996" y="4268301"/>
            <a:ext cx="0" cy="520022"/>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368127" y="5091084"/>
            <a:ext cx="0" cy="521049"/>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8873217" y="2459660"/>
            <a:ext cx="0" cy="522743"/>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8991810" y="3537177"/>
            <a:ext cx="0" cy="482694"/>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9073525" y="2195984"/>
            <a:ext cx="0" cy="1095498"/>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9547707" y="2801588"/>
            <a:ext cx="5278" cy="298329"/>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9945865" y="4891026"/>
            <a:ext cx="0" cy="505502"/>
          </a:xfrm>
          <a:prstGeom prst="line">
            <a:avLst/>
          </a:prstGeom>
          <a:ln w="12700" cap="rnd">
            <a:solidFill>
              <a:srgbClr val="00188F"/>
            </a:solidFill>
            <a:round/>
          </a:ln>
        </p:spPr>
        <p:style>
          <a:lnRef idx="1">
            <a:schemeClr val="accent1"/>
          </a:lnRef>
          <a:fillRef idx="0">
            <a:schemeClr val="accent1"/>
          </a:fillRef>
          <a:effectRef idx="0">
            <a:schemeClr val="accent1"/>
          </a:effectRef>
          <a:fontRef idx="minor">
            <a:schemeClr val="tx1"/>
          </a:fontRef>
        </p:style>
      </p:cxnSp>
      <p:sp>
        <p:nvSpPr>
          <p:cNvPr id="376" name="Text: *Operated by 21Vianet"/>
          <p:cNvSpPr txBox="1"/>
          <p:nvPr/>
        </p:nvSpPr>
        <p:spPr>
          <a:xfrm>
            <a:off x="1373080" y="5165125"/>
            <a:ext cx="188382" cy="223755"/>
          </a:xfrm>
          <a:prstGeom prst="rect">
            <a:avLst/>
          </a:prstGeom>
          <a:noFill/>
        </p:spPr>
        <p:txBody>
          <a:bodyPr wrap="none" rtlCol="0">
            <a:spAutoFit/>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826" b="0" i="0" u="none" strike="noStrike" kern="1200" cap="none" spc="0" normalizeH="0" baseline="0" noProof="0" dirty="0">
              <a:ln>
                <a:noFill/>
              </a:ln>
              <a:solidFill>
                <a:srgbClr val="FFFFFF"/>
              </a:solidFill>
              <a:effectLst/>
              <a:uLnTx/>
              <a:uFillTx/>
              <a:latin typeface="Segoe UI Semilight"/>
              <a:ea typeface="+mn-ea"/>
              <a:cs typeface="+mn-cs"/>
            </a:endParaRPr>
          </a:p>
        </p:txBody>
      </p:sp>
      <p:pic>
        <p:nvPicPr>
          <p:cNvPr id="378" name="radiating circle"/>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2287552" y="2995654"/>
            <a:ext cx="157423" cy="158420"/>
          </a:xfrm>
          <a:prstGeom prst="ellipse">
            <a:avLst/>
          </a:prstGeom>
          <a:noFill/>
          <a:extLst>
            <a:ext uri="{909E8E84-426E-40DD-AFC4-6F175D3DCCD1}">
              <a14:hiddenFill xmlns:a14="http://schemas.microsoft.com/office/drawing/2010/main">
                <a:solidFill>
                  <a:srgbClr val="FFFFFF"/>
                </a:solidFill>
              </a14:hiddenFill>
            </a:ext>
          </a:extLst>
        </p:spPr>
      </p:pic>
      <p:pic>
        <p:nvPicPr>
          <p:cNvPr id="381" name="radiating circle"/>
          <p:cNvPicPr>
            <a:picLocks noChangeAspect="1" noChangeArrowheads="1"/>
          </p:cNvPicPr>
          <p:nvPr/>
        </p:nvPicPr>
        <p:blipFill>
          <a:blip r:embed="rId15" cstate="email">
            <a:duotone>
              <a:prstClr val="black"/>
              <a:srgbClr val="FFC000">
                <a:tint val="45000"/>
                <a:satMod val="400000"/>
              </a:srgbClr>
            </a:duotone>
            <a:extLst>
              <a:ext uri="{28A0092B-C50C-407E-A947-70E740481C1C}">
                <a14:useLocalDpi xmlns:a14="http://schemas.microsoft.com/office/drawing/2010/main"/>
              </a:ext>
            </a:extLst>
          </a:blip>
          <a:stretch>
            <a:fillRect/>
          </a:stretch>
        </p:blipFill>
        <p:spPr bwMode="auto">
          <a:xfrm>
            <a:off x="3242953" y="2842081"/>
            <a:ext cx="229441" cy="201749"/>
          </a:xfrm>
          <a:prstGeom prst="ellipse">
            <a:avLst/>
          </a:prstGeom>
          <a:noFill/>
          <a:extLst>
            <a:ext uri="{909E8E84-426E-40DD-AFC4-6F175D3DCCD1}">
              <a14:hiddenFill xmlns:a14="http://schemas.microsoft.com/office/drawing/2010/main">
                <a:solidFill>
                  <a:srgbClr val="FFFFFF"/>
                </a:solidFill>
              </a14:hiddenFill>
            </a:ext>
          </a:extLst>
        </p:spPr>
      </p:pic>
      <p:pic>
        <p:nvPicPr>
          <p:cNvPr id="382"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477679" y="2941494"/>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83"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4255601" y="4978070"/>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88"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647434" y="4154277"/>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89"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752323" y="2876314"/>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90"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883813" y="3429502"/>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91"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8964282" y="3161466"/>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92"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366352" y="3043831"/>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94"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595794" y="5439156"/>
            <a:ext cx="229441" cy="230894"/>
          </a:xfrm>
          <a:prstGeom prst="ellipse">
            <a:avLst/>
          </a:prstGeom>
          <a:noFill/>
          <a:extLst>
            <a:ext uri="{909E8E84-426E-40DD-AFC4-6F175D3DCCD1}">
              <a14:hiddenFill xmlns:a14="http://schemas.microsoft.com/office/drawing/2010/main">
                <a:solidFill>
                  <a:srgbClr val="FFFFFF"/>
                </a:solidFill>
              </a14:hiddenFill>
            </a:ext>
          </a:extLst>
        </p:spPr>
      </p:pic>
      <p:pic>
        <p:nvPicPr>
          <p:cNvPr id="395"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825610" y="5290563"/>
            <a:ext cx="229441" cy="230894"/>
          </a:xfrm>
          <a:prstGeom prst="ellipse">
            <a:avLst/>
          </a:prstGeom>
          <a:noFill/>
          <a:extLst>
            <a:ext uri="{909E8E84-426E-40DD-AFC4-6F175D3DCCD1}">
              <a14:hiddenFill xmlns:a14="http://schemas.microsoft.com/office/drawing/2010/main">
                <a:solidFill>
                  <a:srgbClr val="FFFFFF"/>
                </a:solidFill>
              </a14:hiddenFill>
            </a:ext>
          </a:extLst>
        </p:spPr>
      </p:pic>
      <p:sp>
        <p:nvSpPr>
          <p:cNvPr id="537" name="Freeform 162"/>
          <p:cNvSpPr>
            <a:spLocks/>
          </p:cNvSpPr>
          <p:nvPr/>
        </p:nvSpPr>
        <p:spPr bwMode="auto">
          <a:xfrm>
            <a:off x="9155718" y="4187341"/>
            <a:ext cx="45756" cy="77214"/>
          </a:xfrm>
          <a:custGeom>
            <a:avLst/>
            <a:gdLst>
              <a:gd name="T0" fmla="*/ 32 w 32"/>
              <a:gd name="T1" fmla="*/ 54 h 54"/>
              <a:gd name="T2" fmla="*/ 0 w 32"/>
              <a:gd name="T3" fmla="*/ 54 h 54"/>
              <a:gd name="T4" fmla="*/ 0 w 32"/>
              <a:gd name="T5" fmla="*/ 0 h 54"/>
              <a:gd name="T6" fmla="*/ 30 w 32"/>
              <a:gd name="T7" fmla="*/ 0 h 54"/>
              <a:gd name="T8" fmla="*/ 30 w 32"/>
              <a:gd name="T9" fmla="*/ 10 h 54"/>
              <a:gd name="T10" fmla="*/ 11 w 32"/>
              <a:gd name="T11" fmla="*/ 10 h 54"/>
              <a:gd name="T12" fmla="*/ 11 w 32"/>
              <a:gd name="T13" fmla="*/ 23 h 54"/>
              <a:gd name="T14" fmla="*/ 28 w 32"/>
              <a:gd name="T15" fmla="*/ 23 h 54"/>
              <a:gd name="T16" fmla="*/ 28 w 32"/>
              <a:gd name="T17" fmla="*/ 31 h 54"/>
              <a:gd name="T18" fmla="*/ 11 w 32"/>
              <a:gd name="T19" fmla="*/ 31 h 54"/>
              <a:gd name="T20" fmla="*/ 11 w 32"/>
              <a:gd name="T21" fmla="*/ 44 h 54"/>
              <a:gd name="T22" fmla="*/ 32 w 32"/>
              <a:gd name="T23" fmla="*/ 44 h 54"/>
              <a:gd name="T24" fmla="*/ 32 w 32"/>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4">
                <a:moveTo>
                  <a:pt x="32" y="54"/>
                </a:moveTo>
                <a:lnTo>
                  <a:pt x="0" y="54"/>
                </a:lnTo>
                <a:lnTo>
                  <a:pt x="0" y="0"/>
                </a:lnTo>
                <a:lnTo>
                  <a:pt x="30" y="0"/>
                </a:lnTo>
                <a:lnTo>
                  <a:pt x="30" y="10"/>
                </a:lnTo>
                <a:lnTo>
                  <a:pt x="11" y="10"/>
                </a:lnTo>
                <a:lnTo>
                  <a:pt x="11" y="23"/>
                </a:lnTo>
                <a:lnTo>
                  <a:pt x="28" y="23"/>
                </a:lnTo>
                <a:lnTo>
                  <a:pt x="28" y="31"/>
                </a:lnTo>
                <a:lnTo>
                  <a:pt x="11" y="31"/>
                </a:lnTo>
                <a:lnTo>
                  <a:pt x="11" y="44"/>
                </a:lnTo>
                <a:lnTo>
                  <a:pt x="32" y="44"/>
                </a:lnTo>
                <a:lnTo>
                  <a:pt x="32"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38" name="Freeform 163"/>
          <p:cNvSpPr>
            <a:spLocks noEditPoints="1"/>
          </p:cNvSpPr>
          <p:nvPr/>
        </p:nvSpPr>
        <p:spPr bwMode="auto">
          <a:xfrm>
            <a:off x="9207193" y="4187341"/>
            <a:ext cx="74355" cy="77214"/>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3" y="6"/>
                  <a:pt x="12" y="5"/>
                </a:cubicBezTo>
                <a:cubicBezTo>
                  <a:pt x="12" y="5"/>
                  <a:pt x="12" y="5"/>
                  <a:pt x="12"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39" name="Freeform 164"/>
          <p:cNvSpPr>
            <a:spLocks/>
          </p:cNvSpPr>
          <p:nvPr/>
        </p:nvSpPr>
        <p:spPr bwMode="auto">
          <a:xfrm>
            <a:off x="9288698" y="4187341"/>
            <a:ext cx="52908" cy="77214"/>
          </a:xfrm>
          <a:custGeom>
            <a:avLst/>
            <a:gdLst>
              <a:gd name="T0" fmla="*/ 0 w 18"/>
              <a:gd name="T1" fmla="*/ 25 h 26"/>
              <a:gd name="T2" fmla="*/ 0 w 18"/>
              <a:gd name="T3" fmla="*/ 19 h 26"/>
              <a:gd name="T4" fmla="*/ 4 w 18"/>
              <a:gd name="T5" fmla="*/ 21 h 26"/>
              <a:gd name="T6" fmla="*/ 7 w 18"/>
              <a:gd name="T7" fmla="*/ 22 h 26"/>
              <a:gd name="T8" fmla="*/ 9 w 18"/>
              <a:gd name="T9" fmla="*/ 21 h 26"/>
              <a:gd name="T10" fmla="*/ 11 w 18"/>
              <a:gd name="T11" fmla="*/ 21 h 26"/>
              <a:gd name="T12" fmla="*/ 11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7 h 26"/>
              <a:gd name="T28" fmla="*/ 1 w 18"/>
              <a:gd name="T29" fmla="*/ 4 h 26"/>
              <a:gd name="T30" fmla="*/ 3 w 18"/>
              <a:gd name="T31" fmla="*/ 2 h 26"/>
              <a:gd name="T32" fmla="*/ 6 w 18"/>
              <a:gd name="T33" fmla="*/ 0 h 26"/>
              <a:gd name="T34" fmla="*/ 10 w 18"/>
              <a:gd name="T35" fmla="*/ 0 h 26"/>
              <a:gd name="T36" fmla="*/ 14 w 18"/>
              <a:gd name="T37" fmla="*/ 0 h 26"/>
              <a:gd name="T38" fmla="*/ 16 w 18"/>
              <a:gd name="T39" fmla="*/ 1 h 26"/>
              <a:gd name="T40" fmla="*/ 16 w 18"/>
              <a:gd name="T41" fmla="*/ 6 h 26"/>
              <a:gd name="T42" fmla="*/ 15 w 18"/>
              <a:gd name="T43" fmla="*/ 5 h 26"/>
              <a:gd name="T44" fmla="*/ 14 w 18"/>
              <a:gd name="T45" fmla="*/ 5 h 26"/>
              <a:gd name="T46" fmla="*/ 12 w 18"/>
              <a:gd name="T47" fmla="*/ 5 h 26"/>
              <a:gd name="T48" fmla="*/ 11 w 18"/>
              <a:gd name="T49" fmla="*/ 4 h 26"/>
              <a:gd name="T50" fmla="*/ 9 w 18"/>
              <a:gd name="T51" fmla="*/ 5 h 26"/>
              <a:gd name="T52" fmla="*/ 7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9 h 26"/>
              <a:gd name="T74" fmla="*/ 17 w 18"/>
              <a:gd name="T75" fmla="*/ 22 h 26"/>
              <a:gd name="T76" fmla="*/ 15 w 18"/>
              <a:gd name="T77" fmla="*/ 24 h 26"/>
              <a:gd name="T78" fmla="*/ 11 w 18"/>
              <a:gd name="T79" fmla="*/ 26 h 26"/>
              <a:gd name="T80" fmla="*/ 8 w 18"/>
              <a:gd name="T81" fmla="*/ 26 h 26"/>
              <a:gd name="T82" fmla="*/ 4 w 18"/>
              <a:gd name="T83" fmla="*/ 26 h 26"/>
              <a:gd name="T84" fmla="*/ 0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0" y="25"/>
                </a:moveTo>
                <a:cubicBezTo>
                  <a:pt x="0" y="19"/>
                  <a:pt x="0" y="19"/>
                  <a:pt x="0" y="19"/>
                </a:cubicBezTo>
                <a:cubicBezTo>
                  <a:pt x="1" y="20"/>
                  <a:pt x="3" y="21"/>
                  <a:pt x="4" y="21"/>
                </a:cubicBezTo>
                <a:cubicBezTo>
                  <a:pt x="5" y="21"/>
                  <a:pt x="6" y="22"/>
                  <a:pt x="7" y="22"/>
                </a:cubicBezTo>
                <a:cubicBezTo>
                  <a:pt x="8" y="22"/>
                  <a:pt x="9" y="22"/>
                  <a:pt x="9" y="21"/>
                </a:cubicBezTo>
                <a:cubicBezTo>
                  <a:pt x="10" y="21"/>
                  <a:pt x="10" y="21"/>
                  <a:pt x="11" y="21"/>
                </a:cubicBezTo>
                <a:cubicBezTo>
                  <a:pt x="11" y="21"/>
                  <a:pt x="11" y="20"/>
                  <a:pt x="11" y="20"/>
                </a:cubicBezTo>
                <a:cubicBezTo>
                  <a:pt x="12" y="20"/>
                  <a:pt x="12" y="19"/>
                  <a:pt x="12" y="19"/>
                </a:cubicBezTo>
                <a:cubicBezTo>
                  <a:pt x="12" y="19"/>
                  <a:pt x="11" y="18"/>
                  <a:pt x="11" y="18"/>
                </a:cubicBezTo>
                <a:cubicBezTo>
                  <a:pt x="11" y="17"/>
                  <a:pt x="11" y="17"/>
                  <a:pt x="10" y="17"/>
                </a:cubicBezTo>
                <a:cubicBezTo>
                  <a:pt x="10" y="16"/>
                  <a:pt x="9" y="16"/>
                  <a:pt x="8" y="16"/>
                </a:cubicBezTo>
                <a:cubicBezTo>
                  <a:pt x="8" y="15"/>
                  <a:pt x="7" y="15"/>
                  <a:pt x="6" y="15"/>
                </a:cubicBezTo>
                <a:cubicBezTo>
                  <a:pt x="4" y="14"/>
                  <a:pt x="3" y="13"/>
                  <a:pt x="2" y="12"/>
                </a:cubicBezTo>
                <a:cubicBezTo>
                  <a:pt x="1" y="11"/>
                  <a:pt x="0" y="9"/>
                  <a:pt x="0" y="7"/>
                </a:cubicBezTo>
                <a:cubicBezTo>
                  <a:pt x="0" y="6"/>
                  <a:pt x="1" y="5"/>
                  <a:pt x="1" y="4"/>
                </a:cubicBezTo>
                <a:cubicBezTo>
                  <a:pt x="2" y="3"/>
                  <a:pt x="2" y="2"/>
                  <a:pt x="3" y="2"/>
                </a:cubicBezTo>
                <a:cubicBezTo>
                  <a:pt x="4" y="1"/>
                  <a:pt x="5" y="1"/>
                  <a:pt x="6" y="0"/>
                </a:cubicBezTo>
                <a:cubicBezTo>
                  <a:pt x="8" y="0"/>
                  <a:pt x="9" y="0"/>
                  <a:pt x="10" y="0"/>
                </a:cubicBezTo>
                <a:cubicBezTo>
                  <a:pt x="12" y="0"/>
                  <a:pt x="13" y="0"/>
                  <a:pt x="14" y="0"/>
                </a:cubicBezTo>
                <a:cubicBezTo>
                  <a:pt x="15" y="0"/>
                  <a:pt x="16" y="1"/>
                  <a:pt x="16" y="1"/>
                </a:cubicBezTo>
                <a:cubicBezTo>
                  <a:pt x="16" y="6"/>
                  <a:pt x="16" y="6"/>
                  <a:pt x="16" y="6"/>
                </a:cubicBezTo>
                <a:cubicBezTo>
                  <a:pt x="16" y="6"/>
                  <a:pt x="16" y="6"/>
                  <a:pt x="15" y="5"/>
                </a:cubicBezTo>
                <a:cubicBezTo>
                  <a:pt x="15" y="5"/>
                  <a:pt x="14" y="5"/>
                  <a:pt x="14" y="5"/>
                </a:cubicBezTo>
                <a:cubicBezTo>
                  <a:pt x="13" y="5"/>
                  <a:pt x="13" y="5"/>
                  <a:pt x="12" y="5"/>
                </a:cubicBezTo>
                <a:cubicBezTo>
                  <a:pt x="11" y="4"/>
                  <a:pt x="11" y="4"/>
                  <a:pt x="11" y="4"/>
                </a:cubicBezTo>
                <a:cubicBezTo>
                  <a:pt x="10" y="4"/>
                  <a:pt x="9" y="5"/>
                  <a:pt x="9" y="5"/>
                </a:cubicBezTo>
                <a:cubicBezTo>
                  <a:pt x="8" y="5"/>
                  <a:pt x="8" y="5"/>
                  <a:pt x="7" y="5"/>
                </a:cubicBezTo>
                <a:cubicBezTo>
                  <a:pt x="7" y="5"/>
                  <a:pt x="7" y="6"/>
                  <a:pt x="7" y="6"/>
                </a:cubicBezTo>
                <a:cubicBezTo>
                  <a:pt x="6" y="6"/>
                  <a:pt x="6" y="7"/>
                  <a:pt x="6" y="7"/>
                </a:cubicBezTo>
                <a:cubicBezTo>
                  <a:pt x="6" y="7"/>
                  <a:pt x="6" y="8"/>
                  <a:pt x="7" y="8"/>
                </a:cubicBezTo>
                <a:cubicBezTo>
                  <a:pt x="7" y="8"/>
                  <a:pt x="7" y="9"/>
                  <a:pt x="8" y="9"/>
                </a:cubicBezTo>
                <a:cubicBezTo>
                  <a:pt x="8" y="9"/>
                  <a:pt x="8" y="10"/>
                  <a:pt x="9" y="10"/>
                </a:cubicBezTo>
                <a:cubicBezTo>
                  <a:pt x="10" y="10"/>
                  <a:pt x="10" y="11"/>
                  <a:pt x="11" y="11"/>
                </a:cubicBezTo>
                <a:cubicBezTo>
                  <a:pt x="12" y="11"/>
                  <a:pt x="13" y="12"/>
                  <a:pt x="14" y="12"/>
                </a:cubicBezTo>
                <a:cubicBezTo>
                  <a:pt x="15" y="13"/>
                  <a:pt x="15" y="13"/>
                  <a:pt x="16" y="14"/>
                </a:cubicBezTo>
                <a:cubicBezTo>
                  <a:pt x="16" y="14"/>
                  <a:pt x="17" y="15"/>
                  <a:pt x="17" y="16"/>
                </a:cubicBezTo>
                <a:cubicBezTo>
                  <a:pt x="17" y="17"/>
                  <a:pt x="18" y="18"/>
                  <a:pt x="18" y="19"/>
                </a:cubicBezTo>
                <a:cubicBezTo>
                  <a:pt x="18" y="20"/>
                  <a:pt x="17" y="21"/>
                  <a:pt x="17" y="22"/>
                </a:cubicBezTo>
                <a:cubicBezTo>
                  <a:pt x="16" y="23"/>
                  <a:pt x="16" y="24"/>
                  <a:pt x="15" y="24"/>
                </a:cubicBezTo>
                <a:cubicBezTo>
                  <a:pt x="14" y="25"/>
                  <a:pt x="13" y="25"/>
                  <a:pt x="11" y="26"/>
                </a:cubicBezTo>
                <a:cubicBezTo>
                  <a:pt x="10" y="26"/>
                  <a:pt x="9" y="26"/>
                  <a:pt x="8" y="26"/>
                </a:cubicBezTo>
                <a:cubicBezTo>
                  <a:pt x="6" y="26"/>
                  <a:pt x="5" y="26"/>
                  <a:pt x="4"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0" name="Freeform 165"/>
          <p:cNvSpPr>
            <a:spLocks/>
          </p:cNvSpPr>
          <p:nvPr/>
        </p:nvSpPr>
        <p:spPr bwMode="auto">
          <a:xfrm>
            <a:off x="9348757" y="4187341"/>
            <a:ext cx="60055" cy="77214"/>
          </a:xfrm>
          <a:custGeom>
            <a:avLst/>
            <a:gdLst>
              <a:gd name="T0" fmla="*/ 42 w 42"/>
              <a:gd name="T1" fmla="*/ 10 h 54"/>
              <a:gd name="T2" fmla="*/ 27 w 42"/>
              <a:gd name="T3" fmla="*/ 10 h 54"/>
              <a:gd name="T4" fmla="*/ 27 w 42"/>
              <a:gd name="T5" fmla="*/ 54 h 54"/>
              <a:gd name="T6" fmla="*/ 14 w 42"/>
              <a:gd name="T7" fmla="*/ 54 h 54"/>
              <a:gd name="T8" fmla="*/ 14 w 42"/>
              <a:gd name="T9" fmla="*/ 10 h 54"/>
              <a:gd name="T10" fmla="*/ 0 w 42"/>
              <a:gd name="T11" fmla="*/ 10 h 54"/>
              <a:gd name="T12" fmla="*/ 0 w 42"/>
              <a:gd name="T13" fmla="*/ 0 h 54"/>
              <a:gd name="T14" fmla="*/ 42 w 42"/>
              <a:gd name="T15" fmla="*/ 0 h 54"/>
              <a:gd name="T16" fmla="*/ 42 w 42"/>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42" y="10"/>
                </a:moveTo>
                <a:lnTo>
                  <a:pt x="27" y="10"/>
                </a:lnTo>
                <a:lnTo>
                  <a:pt x="27" y="54"/>
                </a:lnTo>
                <a:lnTo>
                  <a:pt x="14" y="54"/>
                </a:lnTo>
                <a:lnTo>
                  <a:pt x="14"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1" name="Freeform 166"/>
          <p:cNvSpPr>
            <a:spLocks noEditPoints="1"/>
          </p:cNvSpPr>
          <p:nvPr/>
        </p:nvSpPr>
        <p:spPr bwMode="auto">
          <a:xfrm>
            <a:off x="9444557" y="4187341"/>
            <a:ext cx="74355" cy="77214"/>
          </a:xfrm>
          <a:custGeom>
            <a:avLst/>
            <a:gdLst>
              <a:gd name="T0" fmla="*/ 25 w 25"/>
              <a:gd name="T1" fmla="*/ 26 h 26"/>
              <a:gd name="T2" fmla="*/ 18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5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5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8" y="26"/>
                  <a:pt x="18" y="26"/>
                  <a:pt x="18"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5" y="16"/>
                </a:moveTo>
                <a:cubicBezTo>
                  <a:pt x="13" y="7"/>
                  <a:pt x="13" y="7"/>
                  <a:pt x="13" y="7"/>
                </a:cubicBezTo>
                <a:cubicBezTo>
                  <a:pt x="12" y="7"/>
                  <a:pt x="12" y="6"/>
                  <a:pt x="12" y="5"/>
                </a:cubicBezTo>
                <a:cubicBezTo>
                  <a:pt x="12" y="5"/>
                  <a:pt x="12" y="5"/>
                  <a:pt x="12" y="5"/>
                </a:cubicBezTo>
                <a:cubicBezTo>
                  <a:pt x="12" y="6"/>
                  <a:pt x="12" y="6"/>
                  <a:pt x="12" y="7"/>
                </a:cubicBezTo>
                <a:cubicBezTo>
                  <a:pt x="9" y="16"/>
                  <a:pt x="9" y="16"/>
                  <a:pt x="9" y="16"/>
                </a:cubicBezTo>
                <a:lnTo>
                  <a:pt x="1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2" name="Freeform 167"/>
          <p:cNvSpPr>
            <a:spLocks/>
          </p:cNvSpPr>
          <p:nvPr/>
        </p:nvSpPr>
        <p:spPr bwMode="auto">
          <a:xfrm>
            <a:off x="9524634" y="4187341"/>
            <a:ext cx="51477" cy="77214"/>
          </a:xfrm>
          <a:custGeom>
            <a:avLst/>
            <a:gdLst>
              <a:gd name="T0" fmla="*/ 0 w 17"/>
              <a:gd name="T1" fmla="*/ 25 h 26"/>
              <a:gd name="T2" fmla="*/ 0 w 17"/>
              <a:gd name="T3" fmla="*/ 19 h 26"/>
              <a:gd name="T4" fmla="*/ 3 w 17"/>
              <a:gd name="T5" fmla="*/ 21 h 26"/>
              <a:gd name="T6" fmla="*/ 7 w 17"/>
              <a:gd name="T7" fmla="*/ 22 h 26"/>
              <a:gd name="T8" fmla="*/ 9 w 17"/>
              <a:gd name="T9" fmla="*/ 21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7 h 26"/>
              <a:gd name="T28" fmla="*/ 1 w 17"/>
              <a:gd name="T29" fmla="*/ 4 h 26"/>
              <a:gd name="T30" fmla="*/ 3 w 17"/>
              <a:gd name="T31" fmla="*/ 2 h 26"/>
              <a:gd name="T32" fmla="*/ 6 w 17"/>
              <a:gd name="T33" fmla="*/ 0 h 26"/>
              <a:gd name="T34" fmla="*/ 10 w 17"/>
              <a:gd name="T35" fmla="*/ 0 h 26"/>
              <a:gd name="T36" fmla="*/ 13 w 17"/>
              <a:gd name="T37" fmla="*/ 0 h 26"/>
              <a:gd name="T38" fmla="*/ 16 w 17"/>
              <a:gd name="T39" fmla="*/ 1 h 26"/>
              <a:gd name="T40" fmla="*/ 16 w 17"/>
              <a:gd name="T41" fmla="*/ 6 h 26"/>
              <a:gd name="T42" fmla="*/ 15 w 17"/>
              <a:gd name="T43" fmla="*/ 5 h 26"/>
              <a:gd name="T44" fmla="*/ 13 w 17"/>
              <a:gd name="T45" fmla="*/ 5 h 26"/>
              <a:gd name="T46" fmla="*/ 12 w 17"/>
              <a:gd name="T47" fmla="*/ 5 h 26"/>
              <a:gd name="T48" fmla="*/ 10 w 17"/>
              <a:gd name="T49" fmla="*/ 4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5 w 17"/>
              <a:gd name="T69" fmla="*/ 14 h 26"/>
              <a:gd name="T70" fmla="*/ 17 w 17"/>
              <a:gd name="T71" fmla="*/ 16 h 26"/>
              <a:gd name="T72" fmla="*/ 17 w 17"/>
              <a:gd name="T73" fmla="*/ 19 h 26"/>
              <a:gd name="T74" fmla="*/ 16 w 17"/>
              <a:gd name="T75" fmla="*/ 22 h 26"/>
              <a:gd name="T76" fmla="*/ 14 w 17"/>
              <a:gd name="T77" fmla="*/ 24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1"/>
                  <a:pt x="6" y="22"/>
                  <a:pt x="7" y="22"/>
                </a:cubicBezTo>
                <a:cubicBezTo>
                  <a:pt x="8" y="22"/>
                  <a:pt x="8" y="22"/>
                  <a:pt x="9" y="21"/>
                </a:cubicBezTo>
                <a:cubicBezTo>
                  <a:pt x="9" y="21"/>
                  <a:pt x="10" y="21"/>
                  <a:pt x="10" y="21"/>
                </a:cubicBezTo>
                <a:cubicBezTo>
                  <a:pt x="11" y="21"/>
                  <a:pt x="11" y="20"/>
                  <a:pt x="11" y="20"/>
                </a:cubicBezTo>
                <a:cubicBezTo>
                  <a:pt x="11" y="20"/>
                  <a:pt x="11" y="19"/>
                  <a:pt x="11" y="19"/>
                </a:cubicBezTo>
                <a:cubicBezTo>
                  <a:pt x="11" y="19"/>
                  <a:pt x="11" y="18"/>
                  <a:pt x="11" y="18"/>
                </a:cubicBezTo>
                <a:cubicBezTo>
                  <a:pt x="11" y="17"/>
                  <a:pt x="10" y="17"/>
                  <a:pt x="10" y="17"/>
                </a:cubicBezTo>
                <a:cubicBezTo>
                  <a:pt x="9" y="16"/>
                  <a:pt x="9" y="16"/>
                  <a:pt x="8" y="16"/>
                </a:cubicBezTo>
                <a:cubicBezTo>
                  <a:pt x="7" y="15"/>
                  <a:pt x="7" y="15"/>
                  <a:pt x="6" y="15"/>
                </a:cubicBezTo>
                <a:cubicBezTo>
                  <a:pt x="4" y="14"/>
                  <a:pt x="2" y="13"/>
                  <a:pt x="1" y="12"/>
                </a:cubicBezTo>
                <a:cubicBezTo>
                  <a:pt x="0" y="11"/>
                  <a:pt x="0" y="9"/>
                  <a:pt x="0" y="7"/>
                </a:cubicBezTo>
                <a:cubicBezTo>
                  <a:pt x="0" y="6"/>
                  <a:pt x="0" y="5"/>
                  <a:pt x="1" y="4"/>
                </a:cubicBezTo>
                <a:cubicBezTo>
                  <a:pt x="1" y="3"/>
                  <a:pt x="2" y="2"/>
                  <a:pt x="3" y="2"/>
                </a:cubicBezTo>
                <a:cubicBezTo>
                  <a:pt x="4" y="1"/>
                  <a:pt x="5" y="1"/>
                  <a:pt x="6" y="0"/>
                </a:cubicBezTo>
                <a:cubicBezTo>
                  <a:pt x="7" y="0"/>
                  <a:pt x="9" y="0"/>
                  <a:pt x="10" y="0"/>
                </a:cubicBezTo>
                <a:cubicBezTo>
                  <a:pt x="11" y="0"/>
                  <a:pt x="12" y="0"/>
                  <a:pt x="13" y="0"/>
                </a:cubicBezTo>
                <a:cubicBezTo>
                  <a:pt x="14" y="0"/>
                  <a:pt x="15" y="1"/>
                  <a:pt x="16" y="1"/>
                </a:cubicBezTo>
                <a:cubicBezTo>
                  <a:pt x="16" y="6"/>
                  <a:pt x="16" y="6"/>
                  <a:pt x="16" y="6"/>
                </a:cubicBezTo>
                <a:cubicBezTo>
                  <a:pt x="16" y="6"/>
                  <a:pt x="15" y="6"/>
                  <a:pt x="15" y="5"/>
                </a:cubicBezTo>
                <a:cubicBezTo>
                  <a:pt x="14" y="5"/>
                  <a:pt x="14" y="5"/>
                  <a:pt x="13" y="5"/>
                </a:cubicBezTo>
                <a:cubicBezTo>
                  <a:pt x="13" y="5"/>
                  <a:pt x="12" y="5"/>
                  <a:pt x="12" y="5"/>
                </a:cubicBezTo>
                <a:cubicBezTo>
                  <a:pt x="11" y="4"/>
                  <a:pt x="11" y="4"/>
                  <a:pt x="10" y="4"/>
                </a:cubicBezTo>
                <a:cubicBezTo>
                  <a:pt x="10" y="4"/>
                  <a:pt x="9" y="5"/>
                  <a:pt x="8" y="5"/>
                </a:cubicBezTo>
                <a:cubicBezTo>
                  <a:pt x="8" y="5"/>
                  <a:pt x="7" y="5"/>
                  <a:pt x="7" y="5"/>
                </a:cubicBezTo>
                <a:cubicBezTo>
                  <a:pt x="7" y="5"/>
                  <a:pt x="6" y="6"/>
                  <a:pt x="6" y="6"/>
                </a:cubicBezTo>
                <a:cubicBezTo>
                  <a:pt x="6" y="6"/>
                  <a:pt x="6" y="7"/>
                  <a:pt x="6" y="7"/>
                </a:cubicBezTo>
                <a:cubicBezTo>
                  <a:pt x="6" y="7"/>
                  <a:pt x="6" y="8"/>
                  <a:pt x="6" y="8"/>
                </a:cubicBezTo>
                <a:cubicBezTo>
                  <a:pt x="7" y="8"/>
                  <a:pt x="7" y="9"/>
                  <a:pt x="7" y="9"/>
                </a:cubicBezTo>
                <a:cubicBezTo>
                  <a:pt x="8" y="9"/>
                  <a:pt x="8" y="10"/>
                  <a:pt x="9" y="10"/>
                </a:cubicBezTo>
                <a:cubicBezTo>
                  <a:pt x="9" y="10"/>
                  <a:pt x="10" y="11"/>
                  <a:pt x="11" y="11"/>
                </a:cubicBezTo>
                <a:cubicBezTo>
                  <a:pt x="12" y="11"/>
                  <a:pt x="13" y="12"/>
                  <a:pt x="13" y="12"/>
                </a:cubicBezTo>
                <a:cubicBezTo>
                  <a:pt x="14" y="13"/>
                  <a:pt x="15" y="13"/>
                  <a:pt x="15" y="14"/>
                </a:cubicBezTo>
                <a:cubicBezTo>
                  <a:pt x="16" y="14"/>
                  <a:pt x="17" y="15"/>
                  <a:pt x="17" y="16"/>
                </a:cubicBezTo>
                <a:cubicBezTo>
                  <a:pt x="17" y="17"/>
                  <a:pt x="17" y="18"/>
                  <a:pt x="17" y="19"/>
                </a:cubicBezTo>
                <a:cubicBezTo>
                  <a:pt x="17" y="20"/>
                  <a:pt x="17" y="21"/>
                  <a:pt x="16" y="22"/>
                </a:cubicBezTo>
                <a:cubicBezTo>
                  <a:pt x="16" y="23"/>
                  <a:pt x="15" y="24"/>
                  <a:pt x="14" y="24"/>
                </a:cubicBezTo>
                <a:cubicBezTo>
                  <a:pt x="13" y="25"/>
                  <a:pt x="12" y="25"/>
                  <a:pt x="11" y="26"/>
                </a:cubicBezTo>
                <a:cubicBezTo>
                  <a:pt x="10" y="26"/>
                  <a:pt x="9" y="26"/>
                  <a:pt x="7" y="26"/>
                </a:cubicBezTo>
                <a:cubicBezTo>
                  <a:pt x="6" y="26"/>
                  <a:pt x="5" y="26"/>
                  <a:pt x="3"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3" name="Rectangle 168"/>
          <p:cNvSpPr>
            <a:spLocks noChangeArrowheads="1"/>
          </p:cNvSpPr>
          <p:nvPr/>
        </p:nvSpPr>
        <p:spPr bwMode="auto">
          <a:xfrm>
            <a:off x="9590410" y="4187341"/>
            <a:ext cx="18589" cy="772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4" name="Freeform 169"/>
          <p:cNvSpPr>
            <a:spLocks noEditPoints="1"/>
          </p:cNvSpPr>
          <p:nvPr/>
        </p:nvSpPr>
        <p:spPr bwMode="auto">
          <a:xfrm>
            <a:off x="9617579" y="4187341"/>
            <a:ext cx="75785" cy="77214"/>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3 w 25"/>
              <a:gd name="T23" fmla="*/ 5 h 26"/>
              <a:gd name="T24" fmla="*/ 13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3" y="6"/>
                  <a:pt x="13" y="5"/>
                </a:cubicBezTo>
                <a:cubicBezTo>
                  <a:pt x="13" y="5"/>
                  <a:pt x="13" y="5"/>
                  <a:pt x="13"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5" name="Freeform 170"/>
          <p:cNvSpPr>
            <a:spLocks/>
          </p:cNvSpPr>
          <p:nvPr/>
        </p:nvSpPr>
        <p:spPr bwMode="auto">
          <a:xfrm>
            <a:off x="9099950" y="4318892"/>
            <a:ext cx="71496" cy="74354"/>
          </a:xfrm>
          <a:custGeom>
            <a:avLst/>
            <a:gdLst>
              <a:gd name="T0" fmla="*/ 39 w 50"/>
              <a:gd name="T1" fmla="*/ 52 h 52"/>
              <a:gd name="T2" fmla="*/ 33 w 50"/>
              <a:gd name="T3" fmla="*/ 52 h 52"/>
              <a:gd name="T4" fmla="*/ 37 w 50"/>
              <a:gd name="T5" fmla="*/ 27 h 52"/>
              <a:gd name="T6" fmla="*/ 10 w 50"/>
              <a:gd name="T7" fmla="*/ 27 h 52"/>
              <a:gd name="T8" fmla="*/ 6 w 50"/>
              <a:gd name="T9" fmla="*/ 52 h 52"/>
              <a:gd name="T10" fmla="*/ 0 w 50"/>
              <a:gd name="T11" fmla="*/ 52 h 52"/>
              <a:gd name="T12" fmla="*/ 10 w 50"/>
              <a:gd name="T13" fmla="*/ 0 h 52"/>
              <a:gd name="T14" fmla="*/ 16 w 50"/>
              <a:gd name="T15" fmla="*/ 0 h 52"/>
              <a:gd name="T16" fmla="*/ 12 w 50"/>
              <a:gd name="T17" fmla="*/ 23 h 52"/>
              <a:gd name="T18" fmla="*/ 37 w 50"/>
              <a:gd name="T19" fmla="*/ 23 h 52"/>
              <a:gd name="T20" fmla="*/ 44 w 50"/>
              <a:gd name="T21" fmla="*/ 0 h 52"/>
              <a:gd name="T22" fmla="*/ 50 w 50"/>
              <a:gd name="T23" fmla="*/ 0 h 52"/>
              <a:gd name="T24" fmla="*/ 39 w 50"/>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2">
                <a:moveTo>
                  <a:pt x="39" y="52"/>
                </a:moveTo>
                <a:lnTo>
                  <a:pt x="33" y="52"/>
                </a:lnTo>
                <a:lnTo>
                  <a:pt x="37" y="27"/>
                </a:lnTo>
                <a:lnTo>
                  <a:pt x="10" y="27"/>
                </a:lnTo>
                <a:lnTo>
                  <a:pt x="6" y="52"/>
                </a:lnTo>
                <a:lnTo>
                  <a:pt x="0" y="52"/>
                </a:lnTo>
                <a:lnTo>
                  <a:pt x="10" y="0"/>
                </a:lnTo>
                <a:lnTo>
                  <a:pt x="16" y="0"/>
                </a:lnTo>
                <a:lnTo>
                  <a:pt x="12" y="23"/>
                </a:lnTo>
                <a:lnTo>
                  <a:pt x="37" y="23"/>
                </a:lnTo>
                <a:lnTo>
                  <a:pt x="44" y="0"/>
                </a:lnTo>
                <a:lnTo>
                  <a:pt x="50" y="0"/>
                </a:lnTo>
                <a:lnTo>
                  <a:pt x="39"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6" name="Freeform 171"/>
          <p:cNvSpPr>
            <a:spLocks noEditPoints="1"/>
          </p:cNvSpPr>
          <p:nvPr/>
        </p:nvSpPr>
        <p:spPr bwMode="auto">
          <a:xfrm>
            <a:off x="9180025" y="4316031"/>
            <a:ext cx="68637" cy="77214"/>
          </a:xfrm>
          <a:custGeom>
            <a:avLst/>
            <a:gdLst>
              <a:gd name="T0" fmla="*/ 23 w 23"/>
              <a:gd name="T1" fmla="*/ 11 h 26"/>
              <a:gd name="T2" fmla="*/ 23 w 23"/>
              <a:gd name="T3" fmla="*/ 14 h 26"/>
              <a:gd name="T4" fmla="*/ 22 w 23"/>
              <a:gd name="T5" fmla="*/ 17 h 26"/>
              <a:gd name="T6" fmla="*/ 21 w 23"/>
              <a:gd name="T7" fmla="*/ 20 h 26"/>
              <a:gd name="T8" fmla="*/ 19 w 23"/>
              <a:gd name="T9" fmla="*/ 22 h 26"/>
              <a:gd name="T10" fmla="*/ 17 w 23"/>
              <a:gd name="T11" fmla="*/ 24 h 26"/>
              <a:gd name="T12" fmla="*/ 15 w 23"/>
              <a:gd name="T13" fmla="*/ 25 h 26"/>
              <a:gd name="T14" fmla="*/ 13 w 23"/>
              <a:gd name="T15" fmla="*/ 26 h 26"/>
              <a:gd name="T16" fmla="*/ 10 w 23"/>
              <a:gd name="T17" fmla="*/ 26 h 26"/>
              <a:gd name="T18" fmla="*/ 6 w 23"/>
              <a:gd name="T19" fmla="*/ 25 h 26"/>
              <a:gd name="T20" fmla="*/ 2 w 23"/>
              <a:gd name="T21" fmla="*/ 23 h 26"/>
              <a:gd name="T22" fmla="*/ 0 w 23"/>
              <a:gd name="T23" fmla="*/ 20 h 26"/>
              <a:gd name="T24" fmla="*/ 0 w 23"/>
              <a:gd name="T25" fmla="*/ 16 h 26"/>
              <a:gd name="T26" fmla="*/ 1 w 23"/>
              <a:gd name="T27" fmla="*/ 9 h 26"/>
              <a:gd name="T28" fmla="*/ 4 w 23"/>
              <a:gd name="T29" fmla="*/ 4 h 26"/>
              <a:gd name="T30" fmla="*/ 8 w 23"/>
              <a:gd name="T31" fmla="*/ 1 h 26"/>
              <a:gd name="T32" fmla="*/ 13 w 23"/>
              <a:gd name="T33" fmla="*/ 0 h 26"/>
              <a:gd name="T34" fmla="*/ 18 w 23"/>
              <a:gd name="T35" fmla="*/ 1 h 26"/>
              <a:gd name="T36" fmla="*/ 21 w 23"/>
              <a:gd name="T37" fmla="*/ 3 h 26"/>
              <a:gd name="T38" fmla="*/ 23 w 23"/>
              <a:gd name="T39" fmla="*/ 7 h 26"/>
              <a:gd name="T40" fmla="*/ 23 w 23"/>
              <a:gd name="T41" fmla="*/ 11 h 26"/>
              <a:gd name="T42" fmla="*/ 20 w 23"/>
              <a:gd name="T43" fmla="*/ 11 h 26"/>
              <a:gd name="T44" fmla="*/ 20 w 23"/>
              <a:gd name="T45" fmla="*/ 8 h 26"/>
              <a:gd name="T46" fmla="*/ 18 w 23"/>
              <a:gd name="T47" fmla="*/ 5 h 26"/>
              <a:gd name="T48" fmla="*/ 16 w 23"/>
              <a:gd name="T49" fmla="*/ 3 h 26"/>
              <a:gd name="T50" fmla="*/ 13 w 23"/>
              <a:gd name="T51" fmla="*/ 3 h 26"/>
              <a:gd name="T52" fmla="*/ 9 w 23"/>
              <a:gd name="T53" fmla="*/ 4 h 26"/>
              <a:gd name="T54" fmla="*/ 6 w 23"/>
              <a:gd name="T55" fmla="*/ 6 h 26"/>
              <a:gd name="T56" fmla="*/ 5 w 23"/>
              <a:gd name="T57" fmla="*/ 8 h 26"/>
              <a:gd name="T58" fmla="*/ 4 w 23"/>
              <a:gd name="T59" fmla="*/ 10 h 26"/>
              <a:gd name="T60" fmla="*/ 3 w 23"/>
              <a:gd name="T61" fmla="*/ 13 h 26"/>
              <a:gd name="T62" fmla="*/ 3 w 23"/>
              <a:gd name="T63" fmla="*/ 16 h 26"/>
              <a:gd name="T64" fmla="*/ 3 w 23"/>
              <a:gd name="T65" fmla="*/ 19 h 26"/>
              <a:gd name="T66" fmla="*/ 5 w 23"/>
              <a:gd name="T67" fmla="*/ 21 h 26"/>
              <a:gd name="T68" fmla="*/ 7 w 23"/>
              <a:gd name="T69" fmla="*/ 23 h 26"/>
              <a:gd name="T70" fmla="*/ 10 w 23"/>
              <a:gd name="T71" fmla="*/ 24 h 26"/>
              <a:gd name="T72" fmla="*/ 14 w 23"/>
              <a:gd name="T73" fmla="*/ 23 h 26"/>
              <a:gd name="T74" fmla="*/ 17 w 23"/>
              <a:gd name="T75" fmla="*/ 20 h 26"/>
              <a:gd name="T76" fmla="*/ 18 w 23"/>
              <a:gd name="T77" fmla="*/ 18 h 26"/>
              <a:gd name="T78" fmla="*/ 19 w 23"/>
              <a:gd name="T79" fmla="*/ 16 h 26"/>
              <a:gd name="T80" fmla="*/ 20 w 23"/>
              <a:gd name="T81" fmla="*/ 13 h 26"/>
              <a:gd name="T82" fmla="*/ 20 w 23"/>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6">
                <a:moveTo>
                  <a:pt x="23" y="11"/>
                </a:moveTo>
                <a:cubicBezTo>
                  <a:pt x="23" y="12"/>
                  <a:pt x="23" y="13"/>
                  <a:pt x="23" y="14"/>
                </a:cubicBezTo>
                <a:cubicBezTo>
                  <a:pt x="23" y="15"/>
                  <a:pt x="23" y="16"/>
                  <a:pt x="22" y="17"/>
                </a:cubicBezTo>
                <a:cubicBezTo>
                  <a:pt x="22" y="18"/>
                  <a:pt x="21" y="19"/>
                  <a:pt x="21" y="20"/>
                </a:cubicBezTo>
                <a:cubicBezTo>
                  <a:pt x="20" y="21"/>
                  <a:pt x="20" y="22"/>
                  <a:pt x="19" y="22"/>
                </a:cubicBezTo>
                <a:cubicBezTo>
                  <a:pt x="19" y="23"/>
                  <a:pt x="18" y="24"/>
                  <a:pt x="17" y="24"/>
                </a:cubicBezTo>
                <a:cubicBezTo>
                  <a:pt x="17" y="24"/>
                  <a:pt x="16" y="25"/>
                  <a:pt x="15" y="25"/>
                </a:cubicBezTo>
                <a:cubicBezTo>
                  <a:pt x="14" y="26"/>
                  <a:pt x="14" y="26"/>
                  <a:pt x="13" y="26"/>
                </a:cubicBezTo>
                <a:cubicBezTo>
                  <a:pt x="12" y="26"/>
                  <a:pt x="11" y="26"/>
                  <a:pt x="10" y="26"/>
                </a:cubicBezTo>
                <a:cubicBezTo>
                  <a:pt x="8" y="26"/>
                  <a:pt x="7" y="26"/>
                  <a:pt x="6" y="25"/>
                </a:cubicBezTo>
                <a:cubicBezTo>
                  <a:pt x="4" y="25"/>
                  <a:pt x="3" y="24"/>
                  <a:pt x="2" y="23"/>
                </a:cubicBezTo>
                <a:cubicBezTo>
                  <a:pt x="2" y="22"/>
                  <a:pt x="1" y="21"/>
                  <a:pt x="0" y="20"/>
                </a:cubicBezTo>
                <a:cubicBezTo>
                  <a:pt x="0" y="18"/>
                  <a:pt x="0" y="17"/>
                  <a:pt x="0" y="16"/>
                </a:cubicBezTo>
                <a:cubicBezTo>
                  <a:pt x="0" y="13"/>
                  <a:pt x="0" y="11"/>
                  <a:pt x="1" y="9"/>
                </a:cubicBezTo>
                <a:cubicBezTo>
                  <a:pt x="2" y="7"/>
                  <a:pt x="3" y="5"/>
                  <a:pt x="4" y="4"/>
                </a:cubicBezTo>
                <a:cubicBezTo>
                  <a:pt x="5" y="3"/>
                  <a:pt x="7" y="2"/>
                  <a:pt x="8" y="1"/>
                </a:cubicBezTo>
                <a:cubicBezTo>
                  <a:pt x="10" y="1"/>
                  <a:pt x="11" y="0"/>
                  <a:pt x="13" y="0"/>
                </a:cubicBezTo>
                <a:cubicBezTo>
                  <a:pt x="15" y="0"/>
                  <a:pt x="16" y="0"/>
                  <a:pt x="18" y="1"/>
                </a:cubicBezTo>
                <a:cubicBezTo>
                  <a:pt x="19" y="1"/>
                  <a:pt x="20" y="2"/>
                  <a:pt x="21" y="3"/>
                </a:cubicBezTo>
                <a:cubicBezTo>
                  <a:pt x="22" y="4"/>
                  <a:pt x="22" y="5"/>
                  <a:pt x="23" y="7"/>
                </a:cubicBezTo>
                <a:cubicBezTo>
                  <a:pt x="23" y="8"/>
                  <a:pt x="23" y="9"/>
                  <a:pt x="23" y="11"/>
                </a:cubicBezTo>
                <a:close/>
                <a:moveTo>
                  <a:pt x="20" y="11"/>
                </a:moveTo>
                <a:cubicBezTo>
                  <a:pt x="20" y="10"/>
                  <a:pt x="20" y="9"/>
                  <a:pt x="20" y="8"/>
                </a:cubicBezTo>
                <a:cubicBezTo>
                  <a:pt x="19" y="7"/>
                  <a:pt x="19" y="6"/>
                  <a:pt x="18" y="5"/>
                </a:cubicBezTo>
                <a:cubicBezTo>
                  <a:pt x="18" y="4"/>
                  <a:pt x="17" y="4"/>
                  <a:pt x="16" y="3"/>
                </a:cubicBezTo>
                <a:cubicBezTo>
                  <a:pt x="15" y="3"/>
                  <a:pt x="14" y="3"/>
                  <a:pt x="13" y="3"/>
                </a:cubicBezTo>
                <a:cubicBezTo>
                  <a:pt x="12" y="3"/>
                  <a:pt x="11" y="3"/>
                  <a:pt x="9" y="4"/>
                </a:cubicBezTo>
                <a:cubicBezTo>
                  <a:pt x="8" y="4"/>
                  <a:pt x="7" y="5"/>
                  <a:pt x="6" y="6"/>
                </a:cubicBezTo>
                <a:cubicBezTo>
                  <a:pt x="6" y="7"/>
                  <a:pt x="5" y="7"/>
                  <a:pt x="5" y="8"/>
                </a:cubicBezTo>
                <a:cubicBezTo>
                  <a:pt x="4" y="9"/>
                  <a:pt x="4" y="9"/>
                  <a:pt x="4" y="10"/>
                </a:cubicBezTo>
                <a:cubicBezTo>
                  <a:pt x="3" y="11"/>
                  <a:pt x="3" y="12"/>
                  <a:pt x="3" y="13"/>
                </a:cubicBezTo>
                <a:cubicBezTo>
                  <a:pt x="3" y="14"/>
                  <a:pt x="3" y="15"/>
                  <a:pt x="3" y="16"/>
                </a:cubicBezTo>
                <a:cubicBezTo>
                  <a:pt x="3" y="17"/>
                  <a:pt x="3" y="18"/>
                  <a:pt x="3" y="19"/>
                </a:cubicBezTo>
                <a:cubicBezTo>
                  <a:pt x="4" y="20"/>
                  <a:pt x="4" y="21"/>
                  <a:pt x="5" y="21"/>
                </a:cubicBezTo>
                <a:cubicBezTo>
                  <a:pt x="5" y="22"/>
                  <a:pt x="6" y="23"/>
                  <a:pt x="7" y="23"/>
                </a:cubicBezTo>
                <a:cubicBezTo>
                  <a:pt x="8" y="23"/>
                  <a:pt x="9" y="24"/>
                  <a:pt x="10" y="24"/>
                </a:cubicBezTo>
                <a:cubicBezTo>
                  <a:pt x="11" y="24"/>
                  <a:pt x="13" y="23"/>
                  <a:pt x="14" y="23"/>
                </a:cubicBezTo>
                <a:cubicBezTo>
                  <a:pt x="15" y="22"/>
                  <a:pt x="16" y="22"/>
                  <a:pt x="17" y="20"/>
                </a:cubicBezTo>
                <a:cubicBezTo>
                  <a:pt x="18" y="20"/>
                  <a:pt x="18" y="19"/>
                  <a:pt x="18" y="18"/>
                </a:cubicBezTo>
                <a:cubicBezTo>
                  <a:pt x="19" y="18"/>
                  <a:pt x="19" y="17"/>
                  <a:pt x="19" y="16"/>
                </a:cubicBezTo>
                <a:cubicBezTo>
                  <a:pt x="20" y="15"/>
                  <a:pt x="20" y="14"/>
                  <a:pt x="20" y="13"/>
                </a:cubicBezTo>
                <a:cubicBezTo>
                  <a:pt x="20" y="13"/>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7" name="Freeform 172"/>
          <p:cNvSpPr>
            <a:spLocks/>
          </p:cNvSpPr>
          <p:nvPr/>
        </p:nvSpPr>
        <p:spPr bwMode="auto">
          <a:xfrm>
            <a:off x="9258672" y="4318892"/>
            <a:ext cx="77215" cy="74354"/>
          </a:xfrm>
          <a:custGeom>
            <a:avLst/>
            <a:gdLst>
              <a:gd name="T0" fmla="*/ 21 w 26"/>
              <a:gd name="T1" fmla="*/ 25 h 25"/>
              <a:gd name="T2" fmla="*/ 18 w 26"/>
              <a:gd name="T3" fmla="*/ 25 h 25"/>
              <a:gd name="T4" fmla="*/ 8 w 26"/>
              <a:gd name="T5" fmla="*/ 5 h 25"/>
              <a:gd name="T6" fmla="*/ 8 w 26"/>
              <a:gd name="T7" fmla="*/ 4 h 25"/>
              <a:gd name="T8" fmla="*/ 8 w 26"/>
              <a:gd name="T9" fmla="*/ 4 h 25"/>
              <a:gd name="T10" fmla="*/ 8 w 26"/>
              <a:gd name="T11" fmla="*/ 3 h 25"/>
              <a:gd name="T12" fmla="*/ 8 w 26"/>
              <a:gd name="T13" fmla="*/ 3 h 25"/>
              <a:gd name="T14" fmla="*/ 8 w 26"/>
              <a:gd name="T15" fmla="*/ 3 h 25"/>
              <a:gd name="T16" fmla="*/ 8 w 26"/>
              <a:gd name="T17" fmla="*/ 3 h 25"/>
              <a:gd name="T18" fmla="*/ 8 w 26"/>
              <a:gd name="T19" fmla="*/ 4 h 25"/>
              <a:gd name="T20" fmla="*/ 8 w 26"/>
              <a:gd name="T21" fmla="*/ 5 h 25"/>
              <a:gd name="T22" fmla="*/ 7 w 26"/>
              <a:gd name="T23" fmla="*/ 5 h 25"/>
              <a:gd name="T24" fmla="*/ 3 w 26"/>
              <a:gd name="T25" fmla="*/ 25 h 25"/>
              <a:gd name="T26" fmla="*/ 0 w 26"/>
              <a:gd name="T27" fmla="*/ 25 h 25"/>
              <a:gd name="T28" fmla="*/ 6 w 26"/>
              <a:gd name="T29" fmla="*/ 0 h 25"/>
              <a:gd name="T30" fmla="*/ 9 w 26"/>
              <a:gd name="T31" fmla="*/ 0 h 25"/>
              <a:gd name="T32" fmla="*/ 18 w 26"/>
              <a:gd name="T33" fmla="*/ 19 h 25"/>
              <a:gd name="T34" fmla="*/ 18 w 26"/>
              <a:gd name="T35" fmla="*/ 20 h 25"/>
              <a:gd name="T36" fmla="*/ 18 w 26"/>
              <a:gd name="T37" fmla="*/ 20 h 25"/>
              <a:gd name="T38" fmla="*/ 19 w 26"/>
              <a:gd name="T39" fmla="*/ 21 h 25"/>
              <a:gd name="T40" fmla="*/ 19 w 26"/>
              <a:gd name="T41" fmla="*/ 21 h 25"/>
              <a:gd name="T42" fmla="*/ 19 w 26"/>
              <a:gd name="T43" fmla="*/ 21 h 25"/>
              <a:gd name="T44" fmla="*/ 19 w 26"/>
              <a:gd name="T45" fmla="*/ 21 h 25"/>
              <a:gd name="T46" fmla="*/ 19 w 26"/>
              <a:gd name="T47" fmla="*/ 20 h 25"/>
              <a:gd name="T48" fmla="*/ 19 w 26"/>
              <a:gd name="T49" fmla="*/ 19 h 25"/>
              <a:gd name="T50" fmla="*/ 19 w 26"/>
              <a:gd name="T51" fmla="*/ 19 h 25"/>
              <a:gd name="T52" fmla="*/ 23 w 26"/>
              <a:gd name="T53" fmla="*/ 0 h 25"/>
              <a:gd name="T54" fmla="*/ 26 w 26"/>
              <a:gd name="T55" fmla="*/ 0 h 25"/>
              <a:gd name="T56" fmla="*/ 21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1" y="25"/>
                </a:moveTo>
                <a:cubicBezTo>
                  <a:pt x="18" y="25"/>
                  <a:pt x="18" y="25"/>
                  <a:pt x="18" y="25"/>
                </a:cubicBezTo>
                <a:cubicBezTo>
                  <a:pt x="8" y="5"/>
                  <a:pt x="8" y="5"/>
                  <a:pt x="8" y="5"/>
                </a:cubicBezTo>
                <a:cubicBezTo>
                  <a:pt x="8" y="5"/>
                  <a:pt x="8" y="4"/>
                  <a:pt x="8" y="4"/>
                </a:cubicBezTo>
                <a:cubicBezTo>
                  <a:pt x="8" y="4"/>
                  <a:pt x="8" y="4"/>
                  <a:pt x="8" y="4"/>
                </a:cubicBezTo>
                <a:cubicBezTo>
                  <a:pt x="8" y="4"/>
                  <a:pt x="8" y="4"/>
                  <a:pt x="8" y="3"/>
                </a:cubicBezTo>
                <a:cubicBezTo>
                  <a:pt x="8" y="3"/>
                  <a:pt x="8" y="3"/>
                  <a:pt x="8" y="3"/>
                </a:cubicBezTo>
                <a:cubicBezTo>
                  <a:pt x="8" y="3"/>
                  <a:pt x="8" y="3"/>
                  <a:pt x="8" y="3"/>
                </a:cubicBezTo>
                <a:cubicBezTo>
                  <a:pt x="8" y="3"/>
                  <a:pt x="8" y="3"/>
                  <a:pt x="8" y="3"/>
                </a:cubicBezTo>
                <a:cubicBezTo>
                  <a:pt x="8" y="4"/>
                  <a:pt x="8" y="4"/>
                  <a:pt x="8" y="4"/>
                </a:cubicBezTo>
                <a:cubicBezTo>
                  <a:pt x="8" y="4"/>
                  <a:pt x="8" y="4"/>
                  <a:pt x="8" y="5"/>
                </a:cubicBezTo>
                <a:cubicBezTo>
                  <a:pt x="7" y="5"/>
                  <a:pt x="7" y="5"/>
                  <a:pt x="7" y="5"/>
                </a:cubicBezTo>
                <a:cubicBezTo>
                  <a:pt x="3" y="25"/>
                  <a:pt x="3" y="25"/>
                  <a:pt x="3" y="25"/>
                </a:cubicBezTo>
                <a:cubicBezTo>
                  <a:pt x="0" y="25"/>
                  <a:pt x="0" y="25"/>
                  <a:pt x="0" y="25"/>
                </a:cubicBezTo>
                <a:cubicBezTo>
                  <a:pt x="6" y="0"/>
                  <a:pt x="6" y="0"/>
                  <a:pt x="6" y="0"/>
                </a:cubicBezTo>
                <a:cubicBezTo>
                  <a:pt x="9" y="0"/>
                  <a:pt x="9" y="0"/>
                  <a:pt x="9" y="0"/>
                </a:cubicBezTo>
                <a:cubicBezTo>
                  <a:pt x="18" y="19"/>
                  <a:pt x="18" y="19"/>
                  <a:pt x="18" y="19"/>
                </a:cubicBezTo>
                <a:cubicBezTo>
                  <a:pt x="18" y="19"/>
                  <a:pt x="18" y="20"/>
                  <a:pt x="18" y="20"/>
                </a:cubicBezTo>
                <a:cubicBezTo>
                  <a:pt x="18" y="20"/>
                  <a:pt x="18" y="20"/>
                  <a:pt x="18" y="20"/>
                </a:cubicBezTo>
                <a:cubicBezTo>
                  <a:pt x="18" y="20"/>
                  <a:pt x="19" y="21"/>
                  <a:pt x="19" y="21"/>
                </a:cubicBezTo>
                <a:cubicBezTo>
                  <a:pt x="19" y="21"/>
                  <a:pt x="19" y="21"/>
                  <a:pt x="19" y="21"/>
                </a:cubicBezTo>
                <a:cubicBezTo>
                  <a:pt x="19" y="21"/>
                  <a:pt x="19" y="21"/>
                  <a:pt x="19" y="21"/>
                </a:cubicBezTo>
                <a:cubicBezTo>
                  <a:pt x="19" y="21"/>
                  <a:pt x="19" y="21"/>
                  <a:pt x="19" y="21"/>
                </a:cubicBezTo>
                <a:cubicBezTo>
                  <a:pt x="19" y="20"/>
                  <a:pt x="19" y="20"/>
                  <a:pt x="19" y="20"/>
                </a:cubicBezTo>
                <a:cubicBezTo>
                  <a:pt x="19" y="20"/>
                  <a:pt x="19" y="20"/>
                  <a:pt x="19" y="19"/>
                </a:cubicBezTo>
                <a:cubicBezTo>
                  <a:pt x="19" y="19"/>
                  <a:pt x="19" y="19"/>
                  <a:pt x="19" y="19"/>
                </a:cubicBezTo>
                <a:cubicBezTo>
                  <a:pt x="23" y="0"/>
                  <a:pt x="23" y="0"/>
                  <a:pt x="23" y="0"/>
                </a:cubicBezTo>
                <a:cubicBezTo>
                  <a:pt x="26" y="0"/>
                  <a:pt x="26" y="0"/>
                  <a:pt x="26" y="0"/>
                </a:cubicBezTo>
                <a:lnTo>
                  <a:pt x="2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8" name="Freeform 173"/>
          <p:cNvSpPr>
            <a:spLocks/>
          </p:cNvSpPr>
          <p:nvPr/>
        </p:nvSpPr>
        <p:spPr bwMode="auto">
          <a:xfrm>
            <a:off x="9345894" y="4316031"/>
            <a:ext cx="65776" cy="77214"/>
          </a:xfrm>
          <a:custGeom>
            <a:avLst/>
            <a:gdLst>
              <a:gd name="T0" fmla="*/ 21 w 22"/>
              <a:gd name="T1" fmla="*/ 5 h 26"/>
              <a:gd name="T2" fmla="*/ 20 w 22"/>
              <a:gd name="T3" fmla="*/ 4 h 26"/>
              <a:gd name="T4" fmla="*/ 18 w 22"/>
              <a:gd name="T5" fmla="*/ 3 h 26"/>
              <a:gd name="T6" fmla="*/ 16 w 22"/>
              <a:gd name="T7" fmla="*/ 3 h 26"/>
              <a:gd name="T8" fmla="*/ 14 w 22"/>
              <a:gd name="T9" fmla="*/ 3 h 26"/>
              <a:gd name="T10" fmla="*/ 10 w 22"/>
              <a:gd name="T11" fmla="*/ 4 h 26"/>
              <a:gd name="T12" fmla="*/ 6 w 22"/>
              <a:gd name="T13" fmla="*/ 6 h 26"/>
              <a:gd name="T14" fmla="*/ 4 w 22"/>
              <a:gd name="T15" fmla="*/ 10 h 26"/>
              <a:gd name="T16" fmla="*/ 3 w 22"/>
              <a:gd name="T17" fmla="*/ 15 h 26"/>
              <a:gd name="T18" fmla="*/ 4 w 22"/>
              <a:gd name="T19" fmla="*/ 18 h 26"/>
              <a:gd name="T20" fmla="*/ 5 w 22"/>
              <a:gd name="T21" fmla="*/ 21 h 26"/>
              <a:gd name="T22" fmla="*/ 8 w 22"/>
              <a:gd name="T23" fmla="*/ 23 h 26"/>
              <a:gd name="T24" fmla="*/ 11 w 22"/>
              <a:gd name="T25" fmla="*/ 24 h 26"/>
              <a:gd name="T26" fmla="*/ 14 w 22"/>
              <a:gd name="T27" fmla="*/ 23 h 26"/>
              <a:gd name="T28" fmla="*/ 16 w 22"/>
              <a:gd name="T29" fmla="*/ 23 h 26"/>
              <a:gd name="T30" fmla="*/ 17 w 22"/>
              <a:gd name="T31" fmla="*/ 15 h 26"/>
              <a:gd name="T32" fmla="*/ 11 w 22"/>
              <a:gd name="T33" fmla="*/ 15 h 26"/>
              <a:gd name="T34" fmla="*/ 12 w 22"/>
              <a:gd name="T35" fmla="*/ 13 h 26"/>
              <a:gd name="T36" fmla="*/ 21 w 22"/>
              <a:gd name="T37" fmla="*/ 13 h 26"/>
              <a:gd name="T38" fmla="*/ 18 w 22"/>
              <a:gd name="T39" fmla="*/ 24 h 26"/>
              <a:gd name="T40" fmla="*/ 15 w 22"/>
              <a:gd name="T41" fmla="*/ 26 h 26"/>
              <a:gd name="T42" fmla="*/ 11 w 22"/>
              <a:gd name="T43" fmla="*/ 26 h 26"/>
              <a:gd name="T44" fmla="*/ 6 w 22"/>
              <a:gd name="T45" fmla="*/ 25 h 26"/>
              <a:gd name="T46" fmla="*/ 3 w 22"/>
              <a:gd name="T47" fmla="*/ 23 h 26"/>
              <a:gd name="T48" fmla="*/ 1 w 22"/>
              <a:gd name="T49" fmla="*/ 20 h 26"/>
              <a:gd name="T50" fmla="*/ 0 w 22"/>
              <a:gd name="T51" fmla="*/ 15 h 26"/>
              <a:gd name="T52" fmla="*/ 0 w 22"/>
              <a:gd name="T53" fmla="*/ 11 h 26"/>
              <a:gd name="T54" fmla="*/ 2 w 22"/>
              <a:gd name="T55" fmla="*/ 8 h 26"/>
              <a:gd name="T56" fmla="*/ 4 w 22"/>
              <a:gd name="T57" fmla="*/ 5 h 26"/>
              <a:gd name="T58" fmla="*/ 7 w 22"/>
              <a:gd name="T59" fmla="*/ 2 h 26"/>
              <a:gd name="T60" fmla="*/ 10 w 22"/>
              <a:gd name="T61" fmla="*/ 1 h 26"/>
              <a:gd name="T62" fmla="*/ 15 w 22"/>
              <a:gd name="T63" fmla="*/ 0 h 26"/>
              <a:gd name="T64" fmla="*/ 17 w 22"/>
              <a:gd name="T65" fmla="*/ 0 h 26"/>
              <a:gd name="T66" fmla="*/ 19 w 22"/>
              <a:gd name="T67" fmla="*/ 1 h 26"/>
              <a:gd name="T68" fmla="*/ 21 w 22"/>
              <a:gd name="T69" fmla="*/ 1 h 26"/>
              <a:gd name="T70" fmla="*/ 22 w 22"/>
              <a:gd name="T71" fmla="*/ 2 h 26"/>
              <a:gd name="T72" fmla="*/ 21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1" y="5"/>
                </a:moveTo>
                <a:cubicBezTo>
                  <a:pt x="21" y="5"/>
                  <a:pt x="20" y="4"/>
                  <a:pt x="20" y="4"/>
                </a:cubicBezTo>
                <a:cubicBezTo>
                  <a:pt x="19" y="4"/>
                  <a:pt x="19" y="4"/>
                  <a:pt x="18" y="3"/>
                </a:cubicBezTo>
                <a:cubicBezTo>
                  <a:pt x="18" y="3"/>
                  <a:pt x="17" y="3"/>
                  <a:pt x="16" y="3"/>
                </a:cubicBezTo>
                <a:cubicBezTo>
                  <a:pt x="16" y="3"/>
                  <a:pt x="15" y="3"/>
                  <a:pt x="14" y="3"/>
                </a:cubicBezTo>
                <a:cubicBezTo>
                  <a:pt x="12" y="3"/>
                  <a:pt x="11" y="3"/>
                  <a:pt x="10" y="4"/>
                </a:cubicBezTo>
                <a:cubicBezTo>
                  <a:pt x="8" y="4"/>
                  <a:pt x="7" y="5"/>
                  <a:pt x="6" y="6"/>
                </a:cubicBezTo>
                <a:cubicBezTo>
                  <a:pt x="5" y="7"/>
                  <a:pt x="4" y="9"/>
                  <a:pt x="4" y="10"/>
                </a:cubicBezTo>
                <a:cubicBezTo>
                  <a:pt x="3" y="12"/>
                  <a:pt x="3" y="13"/>
                  <a:pt x="3" y="15"/>
                </a:cubicBezTo>
                <a:cubicBezTo>
                  <a:pt x="3" y="16"/>
                  <a:pt x="3" y="17"/>
                  <a:pt x="4" y="18"/>
                </a:cubicBezTo>
                <a:cubicBezTo>
                  <a:pt x="4" y="20"/>
                  <a:pt x="5" y="20"/>
                  <a:pt x="5" y="21"/>
                </a:cubicBezTo>
                <a:cubicBezTo>
                  <a:pt x="6" y="22"/>
                  <a:pt x="7" y="23"/>
                  <a:pt x="8" y="23"/>
                </a:cubicBezTo>
                <a:cubicBezTo>
                  <a:pt x="9" y="23"/>
                  <a:pt x="10" y="24"/>
                  <a:pt x="11" y="24"/>
                </a:cubicBezTo>
                <a:cubicBezTo>
                  <a:pt x="12" y="24"/>
                  <a:pt x="13" y="24"/>
                  <a:pt x="14" y="23"/>
                </a:cubicBezTo>
                <a:cubicBezTo>
                  <a:pt x="14" y="23"/>
                  <a:pt x="15" y="23"/>
                  <a:pt x="16" y="23"/>
                </a:cubicBezTo>
                <a:cubicBezTo>
                  <a:pt x="17" y="15"/>
                  <a:pt x="17" y="15"/>
                  <a:pt x="17" y="15"/>
                </a:cubicBezTo>
                <a:cubicBezTo>
                  <a:pt x="11" y="15"/>
                  <a:pt x="11" y="15"/>
                  <a:pt x="11" y="15"/>
                </a:cubicBezTo>
                <a:cubicBezTo>
                  <a:pt x="12" y="13"/>
                  <a:pt x="12" y="13"/>
                  <a:pt x="12" y="13"/>
                </a:cubicBezTo>
                <a:cubicBezTo>
                  <a:pt x="21" y="13"/>
                  <a:pt x="21" y="13"/>
                  <a:pt x="21" y="13"/>
                </a:cubicBezTo>
                <a:cubicBezTo>
                  <a:pt x="18" y="24"/>
                  <a:pt x="18" y="24"/>
                  <a:pt x="18" y="24"/>
                </a:cubicBezTo>
                <a:cubicBezTo>
                  <a:pt x="17" y="25"/>
                  <a:pt x="16" y="25"/>
                  <a:pt x="15" y="26"/>
                </a:cubicBezTo>
                <a:cubicBezTo>
                  <a:pt x="14" y="26"/>
                  <a:pt x="12" y="26"/>
                  <a:pt x="11" y="26"/>
                </a:cubicBezTo>
                <a:cubicBezTo>
                  <a:pt x="9" y="26"/>
                  <a:pt x="8" y="26"/>
                  <a:pt x="6" y="25"/>
                </a:cubicBezTo>
                <a:cubicBezTo>
                  <a:pt x="5" y="25"/>
                  <a:pt x="4" y="24"/>
                  <a:pt x="3" y="23"/>
                </a:cubicBezTo>
                <a:cubicBezTo>
                  <a:pt x="2" y="22"/>
                  <a:pt x="1" y="21"/>
                  <a:pt x="1" y="20"/>
                </a:cubicBezTo>
                <a:cubicBezTo>
                  <a:pt x="0" y="18"/>
                  <a:pt x="0" y="17"/>
                  <a:pt x="0" y="15"/>
                </a:cubicBezTo>
                <a:cubicBezTo>
                  <a:pt x="0" y="14"/>
                  <a:pt x="0" y="12"/>
                  <a:pt x="0" y="11"/>
                </a:cubicBezTo>
                <a:cubicBezTo>
                  <a:pt x="1" y="10"/>
                  <a:pt x="1" y="9"/>
                  <a:pt x="2" y="8"/>
                </a:cubicBezTo>
                <a:cubicBezTo>
                  <a:pt x="2" y="6"/>
                  <a:pt x="3" y="5"/>
                  <a:pt x="4" y="5"/>
                </a:cubicBezTo>
                <a:cubicBezTo>
                  <a:pt x="5" y="4"/>
                  <a:pt x="5" y="3"/>
                  <a:pt x="7" y="2"/>
                </a:cubicBezTo>
                <a:cubicBezTo>
                  <a:pt x="8" y="2"/>
                  <a:pt x="9" y="1"/>
                  <a:pt x="10" y="1"/>
                </a:cubicBezTo>
                <a:cubicBezTo>
                  <a:pt x="12" y="0"/>
                  <a:pt x="13" y="0"/>
                  <a:pt x="15" y="0"/>
                </a:cubicBezTo>
                <a:cubicBezTo>
                  <a:pt x="15" y="0"/>
                  <a:pt x="16" y="0"/>
                  <a:pt x="17" y="0"/>
                </a:cubicBezTo>
                <a:cubicBezTo>
                  <a:pt x="18" y="0"/>
                  <a:pt x="18" y="1"/>
                  <a:pt x="19" y="1"/>
                </a:cubicBezTo>
                <a:cubicBezTo>
                  <a:pt x="20" y="1"/>
                  <a:pt x="20" y="1"/>
                  <a:pt x="21" y="1"/>
                </a:cubicBezTo>
                <a:cubicBezTo>
                  <a:pt x="21" y="1"/>
                  <a:pt x="22" y="2"/>
                  <a:pt x="22" y="2"/>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49" name="Freeform 174"/>
          <p:cNvSpPr>
            <a:spLocks/>
          </p:cNvSpPr>
          <p:nvPr/>
        </p:nvSpPr>
        <p:spPr bwMode="auto">
          <a:xfrm>
            <a:off x="9450278" y="4318892"/>
            <a:ext cx="65776" cy="74354"/>
          </a:xfrm>
          <a:custGeom>
            <a:avLst/>
            <a:gdLst>
              <a:gd name="T0" fmla="*/ 8 w 22"/>
              <a:gd name="T1" fmla="*/ 12 h 25"/>
              <a:gd name="T2" fmla="*/ 17 w 22"/>
              <a:gd name="T3" fmla="*/ 25 h 25"/>
              <a:gd name="T4" fmla="*/ 13 w 22"/>
              <a:gd name="T5" fmla="*/ 25 h 25"/>
              <a:gd name="T6" fmla="*/ 6 w 22"/>
              <a:gd name="T7" fmla="*/ 13 h 25"/>
              <a:gd name="T8" fmla="*/ 6 w 22"/>
              <a:gd name="T9" fmla="*/ 13 h 25"/>
              <a:gd name="T10" fmla="*/ 5 w 22"/>
              <a:gd name="T11" fmla="*/ 12 h 25"/>
              <a:gd name="T12" fmla="*/ 5 w 22"/>
              <a:gd name="T13" fmla="*/ 12 h 25"/>
              <a:gd name="T14" fmla="*/ 3 w 22"/>
              <a:gd name="T15" fmla="*/ 25 h 25"/>
              <a:gd name="T16" fmla="*/ 0 w 22"/>
              <a:gd name="T17" fmla="*/ 25 h 25"/>
              <a:gd name="T18" fmla="*/ 5 w 22"/>
              <a:gd name="T19" fmla="*/ 0 h 25"/>
              <a:gd name="T20" fmla="*/ 8 w 22"/>
              <a:gd name="T21" fmla="*/ 0 h 25"/>
              <a:gd name="T22" fmla="*/ 6 w 22"/>
              <a:gd name="T23" fmla="*/ 11 h 25"/>
              <a:gd name="T24" fmla="*/ 6 w 22"/>
              <a:gd name="T25" fmla="*/ 11 h 25"/>
              <a:gd name="T26" fmla="*/ 6 w 22"/>
              <a:gd name="T27" fmla="*/ 11 h 25"/>
              <a:gd name="T28" fmla="*/ 6 w 22"/>
              <a:gd name="T29" fmla="*/ 11 h 25"/>
              <a:gd name="T30" fmla="*/ 18 w 22"/>
              <a:gd name="T31" fmla="*/ 0 h 25"/>
              <a:gd name="T32" fmla="*/ 22 w 22"/>
              <a:gd name="T33" fmla="*/ 0 h 25"/>
              <a:gd name="T34" fmla="*/ 8 w 22"/>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5">
                <a:moveTo>
                  <a:pt x="8" y="12"/>
                </a:moveTo>
                <a:cubicBezTo>
                  <a:pt x="17" y="25"/>
                  <a:pt x="17" y="25"/>
                  <a:pt x="17" y="25"/>
                </a:cubicBezTo>
                <a:cubicBezTo>
                  <a:pt x="13" y="25"/>
                  <a:pt x="13" y="25"/>
                  <a:pt x="13" y="25"/>
                </a:cubicBezTo>
                <a:cubicBezTo>
                  <a:pt x="6" y="13"/>
                  <a:pt x="6" y="13"/>
                  <a:pt x="6" y="13"/>
                </a:cubicBezTo>
                <a:cubicBezTo>
                  <a:pt x="6" y="13"/>
                  <a:pt x="6" y="13"/>
                  <a:pt x="6" y="13"/>
                </a:cubicBezTo>
                <a:cubicBezTo>
                  <a:pt x="5" y="13"/>
                  <a:pt x="5" y="13"/>
                  <a:pt x="5" y="12"/>
                </a:cubicBezTo>
                <a:cubicBezTo>
                  <a:pt x="5" y="12"/>
                  <a:pt x="5" y="12"/>
                  <a:pt x="5" y="12"/>
                </a:cubicBezTo>
                <a:cubicBezTo>
                  <a:pt x="3" y="25"/>
                  <a:pt x="3" y="25"/>
                  <a:pt x="3" y="25"/>
                </a:cubicBezTo>
                <a:cubicBezTo>
                  <a:pt x="0" y="25"/>
                  <a:pt x="0" y="25"/>
                  <a:pt x="0" y="25"/>
                </a:cubicBezTo>
                <a:cubicBezTo>
                  <a:pt x="5" y="0"/>
                  <a:pt x="5" y="0"/>
                  <a:pt x="5" y="0"/>
                </a:cubicBezTo>
                <a:cubicBezTo>
                  <a:pt x="8" y="0"/>
                  <a:pt x="8" y="0"/>
                  <a:pt x="8" y="0"/>
                </a:cubicBezTo>
                <a:cubicBezTo>
                  <a:pt x="6" y="11"/>
                  <a:pt x="6" y="11"/>
                  <a:pt x="6" y="11"/>
                </a:cubicBezTo>
                <a:cubicBezTo>
                  <a:pt x="6" y="11"/>
                  <a:pt x="6" y="11"/>
                  <a:pt x="6" y="11"/>
                </a:cubicBezTo>
                <a:cubicBezTo>
                  <a:pt x="6" y="11"/>
                  <a:pt x="6" y="11"/>
                  <a:pt x="6" y="11"/>
                </a:cubicBezTo>
                <a:cubicBezTo>
                  <a:pt x="6" y="11"/>
                  <a:pt x="6" y="11"/>
                  <a:pt x="6" y="11"/>
                </a:cubicBezTo>
                <a:cubicBezTo>
                  <a:pt x="18" y="0"/>
                  <a:pt x="18" y="0"/>
                  <a:pt x="18" y="0"/>
                </a:cubicBezTo>
                <a:cubicBezTo>
                  <a:pt x="22" y="0"/>
                  <a:pt x="22" y="0"/>
                  <a:pt x="22" y="0"/>
                </a:cubicBezTo>
                <a:lnTo>
                  <a:pt x="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50" name="Freeform 175"/>
          <p:cNvSpPr>
            <a:spLocks noEditPoints="1"/>
          </p:cNvSpPr>
          <p:nvPr/>
        </p:nvSpPr>
        <p:spPr bwMode="auto">
          <a:xfrm>
            <a:off x="9513195" y="4316031"/>
            <a:ext cx="71496" cy="77214"/>
          </a:xfrm>
          <a:custGeom>
            <a:avLst/>
            <a:gdLst>
              <a:gd name="T0" fmla="*/ 24 w 24"/>
              <a:gd name="T1" fmla="*/ 11 h 26"/>
              <a:gd name="T2" fmla="*/ 23 w 24"/>
              <a:gd name="T3" fmla="*/ 14 h 26"/>
              <a:gd name="T4" fmla="*/ 23 w 24"/>
              <a:gd name="T5" fmla="*/ 17 h 26"/>
              <a:gd name="T6" fmla="*/ 21 w 24"/>
              <a:gd name="T7" fmla="*/ 20 h 26"/>
              <a:gd name="T8" fmla="*/ 19 w 24"/>
              <a:gd name="T9" fmla="*/ 22 h 26"/>
              <a:gd name="T10" fmla="*/ 18 w 24"/>
              <a:gd name="T11" fmla="*/ 24 h 26"/>
              <a:gd name="T12" fmla="*/ 15 w 24"/>
              <a:gd name="T13" fmla="*/ 25 h 26"/>
              <a:gd name="T14" fmla="*/ 13 w 24"/>
              <a:gd name="T15" fmla="*/ 26 h 26"/>
              <a:gd name="T16" fmla="*/ 10 w 24"/>
              <a:gd name="T17" fmla="*/ 26 h 26"/>
              <a:gd name="T18" fmla="*/ 6 w 24"/>
              <a:gd name="T19" fmla="*/ 25 h 26"/>
              <a:gd name="T20" fmla="*/ 3 w 24"/>
              <a:gd name="T21" fmla="*/ 23 h 26"/>
              <a:gd name="T22" fmla="*/ 1 w 24"/>
              <a:gd name="T23" fmla="*/ 20 h 26"/>
              <a:gd name="T24" fmla="*/ 0 w 24"/>
              <a:gd name="T25" fmla="*/ 16 h 26"/>
              <a:gd name="T26" fmla="*/ 1 w 24"/>
              <a:gd name="T27" fmla="*/ 9 h 26"/>
              <a:gd name="T28" fmla="*/ 5 w 24"/>
              <a:gd name="T29" fmla="*/ 4 h 26"/>
              <a:gd name="T30" fmla="*/ 9 w 24"/>
              <a:gd name="T31" fmla="*/ 1 h 26"/>
              <a:gd name="T32" fmla="*/ 14 w 24"/>
              <a:gd name="T33" fmla="*/ 0 h 26"/>
              <a:gd name="T34" fmla="*/ 18 w 24"/>
              <a:gd name="T35" fmla="*/ 1 h 26"/>
              <a:gd name="T36" fmla="*/ 21 w 24"/>
              <a:gd name="T37" fmla="*/ 3 h 26"/>
              <a:gd name="T38" fmla="*/ 23 w 24"/>
              <a:gd name="T39" fmla="*/ 7 h 26"/>
              <a:gd name="T40" fmla="*/ 24 w 24"/>
              <a:gd name="T41" fmla="*/ 11 h 26"/>
              <a:gd name="T42" fmla="*/ 21 w 24"/>
              <a:gd name="T43" fmla="*/ 11 h 26"/>
              <a:gd name="T44" fmla="*/ 20 w 24"/>
              <a:gd name="T45" fmla="*/ 8 h 26"/>
              <a:gd name="T46" fmla="*/ 19 w 24"/>
              <a:gd name="T47" fmla="*/ 5 h 26"/>
              <a:gd name="T48" fmla="*/ 16 w 24"/>
              <a:gd name="T49" fmla="*/ 3 h 26"/>
              <a:gd name="T50" fmla="*/ 13 w 24"/>
              <a:gd name="T51" fmla="*/ 3 h 26"/>
              <a:gd name="T52" fmla="*/ 10 w 24"/>
              <a:gd name="T53" fmla="*/ 4 h 26"/>
              <a:gd name="T54" fmla="*/ 7 w 24"/>
              <a:gd name="T55" fmla="*/ 6 h 26"/>
              <a:gd name="T56" fmla="*/ 5 w 24"/>
              <a:gd name="T57" fmla="*/ 8 h 26"/>
              <a:gd name="T58" fmla="*/ 4 w 24"/>
              <a:gd name="T59" fmla="*/ 10 h 26"/>
              <a:gd name="T60" fmla="*/ 3 w 24"/>
              <a:gd name="T61" fmla="*/ 13 h 26"/>
              <a:gd name="T62" fmla="*/ 3 w 24"/>
              <a:gd name="T63" fmla="*/ 16 h 26"/>
              <a:gd name="T64" fmla="*/ 4 w 24"/>
              <a:gd name="T65" fmla="*/ 19 h 26"/>
              <a:gd name="T66" fmla="*/ 5 w 24"/>
              <a:gd name="T67" fmla="*/ 21 h 26"/>
              <a:gd name="T68" fmla="*/ 7 w 24"/>
              <a:gd name="T69" fmla="*/ 23 h 26"/>
              <a:gd name="T70" fmla="*/ 10 w 24"/>
              <a:gd name="T71" fmla="*/ 24 h 26"/>
              <a:gd name="T72" fmla="*/ 14 w 24"/>
              <a:gd name="T73" fmla="*/ 23 h 26"/>
              <a:gd name="T74" fmla="*/ 17 w 24"/>
              <a:gd name="T75" fmla="*/ 20 h 26"/>
              <a:gd name="T76" fmla="*/ 19 w 24"/>
              <a:gd name="T77" fmla="*/ 18 h 26"/>
              <a:gd name="T78" fmla="*/ 20 w 24"/>
              <a:gd name="T79" fmla="*/ 16 h 26"/>
              <a:gd name="T80" fmla="*/ 20 w 24"/>
              <a:gd name="T81" fmla="*/ 13 h 26"/>
              <a:gd name="T82" fmla="*/ 21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4" y="13"/>
                  <a:pt x="23" y="14"/>
                </a:cubicBezTo>
                <a:cubicBezTo>
                  <a:pt x="23" y="15"/>
                  <a:pt x="23" y="16"/>
                  <a:pt x="23" y="17"/>
                </a:cubicBezTo>
                <a:cubicBezTo>
                  <a:pt x="22" y="18"/>
                  <a:pt x="22" y="19"/>
                  <a:pt x="21" y="20"/>
                </a:cubicBezTo>
                <a:cubicBezTo>
                  <a:pt x="21" y="21"/>
                  <a:pt x="20" y="22"/>
                  <a:pt x="19" y="22"/>
                </a:cubicBezTo>
                <a:cubicBezTo>
                  <a:pt x="19" y="23"/>
                  <a:pt x="18" y="24"/>
                  <a:pt x="18" y="24"/>
                </a:cubicBezTo>
                <a:cubicBezTo>
                  <a:pt x="17" y="24"/>
                  <a:pt x="16" y="25"/>
                  <a:pt x="15" y="25"/>
                </a:cubicBezTo>
                <a:cubicBezTo>
                  <a:pt x="15" y="26"/>
                  <a:pt x="14" y="26"/>
                  <a:pt x="13" y="26"/>
                </a:cubicBezTo>
                <a:cubicBezTo>
                  <a:pt x="12" y="26"/>
                  <a:pt x="11" y="26"/>
                  <a:pt x="10" y="26"/>
                </a:cubicBezTo>
                <a:cubicBezTo>
                  <a:pt x="9" y="26"/>
                  <a:pt x="7" y="26"/>
                  <a:pt x="6" y="25"/>
                </a:cubicBezTo>
                <a:cubicBezTo>
                  <a:pt x="5" y="25"/>
                  <a:pt x="4" y="24"/>
                  <a:pt x="3" y="23"/>
                </a:cubicBezTo>
                <a:cubicBezTo>
                  <a:pt x="2" y="22"/>
                  <a:pt x="1" y="21"/>
                  <a:pt x="1" y="20"/>
                </a:cubicBezTo>
                <a:cubicBezTo>
                  <a:pt x="0" y="18"/>
                  <a:pt x="0" y="17"/>
                  <a:pt x="0" y="16"/>
                </a:cubicBezTo>
                <a:cubicBezTo>
                  <a:pt x="0" y="13"/>
                  <a:pt x="0" y="11"/>
                  <a:pt x="1" y="9"/>
                </a:cubicBezTo>
                <a:cubicBezTo>
                  <a:pt x="2" y="7"/>
                  <a:pt x="3" y="5"/>
                  <a:pt x="5" y="4"/>
                </a:cubicBezTo>
                <a:cubicBezTo>
                  <a:pt x="6" y="3"/>
                  <a:pt x="7" y="2"/>
                  <a:pt x="9" y="1"/>
                </a:cubicBezTo>
                <a:cubicBezTo>
                  <a:pt x="10" y="1"/>
                  <a:pt x="12" y="0"/>
                  <a:pt x="14" y="0"/>
                </a:cubicBezTo>
                <a:cubicBezTo>
                  <a:pt x="15" y="0"/>
                  <a:pt x="17" y="0"/>
                  <a:pt x="18" y="1"/>
                </a:cubicBezTo>
                <a:cubicBezTo>
                  <a:pt x="19" y="1"/>
                  <a:pt x="20" y="2"/>
                  <a:pt x="21" y="3"/>
                </a:cubicBezTo>
                <a:cubicBezTo>
                  <a:pt x="22" y="4"/>
                  <a:pt x="23" y="5"/>
                  <a:pt x="23" y="7"/>
                </a:cubicBezTo>
                <a:cubicBezTo>
                  <a:pt x="24" y="8"/>
                  <a:pt x="24" y="9"/>
                  <a:pt x="24" y="11"/>
                </a:cubicBezTo>
                <a:close/>
                <a:moveTo>
                  <a:pt x="21" y="11"/>
                </a:moveTo>
                <a:cubicBezTo>
                  <a:pt x="21" y="10"/>
                  <a:pt x="20" y="9"/>
                  <a:pt x="20" y="8"/>
                </a:cubicBezTo>
                <a:cubicBezTo>
                  <a:pt x="20" y="7"/>
                  <a:pt x="19" y="6"/>
                  <a:pt x="19" y="5"/>
                </a:cubicBezTo>
                <a:cubicBezTo>
                  <a:pt x="18" y="4"/>
                  <a:pt x="17" y="4"/>
                  <a:pt x="16" y="3"/>
                </a:cubicBezTo>
                <a:cubicBezTo>
                  <a:pt x="15" y="3"/>
                  <a:pt x="14" y="3"/>
                  <a:pt x="13" y="3"/>
                </a:cubicBezTo>
                <a:cubicBezTo>
                  <a:pt x="12" y="3"/>
                  <a:pt x="11" y="3"/>
                  <a:pt x="10" y="4"/>
                </a:cubicBezTo>
                <a:cubicBezTo>
                  <a:pt x="8" y="4"/>
                  <a:pt x="7" y="5"/>
                  <a:pt x="7" y="6"/>
                </a:cubicBezTo>
                <a:cubicBezTo>
                  <a:pt x="6" y="7"/>
                  <a:pt x="6" y="7"/>
                  <a:pt x="5" y="8"/>
                </a:cubicBezTo>
                <a:cubicBezTo>
                  <a:pt x="5" y="9"/>
                  <a:pt x="4" y="9"/>
                  <a:pt x="4" y="10"/>
                </a:cubicBezTo>
                <a:cubicBezTo>
                  <a:pt x="4" y="11"/>
                  <a:pt x="4" y="12"/>
                  <a:pt x="3" y="13"/>
                </a:cubicBezTo>
                <a:cubicBezTo>
                  <a:pt x="3" y="14"/>
                  <a:pt x="3" y="15"/>
                  <a:pt x="3" y="16"/>
                </a:cubicBezTo>
                <a:cubicBezTo>
                  <a:pt x="3" y="17"/>
                  <a:pt x="3" y="18"/>
                  <a:pt x="4" y="19"/>
                </a:cubicBezTo>
                <a:cubicBezTo>
                  <a:pt x="4" y="20"/>
                  <a:pt x="4" y="21"/>
                  <a:pt x="5" y="21"/>
                </a:cubicBezTo>
                <a:cubicBezTo>
                  <a:pt x="6" y="22"/>
                  <a:pt x="6" y="23"/>
                  <a:pt x="7" y="23"/>
                </a:cubicBezTo>
                <a:cubicBezTo>
                  <a:pt x="8" y="23"/>
                  <a:pt x="9" y="24"/>
                  <a:pt x="10" y="24"/>
                </a:cubicBezTo>
                <a:cubicBezTo>
                  <a:pt x="12" y="24"/>
                  <a:pt x="13" y="23"/>
                  <a:pt x="14" y="23"/>
                </a:cubicBezTo>
                <a:cubicBezTo>
                  <a:pt x="15" y="22"/>
                  <a:pt x="16" y="22"/>
                  <a:pt x="17" y="20"/>
                </a:cubicBezTo>
                <a:cubicBezTo>
                  <a:pt x="18" y="20"/>
                  <a:pt x="18" y="19"/>
                  <a:pt x="19" y="18"/>
                </a:cubicBezTo>
                <a:cubicBezTo>
                  <a:pt x="19" y="18"/>
                  <a:pt x="20" y="17"/>
                  <a:pt x="20" y="16"/>
                </a:cubicBezTo>
                <a:cubicBezTo>
                  <a:pt x="20" y="15"/>
                  <a:pt x="20" y="14"/>
                  <a:pt x="20" y="13"/>
                </a:cubicBezTo>
                <a:cubicBezTo>
                  <a:pt x="21" y="13"/>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51" name="Freeform 176"/>
          <p:cNvSpPr>
            <a:spLocks/>
          </p:cNvSpPr>
          <p:nvPr/>
        </p:nvSpPr>
        <p:spPr bwMode="auto">
          <a:xfrm>
            <a:off x="9593271" y="4318892"/>
            <a:ext cx="75785" cy="74354"/>
          </a:xfrm>
          <a:custGeom>
            <a:avLst/>
            <a:gdLst>
              <a:gd name="T0" fmla="*/ 20 w 25"/>
              <a:gd name="T1" fmla="*/ 25 h 25"/>
              <a:gd name="T2" fmla="*/ 17 w 25"/>
              <a:gd name="T3" fmla="*/ 25 h 25"/>
              <a:gd name="T4" fmla="*/ 8 w 25"/>
              <a:gd name="T5" fmla="*/ 5 h 25"/>
              <a:gd name="T6" fmla="*/ 7 w 25"/>
              <a:gd name="T7" fmla="*/ 4 h 25"/>
              <a:gd name="T8" fmla="*/ 7 w 25"/>
              <a:gd name="T9" fmla="*/ 4 h 25"/>
              <a:gd name="T10" fmla="*/ 7 w 25"/>
              <a:gd name="T11" fmla="*/ 3 h 25"/>
              <a:gd name="T12" fmla="*/ 7 w 25"/>
              <a:gd name="T13" fmla="*/ 3 h 25"/>
              <a:gd name="T14" fmla="*/ 7 w 25"/>
              <a:gd name="T15" fmla="*/ 3 h 25"/>
              <a:gd name="T16" fmla="*/ 7 w 25"/>
              <a:gd name="T17" fmla="*/ 3 h 25"/>
              <a:gd name="T18" fmla="*/ 7 w 25"/>
              <a:gd name="T19" fmla="*/ 4 h 25"/>
              <a:gd name="T20" fmla="*/ 7 w 25"/>
              <a:gd name="T21" fmla="*/ 5 h 25"/>
              <a:gd name="T22" fmla="*/ 7 w 25"/>
              <a:gd name="T23" fmla="*/ 5 h 25"/>
              <a:gd name="T24" fmla="*/ 3 w 25"/>
              <a:gd name="T25" fmla="*/ 25 h 25"/>
              <a:gd name="T26" fmla="*/ 0 w 25"/>
              <a:gd name="T27" fmla="*/ 25 h 25"/>
              <a:gd name="T28" fmla="*/ 5 w 25"/>
              <a:gd name="T29" fmla="*/ 0 h 25"/>
              <a:gd name="T30" fmla="*/ 8 w 25"/>
              <a:gd name="T31" fmla="*/ 0 h 25"/>
              <a:gd name="T32" fmla="*/ 17 w 25"/>
              <a:gd name="T33" fmla="*/ 19 h 25"/>
              <a:gd name="T34" fmla="*/ 18 w 25"/>
              <a:gd name="T35" fmla="*/ 20 h 25"/>
              <a:gd name="T36" fmla="*/ 18 w 25"/>
              <a:gd name="T37" fmla="*/ 20 h 25"/>
              <a:gd name="T38" fmla="*/ 18 w 25"/>
              <a:gd name="T39" fmla="*/ 21 h 25"/>
              <a:gd name="T40" fmla="*/ 18 w 25"/>
              <a:gd name="T41" fmla="*/ 21 h 25"/>
              <a:gd name="T42" fmla="*/ 18 w 25"/>
              <a:gd name="T43" fmla="*/ 21 h 25"/>
              <a:gd name="T44" fmla="*/ 18 w 25"/>
              <a:gd name="T45" fmla="*/ 21 h 25"/>
              <a:gd name="T46" fmla="*/ 18 w 25"/>
              <a:gd name="T47" fmla="*/ 20 h 25"/>
              <a:gd name="T48" fmla="*/ 18 w 25"/>
              <a:gd name="T49" fmla="*/ 19 h 25"/>
              <a:gd name="T50" fmla="*/ 18 w 25"/>
              <a:gd name="T51" fmla="*/ 19 h 25"/>
              <a:gd name="T52" fmla="*/ 22 w 25"/>
              <a:gd name="T53" fmla="*/ 0 h 25"/>
              <a:gd name="T54" fmla="*/ 25 w 25"/>
              <a:gd name="T55" fmla="*/ 0 h 25"/>
              <a:gd name="T56" fmla="*/ 20 w 25"/>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25">
                <a:moveTo>
                  <a:pt x="20" y="25"/>
                </a:moveTo>
                <a:cubicBezTo>
                  <a:pt x="17" y="25"/>
                  <a:pt x="17" y="25"/>
                  <a:pt x="17" y="25"/>
                </a:cubicBezTo>
                <a:cubicBezTo>
                  <a:pt x="8" y="5"/>
                  <a:pt x="8" y="5"/>
                  <a:pt x="8" y="5"/>
                </a:cubicBezTo>
                <a:cubicBezTo>
                  <a:pt x="8" y="5"/>
                  <a:pt x="7" y="4"/>
                  <a:pt x="7" y="4"/>
                </a:cubicBezTo>
                <a:cubicBezTo>
                  <a:pt x="7" y="4"/>
                  <a:pt x="7" y="4"/>
                  <a:pt x="7" y="4"/>
                </a:cubicBezTo>
                <a:cubicBezTo>
                  <a:pt x="7" y="4"/>
                  <a:pt x="7" y="4"/>
                  <a:pt x="7" y="3"/>
                </a:cubicBezTo>
                <a:cubicBezTo>
                  <a:pt x="7" y="3"/>
                  <a:pt x="7" y="3"/>
                  <a:pt x="7" y="3"/>
                </a:cubicBezTo>
                <a:cubicBezTo>
                  <a:pt x="7" y="3"/>
                  <a:pt x="7" y="3"/>
                  <a:pt x="7" y="3"/>
                </a:cubicBezTo>
                <a:cubicBezTo>
                  <a:pt x="7" y="3"/>
                  <a:pt x="7" y="3"/>
                  <a:pt x="7" y="3"/>
                </a:cubicBezTo>
                <a:cubicBezTo>
                  <a:pt x="7" y="4"/>
                  <a:pt x="7" y="4"/>
                  <a:pt x="7" y="4"/>
                </a:cubicBezTo>
                <a:cubicBezTo>
                  <a:pt x="7" y="4"/>
                  <a:pt x="7" y="4"/>
                  <a:pt x="7" y="5"/>
                </a:cubicBezTo>
                <a:cubicBezTo>
                  <a:pt x="7" y="5"/>
                  <a:pt x="7" y="5"/>
                  <a:pt x="7" y="5"/>
                </a:cubicBezTo>
                <a:cubicBezTo>
                  <a:pt x="3" y="25"/>
                  <a:pt x="3" y="25"/>
                  <a:pt x="3" y="25"/>
                </a:cubicBezTo>
                <a:cubicBezTo>
                  <a:pt x="0" y="25"/>
                  <a:pt x="0" y="25"/>
                  <a:pt x="0" y="25"/>
                </a:cubicBezTo>
                <a:cubicBezTo>
                  <a:pt x="5" y="0"/>
                  <a:pt x="5" y="0"/>
                  <a:pt x="5" y="0"/>
                </a:cubicBezTo>
                <a:cubicBezTo>
                  <a:pt x="8" y="0"/>
                  <a:pt x="8" y="0"/>
                  <a:pt x="8" y="0"/>
                </a:cubicBezTo>
                <a:cubicBezTo>
                  <a:pt x="17" y="19"/>
                  <a:pt x="17" y="19"/>
                  <a:pt x="17" y="19"/>
                </a:cubicBezTo>
                <a:cubicBezTo>
                  <a:pt x="17" y="19"/>
                  <a:pt x="17" y="20"/>
                  <a:pt x="18" y="20"/>
                </a:cubicBezTo>
                <a:cubicBezTo>
                  <a:pt x="18" y="20"/>
                  <a:pt x="18" y="20"/>
                  <a:pt x="18" y="20"/>
                </a:cubicBezTo>
                <a:cubicBezTo>
                  <a:pt x="18" y="20"/>
                  <a:pt x="18" y="21"/>
                  <a:pt x="18" y="21"/>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8" y="20"/>
                  <a:pt x="18" y="19"/>
                </a:cubicBezTo>
                <a:cubicBezTo>
                  <a:pt x="18" y="19"/>
                  <a:pt x="18" y="19"/>
                  <a:pt x="18" y="19"/>
                </a:cubicBezTo>
                <a:cubicBezTo>
                  <a:pt x="22" y="0"/>
                  <a:pt x="22" y="0"/>
                  <a:pt x="22" y="0"/>
                </a:cubicBezTo>
                <a:cubicBezTo>
                  <a:pt x="25" y="0"/>
                  <a:pt x="25" y="0"/>
                  <a:pt x="25"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52" name="Freeform 177"/>
          <p:cNvSpPr>
            <a:spLocks/>
          </p:cNvSpPr>
          <p:nvPr/>
        </p:nvSpPr>
        <p:spPr bwMode="auto">
          <a:xfrm>
            <a:off x="9677634" y="4316031"/>
            <a:ext cx="65776" cy="77214"/>
          </a:xfrm>
          <a:custGeom>
            <a:avLst/>
            <a:gdLst>
              <a:gd name="T0" fmla="*/ 22 w 22"/>
              <a:gd name="T1" fmla="*/ 5 h 26"/>
              <a:gd name="T2" fmla="*/ 20 w 22"/>
              <a:gd name="T3" fmla="*/ 4 h 26"/>
              <a:gd name="T4" fmla="*/ 19 w 22"/>
              <a:gd name="T5" fmla="*/ 3 h 26"/>
              <a:gd name="T6" fmla="*/ 17 w 22"/>
              <a:gd name="T7" fmla="*/ 3 h 26"/>
              <a:gd name="T8" fmla="*/ 14 w 22"/>
              <a:gd name="T9" fmla="*/ 3 h 26"/>
              <a:gd name="T10" fmla="*/ 10 w 22"/>
              <a:gd name="T11" fmla="*/ 4 h 26"/>
              <a:gd name="T12" fmla="*/ 6 w 22"/>
              <a:gd name="T13" fmla="*/ 6 h 26"/>
              <a:gd name="T14" fmla="*/ 4 w 22"/>
              <a:gd name="T15" fmla="*/ 10 h 26"/>
              <a:gd name="T16" fmla="*/ 3 w 22"/>
              <a:gd name="T17" fmla="*/ 15 h 26"/>
              <a:gd name="T18" fmla="*/ 4 w 22"/>
              <a:gd name="T19" fmla="*/ 18 h 26"/>
              <a:gd name="T20" fmla="*/ 6 w 22"/>
              <a:gd name="T21" fmla="*/ 21 h 26"/>
              <a:gd name="T22" fmla="*/ 8 w 22"/>
              <a:gd name="T23" fmla="*/ 23 h 26"/>
              <a:gd name="T24" fmla="*/ 12 w 22"/>
              <a:gd name="T25" fmla="*/ 24 h 26"/>
              <a:gd name="T26" fmla="*/ 14 w 22"/>
              <a:gd name="T27" fmla="*/ 23 h 26"/>
              <a:gd name="T28" fmla="*/ 16 w 22"/>
              <a:gd name="T29" fmla="*/ 23 h 26"/>
              <a:gd name="T30" fmla="*/ 18 w 22"/>
              <a:gd name="T31" fmla="*/ 15 h 26"/>
              <a:gd name="T32" fmla="*/ 12 w 22"/>
              <a:gd name="T33" fmla="*/ 15 h 26"/>
              <a:gd name="T34" fmla="*/ 12 w 22"/>
              <a:gd name="T35" fmla="*/ 13 h 26"/>
              <a:gd name="T36" fmla="*/ 21 w 22"/>
              <a:gd name="T37" fmla="*/ 13 h 26"/>
              <a:gd name="T38" fmla="*/ 19 w 22"/>
              <a:gd name="T39" fmla="*/ 24 h 26"/>
              <a:gd name="T40" fmla="*/ 15 w 22"/>
              <a:gd name="T41" fmla="*/ 26 h 26"/>
              <a:gd name="T42" fmla="*/ 11 w 22"/>
              <a:gd name="T43" fmla="*/ 26 h 26"/>
              <a:gd name="T44" fmla="*/ 7 w 22"/>
              <a:gd name="T45" fmla="*/ 25 h 26"/>
              <a:gd name="T46" fmla="*/ 3 w 22"/>
              <a:gd name="T47" fmla="*/ 23 h 26"/>
              <a:gd name="T48" fmla="*/ 1 w 22"/>
              <a:gd name="T49" fmla="*/ 20 h 26"/>
              <a:gd name="T50" fmla="*/ 0 w 22"/>
              <a:gd name="T51" fmla="*/ 15 h 26"/>
              <a:gd name="T52" fmla="*/ 1 w 22"/>
              <a:gd name="T53" fmla="*/ 11 h 26"/>
              <a:gd name="T54" fmla="*/ 2 w 22"/>
              <a:gd name="T55" fmla="*/ 8 h 26"/>
              <a:gd name="T56" fmla="*/ 4 w 22"/>
              <a:gd name="T57" fmla="*/ 5 h 26"/>
              <a:gd name="T58" fmla="*/ 7 w 22"/>
              <a:gd name="T59" fmla="*/ 2 h 26"/>
              <a:gd name="T60" fmla="*/ 10 w 22"/>
              <a:gd name="T61" fmla="*/ 1 h 26"/>
              <a:gd name="T62" fmla="*/ 15 w 22"/>
              <a:gd name="T63" fmla="*/ 0 h 26"/>
              <a:gd name="T64" fmla="*/ 17 w 22"/>
              <a:gd name="T65" fmla="*/ 0 h 26"/>
              <a:gd name="T66" fmla="*/ 19 w 22"/>
              <a:gd name="T67" fmla="*/ 1 h 26"/>
              <a:gd name="T68" fmla="*/ 21 w 22"/>
              <a:gd name="T69" fmla="*/ 1 h 26"/>
              <a:gd name="T70" fmla="*/ 22 w 22"/>
              <a:gd name="T71" fmla="*/ 2 h 26"/>
              <a:gd name="T72" fmla="*/ 22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2" y="5"/>
                </a:moveTo>
                <a:cubicBezTo>
                  <a:pt x="21" y="5"/>
                  <a:pt x="21" y="4"/>
                  <a:pt x="20" y="4"/>
                </a:cubicBezTo>
                <a:cubicBezTo>
                  <a:pt x="20" y="4"/>
                  <a:pt x="19" y="4"/>
                  <a:pt x="19" y="3"/>
                </a:cubicBezTo>
                <a:cubicBezTo>
                  <a:pt x="18" y="3"/>
                  <a:pt x="17" y="3"/>
                  <a:pt x="17" y="3"/>
                </a:cubicBezTo>
                <a:cubicBezTo>
                  <a:pt x="16" y="3"/>
                  <a:pt x="15" y="3"/>
                  <a:pt x="14" y="3"/>
                </a:cubicBezTo>
                <a:cubicBezTo>
                  <a:pt x="13" y="3"/>
                  <a:pt x="11" y="3"/>
                  <a:pt x="10" y="4"/>
                </a:cubicBezTo>
                <a:cubicBezTo>
                  <a:pt x="8" y="4"/>
                  <a:pt x="7" y="5"/>
                  <a:pt x="6" y="6"/>
                </a:cubicBezTo>
                <a:cubicBezTo>
                  <a:pt x="5" y="7"/>
                  <a:pt x="5" y="9"/>
                  <a:pt x="4" y="10"/>
                </a:cubicBezTo>
                <a:cubicBezTo>
                  <a:pt x="4" y="12"/>
                  <a:pt x="3" y="13"/>
                  <a:pt x="3" y="15"/>
                </a:cubicBezTo>
                <a:cubicBezTo>
                  <a:pt x="3" y="16"/>
                  <a:pt x="4" y="17"/>
                  <a:pt x="4" y="18"/>
                </a:cubicBezTo>
                <a:cubicBezTo>
                  <a:pt x="4" y="20"/>
                  <a:pt x="5" y="20"/>
                  <a:pt x="6" y="21"/>
                </a:cubicBezTo>
                <a:cubicBezTo>
                  <a:pt x="6" y="22"/>
                  <a:pt x="7" y="23"/>
                  <a:pt x="8" y="23"/>
                </a:cubicBezTo>
                <a:cubicBezTo>
                  <a:pt x="9" y="23"/>
                  <a:pt x="10" y="24"/>
                  <a:pt x="12" y="24"/>
                </a:cubicBezTo>
                <a:cubicBezTo>
                  <a:pt x="13" y="24"/>
                  <a:pt x="13" y="24"/>
                  <a:pt x="14" y="23"/>
                </a:cubicBezTo>
                <a:cubicBezTo>
                  <a:pt x="15" y="23"/>
                  <a:pt x="15" y="23"/>
                  <a:pt x="16" y="23"/>
                </a:cubicBezTo>
                <a:cubicBezTo>
                  <a:pt x="18" y="15"/>
                  <a:pt x="18" y="15"/>
                  <a:pt x="18" y="15"/>
                </a:cubicBezTo>
                <a:cubicBezTo>
                  <a:pt x="12" y="15"/>
                  <a:pt x="12" y="15"/>
                  <a:pt x="12" y="15"/>
                </a:cubicBezTo>
                <a:cubicBezTo>
                  <a:pt x="12" y="13"/>
                  <a:pt x="12" y="13"/>
                  <a:pt x="12" y="13"/>
                </a:cubicBezTo>
                <a:cubicBezTo>
                  <a:pt x="21" y="13"/>
                  <a:pt x="21" y="13"/>
                  <a:pt x="21" y="13"/>
                </a:cubicBezTo>
                <a:cubicBezTo>
                  <a:pt x="19" y="24"/>
                  <a:pt x="19" y="24"/>
                  <a:pt x="19" y="24"/>
                </a:cubicBezTo>
                <a:cubicBezTo>
                  <a:pt x="18" y="25"/>
                  <a:pt x="17" y="25"/>
                  <a:pt x="15" y="26"/>
                </a:cubicBezTo>
                <a:cubicBezTo>
                  <a:pt x="14" y="26"/>
                  <a:pt x="13" y="26"/>
                  <a:pt x="11" y="26"/>
                </a:cubicBezTo>
                <a:cubicBezTo>
                  <a:pt x="10" y="26"/>
                  <a:pt x="8" y="26"/>
                  <a:pt x="7" y="25"/>
                </a:cubicBezTo>
                <a:cubicBezTo>
                  <a:pt x="5" y="25"/>
                  <a:pt x="4" y="24"/>
                  <a:pt x="3" y="23"/>
                </a:cubicBezTo>
                <a:cubicBezTo>
                  <a:pt x="2" y="22"/>
                  <a:pt x="2" y="21"/>
                  <a:pt x="1" y="20"/>
                </a:cubicBezTo>
                <a:cubicBezTo>
                  <a:pt x="1" y="18"/>
                  <a:pt x="0" y="17"/>
                  <a:pt x="0" y="15"/>
                </a:cubicBezTo>
                <a:cubicBezTo>
                  <a:pt x="0" y="14"/>
                  <a:pt x="0" y="12"/>
                  <a:pt x="1" y="11"/>
                </a:cubicBezTo>
                <a:cubicBezTo>
                  <a:pt x="1" y="10"/>
                  <a:pt x="1" y="9"/>
                  <a:pt x="2" y="8"/>
                </a:cubicBezTo>
                <a:cubicBezTo>
                  <a:pt x="3" y="6"/>
                  <a:pt x="3" y="5"/>
                  <a:pt x="4" y="5"/>
                </a:cubicBezTo>
                <a:cubicBezTo>
                  <a:pt x="5" y="4"/>
                  <a:pt x="6" y="3"/>
                  <a:pt x="7" y="2"/>
                </a:cubicBezTo>
                <a:cubicBezTo>
                  <a:pt x="8" y="2"/>
                  <a:pt x="9" y="1"/>
                  <a:pt x="10" y="1"/>
                </a:cubicBezTo>
                <a:cubicBezTo>
                  <a:pt x="12" y="0"/>
                  <a:pt x="13" y="0"/>
                  <a:pt x="15" y="0"/>
                </a:cubicBezTo>
                <a:cubicBezTo>
                  <a:pt x="16" y="0"/>
                  <a:pt x="17" y="0"/>
                  <a:pt x="17" y="0"/>
                </a:cubicBezTo>
                <a:cubicBezTo>
                  <a:pt x="18" y="0"/>
                  <a:pt x="19" y="1"/>
                  <a:pt x="19" y="1"/>
                </a:cubicBezTo>
                <a:cubicBezTo>
                  <a:pt x="20" y="1"/>
                  <a:pt x="20" y="1"/>
                  <a:pt x="21" y="1"/>
                </a:cubicBezTo>
                <a:cubicBezTo>
                  <a:pt x="21" y="1"/>
                  <a:pt x="22" y="2"/>
                  <a:pt x="22" y="2"/>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10" tIns="41955" rIns="83910" bIns="41955" numCol="1" anchor="t" anchorCtr="0" compatLnSpc="1">
            <a:prstTxWarp prst="textNoShape">
              <a:avLst/>
            </a:prstTxWarp>
          </a:bodyPr>
          <a:lstStyle/>
          <a:p>
            <a:pPr marL="0" marR="0" lvl="0" indent="0" algn="l" defTabSz="872590" rtl="0" eaLnBrk="1" fontAlgn="auto" latinLnBrk="0" hangingPunct="1">
              <a:lnSpc>
                <a:spcPct val="100000"/>
              </a:lnSpc>
              <a:spcBef>
                <a:spcPts val="0"/>
              </a:spcBef>
              <a:spcAft>
                <a:spcPts val="0"/>
              </a:spcAft>
              <a:buClrTx/>
              <a:buSzTx/>
              <a:buFontTx/>
              <a:buNone/>
              <a:tabLst/>
              <a:defRPr/>
            </a:pPr>
            <a:endParaRPr kumimoji="0" lang="en-US" sz="1289"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780" name="Straight Connector 779"/>
          <p:cNvCxnSpPr>
            <a:endCxn id="378" idx="2"/>
          </p:cNvCxnSpPr>
          <p:nvPr/>
        </p:nvCxnSpPr>
        <p:spPr>
          <a:xfrm flipV="1">
            <a:off x="1999779" y="3074864"/>
            <a:ext cx="287774" cy="2070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flipH="1">
            <a:off x="1773439" y="3301720"/>
            <a:ext cx="1206580" cy="417299"/>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p:cNvCxnSpPr>
            <a:cxnSpLocks/>
            <a:stCxn id="398" idx="1"/>
            <a:endCxn id="381" idx="6"/>
          </p:cNvCxnSpPr>
          <p:nvPr/>
        </p:nvCxnSpPr>
        <p:spPr>
          <a:xfrm flipH="1">
            <a:off x="3472395" y="2906183"/>
            <a:ext cx="254109" cy="3677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p:nvPr/>
        </p:nvCxnSpPr>
        <p:spPr>
          <a:xfrm>
            <a:off x="3592399" y="3055519"/>
            <a:ext cx="6550" cy="1329652"/>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p:cNvCxnSpPr/>
          <p:nvPr/>
        </p:nvCxnSpPr>
        <p:spPr>
          <a:xfrm>
            <a:off x="5489232" y="2586523"/>
            <a:ext cx="5486" cy="631258"/>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p:cNvCxnSpPr/>
          <p:nvPr/>
        </p:nvCxnSpPr>
        <p:spPr>
          <a:xfrm>
            <a:off x="5859124" y="1806359"/>
            <a:ext cx="0" cy="769642"/>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p:cNvCxnSpPr/>
          <p:nvPr/>
        </p:nvCxnSpPr>
        <p:spPr>
          <a:xfrm>
            <a:off x="4371052" y="5095431"/>
            <a:ext cx="0" cy="674098"/>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8762620" y="4269250"/>
            <a:ext cx="0" cy="667085"/>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a:off x="8868524" y="2032138"/>
            <a:ext cx="0" cy="956668"/>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flipH="1">
            <a:off x="8981763" y="3544910"/>
            <a:ext cx="18953" cy="824741"/>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9078003" y="1841450"/>
            <a:ext cx="0" cy="1430908"/>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9483256" y="3157705"/>
            <a:ext cx="2980" cy="589745"/>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9940100" y="4762406"/>
            <a:ext cx="0" cy="639882"/>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9710854" y="5556786"/>
            <a:ext cx="0" cy="60673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sp>
        <p:nvSpPr>
          <p:cNvPr id="593" name="Rectangle 592"/>
          <p:cNvSpPr/>
          <p:nvPr/>
        </p:nvSpPr>
        <p:spPr bwMode="auto">
          <a:xfrm>
            <a:off x="4360485" y="5452470"/>
            <a:ext cx="1054175" cy="374666"/>
          </a:xfrm>
          <a:prstGeom prst="rect">
            <a:avLst/>
          </a:prstGeom>
          <a:solidFill>
            <a:srgbClr val="0070C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BRAZIL SOUTH</a:t>
            </a:r>
          </a:p>
        </p:txBody>
      </p:sp>
      <p:sp>
        <p:nvSpPr>
          <p:cNvPr id="594" name="Rectangle 593"/>
          <p:cNvSpPr/>
          <p:nvPr/>
        </p:nvSpPr>
        <p:spPr bwMode="auto">
          <a:xfrm>
            <a:off x="7820729" y="2049874"/>
            <a:ext cx="1054175" cy="374666"/>
          </a:xfrm>
          <a:prstGeom prst="rect">
            <a:avLst/>
          </a:prstGeom>
          <a:solidFill>
            <a:srgbClr val="0070C0"/>
          </a:solidFill>
          <a:ln>
            <a:solidFill>
              <a:srgbClr val="0070C0"/>
            </a:solid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CHINA NORTH</a:t>
            </a:r>
            <a:endParaRPr kumimoji="0" lang="en-US" sz="816" b="0" i="1"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595" name="Rectangle 594"/>
          <p:cNvSpPr/>
          <p:nvPr/>
        </p:nvSpPr>
        <p:spPr bwMode="auto">
          <a:xfrm>
            <a:off x="9074418" y="1452993"/>
            <a:ext cx="1054175" cy="374666"/>
          </a:xfrm>
          <a:prstGeom prst="rect">
            <a:avLst/>
          </a:prstGeom>
          <a:solidFill>
            <a:srgbClr val="0070C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CHINA SOUTH</a:t>
            </a:r>
          </a:p>
        </p:txBody>
      </p:sp>
      <p:sp>
        <p:nvSpPr>
          <p:cNvPr id="596" name="Rectangle 595"/>
          <p:cNvSpPr/>
          <p:nvPr/>
        </p:nvSpPr>
        <p:spPr bwMode="auto">
          <a:xfrm>
            <a:off x="9955087" y="4761891"/>
            <a:ext cx="1054175" cy="374666"/>
          </a:xfrm>
          <a:prstGeom prst="rect">
            <a:avLst/>
          </a:prstGeom>
          <a:solidFill>
            <a:srgbClr val="0070C0"/>
          </a:solidFill>
          <a:ln>
            <a:solidFill>
              <a:srgbClr val="0070C0"/>
            </a:solid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AUSTRALIA EAST</a:t>
            </a:r>
          </a:p>
        </p:txBody>
      </p:sp>
      <p:sp>
        <p:nvSpPr>
          <p:cNvPr id="597" name="Rectangle 596"/>
          <p:cNvSpPr/>
          <p:nvPr/>
        </p:nvSpPr>
        <p:spPr bwMode="auto">
          <a:xfrm>
            <a:off x="8386685" y="5813047"/>
            <a:ext cx="1359570" cy="374666"/>
          </a:xfrm>
          <a:prstGeom prst="rect">
            <a:avLst/>
          </a:prstGeom>
          <a:solidFill>
            <a:srgbClr val="0070C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AUSTRALIA SOUTHEAST</a:t>
            </a:r>
          </a:p>
        </p:txBody>
      </p:sp>
      <p:sp>
        <p:nvSpPr>
          <p:cNvPr id="606" name="Rectangle 605"/>
          <p:cNvSpPr/>
          <p:nvPr/>
        </p:nvSpPr>
        <p:spPr bwMode="auto">
          <a:xfrm>
            <a:off x="9481072" y="3363194"/>
            <a:ext cx="1054175" cy="374666"/>
          </a:xfrm>
          <a:prstGeom prst="rect">
            <a:avLst/>
          </a:prstGeom>
          <a:solidFill>
            <a:srgbClr val="0070C0"/>
          </a:solidFill>
          <a:ln>
            <a:solidFill>
              <a:srgbClr val="0070C0"/>
            </a:solid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JAPAN WEST</a:t>
            </a:r>
          </a:p>
        </p:txBody>
      </p:sp>
      <p:sp>
        <p:nvSpPr>
          <p:cNvPr id="607" name="Rectangle 606"/>
          <p:cNvSpPr/>
          <p:nvPr/>
        </p:nvSpPr>
        <p:spPr bwMode="auto">
          <a:xfrm>
            <a:off x="9556172" y="2496513"/>
            <a:ext cx="1054175" cy="374666"/>
          </a:xfrm>
          <a:prstGeom prst="rect">
            <a:avLst/>
          </a:prstGeom>
          <a:solidFill>
            <a:srgbClr val="0070C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JAPAN EAST</a:t>
            </a:r>
          </a:p>
        </p:txBody>
      </p:sp>
      <p:sp>
        <p:nvSpPr>
          <p:cNvPr id="608" name="Rectangle 607"/>
          <p:cNvSpPr/>
          <p:nvPr/>
        </p:nvSpPr>
        <p:spPr bwMode="auto">
          <a:xfrm>
            <a:off x="10891960" y="6564328"/>
            <a:ext cx="1565525" cy="444115"/>
          </a:xfrm>
          <a:prstGeom prst="rect">
            <a:avLst/>
          </a:prstGeom>
          <a:solidFill>
            <a:srgbClr val="00B05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egoe UI Semilight"/>
                <a:ea typeface="+mn-ea"/>
                <a:cs typeface="+mn-cs"/>
              </a:rPr>
              <a:t>Recently added</a:t>
            </a:r>
            <a:endParaRPr kumimoji="0" lang="en-US" sz="1000" b="0" i="1" u="none" strike="noStrike" kern="1200" cap="none" spc="0" normalizeH="0" baseline="0" noProof="0" dirty="0">
              <a:ln>
                <a:noFill/>
              </a:ln>
              <a:solidFill>
                <a:srgbClr val="FFFFFF"/>
              </a:solidFill>
              <a:effectLst/>
              <a:uLnTx/>
              <a:uFillTx/>
              <a:latin typeface="Segoe UI Semilight"/>
              <a:ea typeface="+mn-ea"/>
              <a:cs typeface="+mn-cs"/>
            </a:endParaRPr>
          </a:p>
        </p:txBody>
      </p:sp>
      <p:pic>
        <p:nvPicPr>
          <p:cNvPr id="332" name="radiating circle"/>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7788021" y="3506558"/>
            <a:ext cx="234043" cy="235524"/>
          </a:xfrm>
          <a:prstGeom prst="ellipse">
            <a:avLst/>
          </a:prstGeom>
          <a:noFill/>
          <a:extLst>
            <a:ext uri="{909E8E84-426E-40DD-AFC4-6F175D3DCCD1}">
              <a14:hiddenFill xmlns:a14="http://schemas.microsoft.com/office/drawing/2010/main">
                <a:solidFill>
                  <a:srgbClr val="FFFFFF"/>
                </a:solidFill>
              </a14:hiddenFill>
            </a:ext>
          </a:extLst>
        </p:spPr>
      </p:pic>
      <p:cxnSp>
        <p:nvCxnSpPr>
          <p:cNvPr id="333" name="Straight Connector 332"/>
          <p:cNvCxnSpPr/>
          <p:nvPr/>
        </p:nvCxnSpPr>
        <p:spPr>
          <a:xfrm>
            <a:off x="7887675" y="2673940"/>
            <a:ext cx="0" cy="936470"/>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sp>
        <p:nvSpPr>
          <p:cNvPr id="334" name="Rectangle 333"/>
          <p:cNvSpPr/>
          <p:nvPr/>
        </p:nvSpPr>
        <p:spPr bwMode="auto">
          <a:xfrm>
            <a:off x="6906275" y="2638841"/>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INDIA CENTRAL</a:t>
            </a:r>
          </a:p>
        </p:txBody>
      </p:sp>
      <p:pic>
        <p:nvPicPr>
          <p:cNvPr id="348" name="radiating circle"/>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476329" y="2937792"/>
            <a:ext cx="234043" cy="235524"/>
          </a:xfrm>
          <a:prstGeom prst="ellipse">
            <a:avLst/>
          </a:prstGeom>
          <a:noFill/>
          <a:extLst>
            <a:ext uri="{909E8E84-426E-40DD-AFC4-6F175D3DCCD1}">
              <a14:hiddenFill xmlns:a14="http://schemas.microsoft.com/office/drawing/2010/main">
                <a:solidFill>
                  <a:srgbClr val="FFFFFF"/>
                </a:solidFill>
              </a14:hiddenFill>
            </a:ext>
          </a:extLst>
        </p:spPr>
      </p:pic>
      <p:pic>
        <p:nvPicPr>
          <p:cNvPr id="386" name="radiating circle"/>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7935304" y="3666685"/>
            <a:ext cx="234043" cy="235524"/>
          </a:xfrm>
          <a:prstGeom prst="ellipse">
            <a:avLst/>
          </a:prstGeom>
          <a:noFill/>
          <a:extLst>
            <a:ext uri="{909E8E84-426E-40DD-AFC4-6F175D3DCCD1}">
              <a14:hiddenFill xmlns:a14="http://schemas.microsoft.com/office/drawing/2010/main">
                <a:solidFill>
                  <a:srgbClr val="FFFFFF"/>
                </a:solidFill>
              </a14:hiddenFill>
            </a:ext>
          </a:extLst>
        </p:spPr>
      </p:pic>
      <p:cxnSp>
        <p:nvCxnSpPr>
          <p:cNvPr id="387" name="Straight Connector 386"/>
          <p:cNvCxnSpPr/>
          <p:nvPr/>
        </p:nvCxnSpPr>
        <p:spPr>
          <a:xfrm flipH="1">
            <a:off x="8052071" y="3832635"/>
            <a:ext cx="256" cy="678349"/>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sp>
        <p:nvSpPr>
          <p:cNvPr id="393" name="Rectangle 392"/>
          <p:cNvSpPr/>
          <p:nvPr/>
        </p:nvSpPr>
        <p:spPr bwMode="auto">
          <a:xfrm>
            <a:off x="7044130" y="4163548"/>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INDIA SOUTH</a:t>
            </a:r>
          </a:p>
        </p:txBody>
      </p:sp>
      <p:sp>
        <p:nvSpPr>
          <p:cNvPr id="398" name="Rectangle 397"/>
          <p:cNvSpPr/>
          <p:nvPr/>
        </p:nvSpPr>
        <p:spPr bwMode="auto">
          <a:xfrm>
            <a:off x="3726501" y="2753360"/>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NORTH CENTRAL US</a:t>
            </a:r>
          </a:p>
        </p:txBody>
      </p:sp>
      <p:sp>
        <p:nvSpPr>
          <p:cNvPr id="400" name="Rectangle 399"/>
          <p:cNvSpPr/>
          <p:nvPr/>
        </p:nvSpPr>
        <p:spPr bwMode="auto">
          <a:xfrm>
            <a:off x="3872039" y="1809000"/>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CANADA EAST</a:t>
            </a:r>
          </a:p>
        </p:txBody>
      </p:sp>
      <p:cxnSp>
        <p:nvCxnSpPr>
          <p:cNvPr id="401" name="Straight Connector 400"/>
          <p:cNvCxnSpPr/>
          <p:nvPr/>
        </p:nvCxnSpPr>
        <p:spPr>
          <a:xfrm>
            <a:off x="3875993" y="1799149"/>
            <a:ext cx="0" cy="93647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03" name="Rectangle 402"/>
          <p:cNvSpPr/>
          <p:nvPr/>
        </p:nvSpPr>
        <p:spPr bwMode="auto">
          <a:xfrm>
            <a:off x="3589215" y="1130112"/>
            <a:ext cx="1007940" cy="382179"/>
          </a:xfrm>
          <a:prstGeom prst="rect">
            <a:avLst/>
          </a:prstGeom>
          <a:solidFill>
            <a:srgbClr val="0070C0"/>
          </a:solidFill>
          <a:ln>
            <a:solidFill>
              <a:schemeClr val="accent1"/>
            </a:solid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CANADA CENTRAL</a:t>
            </a:r>
          </a:p>
        </p:txBody>
      </p:sp>
      <p:cxnSp>
        <p:nvCxnSpPr>
          <p:cNvPr id="404" name="Straight Connector 403"/>
          <p:cNvCxnSpPr/>
          <p:nvPr/>
        </p:nvCxnSpPr>
        <p:spPr>
          <a:xfrm>
            <a:off x="3600280" y="1127191"/>
            <a:ext cx="970" cy="167376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bwMode="auto">
          <a:xfrm>
            <a:off x="3579452" y="3644824"/>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EAST US</a:t>
            </a:r>
          </a:p>
        </p:txBody>
      </p:sp>
      <p:sp>
        <p:nvSpPr>
          <p:cNvPr id="406" name="Rectangle 405"/>
          <p:cNvSpPr/>
          <p:nvPr/>
        </p:nvSpPr>
        <p:spPr bwMode="auto">
          <a:xfrm>
            <a:off x="2748172" y="3880265"/>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EAST US2</a:t>
            </a:r>
          </a:p>
        </p:txBody>
      </p:sp>
      <p:sp>
        <p:nvSpPr>
          <p:cNvPr id="483" name="Rectangle 482"/>
          <p:cNvSpPr/>
          <p:nvPr/>
        </p:nvSpPr>
        <p:spPr bwMode="auto">
          <a:xfrm>
            <a:off x="3593893" y="4168394"/>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GOV Virginia</a:t>
            </a:r>
          </a:p>
        </p:txBody>
      </p:sp>
      <p:cxnSp>
        <p:nvCxnSpPr>
          <p:cNvPr id="484" name="Straight Connector 483"/>
          <p:cNvCxnSpPr/>
          <p:nvPr/>
        </p:nvCxnSpPr>
        <p:spPr>
          <a:xfrm>
            <a:off x="3550908" y="3154273"/>
            <a:ext cx="0" cy="714092"/>
          </a:xfrm>
          <a:prstGeom prst="line">
            <a:avLst/>
          </a:prstGeom>
          <a:ln w="12700" cap="rnd">
            <a:solidFill>
              <a:srgbClr val="00188F"/>
            </a:solidFill>
            <a:prstDash val="dash"/>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3616685" y="3178268"/>
            <a:ext cx="10640" cy="985281"/>
          </a:xfrm>
          <a:prstGeom prst="line">
            <a:avLst/>
          </a:prstGeom>
          <a:ln w="12700" cap="rnd">
            <a:solidFill>
              <a:srgbClr val="00188F"/>
            </a:solidFill>
            <a:prstDash val="dash"/>
          </a:ln>
        </p:spPr>
        <p:style>
          <a:lnRef idx="1">
            <a:schemeClr val="accent1"/>
          </a:lnRef>
          <a:fillRef idx="0">
            <a:schemeClr val="accent1"/>
          </a:fillRef>
          <a:effectRef idx="0">
            <a:schemeClr val="accent1"/>
          </a:effectRef>
          <a:fontRef idx="minor">
            <a:schemeClr val="tx1"/>
          </a:fontRef>
        </p:style>
      </p:cxnSp>
      <p:sp>
        <p:nvSpPr>
          <p:cNvPr id="486" name="Rectangle 485"/>
          <p:cNvSpPr/>
          <p:nvPr/>
        </p:nvSpPr>
        <p:spPr bwMode="auto">
          <a:xfrm>
            <a:off x="4674159" y="2934914"/>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NORTH EUROPE</a:t>
            </a:r>
          </a:p>
        </p:txBody>
      </p:sp>
      <p:sp>
        <p:nvSpPr>
          <p:cNvPr id="487" name="Rectangle 486"/>
          <p:cNvSpPr/>
          <p:nvPr/>
        </p:nvSpPr>
        <p:spPr bwMode="auto">
          <a:xfrm>
            <a:off x="5867183" y="1804834"/>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WEST EUROPE</a:t>
            </a:r>
          </a:p>
        </p:txBody>
      </p:sp>
      <p:sp>
        <p:nvSpPr>
          <p:cNvPr id="489" name="Rectangle 488"/>
          <p:cNvSpPr/>
          <p:nvPr/>
        </p:nvSpPr>
        <p:spPr bwMode="auto">
          <a:xfrm>
            <a:off x="5719073" y="1118631"/>
            <a:ext cx="1007940" cy="382179"/>
          </a:xfrm>
          <a:prstGeom prst="rect">
            <a:avLst/>
          </a:prstGeom>
          <a:solidFill>
            <a:srgbClr val="0070C0"/>
          </a:solidFill>
          <a:ln>
            <a:solidFill>
              <a:schemeClr val="accent1"/>
            </a:solid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UK SOUTH</a:t>
            </a:r>
          </a:p>
        </p:txBody>
      </p:sp>
      <p:sp>
        <p:nvSpPr>
          <p:cNvPr id="490" name="Rectangle 489"/>
          <p:cNvSpPr/>
          <p:nvPr/>
        </p:nvSpPr>
        <p:spPr bwMode="auto">
          <a:xfrm>
            <a:off x="8988693" y="3994987"/>
            <a:ext cx="1054175" cy="374666"/>
          </a:xfrm>
          <a:prstGeom prst="rect">
            <a:avLst/>
          </a:prstGeom>
          <a:solidFill>
            <a:srgbClr val="0070C0"/>
          </a:solidFill>
          <a:ln>
            <a:solidFill>
              <a:srgbClr val="0070C0"/>
            </a:solid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EAST ASIA</a:t>
            </a:r>
          </a:p>
        </p:txBody>
      </p:sp>
      <p:sp>
        <p:nvSpPr>
          <p:cNvPr id="491" name="Rectangle 490"/>
          <p:cNvSpPr/>
          <p:nvPr/>
        </p:nvSpPr>
        <p:spPr bwMode="auto">
          <a:xfrm>
            <a:off x="7704961" y="4625957"/>
            <a:ext cx="1054175" cy="374666"/>
          </a:xfrm>
          <a:prstGeom prst="rect">
            <a:avLst/>
          </a:prstGeom>
          <a:solidFill>
            <a:srgbClr val="0070C0"/>
          </a:solidFill>
          <a:ln>
            <a:solidFill>
              <a:srgbClr val="0070C0"/>
            </a:solid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SOUTHEAST ASIA</a:t>
            </a:r>
          </a:p>
        </p:txBody>
      </p:sp>
      <p:sp>
        <p:nvSpPr>
          <p:cNvPr id="492" name="Rectangle 491"/>
          <p:cNvSpPr/>
          <p:nvPr/>
        </p:nvSpPr>
        <p:spPr bwMode="auto">
          <a:xfrm>
            <a:off x="874666" y="2601014"/>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WEST US2</a:t>
            </a:r>
          </a:p>
        </p:txBody>
      </p:sp>
      <p:sp>
        <p:nvSpPr>
          <p:cNvPr id="493" name="Rectangle 492"/>
          <p:cNvSpPr/>
          <p:nvPr/>
        </p:nvSpPr>
        <p:spPr bwMode="auto">
          <a:xfrm>
            <a:off x="976856" y="2989242"/>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WEST US</a:t>
            </a:r>
          </a:p>
        </p:txBody>
      </p:sp>
      <p:sp>
        <p:nvSpPr>
          <p:cNvPr id="494" name="Rectangle 493"/>
          <p:cNvSpPr/>
          <p:nvPr/>
        </p:nvSpPr>
        <p:spPr bwMode="auto">
          <a:xfrm>
            <a:off x="1171042" y="3731489"/>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SOUTH CENTRAL US</a:t>
            </a:r>
          </a:p>
        </p:txBody>
      </p:sp>
      <p:sp>
        <p:nvSpPr>
          <p:cNvPr id="495" name="Rectangle 494"/>
          <p:cNvSpPr/>
          <p:nvPr/>
        </p:nvSpPr>
        <p:spPr bwMode="auto">
          <a:xfrm>
            <a:off x="2326921" y="2375005"/>
            <a:ext cx="837551"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CENTRAL US</a:t>
            </a:r>
          </a:p>
        </p:txBody>
      </p:sp>
      <p:sp>
        <p:nvSpPr>
          <p:cNvPr id="496" name="Rectangle 495"/>
          <p:cNvSpPr/>
          <p:nvPr/>
        </p:nvSpPr>
        <p:spPr bwMode="auto">
          <a:xfrm>
            <a:off x="3156749" y="1788974"/>
            <a:ext cx="583479"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GOV IOWA</a:t>
            </a:r>
          </a:p>
        </p:txBody>
      </p:sp>
      <p:cxnSp>
        <p:nvCxnSpPr>
          <p:cNvPr id="497" name="Straight Connector 496"/>
          <p:cNvCxnSpPr/>
          <p:nvPr/>
        </p:nvCxnSpPr>
        <p:spPr>
          <a:xfrm>
            <a:off x="3164472" y="1841449"/>
            <a:ext cx="6509" cy="1109849"/>
          </a:xfrm>
          <a:prstGeom prst="line">
            <a:avLst/>
          </a:prstGeom>
          <a:ln w="12700" cap="rnd">
            <a:solidFill>
              <a:srgbClr val="00188F"/>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a:off x="5588713" y="1980063"/>
            <a:ext cx="4799" cy="672454"/>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00" name="Rectangle 499"/>
          <p:cNvSpPr/>
          <p:nvPr/>
        </p:nvSpPr>
        <p:spPr bwMode="auto">
          <a:xfrm>
            <a:off x="4921097" y="1731712"/>
            <a:ext cx="666884"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UK WEST</a:t>
            </a:r>
          </a:p>
        </p:txBody>
      </p:sp>
      <p:pic>
        <p:nvPicPr>
          <p:cNvPr id="121" name="radiating circle">
            <a:extLst>
              <a:ext uri="{FF2B5EF4-FFF2-40B4-BE49-F238E27FC236}">
                <a16:creationId xmlns:a16="http://schemas.microsoft.com/office/drawing/2014/main" id="{230731CB-C579-4C27-A435-EC4F43E586D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5655088" y="2465326"/>
            <a:ext cx="152071" cy="153033"/>
          </a:xfrm>
          <a:prstGeom prst="ellipse">
            <a:avLst/>
          </a:prstGeom>
          <a:noFill/>
          <a:extLst>
            <a:ext uri="{909E8E84-426E-40DD-AFC4-6F175D3DCCD1}">
              <a14:hiddenFill xmlns:a14="http://schemas.microsoft.com/office/drawing/2010/main">
                <a:solidFill>
                  <a:srgbClr val="FFFFFF"/>
                </a:solidFill>
              </a14:hiddenFill>
            </a:ext>
          </a:extLst>
        </p:spPr>
      </p:pic>
      <p:cxnSp>
        <p:nvCxnSpPr>
          <p:cNvPr id="123" name="Straight Connector 122">
            <a:extLst>
              <a:ext uri="{FF2B5EF4-FFF2-40B4-BE49-F238E27FC236}">
                <a16:creationId xmlns:a16="http://schemas.microsoft.com/office/drawing/2014/main" id="{501422A0-13E1-4939-A666-D13C3A16F3FB}"/>
              </a:ext>
            </a:extLst>
          </p:cNvPr>
          <p:cNvCxnSpPr>
            <a:cxnSpLocks/>
          </p:cNvCxnSpPr>
          <p:nvPr/>
        </p:nvCxnSpPr>
        <p:spPr>
          <a:xfrm flipH="1">
            <a:off x="5990378" y="2586523"/>
            <a:ext cx="311866" cy="10370"/>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CD6987E-845D-4658-966A-EED16F5AA2B6}"/>
              </a:ext>
            </a:extLst>
          </p:cNvPr>
          <p:cNvCxnSpPr>
            <a:cxnSpLocks/>
          </p:cNvCxnSpPr>
          <p:nvPr/>
        </p:nvCxnSpPr>
        <p:spPr>
          <a:xfrm flipH="1">
            <a:off x="5976457" y="2649211"/>
            <a:ext cx="449422" cy="0"/>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324069F5-E482-4745-9ECB-4D3DF8F8EB59}"/>
              </a:ext>
            </a:extLst>
          </p:cNvPr>
          <p:cNvSpPr/>
          <p:nvPr/>
        </p:nvSpPr>
        <p:spPr bwMode="auto">
          <a:xfrm>
            <a:off x="6949806" y="2169482"/>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GERMANY CENTRAL</a:t>
            </a:r>
          </a:p>
        </p:txBody>
      </p:sp>
      <p:cxnSp>
        <p:nvCxnSpPr>
          <p:cNvPr id="134" name="Straight Connector 133">
            <a:extLst>
              <a:ext uri="{FF2B5EF4-FFF2-40B4-BE49-F238E27FC236}">
                <a16:creationId xmlns:a16="http://schemas.microsoft.com/office/drawing/2014/main" id="{08D5E0C1-195E-4E9F-9E01-A3481523B698}"/>
              </a:ext>
            </a:extLst>
          </p:cNvPr>
          <p:cNvCxnSpPr>
            <a:cxnSpLocks/>
          </p:cNvCxnSpPr>
          <p:nvPr/>
        </p:nvCxnSpPr>
        <p:spPr>
          <a:xfrm flipH="1">
            <a:off x="6450544" y="2319404"/>
            <a:ext cx="457313" cy="336431"/>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C3D7EC6-CEFB-431B-905E-915F88E28452}"/>
              </a:ext>
            </a:extLst>
          </p:cNvPr>
          <p:cNvCxnSpPr>
            <a:cxnSpLocks/>
          </p:cNvCxnSpPr>
          <p:nvPr/>
        </p:nvCxnSpPr>
        <p:spPr>
          <a:xfrm flipH="1">
            <a:off x="6321930" y="2026626"/>
            <a:ext cx="715294" cy="561207"/>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79B5D360-01D1-4C15-86F8-7C20911ABE18}"/>
              </a:ext>
            </a:extLst>
          </p:cNvPr>
          <p:cNvSpPr/>
          <p:nvPr/>
        </p:nvSpPr>
        <p:spPr bwMode="auto">
          <a:xfrm>
            <a:off x="7003548" y="1752944"/>
            <a:ext cx="845621" cy="305644"/>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GERMANY NORTHEAST</a:t>
            </a:r>
          </a:p>
        </p:txBody>
      </p:sp>
      <p:sp>
        <p:nvSpPr>
          <p:cNvPr id="144" name="Rectangle 143">
            <a:extLst>
              <a:ext uri="{FF2B5EF4-FFF2-40B4-BE49-F238E27FC236}">
                <a16:creationId xmlns:a16="http://schemas.microsoft.com/office/drawing/2014/main" id="{E722C3F4-405E-4D9A-AEAC-8BD20357804A}"/>
              </a:ext>
            </a:extLst>
          </p:cNvPr>
          <p:cNvSpPr/>
          <p:nvPr/>
        </p:nvSpPr>
        <p:spPr bwMode="auto">
          <a:xfrm>
            <a:off x="3856826" y="3165006"/>
            <a:ext cx="845621" cy="305644"/>
          </a:xfrm>
          <a:prstGeom prst="rect">
            <a:avLst/>
          </a:prstGeom>
          <a:solidFill>
            <a:srgbClr val="00B05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DOD EAST</a:t>
            </a:r>
          </a:p>
        </p:txBody>
      </p:sp>
      <p:cxnSp>
        <p:nvCxnSpPr>
          <p:cNvPr id="145" name="Straight Connector 144">
            <a:extLst>
              <a:ext uri="{FF2B5EF4-FFF2-40B4-BE49-F238E27FC236}">
                <a16:creationId xmlns:a16="http://schemas.microsoft.com/office/drawing/2014/main" id="{C35B27F8-7476-468B-ADF7-2D66A51EBD48}"/>
              </a:ext>
            </a:extLst>
          </p:cNvPr>
          <p:cNvCxnSpPr>
            <a:cxnSpLocks/>
            <a:stCxn id="144" idx="1"/>
            <a:endCxn id="348" idx="7"/>
          </p:cNvCxnSpPr>
          <p:nvPr/>
        </p:nvCxnSpPr>
        <p:spPr>
          <a:xfrm flipH="1" flipV="1">
            <a:off x="3676096" y="2972284"/>
            <a:ext cx="180732" cy="345544"/>
          </a:xfrm>
          <a:prstGeom prst="line">
            <a:avLst/>
          </a:prstGeom>
          <a:ln w="1270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6A48EFDD-DBE6-4876-9347-81A28C184AA5}"/>
              </a:ext>
            </a:extLst>
          </p:cNvPr>
          <p:cNvSpPr/>
          <p:nvPr/>
        </p:nvSpPr>
        <p:spPr bwMode="auto">
          <a:xfrm>
            <a:off x="10221028" y="1718434"/>
            <a:ext cx="1054175" cy="340154"/>
          </a:xfrm>
          <a:prstGeom prst="rect">
            <a:avLst/>
          </a:prstGeom>
          <a:solidFill>
            <a:srgbClr val="00B05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KOREA CENTRAL</a:t>
            </a:r>
          </a:p>
        </p:txBody>
      </p:sp>
      <p:sp>
        <p:nvSpPr>
          <p:cNvPr id="150" name="Rectangle 149">
            <a:extLst>
              <a:ext uri="{FF2B5EF4-FFF2-40B4-BE49-F238E27FC236}">
                <a16:creationId xmlns:a16="http://schemas.microsoft.com/office/drawing/2014/main" id="{842AD09D-21B6-481A-A7E2-2AFD11AD14F3}"/>
              </a:ext>
            </a:extLst>
          </p:cNvPr>
          <p:cNvSpPr/>
          <p:nvPr/>
        </p:nvSpPr>
        <p:spPr bwMode="auto">
          <a:xfrm>
            <a:off x="10216696" y="2122510"/>
            <a:ext cx="1054175" cy="317870"/>
          </a:xfrm>
          <a:prstGeom prst="rect">
            <a:avLst/>
          </a:prstGeom>
          <a:solidFill>
            <a:srgbClr val="00B050"/>
          </a:solidFill>
          <a:ln>
            <a:noFill/>
          </a:ln>
          <a:effectLst/>
        </p:spPr>
        <p:txBody>
          <a:bodyPr vert="horz" wrap="square" lIns="83910" tIns="41955" rIns="83910" bIns="41955" numCol="1" anchor="ctr" anchorCtr="0" compatLnSpc="1">
            <a:prstTxWarp prst="textNoShape">
              <a:avLst/>
            </a:prstTxWarp>
          </a:bodyPr>
          <a:lstStyle/>
          <a:p>
            <a:pPr marL="0" marR="0" lvl="0" indent="0" algn="ctr" defTabSz="872590"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KOREA SOUTH</a:t>
            </a:r>
          </a:p>
        </p:txBody>
      </p:sp>
      <p:pic>
        <p:nvPicPr>
          <p:cNvPr id="127" name="radiating circle"/>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2640712" y="2902153"/>
            <a:ext cx="229441" cy="230894"/>
          </a:xfrm>
          <a:prstGeom prst="ellipse">
            <a:avLst/>
          </a:prstGeom>
          <a:noFill/>
          <a:extLst>
            <a:ext uri="{909E8E84-426E-40DD-AFC4-6F175D3DCCD1}">
              <a14:hiddenFill xmlns:a14="http://schemas.microsoft.com/office/drawing/2010/main">
                <a:solidFill>
                  <a:srgbClr val="FFFFFF"/>
                </a:solidFill>
              </a14:hiddenFill>
            </a:ext>
          </a:extLst>
        </p:spPr>
      </p:pic>
      <p:cxnSp>
        <p:nvCxnSpPr>
          <p:cNvPr id="129" name="Straight Connector 128"/>
          <p:cNvCxnSpPr/>
          <p:nvPr/>
        </p:nvCxnSpPr>
        <p:spPr>
          <a:xfrm flipH="1">
            <a:off x="2741403" y="3052526"/>
            <a:ext cx="4724" cy="1475786"/>
          </a:xfrm>
          <a:prstGeom prst="line">
            <a:avLst/>
          </a:prstGeom>
          <a:ln w="12700" cap="rnd">
            <a:solidFill>
              <a:srgbClr val="00188F"/>
            </a:solidFill>
            <a:prstDash val="dashDot"/>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bwMode="auto">
          <a:xfrm>
            <a:off x="2620193" y="4539642"/>
            <a:ext cx="1007940" cy="382179"/>
          </a:xfrm>
          <a:prstGeom prst="rect">
            <a:avLst/>
          </a:prstGeom>
          <a:solidFill>
            <a:srgbClr val="0070C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WEST CENTRAL US</a:t>
            </a:r>
          </a:p>
        </p:txBody>
      </p:sp>
      <p:sp>
        <p:nvSpPr>
          <p:cNvPr id="135" name="Rectangle 134">
            <a:extLst/>
          </p:cNvPr>
          <p:cNvSpPr/>
          <p:nvPr/>
        </p:nvSpPr>
        <p:spPr bwMode="auto">
          <a:xfrm>
            <a:off x="975009" y="3376946"/>
            <a:ext cx="845621" cy="305644"/>
          </a:xfrm>
          <a:prstGeom prst="rect">
            <a:avLst/>
          </a:prstGeom>
          <a:solidFill>
            <a:srgbClr val="00B05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GOV ARIZONA</a:t>
            </a:r>
          </a:p>
        </p:txBody>
      </p:sp>
      <p:cxnSp>
        <p:nvCxnSpPr>
          <p:cNvPr id="137" name="Straight Connector 136">
            <a:extLst/>
          </p:cNvPr>
          <p:cNvCxnSpPr>
            <a:cxnSpLocks/>
            <a:endCxn id="135" idx="3"/>
          </p:cNvCxnSpPr>
          <p:nvPr/>
        </p:nvCxnSpPr>
        <p:spPr>
          <a:xfrm flipH="1">
            <a:off x="1820629" y="3189345"/>
            <a:ext cx="690152" cy="340424"/>
          </a:xfrm>
          <a:prstGeom prst="line">
            <a:avLst/>
          </a:prstGeom>
          <a:ln w="1270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140" name="Rectangle 139">
            <a:extLst/>
          </p:cNvPr>
          <p:cNvSpPr/>
          <p:nvPr/>
        </p:nvSpPr>
        <p:spPr bwMode="auto">
          <a:xfrm>
            <a:off x="1606675" y="4266952"/>
            <a:ext cx="845621" cy="305644"/>
          </a:xfrm>
          <a:prstGeom prst="rect">
            <a:avLst/>
          </a:prstGeom>
          <a:solidFill>
            <a:srgbClr val="00B05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GOV TEXAS</a:t>
            </a:r>
          </a:p>
        </p:txBody>
      </p:sp>
      <p:cxnSp>
        <p:nvCxnSpPr>
          <p:cNvPr id="141" name="Straight Connector 140">
            <a:extLst/>
          </p:cNvPr>
          <p:cNvCxnSpPr>
            <a:cxnSpLocks/>
          </p:cNvCxnSpPr>
          <p:nvPr/>
        </p:nvCxnSpPr>
        <p:spPr>
          <a:xfrm flipH="1">
            <a:off x="2246674" y="3344752"/>
            <a:ext cx="593517" cy="923093"/>
          </a:xfrm>
          <a:prstGeom prst="line">
            <a:avLst/>
          </a:prstGeom>
          <a:ln w="1270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146" name="Rectangle 145">
            <a:extLst/>
          </p:cNvPr>
          <p:cNvSpPr/>
          <p:nvPr/>
        </p:nvSpPr>
        <p:spPr bwMode="auto">
          <a:xfrm>
            <a:off x="4475918" y="3493113"/>
            <a:ext cx="845621" cy="305644"/>
          </a:xfrm>
          <a:prstGeom prst="rect">
            <a:avLst/>
          </a:prstGeom>
          <a:solidFill>
            <a:srgbClr val="00B050"/>
          </a:solidFill>
          <a:ln>
            <a:noFill/>
          </a:ln>
          <a:effectLst/>
        </p:spPr>
        <p:txBody>
          <a:bodyPr vert="horz" wrap="square" lIns="85593" tIns="42796" rIns="85593" bIns="42796" numCol="1" anchor="ctr" anchorCtr="0" compatLnSpc="1">
            <a:prstTxWarp prst="textNoShape">
              <a:avLst/>
            </a:prstTxWarp>
          </a:bodyPr>
          <a:lstStyle/>
          <a:p>
            <a:pPr marL="0" marR="0" lvl="0" indent="0" algn="ctr" defTabSz="890125" rtl="0" eaLnBrk="1" fontAlgn="auto" latinLnBrk="0" hangingPunct="1">
              <a:lnSpc>
                <a:spcPct val="100000"/>
              </a:lnSpc>
              <a:spcBef>
                <a:spcPts val="0"/>
              </a:spcBef>
              <a:spcAft>
                <a:spcPts val="0"/>
              </a:spcAft>
              <a:buClrTx/>
              <a:buSzTx/>
              <a:buFontTx/>
              <a:buNone/>
              <a:tabLst/>
              <a:defRPr/>
            </a:pPr>
            <a:r>
              <a:rPr kumimoji="0" lang="en-US" sz="816" b="1" i="0" u="none" strike="noStrike" kern="1200" cap="none" spc="0" normalizeH="0" baseline="0" noProof="0" dirty="0">
                <a:ln>
                  <a:noFill/>
                </a:ln>
                <a:solidFill>
                  <a:srgbClr val="FFFFFF"/>
                </a:solidFill>
                <a:effectLst/>
                <a:uLnTx/>
                <a:uFillTx/>
                <a:latin typeface="Segoe UI Semilight"/>
                <a:ea typeface="+mn-ea"/>
                <a:cs typeface="+mn-cs"/>
              </a:rPr>
              <a:t>US DOD CENTRAL</a:t>
            </a:r>
          </a:p>
        </p:txBody>
      </p:sp>
      <p:cxnSp>
        <p:nvCxnSpPr>
          <p:cNvPr id="147" name="Straight Connector 146">
            <a:extLst/>
          </p:cNvPr>
          <p:cNvCxnSpPr>
            <a:cxnSpLocks/>
            <a:stCxn id="146" idx="1"/>
          </p:cNvCxnSpPr>
          <p:nvPr/>
        </p:nvCxnSpPr>
        <p:spPr>
          <a:xfrm flipH="1" flipV="1">
            <a:off x="3179909" y="3082668"/>
            <a:ext cx="1296009" cy="563266"/>
          </a:xfrm>
          <a:prstGeom prst="line">
            <a:avLst/>
          </a:prstGeom>
          <a:ln w="127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p:cNvPr>
          <p:cNvCxnSpPr>
            <a:cxnSpLocks/>
          </p:cNvCxnSpPr>
          <p:nvPr/>
        </p:nvCxnSpPr>
        <p:spPr>
          <a:xfrm flipH="1">
            <a:off x="9155718" y="2020013"/>
            <a:ext cx="1014961" cy="730100"/>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cxnSp>
        <p:nvCxnSpPr>
          <p:cNvPr id="152" name="Straight Connector 151">
            <a:extLst/>
          </p:cNvPr>
          <p:cNvCxnSpPr>
            <a:cxnSpLocks/>
          </p:cNvCxnSpPr>
          <p:nvPr/>
        </p:nvCxnSpPr>
        <p:spPr>
          <a:xfrm flipH="1">
            <a:off x="9221325" y="2291446"/>
            <a:ext cx="962417" cy="767558"/>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cxnSp>
        <p:nvCxnSpPr>
          <p:cNvPr id="157" name="Straight Connector 156">
            <a:extLst/>
          </p:cNvPr>
          <p:cNvCxnSpPr>
            <a:cxnSpLocks/>
          </p:cNvCxnSpPr>
          <p:nvPr/>
        </p:nvCxnSpPr>
        <p:spPr>
          <a:xfrm flipH="1">
            <a:off x="9170047" y="2735620"/>
            <a:ext cx="674" cy="260035"/>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cxnSp>
        <p:nvCxnSpPr>
          <p:cNvPr id="162" name="Straight Connector 161">
            <a:extLst/>
          </p:cNvPr>
          <p:cNvCxnSpPr>
            <a:cxnSpLocks/>
          </p:cNvCxnSpPr>
          <p:nvPr/>
        </p:nvCxnSpPr>
        <p:spPr>
          <a:xfrm flipH="1">
            <a:off x="6131868" y="2804624"/>
            <a:ext cx="449422" cy="0"/>
          </a:xfrm>
          <a:prstGeom prst="line">
            <a:avLst/>
          </a:prstGeom>
          <a:ln w="12700" cap="rnd">
            <a:solidFill>
              <a:srgbClr val="00B050"/>
            </a:solidFill>
            <a:prstDash val="dash"/>
            <a:round/>
          </a:ln>
        </p:spPr>
        <p:style>
          <a:lnRef idx="1">
            <a:schemeClr val="accent1"/>
          </a:lnRef>
          <a:fillRef idx="0">
            <a:schemeClr val="accent1"/>
          </a:fillRef>
          <a:effectRef idx="0">
            <a:schemeClr val="accent1"/>
          </a:effectRef>
          <a:fontRef idx="minor">
            <a:schemeClr val="tx1"/>
          </a:fontRef>
        </p:style>
      </p:cxnSp>
      <p:sp>
        <p:nvSpPr>
          <p:cNvPr id="27" name="Circle: Hollow 26"/>
          <p:cNvSpPr/>
          <p:nvPr/>
        </p:nvSpPr>
        <p:spPr bwMode="auto">
          <a:xfrm>
            <a:off x="2816410" y="3309480"/>
            <a:ext cx="46622" cy="70541"/>
          </a:xfrm>
          <a:prstGeom prst="donu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endParaRPr>
          </a:p>
        </p:txBody>
      </p:sp>
      <p:pic>
        <p:nvPicPr>
          <p:cNvPr id="165" name="radiating circle"/>
          <p:cNvPicPr>
            <a:picLocks noChangeAspect="1" noChangeArrowheads="1"/>
          </p:cNvPicPr>
          <p:nvPr/>
        </p:nvPicPr>
        <p:blipFill>
          <a:blip r:embed="rId10" cstate="email">
            <a:duotone>
              <a:prstClr val="black"/>
              <a:srgbClr val="FFC000">
                <a:tint val="45000"/>
                <a:satMod val="400000"/>
              </a:srgbClr>
            </a:duotone>
            <a:extLst>
              <a:ext uri="{28A0092B-C50C-407E-A947-70E740481C1C}">
                <a14:useLocalDpi xmlns:a14="http://schemas.microsoft.com/office/drawing/2010/main"/>
              </a:ext>
            </a:extLst>
          </a:blip>
          <a:stretch>
            <a:fillRect/>
          </a:stretch>
        </p:blipFill>
        <p:spPr bwMode="auto">
          <a:xfrm>
            <a:off x="3092756" y="3005934"/>
            <a:ext cx="156736" cy="157729"/>
          </a:xfrm>
          <a:prstGeom prst="ellipse">
            <a:avLst/>
          </a:prstGeom>
          <a:noFill/>
          <a:extLst>
            <a:ext uri="{909E8E84-426E-40DD-AFC4-6F175D3DCCD1}">
              <a14:hiddenFill xmlns:a14="http://schemas.microsoft.com/office/drawing/2010/main">
                <a:solidFill>
                  <a:srgbClr val="FFFFFF"/>
                </a:solidFill>
              </a14:hiddenFill>
            </a:ext>
          </a:extLst>
        </p:spPr>
      </p:pic>
      <p:pic>
        <p:nvPicPr>
          <p:cNvPr id="166" name="radiating circle"/>
          <p:cNvPicPr>
            <a:picLocks noChangeAspect="1" noChangeArrowheads="1"/>
          </p:cNvPicPr>
          <p:nvPr/>
        </p:nvPicPr>
        <p:blipFill>
          <a:blip r:embed="rId10" cstate="email">
            <a:duotone>
              <a:prstClr val="black"/>
              <a:srgbClr val="FFC000">
                <a:tint val="45000"/>
                <a:satMod val="400000"/>
              </a:srgbClr>
            </a:duotone>
            <a:extLst>
              <a:ext uri="{28A0092B-C50C-407E-A947-70E740481C1C}">
                <a14:useLocalDpi xmlns:a14="http://schemas.microsoft.com/office/drawing/2010/main"/>
              </a:ext>
            </a:extLst>
          </a:blip>
          <a:stretch>
            <a:fillRect/>
          </a:stretch>
        </p:blipFill>
        <p:spPr bwMode="auto">
          <a:xfrm>
            <a:off x="2424701" y="3113334"/>
            <a:ext cx="156736" cy="157729"/>
          </a:xfrm>
          <a:prstGeom prst="ellipse">
            <a:avLst/>
          </a:prstGeom>
          <a:noFill/>
          <a:extLst>
            <a:ext uri="{909E8E84-426E-40DD-AFC4-6F175D3DCCD1}">
              <a14:hiddenFill xmlns:a14="http://schemas.microsoft.com/office/drawing/2010/main">
                <a:solidFill>
                  <a:srgbClr val="FFFFFF"/>
                </a:solidFill>
              </a14:hiddenFill>
            </a:ext>
          </a:extLst>
        </p:spPr>
      </p:pic>
      <p:pic>
        <p:nvPicPr>
          <p:cNvPr id="167" name="radiating circle"/>
          <p:cNvPicPr>
            <a:picLocks noChangeAspect="1" noChangeArrowheads="1"/>
          </p:cNvPicPr>
          <p:nvPr/>
        </p:nvPicPr>
        <p:blipFill>
          <a:blip r:embed="rId10" cstate="email">
            <a:duotone>
              <a:prstClr val="black"/>
              <a:srgbClr val="FFC000">
                <a:tint val="45000"/>
                <a:satMod val="400000"/>
              </a:srgbClr>
            </a:duotone>
            <a:extLst>
              <a:ext uri="{28A0092B-C50C-407E-A947-70E740481C1C}">
                <a14:useLocalDpi xmlns:a14="http://schemas.microsoft.com/office/drawing/2010/main"/>
              </a:ext>
            </a:extLst>
          </a:blip>
          <a:stretch>
            <a:fillRect/>
          </a:stretch>
        </p:blipFill>
        <p:spPr bwMode="auto">
          <a:xfrm>
            <a:off x="2771812" y="3269649"/>
            <a:ext cx="156736" cy="157729"/>
          </a:xfrm>
          <a:prstGeom prst="ellipse">
            <a:avLst/>
          </a:prstGeom>
          <a:noFill/>
          <a:extLst>
            <a:ext uri="{909E8E84-426E-40DD-AFC4-6F175D3DCCD1}">
              <a14:hiddenFill xmlns:a14="http://schemas.microsoft.com/office/drawing/2010/main">
                <a:solidFill>
                  <a:srgbClr val="FFFFFF"/>
                </a:solidFill>
              </a14:hiddenFill>
            </a:ext>
          </a:extLst>
        </p:spPr>
      </p:pic>
      <p:sp>
        <p:nvSpPr>
          <p:cNvPr id="148" name="Title 1">
            <a:extLst>
              <a:ext uri="{FF2B5EF4-FFF2-40B4-BE49-F238E27FC236}">
                <a16:creationId xmlns:a16="http://schemas.microsoft.com/office/drawing/2014/main" id="{337E1447-EB69-4D42-9B11-A0A04F517701}"/>
              </a:ext>
            </a:extLst>
          </p:cNvPr>
          <p:cNvSpPr>
            <a:spLocks noGrp="1"/>
          </p:cNvSpPr>
          <p:nvPr>
            <p:ph type="title"/>
          </p:nvPr>
        </p:nvSpPr>
        <p:spPr/>
        <p:txBody>
          <a:bodyPr/>
          <a:lstStyle/>
          <a:p>
            <a:r>
              <a:rPr lang="en-US">
                <a:solidFill>
                  <a:schemeClr val="tx1"/>
                </a:solidFill>
              </a:rPr>
              <a:t>MSFT </a:t>
            </a:r>
            <a:r>
              <a:rPr lang="en-US" dirty="0">
                <a:solidFill>
                  <a:schemeClr val="tx1"/>
                </a:solidFill>
              </a:rPr>
              <a:t>DRaaS … </a:t>
            </a:r>
            <a:r>
              <a:rPr lang="en-US">
                <a:solidFill>
                  <a:schemeClr val="tx1"/>
                </a:solidFill>
              </a:rPr>
              <a:t>It’s everywhere!</a:t>
            </a:r>
            <a:endParaRPr lang="en-IN" sz="4896" dirty="0">
              <a:solidFill>
                <a:schemeClr val="tx1"/>
              </a:solidFill>
            </a:endParaRPr>
          </a:p>
        </p:txBody>
      </p:sp>
    </p:spTree>
    <p:extLst>
      <p:ext uri="{BB962C8B-B14F-4D97-AF65-F5344CB8AC3E}">
        <p14:creationId xmlns:p14="http://schemas.microsoft.com/office/powerpoint/2010/main" val="8881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“Failure is ALWAYS an option.”</a:t>
            </a:r>
          </a:p>
        </p:txBody>
      </p:sp>
      <p:sp>
        <p:nvSpPr>
          <p:cNvPr id="6" name="Text Placeholder 5"/>
          <p:cNvSpPr>
            <a:spLocks noGrp="1"/>
          </p:cNvSpPr>
          <p:nvPr>
            <p:ph type="body" sz="quarter" idx="4294967295"/>
          </p:nvPr>
        </p:nvSpPr>
        <p:spPr>
          <a:xfrm>
            <a:off x="6950075" y="4868863"/>
            <a:ext cx="5486400" cy="1292225"/>
          </a:xfrm>
        </p:spPr>
        <p:txBody>
          <a:bodyPr/>
          <a:lstStyle/>
          <a:p>
            <a:pPr marL="0" indent="0">
              <a:buNone/>
            </a:pPr>
            <a:r>
              <a:rPr lang="en-US" dirty="0"/>
              <a:t>Adam Savage, </a:t>
            </a:r>
            <a:r>
              <a:rPr lang="en-US" dirty="0" err="1"/>
              <a:t>MythBusters</a:t>
            </a:r>
            <a:endParaRPr lang="en-US" dirty="0"/>
          </a:p>
        </p:txBody>
      </p:sp>
    </p:spTree>
    <p:extLst>
      <p:ext uri="{BB962C8B-B14F-4D97-AF65-F5344CB8AC3E}">
        <p14:creationId xmlns:p14="http://schemas.microsoft.com/office/powerpoint/2010/main" val="2789671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Resiliency basics</a:t>
            </a:r>
          </a:p>
        </p:txBody>
      </p:sp>
    </p:spTree>
    <p:extLst>
      <p:ext uri="{BB962C8B-B14F-4D97-AF65-F5344CB8AC3E}">
        <p14:creationId xmlns:p14="http://schemas.microsoft.com/office/powerpoint/2010/main" val="3514744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Infallible truths (of cloud computing)</a:t>
            </a:r>
          </a:p>
        </p:txBody>
      </p:sp>
      <p:sp>
        <p:nvSpPr>
          <p:cNvPr id="4" name="Rectangle: Rounded Corners 3"/>
          <p:cNvSpPr/>
          <p:nvPr/>
        </p:nvSpPr>
        <p:spPr bwMode="auto">
          <a:xfrm>
            <a:off x="427037" y="1439862"/>
            <a:ext cx="5410200" cy="1066800"/>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
                      <a:srgbClr val="F8F8F8"/>
                    </a:gs>
                  </a:gsLst>
                  <a:lin ang="5400000" scaled="0"/>
                </a:gradFill>
                <a:effectLst/>
                <a:uLnTx/>
                <a:uFillTx/>
              </a:rPr>
              <a:t>Software has bugs</a:t>
            </a:r>
          </a:p>
        </p:txBody>
      </p:sp>
      <p:sp>
        <p:nvSpPr>
          <p:cNvPr id="6" name="Rectangle: Rounded Corners 5"/>
          <p:cNvSpPr/>
          <p:nvPr/>
        </p:nvSpPr>
        <p:spPr bwMode="auto">
          <a:xfrm>
            <a:off x="6599237" y="5173662"/>
            <a:ext cx="5410200" cy="1066800"/>
          </a:xfrm>
          <a:prstGeom prst="round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
                      <a:srgbClr val="F8F8F8"/>
                    </a:gs>
                  </a:gsLst>
                  <a:lin ang="5400000" scaled="0"/>
                </a:gradFill>
                <a:effectLst/>
                <a:uLnTx/>
                <a:uFillTx/>
              </a:rPr>
              <a:t>Humans will make mistakes</a:t>
            </a:r>
          </a:p>
        </p:txBody>
      </p:sp>
      <p:sp>
        <p:nvSpPr>
          <p:cNvPr id="5" name="Rectangle: Rounded Corners 4"/>
          <p:cNvSpPr/>
          <p:nvPr/>
        </p:nvSpPr>
        <p:spPr bwMode="auto">
          <a:xfrm>
            <a:off x="3551237" y="3268662"/>
            <a:ext cx="5410200" cy="1066800"/>
          </a:xfrm>
          <a:prstGeom prst="roundRect">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5439">
                      <a:srgbClr val="F8F8F8"/>
                    </a:gs>
                    <a:gs pos="10000">
                      <a:srgbClr val="F8F8F8"/>
                    </a:gs>
                  </a:gsLst>
                  <a:lin ang="5400000" scaled="0"/>
                </a:gradFill>
                <a:effectLst/>
                <a:uLnTx/>
                <a:uFillTx/>
              </a:rPr>
              <a:t>Hardware will fail</a:t>
            </a:r>
          </a:p>
        </p:txBody>
      </p:sp>
    </p:spTree>
    <p:extLst>
      <p:ext uri="{BB962C8B-B14F-4D97-AF65-F5344CB8AC3E}">
        <p14:creationId xmlns:p14="http://schemas.microsoft.com/office/powerpoint/2010/main" val="142254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1"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1"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4feqtpDTo0qZFVdzMQLf9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5anSF14Duk.Br4Sz4H1eh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YgPn91WJtE6ouASUZXlJ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10.xml><?xml version="1.0" encoding="utf-8"?>
<a:theme xmlns:a="http://schemas.openxmlformats.org/drawingml/2006/main" name="C+E Deck">
  <a:themeElements>
    <a:clrScheme name="C+E Deck">
      <a:dk1>
        <a:srgbClr val="505050"/>
      </a:dk1>
      <a:lt1>
        <a:srgbClr val="FFFFFF"/>
      </a:lt1>
      <a:dk2>
        <a:srgbClr val="0072C6"/>
      </a:dk2>
      <a:lt2>
        <a:srgbClr val="FFFFFF"/>
      </a:lt2>
      <a:accent1>
        <a:srgbClr val="0072C6"/>
      </a:accent1>
      <a:accent2>
        <a:srgbClr val="BA141A"/>
      </a:accent2>
      <a:accent3>
        <a:srgbClr val="68217A"/>
      </a:accent3>
      <a:accent4>
        <a:srgbClr val="008272"/>
      </a:accent4>
      <a:accent5>
        <a:srgbClr val="00BCF2"/>
      </a:accent5>
      <a:accent6>
        <a:srgbClr val="505050"/>
      </a:accent6>
      <a:hlink>
        <a:srgbClr val="0072C6"/>
      </a:hlink>
      <a:folHlink>
        <a:srgbClr val="0072C6"/>
      </a:folHlink>
    </a:clrScheme>
    <a:fontScheme name="C+E Deck">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30711_TR22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2_BO_CT_Template.potx" id="{B1B2F3F2-0B4F-4209-B007-CB76AE668BD4}" vid="{5E751991-B51F-49F7-957F-139A6D02B770}"/>
    </a:ext>
  </a:extLst>
</a:theme>
</file>

<file path=ppt/theme/theme12.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13.xml><?xml version="1.0" encoding="utf-8"?>
<a:theme xmlns:a="http://schemas.openxmlformats.org/drawingml/2006/main" name="1_DARK GRAY TEMPLATE">
  <a:themeElements>
    <a:clrScheme name="BT - Dark blue - dark background">
      <a:dk1>
        <a:srgbClr val="353535"/>
      </a:dk1>
      <a:lt1>
        <a:srgbClr val="FFFFFF"/>
      </a:lt1>
      <a:dk2>
        <a:srgbClr val="002050"/>
      </a:dk2>
      <a:lt2>
        <a:srgbClr val="CDF4FF"/>
      </a:lt2>
      <a:accent1>
        <a:srgbClr val="002050"/>
      </a:accent1>
      <a:accent2>
        <a:srgbClr val="D2D2D2"/>
      </a:accent2>
      <a:accent3>
        <a:srgbClr val="0078D7"/>
      </a:accent3>
      <a:accent4>
        <a:srgbClr val="00BCF2"/>
      </a:accent4>
      <a:accent5>
        <a:srgbClr val="FF8C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DK_BLUE_2017_02.potx" id="{0B806ACF-E152-4886-8748-3B76BD7ED622}" vid="{5C82345A-15A9-453E-A64F-D20DBE8DDF8A}"/>
    </a:ext>
  </a:extLst>
</a:theme>
</file>

<file path=ppt/theme/theme14.xml><?xml version="1.0" encoding="utf-8"?>
<a:theme xmlns:a="http://schemas.openxmlformats.org/drawingml/2006/main" name="18_2013_16x9 Catapult Corporate PPT Template_final">
  <a:themeElements>
    <a:clrScheme name="Custom 4">
      <a:dk1>
        <a:srgbClr val="000000"/>
      </a:dk1>
      <a:lt1>
        <a:srgbClr val="FFFFFF"/>
      </a:lt1>
      <a:dk2>
        <a:srgbClr val="026C64"/>
      </a:dk2>
      <a:lt2>
        <a:srgbClr val="FDB913"/>
      </a:lt2>
      <a:accent1>
        <a:srgbClr val="C32032"/>
      </a:accent1>
      <a:accent2>
        <a:srgbClr val="175275"/>
      </a:accent2>
      <a:accent3>
        <a:srgbClr val="B9C36B"/>
      </a:accent3>
      <a:accent4>
        <a:srgbClr val="3896CA"/>
      </a:accent4>
      <a:accent5>
        <a:srgbClr val="626DA5"/>
      </a:accent5>
      <a:accent6>
        <a:srgbClr val="30AEA7"/>
      </a:accent6>
      <a:hlink>
        <a:srgbClr val="38CE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91440" tIns="45720" rIns="91440" bIns="45720" numCol="1" anchor="ctr" anchorCtr="0" compatLnSpc="1">
        <a:prstTxWarp prst="textNoShape">
          <a:avLst/>
        </a:prstTxWarp>
      </a:bodyPr>
      <a:lstStyle>
        <a:defPPr>
          <a:defRPr dirty="0" smtClean="0"/>
        </a:defPPr>
      </a:lstStyle>
    </a:txDef>
  </a:objectDefaults>
  <a:extraClrSchemeLst/>
  <a:extLst>
    <a:ext uri="{05A4C25C-085E-4340-85A3-A5531E510DB2}">
      <thm15:themeFamily xmlns:thm15="http://schemas.microsoft.com/office/thememl/2012/main" name="SCU_2016_Modern Management" id="{2FDDC2CC-7C12-4DE5-BD14-7C7C529CE3A6}" vid="{0265F445-947C-4E25-AD6A-955233C627B9}"/>
    </a:ext>
  </a:extLst>
</a:theme>
</file>

<file path=ppt/theme/theme15.xml><?xml version="1.0" encoding="utf-8"?>
<a:theme xmlns:a="http://schemas.openxmlformats.org/drawingml/2006/main" name="1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42DFBAD3-C25F-4FC8-963A-1F73730D7E5C}"/>
    </a:ext>
  </a:extLst>
</a:theme>
</file>

<file path=ppt/theme/theme16.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ILL_Template_16x9.potx" id="{40CE6D14-368C-45DB-A148-0F097851F851}" vid="{0760ABFE-770B-4ADB-BD39-EBEF9B000C07}"/>
    </a:ext>
  </a:extLst>
</a:theme>
</file>

<file path=ppt/theme/theme17.xml><?xml version="1.0" encoding="utf-8"?>
<a:theme xmlns:a="http://schemas.openxmlformats.org/drawingml/2006/main" name="1_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558C9411-013B-46AF-B938-3E69E5A4C174}" vid="{FABAFD44-59DC-4902-BC77-D5753F5AB942}"/>
    </a:ext>
  </a:extLst>
</a:theme>
</file>

<file path=ppt/theme/theme18.xml><?xml version="1.0" encoding="utf-8"?>
<a:theme xmlns:a="http://schemas.openxmlformats.org/drawingml/2006/main" name="1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SETHIS_1_6-50001_WPC 2016 Keynote Template">
  <a:themeElements>
    <a:clrScheme name="Custom 2">
      <a:dk1>
        <a:srgbClr val="323232"/>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ke Neil Ignite 2016 Keynote_PACE.potx" id="{BF638586-C1DB-4825-A1AD-648341A9631D}" vid="{7ED2D211-D101-4A01-82F8-356FF3AC36FB}"/>
    </a:ext>
  </a:extLst>
</a:theme>
</file>

<file path=ppt/theme/theme4.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42DFBAD3-C25F-4FC8-963A-1F73730D7E5C}"/>
    </a:ext>
  </a:extLst>
</a:theme>
</file>

<file path=ppt/theme/theme5.xml><?xml version="1.0" encoding="utf-8"?>
<a:theme xmlns:a="http://schemas.openxmlformats.org/drawingml/2006/main" name="5-30606_TR20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EB8091BA-E5A9-40E6-8123-7943DC20CA20}" vid="{F1B13A7B-B70F-4D1A-AE6D-53912D2B6EC0}"/>
    </a:ext>
  </a:extLst>
</a:theme>
</file>

<file path=ppt/theme/theme6.xml><?xml version="1.0" encoding="utf-8"?>
<a:theme xmlns:a="http://schemas.openxmlformats.org/drawingml/2006/main" name="3_WHITE TEMPLATE">
  <a:themeElements>
    <a:clrScheme name="Custom 6">
      <a:dk1>
        <a:srgbClr val="505050"/>
      </a:dk1>
      <a:lt1>
        <a:srgbClr val="FFFFFF"/>
      </a:lt1>
      <a:dk2>
        <a:srgbClr val="002050"/>
      </a:dk2>
      <a:lt2>
        <a:srgbClr val="00BCF2"/>
      </a:lt2>
      <a:accent1>
        <a:srgbClr val="008272"/>
      </a:accent1>
      <a:accent2>
        <a:srgbClr val="0078D7"/>
      </a:accent2>
      <a:accent3>
        <a:srgbClr val="5C2D91"/>
      </a:accent3>
      <a:accent4>
        <a:srgbClr val="107C10"/>
      </a:accent4>
      <a:accent5>
        <a:srgbClr val="B4009E"/>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1CEFCF73-EB2A-45D7-B34D-3D83F94B6F23}"/>
    </a:ext>
  </a:extLst>
</a:theme>
</file>

<file path=ppt/theme/theme7.xml><?xml version="1.0" encoding="utf-8"?>
<a:theme xmlns:a="http://schemas.openxmlformats.org/drawingml/2006/main" name="DARK GRAY TEMPLATE">
  <a:themeElements>
    <a:clrScheme name="BT - Blue on Dark Gray">
      <a:dk1>
        <a:srgbClr val="353535"/>
      </a:dk1>
      <a:lt1>
        <a:srgbClr val="FFFFFF"/>
      </a:lt1>
      <a:dk2>
        <a:srgbClr val="0078D7"/>
      </a:dk2>
      <a:lt2>
        <a:srgbClr val="CDF4FF"/>
      </a:lt2>
      <a:accent1>
        <a:srgbClr val="0078D7"/>
      </a:accent1>
      <a:accent2>
        <a:srgbClr val="D2D2D2"/>
      </a:accent2>
      <a:accent3>
        <a:srgbClr val="00BCF2"/>
      </a:accent3>
      <a:accent4>
        <a:srgbClr val="B4009E"/>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72990243-813F-4FCA-86D3-9AF06BC539B3}"/>
    </a:ext>
  </a:extLst>
</a:theme>
</file>

<file path=ppt/theme/theme8.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9.xml><?xml version="1.0" encoding="utf-8"?>
<a:theme xmlns:a="http://schemas.openxmlformats.org/drawingml/2006/main" name="LIGHT GRAY 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606C0C51-1210-40E2-90B2-6EE41317567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8D393254D930438EAEFA57144E97A1" ma:contentTypeVersion="0" ma:contentTypeDescription="Create a new document." ma:contentTypeScope="" ma:versionID="954a4547ef42a5e1289701c685406683">
  <xsd:schema xmlns:xsd="http://www.w3.org/2001/XMLSchema" xmlns:xs="http://www.w3.org/2001/XMLSchema" xmlns:p="http://schemas.microsoft.com/office/2006/metadata/properties" targetNamespace="http://schemas.microsoft.com/office/2006/metadata/properties" ma:root="true" ma:fieldsID="0e86223cec409744b46dd81fdd745f8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term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475F93C-B1B6-462E-8BB1-8577FA14FE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Microsoft_2016_16x9_Template</Template>
  <TotalTime>3404</TotalTime>
  <Words>4779</Words>
  <Application>Microsoft Office PowerPoint</Application>
  <PresentationFormat>Custom</PresentationFormat>
  <Paragraphs>909</Paragraphs>
  <Slides>62</Slides>
  <Notes>62</Notes>
  <HiddenSlides>0</HiddenSlides>
  <MMClips>0</MMClips>
  <ScaleCrop>false</ScaleCrop>
  <HeadingPairs>
    <vt:vector size="8" baseType="variant">
      <vt:variant>
        <vt:lpstr>Fonts Used</vt:lpstr>
      </vt:variant>
      <vt:variant>
        <vt:i4>19</vt:i4>
      </vt:variant>
      <vt:variant>
        <vt:lpstr>Theme</vt:lpstr>
      </vt:variant>
      <vt:variant>
        <vt:i4>18</vt:i4>
      </vt:variant>
      <vt:variant>
        <vt:lpstr>Embedded OLE Servers</vt:lpstr>
      </vt:variant>
      <vt:variant>
        <vt:i4>1</vt:i4>
      </vt:variant>
      <vt:variant>
        <vt:lpstr>Slide Titles</vt:lpstr>
      </vt:variant>
      <vt:variant>
        <vt:i4>62</vt:i4>
      </vt:variant>
    </vt:vector>
  </HeadingPairs>
  <TitlesOfParts>
    <vt:vector size="100" baseType="lpstr">
      <vt:lpstr>MS PGothic</vt:lpstr>
      <vt:lpstr>MS PGothic</vt:lpstr>
      <vt:lpstr>Arial</vt:lpstr>
      <vt:lpstr>Calibri</vt:lpstr>
      <vt:lpstr>Consolas</vt:lpstr>
      <vt:lpstr>Prelo-Medium</vt:lpstr>
      <vt:lpstr>Segoe UI</vt:lpstr>
      <vt:lpstr>Segoe UI (Body)</vt:lpstr>
      <vt:lpstr>Segoe UI Light</vt:lpstr>
      <vt:lpstr>Segoe UI Semibold</vt:lpstr>
      <vt:lpstr>Segoe UI Semilight</vt:lpstr>
      <vt:lpstr>Segoe UI Symbol</vt:lpstr>
      <vt:lpstr>segoe-ui_semibold</vt:lpstr>
      <vt:lpstr>Symbol</vt:lpstr>
      <vt:lpstr>Times New Roman</vt:lpstr>
      <vt:lpstr>TitilliumText25L</vt:lpstr>
      <vt:lpstr>Verdana</vt:lpstr>
      <vt:lpstr>Verdana Bold</vt:lpstr>
      <vt:lpstr>Wingdings</vt:lpstr>
      <vt:lpstr>6-30537_Envision 2016 Concurrent Template_Dark</vt:lpstr>
      <vt:lpstr>1_5-50002_Ignite_Breakout_Template</vt:lpstr>
      <vt:lpstr>USETHIS_1_6-50001_WPC 2016 Keynote Template</vt:lpstr>
      <vt:lpstr>5-50109_Microsoft_Light_Template</vt:lpstr>
      <vt:lpstr>5-30606_TR20_BO_CT_Template</vt:lpstr>
      <vt:lpstr>3_WHITE TEMPLATE</vt:lpstr>
      <vt:lpstr>DARK GRAY TEMPLATE</vt:lpstr>
      <vt:lpstr>WHITE TEMPLATE</vt:lpstr>
      <vt:lpstr>LIGHT GRAY TEMPLATE</vt:lpstr>
      <vt:lpstr>C+E Deck</vt:lpstr>
      <vt:lpstr>5-30711_TR22_BO_CT_Template</vt:lpstr>
      <vt:lpstr>2_5-50002_Ignite_Breakout_Template</vt:lpstr>
      <vt:lpstr>1_DARK GRAY TEMPLATE</vt:lpstr>
      <vt:lpstr>18_2013_16x9 Catapult Corporate PPT Template_final</vt:lpstr>
      <vt:lpstr>1_5-50109_Microsoft_Light_Template</vt:lpstr>
      <vt:lpstr>5-50113_Microsoft_Ready_Light_Template</vt:lpstr>
      <vt:lpstr>1_5-50113_Microsoft_Ready_Light_Template</vt:lpstr>
      <vt:lpstr>1_5-50109_Microsoft_Dark_Template</vt:lpstr>
      <vt:lpstr>think-cell Slide</vt:lpstr>
      <vt:lpstr>Hybrid Cloud Backup, Recovery, and Migration (DRaaS)</vt:lpstr>
      <vt:lpstr>How Ready are Businesses for Disruption?</vt:lpstr>
      <vt:lpstr>Cause(s) of Significant Disaster Declaration(s)</vt:lpstr>
      <vt:lpstr>Challenges implementing disaster recovery</vt:lpstr>
      <vt:lpstr>Business continuity strategy</vt:lpstr>
      <vt:lpstr>Why is disaster recovery important?</vt:lpstr>
      <vt:lpstr>“Failure is ALWAYS an option.”</vt:lpstr>
      <vt:lpstr>Resiliency basics</vt:lpstr>
      <vt:lpstr>Infallible truths (of cloud computing)</vt:lpstr>
      <vt:lpstr>PowerPoint Presentation</vt:lpstr>
      <vt:lpstr>High availability and disaster recovery</vt:lpstr>
      <vt:lpstr>High availability and disaster recovery</vt:lpstr>
      <vt:lpstr>RTO and RPO</vt:lpstr>
      <vt:lpstr>Picking RPO and RTO</vt:lpstr>
      <vt:lpstr>How does Azure help with HA?</vt:lpstr>
      <vt:lpstr>Availability Sets</vt:lpstr>
      <vt:lpstr>Availability Sets</vt:lpstr>
      <vt:lpstr>How does Azure help with DR?</vt:lpstr>
      <vt:lpstr>Azure Site Recovery: The Complete Disaster Recovery Solution</vt:lpstr>
      <vt:lpstr>Recovery Services Vault</vt:lpstr>
      <vt:lpstr>Recovery Services Vaults</vt:lpstr>
      <vt:lpstr>Recovery Services Vaults</vt:lpstr>
      <vt:lpstr>PowerPoint Presentation</vt:lpstr>
      <vt:lpstr>Azure Backup</vt:lpstr>
      <vt:lpstr>Azure Backup by the numbers…</vt:lpstr>
      <vt:lpstr>Conventional backup approaches</vt:lpstr>
      <vt:lpstr>PowerPoint Presentation</vt:lpstr>
      <vt:lpstr>Azure Backup – Architecture matters</vt:lpstr>
      <vt:lpstr>PowerPoint Presentation</vt:lpstr>
      <vt:lpstr>Time-to-first-byte Improvements : Instant Restore!</vt:lpstr>
      <vt:lpstr>Time-to-first-byte Improvements : Instant Restore!</vt:lpstr>
      <vt:lpstr>Instant Restore impact!</vt:lpstr>
      <vt:lpstr>Azure Backup – Sending (large) data efficiently</vt:lpstr>
      <vt:lpstr>Azure Backup – Sending (large) data efficiently</vt:lpstr>
      <vt:lpstr>PowerPoint Presentation</vt:lpstr>
      <vt:lpstr>PowerPoint Presentation</vt:lpstr>
      <vt:lpstr>Azure Backup Server</vt:lpstr>
      <vt:lpstr>Azure Backup Server (MABS)</vt:lpstr>
      <vt:lpstr>Feature Comparison</vt:lpstr>
      <vt:lpstr>PowerPoint Presentation</vt:lpstr>
      <vt:lpstr>Azure Site Recovery</vt:lpstr>
      <vt:lpstr>Azure Site Recovery Migrate applications to Azure IaaS with confidence</vt:lpstr>
      <vt:lpstr>Azure Site Recovery One solution for multiple infrastructures</vt:lpstr>
      <vt:lpstr>Disaster Recovery for Hyper-V</vt:lpstr>
      <vt:lpstr>Disaster Recovery for VMware</vt:lpstr>
      <vt:lpstr>Application DR with ASR</vt:lpstr>
      <vt:lpstr>Application DR with ASR</vt:lpstr>
      <vt:lpstr>Azure Migrate</vt:lpstr>
      <vt:lpstr>Vision</vt:lpstr>
      <vt:lpstr>Landscape – Past</vt:lpstr>
      <vt:lpstr>Landscape – Present</vt:lpstr>
      <vt:lpstr>Landscape – Future </vt:lpstr>
      <vt:lpstr>Benefits</vt:lpstr>
      <vt:lpstr>Appliance-based</vt:lpstr>
      <vt:lpstr>Light discovery</vt:lpstr>
      <vt:lpstr>Deep discovery</vt:lpstr>
      <vt:lpstr>Suitability</vt:lpstr>
      <vt:lpstr>Rightsizing</vt:lpstr>
      <vt:lpstr>Cost</vt:lpstr>
      <vt:lpstr>Details</vt:lpstr>
      <vt:lpstr>Details</vt:lpstr>
      <vt:lpstr>MSFT DRaaS … It’s everywhere!</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&lt;Speech title here&gt;</dc:subject>
  <dc:creator>Vishal Mehrotra</dc:creator>
  <cp:keywords>Microsoft 2016</cp:keywords>
  <dc:description>Template: Mitchell Derrey, Silverfox Productions_x000d_
Formatting: _x000d_
Audience Type:</dc:description>
  <cp:lastModifiedBy>Chris Seferlis</cp:lastModifiedBy>
  <cp:revision>122</cp:revision>
  <dcterms:created xsi:type="dcterms:W3CDTF">2016-09-24T05:44:55Z</dcterms:created>
  <dcterms:modified xsi:type="dcterms:W3CDTF">2018-07-03T14:39:23Z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0x010100D38D393254D930438EAEFA57144E97A1</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y fmtid="{D5CDD505-2E9C-101B-9397-08002B2CF9AE}" pid="14" name="MSIP_Label_f42aa342-8706-4288-bd11-ebb85995028c_Enabled">
    <vt:lpwstr>True</vt:lpwstr>
  </property>
  <property fmtid="{D5CDD505-2E9C-101B-9397-08002B2CF9AE}" pid="15" name="MSIP_Label_f42aa342-8706-4288-bd11-ebb85995028c_SiteId">
    <vt:lpwstr>72f988bf-86f1-41af-91ab-2d7cd011db47</vt:lpwstr>
  </property>
  <property fmtid="{D5CDD505-2E9C-101B-9397-08002B2CF9AE}" pid="16" name="MSIP_Label_f42aa342-8706-4288-bd11-ebb85995028c_Owner">
    <vt:lpwstr>jwagner@microsoft.com</vt:lpwstr>
  </property>
  <property fmtid="{D5CDD505-2E9C-101B-9397-08002B2CF9AE}" pid="17" name="MSIP_Label_f42aa342-8706-4288-bd11-ebb85995028c_SetDate">
    <vt:lpwstr>2017-12-14T20:24:03.4927110Z</vt:lpwstr>
  </property>
  <property fmtid="{D5CDD505-2E9C-101B-9397-08002B2CF9AE}" pid="18" name="MSIP_Label_f42aa342-8706-4288-bd11-ebb85995028c_Name">
    <vt:lpwstr>General</vt:lpwstr>
  </property>
  <property fmtid="{D5CDD505-2E9C-101B-9397-08002B2CF9AE}" pid="19" name="MSIP_Label_f42aa342-8706-4288-bd11-ebb85995028c_Application">
    <vt:lpwstr>Microsoft Azure Information Protection</vt:lpwstr>
  </property>
  <property fmtid="{D5CDD505-2E9C-101B-9397-08002B2CF9AE}" pid="20" name="MSIP_Label_f42aa342-8706-4288-bd11-ebb85995028c_Extended_MSFT_Method">
    <vt:lpwstr>Automatic</vt:lpwstr>
  </property>
  <property fmtid="{D5CDD505-2E9C-101B-9397-08002B2CF9AE}" pid="21" name="Sensitivity">
    <vt:lpwstr>General</vt:lpwstr>
  </property>
</Properties>
</file>