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76" r:id="rId6"/>
    <p:sldId id="273" r:id="rId7"/>
    <p:sldId id="278" r:id="rId8"/>
    <p:sldId id="274" r:id="rId9"/>
    <p:sldId id="261" r:id="rId10"/>
    <p:sldId id="283" r:id="rId11"/>
    <p:sldId id="275" r:id="rId12"/>
    <p:sldId id="262" r:id="rId13"/>
    <p:sldId id="280" r:id="rId14"/>
    <p:sldId id="279" r:id="rId15"/>
    <p:sldId id="282" r:id="rId16"/>
    <p:sldId id="268" r:id="rId17"/>
    <p:sldId id="284" r:id="rId18"/>
    <p:sldId id="28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4958E-57EE-48EA-B9DD-04962EB9290E}" v="366" dt="2020-05-06T16:17:0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83828" autoAdjust="0"/>
  </p:normalViewPr>
  <p:slideViewPr>
    <p:cSldViewPr snapToGrid="0" snapToObjects="1">
      <p:cViewPr varScale="1">
        <p:scale>
          <a:sx n="60" d="100"/>
          <a:sy n="60" d="100"/>
        </p:scale>
        <p:origin x="94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A77F-EC47-4E91-8851-FF36AFFA440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FFCCA-90C9-46EA-BF85-8A46836B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u="sng" dirty="0">
                <a:solidFill>
                  <a:srgbClr val="000000"/>
                </a:solidFill>
                <a:effectLst/>
              </a:rPr>
              <a:t>Data Lineage</a:t>
            </a:r>
            <a:endParaRPr lang="en-US" dirty="0">
              <a:effectLst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</a:rPr>
              <a:t>In modern business intelligence (BI) projects, understanding the flow of data from the data source to its destination is a key challenge for many customers.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</a:rPr>
              <a:t>Typically there is the need to explain the origin, purpose of the different tables; how and why transformations are done in queries; how and why relationships are set up as is.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Who</a:t>
            </a:r>
            <a:r>
              <a:rPr lang="en-US" sz="1200" dirty="0">
                <a:solidFill>
                  <a:srgbClr val="010101"/>
                </a:solidFill>
                <a:effectLst/>
              </a:rPr>
              <a:t> (is this documentation for)? </a:t>
            </a:r>
            <a:r>
              <a:rPr lang="en-US" dirty="0">
                <a:solidFill>
                  <a:srgbClr val="010101"/>
                </a:solidFill>
                <a:effectLst/>
              </a:rPr>
              <a:t>VP? Functional Manager? Other report developers? Analysts? Business members of the team? SMEs?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What</a:t>
            </a:r>
            <a:r>
              <a:rPr lang="en-US" sz="1200" dirty="0">
                <a:solidFill>
                  <a:srgbClr val="010101"/>
                </a:solidFill>
                <a:effectLst/>
              </a:rPr>
              <a:t> (needs to be documented)?</a:t>
            </a:r>
            <a:endParaRPr lang="en-US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What do they need? What are your deliverables when it comes to documentation?</a:t>
            </a:r>
            <a:endParaRPr lang="en-US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Typically those are: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Definitions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Calculations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Relationships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Security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Business logic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101"/>
                </a:solidFill>
                <a:effectLst/>
              </a:rPr>
              <a:t>Why?</a:t>
            </a:r>
            <a:r>
              <a:rPr lang="en-US" b="1" dirty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rgbClr val="010101"/>
                </a:solidFill>
                <a:effectLst/>
              </a:rPr>
              <a:t>So that a [role] can easily understand or validate your data model, tables, relationships,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010101"/>
                </a:solidFill>
                <a:effectLst/>
              </a:rPr>
              <a:t>measures, calculation or business logic, security model, etc.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When?</a:t>
            </a:r>
            <a:r>
              <a:rPr lang="en-US" sz="1200" dirty="0">
                <a:solidFill>
                  <a:srgbClr val="010101"/>
                </a:solidFill>
                <a:effectLst/>
              </a:rPr>
              <a:t> (As you go? At the end?)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Where?</a:t>
            </a:r>
            <a:r>
              <a:rPr lang="en-US" sz="1200" dirty="0">
                <a:solidFill>
                  <a:srgbClr val="010101"/>
                </a:solidFill>
                <a:effectLst/>
              </a:rPr>
              <a:t> (In the tool? in other places?)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Who</a:t>
            </a:r>
            <a:r>
              <a:rPr lang="en-US" sz="1200" dirty="0">
                <a:solidFill>
                  <a:srgbClr val="010101"/>
                </a:solidFill>
                <a:effectLst/>
              </a:rPr>
              <a:t> (is this documentation for)? </a:t>
            </a:r>
            <a:r>
              <a:rPr lang="en-US" dirty="0">
                <a:solidFill>
                  <a:srgbClr val="010101"/>
                </a:solidFill>
                <a:effectLst/>
              </a:rPr>
              <a:t>VP? Functional Manager? Other report developers? Analysts? Business members of the team? SMEs?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What</a:t>
            </a:r>
            <a:r>
              <a:rPr lang="en-US" sz="1200" dirty="0">
                <a:solidFill>
                  <a:srgbClr val="010101"/>
                </a:solidFill>
                <a:effectLst/>
              </a:rPr>
              <a:t> (needs to be documented)?</a:t>
            </a:r>
            <a:endParaRPr lang="en-US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What do they need? What are your deliverables when it comes to documentation?</a:t>
            </a:r>
            <a:endParaRPr lang="en-US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Typically those are: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101"/>
                </a:solidFill>
                <a:effectLst/>
              </a:rPr>
              <a:t>Definitions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Calculations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Relationships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Security</a:t>
            </a:r>
            <a:endParaRPr lang="en-US" dirty="0">
              <a:effectLst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10101"/>
                </a:solidFill>
                <a:effectLst/>
              </a:rPr>
              <a:t>Business logic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101"/>
                </a:solidFill>
                <a:effectLst/>
              </a:rPr>
              <a:t>Why?</a:t>
            </a:r>
            <a:r>
              <a:rPr lang="en-US" b="1" dirty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rgbClr val="010101"/>
                </a:solidFill>
                <a:effectLst/>
              </a:rPr>
              <a:t>So that a [role] can easily understand or validate your data model, tables, relationships,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010101"/>
                </a:solidFill>
                <a:effectLst/>
              </a:rPr>
              <a:t>measures, calculation or business logic, security model, etc.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When?</a:t>
            </a:r>
            <a:r>
              <a:rPr lang="en-US" sz="1200" dirty="0">
                <a:solidFill>
                  <a:srgbClr val="010101"/>
                </a:solidFill>
                <a:effectLst/>
              </a:rPr>
              <a:t> (As you go? At the end?)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10101"/>
                </a:solidFill>
                <a:effectLst/>
              </a:rPr>
              <a:t>Where?</a:t>
            </a:r>
            <a:r>
              <a:rPr lang="en-US" sz="1200" dirty="0">
                <a:solidFill>
                  <a:srgbClr val="010101"/>
                </a:solidFill>
                <a:effectLst/>
              </a:rPr>
              <a:t> (In the tool? in other places?)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FFCCA-90C9-46EA-BF85-8A46836B53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qlserverbi.blog/2019/08/24/power-bi-project-good-and-best-practic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idierterrien/Power-BI-assistant/" TargetMode="External"/><Relationship Id="rId3" Type="http://schemas.openxmlformats.org/officeDocument/2006/relationships/hyperlink" Target="https://github.com/otykier/TabularEditor" TargetMode="External"/><Relationship Id="rId7" Type="http://schemas.openxmlformats.org/officeDocument/2006/relationships/hyperlink" Target="https://www.thebiccountant.com/2020/01/01/tidy-up-power-bi-models-with-the-power-bi-cleaner-tool/" TargetMode="External"/><Relationship Id="rId12" Type="http://schemas.openxmlformats.org/officeDocument/2006/relationships/hyperlink" Target="https://1drv.ms/u/s!AtDPLqci_xrRhLFtV_LApVTfG4c71w" TargetMode="External"/><Relationship Id="rId2" Type="http://schemas.openxmlformats.org/officeDocument/2006/relationships/hyperlink" Target="https://daxstudio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owerbisentinel.com/" TargetMode="External"/><Relationship Id="rId11" Type="http://schemas.openxmlformats.org/officeDocument/2006/relationships/hyperlink" Target="https://www.sqlbi.com/articles/data-model-size-with-vertipaq-analyzer/" TargetMode="External"/><Relationship Id="rId5" Type="http://schemas.openxmlformats.org/officeDocument/2006/relationships/hyperlink" Target="https://app.datavizioner.com/" TargetMode="External"/><Relationship Id="rId10" Type="http://schemas.openxmlformats.org/officeDocument/2006/relationships/hyperlink" Target="https://prathy.com/2017/12/power-bi-template-to-document-the-power-bi-service/" TargetMode="External"/><Relationship Id="rId4" Type="http://schemas.openxmlformats.org/officeDocument/2006/relationships/hyperlink" Target="https://docs.microsoft.com/en-us/sql/ssms/download-sql-server-management-studio-ssms?view=sql-server-ver15" TargetMode="External"/><Relationship Id="rId9" Type="http://schemas.openxmlformats.org/officeDocument/2006/relationships/hyperlink" Target="http://radacad.com/power-bi-cleanup-tool-time-saving-with-power-bi-helpe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desktop.github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mailto:kperian@pragmaticworks.com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s://www.linkedin.com/kirillperia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73328"/>
            <a:ext cx="6215743" cy="837089"/>
          </a:xfrm>
        </p:spPr>
        <p:txBody>
          <a:bodyPr>
            <a:normAutofit fontScale="90000"/>
          </a:bodyPr>
          <a:lstStyle/>
          <a:p>
            <a:r>
              <a:rPr lang="en-US"/>
              <a:t>Documenting Your </a:t>
            </a:r>
            <a:br>
              <a:rPr lang="en-US"/>
            </a:br>
            <a:r>
              <a:rPr lang="en-US"/>
              <a:t>Power BI Projects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56385"/>
            <a:ext cx="4632960" cy="406082"/>
          </a:xfrm>
        </p:spPr>
        <p:txBody>
          <a:bodyPr/>
          <a:lstStyle/>
          <a:p>
            <a:r>
              <a:rPr lang="en-US"/>
              <a:t>Kirill Perian</a:t>
            </a:r>
            <a:endParaRPr lang="en-US" dirty="0"/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C984-A599-1040-9738-4521E69F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document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333E6-F2C1-9D48-B936-6A4A9A63FBD3}"/>
              </a:ext>
            </a:extLst>
          </p:cNvPr>
          <p:cNvSpPr txBox="1">
            <a:spLocks/>
          </p:cNvSpPr>
          <p:nvPr/>
        </p:nvSpPr>
        <p:spPr>
          <a:xfrm>
            <a:off x="838200" y="1660849"/>
            <a:ext cx="5879841" cy="3918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05A83E-419E-4E99-B375-CE38A4C30CBB}"/>
              </a:ext>
            </a:extLst>
          </p:cNvPr>
          <p:cNvSpPr txBox="1">
            <a:spLocks/>
          </p:cNvSpPr>
          <p:nvPr/>
        </p:nvSpPr>
        <p:spPr>
          <a:xfrm>
            <a:off x="838199" y="1660850"/>
            <a:ext cx="8324273" cy="242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Other things to consider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Project type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(formal vs informal vs hybrid)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Project size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(individual vs team development, other non-technical members of the team)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Project longevity/extensibility goals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proof-of-concept (POC) vs prototype vs pilot vs minimum viable product (MVP)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how may this data model grow or inform other data analytics projects)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DC521-86E2-4E02-B486-8A446357FCAE}"/>
              </a:ext>
            </a:extLst>
          </p:cNvPr>
          <p:cNvSpPr txBox="1"/>
          <p:nvPr/>
        </p:nvSpPr>
        <p:spPr>
          <a:xfrm>
            <a:off x="729268" y="6417740"/>
            <a:ext cx="9979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baseline="30000" dirty="0"/>
              <a:t>1 </a:t>
            </a:r>
            <a:r>
              <a:rPr lang="en-US" sz="1400" b="1" dirty="0"/>
              <a:t>Paul Turley blog: </a:t>
            </a:r>
            <a:r>
              <a:rPr lang="en-US" sz="1400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https://sqlserverbi.blog/2019/08/24/power-bi-project-good-and-best-practices/</a:t>
            </a:r>
            <a:endParaRPr lang="en-US" sz="1400" b="1" dirty="0">
              <a:solidFill>
                <a:srgbClr val="0563C1"/>
              </a:solidFill>
            </a:endParaRPr>
          </a:p>
        </p:txBody>
      </p:sp>
      <p:pic>
        <p:nvPicPr>
          <p:cNvPr id="5" name="Graphic 4" descr="Playbook">
            <a:extLst>
              <a:ext uri="{FF2B5EF4-FFF2-40B4-BE49-F238E27FC236}">
                <a16:creationId xmlns:a16="http://schemas.microsoft.com/office/drawing/2014/main" id="{3D3E8B41-403B-493D-AF15-A5ABA5C4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900" y="505616"/>
            <a:ext cx="1138043" cy="11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C984-A599-1040-9738-4521E69F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document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333E6-F2C1-9D48-B936-6A4A9A63FBD3}"/>
              </a:ext>
            </a:extLst>
          </p:cNvPr>
          <p:cNvSpPr txBox="1">
            <a:spLocks/>
          </p:cNvSpPr>
          <p:nvPr/>
        </p:nvSpPr>
        <p:spPr>
          <a:xfrm>
            <a:off x="838200" y="1660849"/>
            <a:ext cx="5879841" cy="3918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05A83E-419E-4E99-B375-CE38A4C30CBB}"/>
              </a:ext>
            </a:extLst>
          </p:cNvPr>
          <p:cNvSpPr txBox="1">
            <a:spLocks/>
          </p:cNvSpPr>
          <p:nvPr/>
        </p:nvSpPr>
        <p:spPr>
          <a:xfrm>
            <a:off x="838200" y="1660850"/>
            <a:ext cx="10866120" cy="242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Collect documentation requirements: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User Stories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: “As a </a:t>
            </a: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[role]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I need to </a:t>
            </a: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[documentation requirement]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so that I can </a:t>
            </a: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[benefit]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.”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Keeps documentation requirements role-centric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Keeps your scope and priorities in check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Identifies requirements traceability and expectations</a:t>
            </a:r>
          </a:p>
        </p:txBody>
      </p:sp>
      <p:pic>
        <p:nvPicPr>
          <p:cNvPr id="4" name="Graphic 3" descr="Playbook">
            <a:extLst>
              <a:ext uri="{FF2B5EF4-FFF2-40B4-BE49-F238E27FC236}">
                <a16:creationId xmlns:a16="http://schemas.microsoft.com/office/drawing/2014/main" id="{9F648922-CA9F-4343-B0DF-459670E7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900" y="505616"/>
            <a:ext cx="1138043" cy="1138043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B669097-58FF-4B61-89E5-94009CA378E0}"/>
              </a:ext>
            </a:extLst>
          </p:cNvPr>
          <p:cNvSpPr txBox="1">
            <a:spLocks/>
          </p:cNvSpPr>
          <p:nvPr/>
        </p:nvSpPr>
        <p:spPr>
          <a:xfrm>
            <a:off x="840822" y="4284321"/>
            <a:ext cx="2068849" cy="206737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5D1BBC3-B807-4FC2-930F-C9B529C3CCA6}"/>
              </a:ext>
            </a:extLst>
          </p:cNvPr>
          <p:cNvSpPr txBox="1">
            <a:spLocks/>
          </p:cNvSpPr>
          <p:nvPr/>
        </p:nvSpPr>
        <p:spPr>
          <a:xfrm>
            <a:off x="3067765" y="4284321"/>
            <a:ext cx="2307799" cy="206737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4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word? 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(don’t ignore documentation, but don’t document for the sake of documenting)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How to document</a:t>
            </a:r>
          </a:p>
        </p:txBody>
      </p:sp>
      <p:pic>
        <p:nvPicPr>
          <p:cNvPr id="4" name="Graphic 3" descr="Playbook">
            <a:extLst>
              <a:ext uri="{FF2B5EF4-FFF2-40B4-BE49-F238E27FC236}">
                <a16:creationId xmlns:a16="http://schemas.microsoft.com/office/drawing/2014/main" id="{C8B05BDF-9D87-4F34-A8C5-5891A2DB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900" y="505616"/>
            <a:ext cx="1138043" cy="11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A9F5D-C2C8-FC4F-A1D1-E96FD1873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0AE8-0867-4741-9B13-89F3727B03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CB647-48B3-3948-8362-338FA8A8876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310AB-C68D-074A-B90F-0C789F615ADE}"/>
              </a:ext>
            </a:extLst>
          </p:cNvPr>
          <p:cNvSpPr txBox="1"/>
          <p:nvPr/>
        </p:nvSpPr>
        <p:spPr>
          <a:xfrm>
            <a:off x="7246189" y="3933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301C18-666A-C741-BA94-20F77EACEA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00" y="3759200"/>
            <a:ext cx="11938000" cy="1198880"/>
          </a:xfrm>
        </p:spPr>
        <p:txBody>
          <a:bodyPr anchor="b">
            <a:normAutofit fontScale="90000"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sz="8900" dirty="0"/>
              <a:t>Demo time!</a:t>
            </a:r>
          </a:p>
        </p:txBody>
      </p:sp>
    </p:spTree>
    <p:extLst>
      <p:ext uri="{BB962C8B-B14F-4D97-AF65-F5344CB8AC3E}">
        <p14:creationId xmlns:p14="http://schemas.microsoft.com/office/powerpoint/2010/main" val="217594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8A18E-D95A-4A32-AA93-A3F88ACD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DAX Studio (</a:t>
            </a:r>
            <a:r>
              <a:rPr lang="en-US" sz="1600" dirty="0">
                <a:hlinkClick r:id="rId2"/>
              </a:rPr>
              <a:t>https://daxstudio.org/</a:t>
            </a:r>
            <a:r>
              <a:rPr lang="en-US" sz="1600" dirty="0"/>
              <a:t>)</a:t>
            </a:r>
          </a:p>
          <a:p>
            <a:r>
              <a:rPr lang="en-US" sz="1600" dirty="0"/>
              <a:t>Tabular Editor (</a:t>
            </a:r>
            <a:r>
              <a:rPr lang="en-US" sz="1600" dirty="0">
                <a:hlinkClick r:id="rId3"/>
              </a:rPr>
              <a:t>https://github.com/otykier/TabularEditor</a:t>
            </a:r>
            <a:r>
              <a:rPr lang="en-US" sz="1600" dirty="0"/>
              <a:t>)</a:t>
            </a:r>
          </a:p>
          <a:p>
            <a:r>
              <a:rPr lang="en-US" sz="1600" dirty="0"/>
              <a:t>SQL Server Management Studio (SSMS): (</a:t>
            </a:r>
            <a:r>
              <a:rPr lang="en-US" sz="1600" dirty="0">
                <a:hlinkClick r:id="rId4"/>
              </a:rPr>
              <a:t>https://docs.microsoft.com/en-us/sql/ssms/download-sql-server-management-studio-ssms?view=sql-server-ver15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DataVizioner</a:t>
            </a:r>
            <a:r>
              <a:rPr lang="en-US" sz="1600" dirty="0"/>
              <a:t>, aka Power BI Documenter (</a:t>
            </a:r>
            <a:r>
              <a:rPr lang="en-US" sz="1600" dirty="0">
                <a:hlinkClick r:id="rId5"/>
              </a:rPr>
              <a:t>https://app.datavizioner.com/</a:t>
            </a:r>
            <a:r>
              <a:rPr lang="en-US" sz="1600" dirty="0"/>
              <a:t>)</a:t>
            </a:r>
          </a:p>
          <a:p>
            <a:r>
              <a:rPr lang="en-US" sz="1600" dirty="0"/>
              <a:t>Power BI Sentinel (</a:t>
            </a:r>
            <a:r>
              <a:rPr lang="en-US" sz="1600" dirty="0">
                <a:hlinkClick r:id="rId6"/>
              </a:rPr>
              <a:t>https://www.powerbisentinel.com/</a:t>
            </a:r>
            <a:r>
              <a:rPr lang="en-US" sz="1600" dirty="0"/>
              <a:t>)</a:t>
            </a:r>
          </a:p>
          <a:p>
            <a:r>
              <a:rPr lang="en-US" sz="1600" dirty="0"/>
              <a:t>Power BI Cleaner (</a:t>
            </a:r>
            <a:r>
              <a:rPr lang="en-US" sz="1600" dirty="0">
                <a:hlinkClick r:id="rId7"/>
              </a:rPr>
              <a:t>https://www.thebiccountant.com/2020/01/01/tidy-up-power-bi-models-with-the-power-bi-cleaner-tool/</a:t>
            </a:r>
            <a:r>
              <a:rPr lang="en-US" sz="1600" dirty="0"/>
              <a:t>)</a:t>
            </a:r>
          </a:p>
          <a:p>
            <a:r>
              <a:rPr lang="en-US" sz="1600" dirty="0"/>
              <a:t>Power BI Assistant (</a:t>
            </a:r>
            <a:r>
              <a:rPr lang="en-US" sz="1600" dirty="0">
                <a:hlinkClick r:id="rId8"/>
              </a:rPr>
              <a:t>https://github.com/didierterrien/Power-BI-assistant/</a:t>
            </a:r>
            <a:r>
              <a:rPr lang="en-US" sz="1600" dirty="0"/>
              <a:t>)</a:t>
            </a:r>
          </a:p>
          <a:p>
            <a:r>
              <a:rPr lang="en-US" sz="1600" dirty="0"/>
              <a:t>Power BI Helper (</a:t>
            </a:r>
            <a:r>
              <a:rPr lang="en-US" sz="1600" dirty="0">
                <a:hlinkClick r:id="rId9"/>
              </a:rPr>
              <a:t>http://radacad.com/power-bi-cleanup-tool-time-saving-with-power-bi-helper</a:t>
            </a:r>
            <a:r>
              <a:rPr lang="en-US" sz="1600" dirty="0"/>
              <a:t>)</a:t>
            </a:r>
          </a:p>
          <a:p>
            <a:r>
              <a:rPr lang="en-US" sz="1600" dirty="0"/>
              <a:t>Power BI Service Documenter (</a:t>
            </a:r>
            <a:r>
              <a:rPr lang="en-US" sz="1600" dirty="0">
                <a:hlinkClick r:id="rId10"/>
              </a:rPr>
              <a:t>https://prathy.com/2017/12/power-bi-template-to-document-the-power-bi-service/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VertiPaq</a:t>
            </a:r>
            <a:r>
              <a:rPr lang="en-US" sz="1600" dirty="0"/>
              <a:t> Analyzer (</a:t>
            </a:r>
            <a:r>
              <a:rPr lang="en-US" sz="1600" dirty="0">
                <a:hlinkClick r:id="rId11"/>
              </a:rPr>
              <a:t>https://www.sqlbi.com/articles/data-model-size-with-vertipaq-analyzer/</a:t>
            </a:r>
            <a:r>
              <a:rPr lang="en-US" sz="1600" dirty="0"/>
              <a:t>)</a:t>
            </a:r>
          </a:p>
          <a:p>
            <a:r>
              <a:rPr lang="en-US" sz="1600" dirty="0"/>
              <a:t>Tabular Model Documenter PBIT (</a:t>
            </a:r>
            <a:r>
              <a:rPr lang="en-US" sz="1600" dirty="0">
                <a:hlinkClick r:id="rId12"/>
              </a:rPr>
              <a:t>https://1drv.ms/u/s!AtDPLqci_xrRhLFtV_LApVTfG4c71w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4E7E2C-EF51-4F10-9958-FCADD049F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548418" cy="837089"/>
          </a:xfrm>
        </p:spPr>
        <p:txBody>
          <a:bodyPr/>
          <a:lstStyle/>
          <a:p>
            <a:r>
              <a:rPr lang="en-US" dirty="0"/>
              <a:t>Other documentation tools</a:t>
            </a:r>
          </a:p>
        </p:txBody>
      </p:sp>
    </p:spTree>
    <p:extLst>
      <p:ext uri="{BB962C8B-B14F-4D97-AF65-F5344CB8AC3E}">
        <p14:creationId xmlns:p14="http://schemas.microsoft.com/office/powerpoint/2010/main" val="258550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8"/>
            <a:ext cx="10515600" cy="4454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Why document?</a:t>
            </a:r>
          </a:p>
          <a:p>
            <a:pPr lvl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Drives adoption</a:t>
            </a:r>
          </a:p>
          <a:p>
            <a:pPr lvl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Helps those who inherit your work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document</a:t>
            </a:r>
          </a:p>
          <a:p>
            <a:pPr lvl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Planning, considerations and requirements are important</a:t>
            </a:r>
          </a:p>
          <a:p>
            <a:pPr lvl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Power BI documentation capabilities</a:t>
            </a:r>
          </a:p>
          <a:p>
            <a:pPr lvl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Use external tools to do more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What we went over today</a:t>
            </a:r>
          </a:p>
        </p:txBody>
      </p:sp>
    </p:spTree>
    <p:extLst>
      <p:ext uri="{BB962C8B-B14F-4D97-AF65-F5344CB8AC3E}">
        <p14:creationId xmlns:p14="http://schemas.microsoft.com/office/powerpoint/2010/main" val="150802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  <a:hlinkClick r:id="rId2"/>
              </a:rPr>
              <a:t>https://desktop.github.com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vantGarde Bk BT Book" panose="020B04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643C9-394B-BF49-9DD9-BF2893736854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D174-9C0F-B14A-A31B-F21007C0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D4E58-98B1-8147-83E0-27AE0681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2024-A9DD-B64B-A592-D00537EA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8"/>
            <a:ext cx="10515600" cy="4454725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Power BI developers &amp; consultants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 generally familiar with Power BI Desktop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Anyone who is interested in general BI project documentation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Who is this for?</a:t>
            </a:r>
          </a:p>
        </p:txBody>
      </p:sp>
    </p:spTree>
    <p:extLst>
      <p:ext uri="{BB962C8B-B14F-4D97-AF65-F5344CB8AC3E}">
        <p14:creationId xmlns:p14="http://schemas.microsoft.com/office/powerpoint/2010/main" val="82385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0957"/>
            <a:ext cx="5076568" cy="24002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Kirill Perian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BI Consultant at Pragmatic Works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20 years of Business Analytics, Project Management, Data Analytics and consulting experience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https://www.linkedin.com/kirillperian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kperian@pragmaticworks.com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About 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FE516-9E3A-4550-AAAE-75170912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79" y="1438277"/>
            <a:ext cx="1672662" cy="1676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C1856-1E2C-4158-B5F7-E9BE8CE53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879" y="3187844"/>
            <a:ext cx="1668748" cy="1664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4EE9F-A570-48C4-818E-698D94408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608" y="3187844"/>
            <a:ext cx="1676499" cy="1664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7AFAD-1879-40DB-84C7-F80F2C0F06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20580" y="1480563"/>
            <a:ext cx="1591961" cy="1591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FCCD8-EB77-48BF-A9E7-002F64C80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248" y="1416521"/>
            <a:ext cx="1517664" cy="16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8"/>
            <a:ext cx="10515600" cy="4454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Why document?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document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Documentation features inside of Power BI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documentation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C984-A599-1040-9738-4521E69F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document?</a:t>
            </a:r>
          </a:p>
        </p:txBody>
      </p:sp>
      <p:pic>
        <p:nvPicPr>
          <p:cNvPr id="1026" name="Picture 2" descr="Funny Quotes About Documentation. QuotesGram">
            <a:extLst>
              <a:ext uri="{FF2B5EF4-FFF2-40B4-BE49-F238E27FC236}">
                <a16:creationId xmlns:a16="http://schemas.microsoft.com/office/drawing/2014/main" id="{754D30EC-42E1-4A9A-8891-704949EB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3" y="1943802"/>
            <a:ext cx="8764994" cy="27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6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Why document?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55A0E9-0D29-4ED2-BEC6-E51CC867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8268855" cy="391885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User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Failing to write a functional specification document is the </a:t>
            </a:r>
            <a:r>
              <a:rPr lang="en-US" b="1" i="1" dirty="0"/>
              <a:t>single biggest unnecessary risk</a:t>
            </a:r>
            <a:r>
              <a:rPr lang="en-US" dirty="0"/>
              <a:t> you take in a software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Saves time </a:t>
            </a:r>
            <a:r>
              <a:rPr lang="en-US" b="1" i="1" dirty="0"/>
              <a:t>communicating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impossible to </a:t>
            </a:r>
            <a:r>
              <a:rPr lang="en-US" b="1" i="1" dirty="0"/>
              <a:t>estimate</a:t>
            </a:r>
            <a:r>
              <a:rPr lang="en-US" dirty="0"/>
              <a:t> how long things are going to take.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sure you have a </a:t>
            </a:r>
            <a:r>
              <a:rPr lang="en-US" b="1" u="sng" dirty="0"/>
              <a:t>functional spec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you design your technical spec and start your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82712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9793108-8E88-4367-AE56-128275E40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3089" y="678387"/>
            <a:ext cx="3269673" cy="55012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Why document?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52D33-3DA2-4B66-81EA-2B252D5AB710}"/>
              </a:ext>
            </a:extLst>
          </p:cNvPr>
          <p:cNvSpPr txBox="1">
            <a:spLocks/>
          </p:cNvSpPr>
          <p:nvPr/>
        </p:nvSpPr>
        <p:spPr>
          <a:xfrm>
            <a:off x="838199" y="1660848"/>
            <a:ext cx="5534889" cy="4454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Helps users understand the flow of data from source to destination;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Explains the origin and purpose of different tables, how and why transformations are done in queries, how and why the relationships are set up and measures are being calculated;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importantly –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continues the dialogue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about the subject data and reporting features, involves SMEs in data governance and solution adoption.</a:t>
            </a:r>
          </a:p>
        </p:txBody>
      </p:sp>
    </p:spTree>
    <p:extLst>
      <p:ext uri="{BB962C8B-B14F-4D97-AF65-F5344CB8AC3E}">
        <p14:creationId xmlns:p14="http://schemas.microsoft.com/office/powerpoint/2010/main" val="16377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Before you begin, try to answer the following questions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Who?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(is this documentation for)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What?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(needs to be documented)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Why?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(do they need to know it)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When?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(does it need to be documented)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Where?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(does it need to be documented)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answers will help you determine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Document.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394952" cy="837089"/>
          </a:xfrm>
        </p:spPr>
        <p:txBody>
          <a:bodyPr>
            <a:normAutofit/>
          </a:bodyPr>
          <a:lstStyle/>
          <a:p>
            <a:r>
              <a:rPr lang="en-US" dirty="0"/>
              <a:t>Why document?</a:t>
            </a: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BF9CBC28-DEFF-40C1-91E7-16B9A780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376" y="1660849"/>
            <a:ext cx="1610497" cy="16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C984-A599-1040-9738-4521E69F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document</a:t>
            </a:r>
          </a:p>
        </p:txBody>
      </p:sp>
      <p:pic>
        <p:nvPicPr>
          <p:cNvPr id="10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8A684417-8D03-F74E-80CA-4109F5A1DF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548E0F6B-F86F-C944-B578-D9EC3D47C0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4321"/>
            <a:ext cx="2068849" cy="2067379"/>
          </a:xfrm>
        </p:spPr>
      </p:pic>
      <p:pic>
        <p:nvPicPr>
          <p:cNvPr id="14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18A5C5C2-A353-2E4A-A144-3C94AD78F0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E19DFB38-7A84-FA4B-829E-E4EB4B43E88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B5333E6-F2C1-9D48-B936-6A4A9A63FBD3}"/>
              </a:ext>
            </a:extLst>
          </p:cNvPr>
          <p:cNvSpPr txBox="1">
            <a:spLocks/>
          </p:cNvSpPr>
          <p:nvPr/>
        </p:nvSpPr>
        <p:spPr>
          <a:xfrm>
            <a:off x="838200" y="1660849"/>
            <a:ext cx="5879841" cy="3918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05A83E-419E-4E99-B375-CE38A4C30CBB}"/>
              </a:ext>
            </a:extLst>
          </p:cNvPr>
          <p:cNvSpPr txBox="1">
            <a:spLocks/>
          </p:cNvSpPr>
          <p:nvPr/>
        </p:nvSpPr>
        <p:spPr>
          <a:xfrm>
            <a:off x="838200" y="1660850"/>
            <a:ext cx="10515600" cy="242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Before you begin: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Get to know your Subject Matter Experts (SMEs)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Review existing documentation artifacts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Discuss potential future documentation needs</a:t>
            </a:r>
          </a:p>
        </p:txBody>
      </p:sp>
      <p:pic>
        <p:nvPicPr>
          <p:cNvPr id="6" name="Graphic 5" descr="Playbook">
            <a:extLst>
              <a:ext uri="{FF2B5EF4-FFF2-40B4-BE49-F238E27FC236}">
                <a16:creationId xmlns:a16="http://schemas.microsoft.com/office/drawing/2014/main" id="{0880A275-5313-46B5-99C1-DDEF345BD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900" y="506300"/>
            <a:ext cx="1138043" cy="11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6657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13" ma:contentTypeDescription="Create a new document." ma:contentTypeScope="" ma:versionID="dde1fa8aba31e09161a902f39401a57e">
  <xsd:schema xmlns:xsd="http://www.w3.org/2001/XMLSchema" xmlns:xs="http://www.w3.org/2001/XMLSchema" xmlns:p="http://schemas.microsoft.com/office/2006/metadata/properties" xmlns:ns2="ac2cf9c6-a5cc-43ca-99ef-a3ab066b4ae5" xmlns:ns3="1d6a7d0a-77ae-48b6-a3f7-d8d039761d64" targetNamespace="http://schemas.microsoft.com/office/2006/metadata/properties" ma:root="true" ma:fieldsID="9676848b5c4e6950c2484c682c6de321" ns2:_="" ns3:_="">
    <xsd:import namespace="ac2cf9c6-a5cc-43ca-99ef-a3ab066b4ae5"/>
    <xsd:import namespace="1d6a7d0a-77ae-48b6-a3f7-d8d039761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Fil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URL" ma:index="20" nillable="true" ma:displayName="FileURL" ma:description="Link to Data Sheet File" ma:format="Hyperlink" ma:internalName="Fil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7d0a-77ae-48b6-a3f7-d8d039761d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URL xmlns="ac2cf9c6-a5cc-43ca-99ef-a3ab066b4ae5">
      <Url xsi:nil="true"/>
      <Description xsi:nil="true"/>
    </FileURL>
  </documentManagement>
</p:properties>
</file>

<file path=customXml/itemProps1.xml><?xml version="1.0" encoding="utf-8"?>
<ds:datastoreItem xmlns:ds="http://schemas.openxmlformats.org/officeDocument/2006/customXml" ds:itemID="{49C60976-2800-4D6A-B8D2-CF8D78F864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0CF75-205B-4860-B855-A2D105DE4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1d6a7d0a-77ae-48b6-a3f7-d8d039761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A5888-9705-4D73-B45E-466F1EA731AB}">
  <ds:schemaRefs>
    <ds:schemaRef ds:uri="http://schemas.microsoft.com/office/2006/metadata/properties"/>
    <ds:schemaRef ds:uri="http://schemas.microsoft.com/office/infopath/2007/PartnerControls"/>
    <ds:schemaRef ds:uri="ac2cf9c6-a5cc-43ca-99ef-a3ab066b4a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10555</TotalTime>
  <Words>995</Words>
  <Application>Microsoft Office PowerPoint</Application>
  <PresentationFormat>Widescreen</PresentationFormat>
  <Paragraphs>122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AvantGarde Bk BT Book</vt:lpstr>
      <vt:lpstr>AvantGarde Bk BT Demi</vt:lpstr>
      <vt:lpstr>Calibri</vt:lpstr>
      <vt:lpstr>Verdana</vt:lpstr>
      <vt:lpstr>Pragmatic Works</vt:lpstr>
      <vt:lpstr>Documenting Your  Power BI Projects</vt:lpstr>
      <vt:lpstr>Who is this for?</vt:lpstr>
      <vt:lpstr>About me</vt:lpstr>
      <vt:lpstr>Agenda</vt:lpstr>
      <vt:lpstr>Why document?</vt:lpstr>
      <vt:lpstr>Why document?</vt:lpstr>
      <vt:lpstr>Why document?</vt:lpstr>
      <vt:lpstr>Why document?</vt:lpstr>
      <vt:lpstr>How to document</vt:lpstr>
      <vt:lpstr>How to document</vt:lpstr>
      <vt:lpstr>How to document</vt:lpstr>
      <vt:lpstr>How to document</vt:lpstr>
      <vt:lpstr>Demo time!</vt:lpstr>
      <vt:lpstr>Other documentation tools</vt:lpstr>
      <vt:lpstr>What we went over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Mincey</dc:creator>
  <cp:lastModifiedBy>Karen Robito</cp:lastModifiedBy>
  <cp:revision>37</cp:revision>
  <cp:lastPrinted>2019-01-11T19:40:18Z</cp:lastPrinted>
  <dcterms:created xsi:type="dcterms:W3CDTF">2019-01-10T16:41:43Z</dcterms:created>
  <dcterms:modified xsi:type="dcterms:W3CDTF">2020-05-07T17:09:13Z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