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4"/>
  </p:handoutMasterIdLst>
  <p:sldIdLst>
    <p:sldId id="259" r:id="rId5"/>
    <p:sldId id="274" r:id="rId6"/>
    <p:sldId id="261" r:id="rId7"/>
    <p:sldId id="262" r:id="rId8"/>
    <p:sldId id="269" r:id="rId9"/>
    <p:sldId id="271" r:id="rId10"/>
    <p:sldId id="268" r:id="rId11"/>
    <p:sldId id="27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24"/>
    <p:restoredTop sz="94694"/>
  </p:normalViewPr>
  <p:slideViewPr>
    <p:cSldViewPr snapToGrid="0" snapToObjects="1">
      <p:cViewPr varScale="1">
        <p:scale>
          <a:sx n="68" d="100"/>
          <a:sy n="68" d="100"/>
        </p:scale>
        <p:origin x="618"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5/21/2020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gilebusiness.org/page/WhatisBusinessAgility" TargetMode="Externa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s://designingforanalytics.com/resources/failure-rates-for-analytics-bi-iot-and-big-data-projects-85-yikes/"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397744"/>
            <a:ext cx="6215743" cy="837089"/>
          </a:xfrm>
        </p:spPr>
        <p:txBody>
          <a:bodyPr>
            <a:normAutofit fontScale="90000"/>
          </a:bodyPr>
          <a:lstStyle/>
          <a:p>
            <a:r>
              <a:rPr lang="en-US" b="0" dirty="0"/>
              <a:t>Increasing Business Agility Using Power Platform</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101271"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1800" dirty="0">
                <a:solidFill>
                  <a:schemeClr val="tx1">
                    <a:lumMod val="75000"/>
                    <a:lumOff val="25000"/>
                  </a:schemeClr>
                </a:solidFill>
              </a:rPr>
              <a:t>15 years experience as a 911 Paramedic in NY, FL &amp; Nevada</a:t>
            </a:r>
            <a:br>
              <a:rPr lang="en-US" sz="1800" dirty="0">
                <a:solidFill>
                  <a:schemeClr val="tx1">
                    <a:lumMod val="75000"/>
                    <a:lumOff val="25000"/>
                  </a:schemeClr>
                </a:solidFill>
              </a:rPr>
            </a:br>
            <a:r>
              <a:rPr lang="en-US" sz="1800" dirty="0">
                <a:solidFill>
                  <a:schemeClr val="tx1">
                    <a:lumMod val="75000"/>
                    <a:lumOff val="25000"/>
                  </a:schemeClr>
                </a:solidFill>
              </a:rPr>
              <a:t>(In other words, I know how to pivot fast)</a:t>
            </a:r>
          </a:p>
          <a:p>
            <a:r>
              <a:rPr lang="en-US" sz="1800" dirty="0">
                <a:solidFill>
                  <a:schemeClr val="tx1">
                    <a:lumMod val="75000"/>
                    <a:lumOff val="25000"/>
                  </a:schemeClr>
                </a:solidFill>
                <a:latin typeface="AvantGarde Bk BT Book" panose="020B0402020202020204" pitchFamily="34" charset="0"/>
              </a:rPr>
              <a:t>10 years of IT &amp; BI experience</a:t>
            </a:r>
          </a:p>
          <a:p>
            <a:r>
              <a:rPr lang="en-US" sz="1800" dirty="0">
                <a:solidFill>
                  <a:schemeClr val="tx1">
                    <a:lumMod val="75000"/>
                    <a:lumOff val="25000"/>
                  </a:schemeClr>
                </a:solidFill>
              </a:rPr>
              <a:t>Experience in Healthcare Clinical &amp; Operational Analytics</a:t>
            </a:r>
          </a:p>
          <a:p>
            <a:r>
              <a:rPr lang="en-US" sz="1800" dirty="0">
                <a:solidFill>
                  <a:schemeClr val="tx1">
                    <a:lumMod val="75000"/>
                    <a:lumOff val="25000"/>
                  </a:schemeClr>
                </a:solidFill>
              </a:rPr>
              <a:t>Experience in Fortune 100, 500 and the largest privately held enterprise software company</a:t>
            </a:r>
          </a:p>
          <a:p>
            <a:pPr marL="0" indent="0">
              <a:buNone/>
            </a:pPr>
            <a:endParaRPr lang="en-US" sz="1800" dirty="0">
              <a:solidFill>
                <a:schemeClr val="tx1">
                  <a:lumMod val="75000"/>
                  <a:lumOff val="25000"/>
                </a:schemeClr>
              </a:solidFill>
            </a:endParaRPr>
          </a:p>
          <a:p>
            <a:pPr marL="0" indent="0">
              <a:buNone/>
            </a:pPr>
            <a:endParaRPr lang="en-US" sz="1800" dirty="0">
              <a:solidFill>
                <a:schemeClr val="tx1">
                  <a:lumMod val="75000"/>
                  <a:lumOff val="25000"/>
                </a:schemeClr>
              </a:solidFill>
            </a:endParaRPr>
          </a:p>
          <a:p>
            <a:pPr marL="0" indent="0">
              <a:buNone/>
            </a:pPr>
            <a:endParaRPr lang="en-US" sz="1800" dirty="0">
              <a:solidFill>
                <a:schemeClr val="tx1">
                  <a:lumMod val="75000"/>
                  <a:lumOff val="25000"/>
                </a:schemeClr>
              </a:solidFill>
            </a:endParaRPr>
          </a:p>
          <a:p>
            <a:pPr marL="0" indent="0">
              <a:buNone/>
            </a:pPr>
            <a:endParaRPr lang="en-US" sz="1800" dirty="0">
              <a:solidFill>
                <a:schemeClr val="tx1">
                  <a:lumMod val="75000"/>
                  <a:lumOff val="25000"/>
                </a:schemeClr>
              </a:solidFill>
            </a:endParaRPr>
          </a:p>
          <a:p>
            <a:pPr marL="0" indent="0">
              <a:buNone/>
            </a:pPr>
            <a:r>
              <a:rPr lang="en-US" sz="1800" dirty="0">
                <a:solidFill>
                  <a:schemeClr val="tx1">
                    <a:lumMod val="75000"/>
                    <a:lumOff val="25000"/>
                  </a:schemeClr>
                </a:solidFill>
              </a:rPr>
              <a:t>LinkedIn:</a:t>
            </a:r>
            <a:br>
              <a:rPr lang="en-US" sz="1800" dirty="0">
                <a:solidFill>
                  <a:schemeClr val="tx1">
                    <a:lumMod val="75000"/>
                    <a:lumOff val="25000"/>
                  </a:schemeClr>
                </a:solidFill>
              </a:rPr>
            </a:br>
            <a:r>
              <a:rPr lang="en-US" sz="1800" dirty="0">
                <a:solidFill>
                  <a:schemeClr val="tx1">
                    <a:lumMod val="75000"/>
                    <a:lumOff val="25000"/>
                  </a:schemeClr>
                </a:solidFill>
              </a:rPr>
              <a:t>https://</a:t>
            </a:r>
            <a:r>
              <a:rPr lang="en-US" sz="1800" dirty="0" err="1">
                <a:solidFill>
                  <a:schemeClr val="tx1">
                    <a:lumMod val="75000"/>
                    <a:lumOff val="25000"/>
                  </a:schemeClr>
                </a:solidFill>
              </a:rPr>
              <a:t>www.linkedin.com</a:t>
            </a:r>
            <a:r>
              <a:rPr lang="en-US" sz="1800" dirty="0">
                <a:solidFill>
                  <a:schemeClr val="tx1">
                    <a:lumMod val="75000"/>
                    <a:lumOff val="25000"/>
                  </a:schemeClr>
                </a:solidFill>
              </a:rPr>
              <a:t>/in/</a:t>
            </a:r>
            <a:r>
              <a:rPr lang="en-US" sz="1800" dirty="0" err="1">
                <a:solidFill>
                  <a:schemeClr val="tx1">
                    <a:lumMod val="75000"/>
                    <a:lumOff val="25000"/>
                  </a:schemeClr>
                </a:solidFill>
              </a:rPr>
              <a:t>chadalbert</a:t>
            </a:r>
            <a:r>
              <a:rPr lang="en-US" sz="1800" dirty="0">
                <a:solidFill>
                  <a:schemeClr val="tx1">
                    <a:lumMod val="75000"/>
                    <a:lumOff val="25000"/>
                  </a:schemeClr>
                </a:solidFill>
              </a:rPr>
              <a:t>/</a:t>
            </a:r>
          </a:p>
          <a:p>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596855"/>
            <a:ext cx="6215743" cy="837089"/>
          </a:xfrm>
        </p:spPr>
        <p:txBody>
          <a:bodyPr/>
          <a:lstStyle/>
          <a:p>
            <a:r>
              <a:rPr lang="en-US" dirty="0"/>
              <a:t>About Me:</a:t>
            </a:r>
          </a:p>
        </p:txBody>
      </p:sp>
      <p:pic>
        <p:nvPicPr>
          <p:cNvPr id="5" name="Picture 4" descr="A person smiling for the camera&#10;&#10;Description automatically generated">
            <a:extLst>
              <a:ext uri="{FF2B5EF4-FFF2-40B4-BE49-F238E27FC236}">
                <a16:creationId xmlns:a16="http://schemas.microsoft.com/office/drawing/2014/main" id="{94830C5B-E3A2-A641-8FF5-2FE088E4DB18}"/>
              </a:ext>
            </a:extLst>
          </p:cNvPr>
          <p:cNvPicPr>
            <a:picLocks noChangeAspect="1"/>
          </p:cNvPicPr>
          <p:nvPr/>
        </p:nvPicPr>
        <p:blipFill>
          <a:blip r:embed="rId2"/>
          <a:stretch>
            <a:fillRect/>
          </a:stretch>
        </p:blipFill>
        <p:spPr>
          <a:xfrm>
            <a:off x="838200" y="3620277"/>
            <a:ext cx="901700" cy="1104900"/>
          </a:xfrm>
          <a:prstGeom prst="rect">
            <a:avLst/>
          </a:prstGeom>
        </p:spPr>
      </p:pic>
    </p:spTree>
    <p:extLst>
      <p:ext uri="{BB962C8B-B14F-4D97-AF65-F5344CB8AC3E}">
        <p14:creationId xmlns:p14="http://schemas.microsoft.com/office/powerpoint/2010/main" val="142946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1800" dirty="0">
                <a:solidFill>
                  <a:schemeClr val="tx1">
                    <a:lumMod val="75000"/>
                    <a:lumOff val="25000"/>
                  </a:schemeClr>
                </a:solidFill>
              </a:rPr>
              <a:t>Introduction</a:t>
            </a:r>
          </a:p>
          <a:p>
            <a:r>
              <a:rPr lang="en-US" sz="1800" dirty="0">
                <a:solidFill>
                  <a:schemeClr val="tx1">
                    <a:lumMod val="75000"/>
                    <a:lumOff val="25000"/>
                  </a:schemeClr>
                </a:solidFill>
                <a:latin typeface="AvantGarde Bk BT Book" panose="020B0402020202020204" pitchFamily="34" charset="0"/>
              </a:rPr>
              <a:t>What is Business Agility</a:t>
            </a:r>
          </a:p>
          <a:p>
            <a:r>
              <a:rPr lang="en-US" sz="1800" dirty="0">
                <a:solidFill>
                  <a:schemeClr val="tx1">
                    <a:lumMod val="75000"/>
                    <a:lumOff val="25000"/>
                  </a:schemeClr>
                </a:solidFill>
              </a:rPr>
              <a:t>How Can Power Platform Help?</a:t>
            </a:r>
          </a:p>
          <a:p>
            <a:r>
              <a:rPr lang="en-US" sz="1800" dirty="0">
                <a:solidFill>
                  <a:schemeClr val="tx1">
                    <a:lumMod val="75000"/>
                    <a:lumOff val="25000"/>
                  </a:schemeClr>
                </a:solidFill>
              </a:rPr>
              <a:t>Connecting the dots</a:t>
            </a:r>
          </a:p>
          <a:p>
            <a:r>
              <a:rPr lang="en-US" sz="1800" dirty="0">
                <a:solidFill>
                  <a:schemeClr val="tx1">
                    <a:lumMod val="75000"/>
                    <a:lumOff val="25000"/>
                  </a:schemeClr>
                </a:solidFill>
              </a:rPr>
              <a:t>Wrap Up</a:t>
            </a:r>
          </a:p>
          <a:p>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Agenda</a:t>
            </a:r>
          </a:p>
        </p:txBody>
      </p:sp>
    </p:spTree>
    <p:extLst>
      <p:ext uri="{BB962C8B-B14F-4D97-AF65-F5344CB8AC3E}">
        <p14:creationId xmlns:p14="http://schemas.microsoft.com/office/powerpoint/2010/main" val="282712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00313" y="1858097"/>
            <a:ext cx="6215743" cy="837089"/>
          </a:xfrm>
        </p:spPr>
        <p:txBody>
          <a:bodyPr>
            <a:noAutofit/>
          </a:bodyPr>
          <a:lstStyle/>
          <a:p>
            <a:r>
              <a:rPr lang="en-US" sz="2000" dirty="0"/>
              <a:t>Business agility</a:t>
            </a:r>
            <a:r>
              <a:rPr lang="en-US" sz="2000" b="0" dirty="0"/>
              <a:t> is the ability of an organization to: Adapt quickly to market changes - internally and externally. Respond rapidly and flexibly to customer demands. Adapt and lead change in a productive and cost-effective way without compromising quality. Continuously be at a competitive advantage.</a:t>
            </a:r>
            <a:br>
              <a:rPr lang="en-US" sz="2000" b="0" dirty="0"/>
            </a:br>
            <a:r>
              <a:rPr lang="en-US" sz="1000" b="0" dirty="0">
                <a:hlinkClick r:id="rId2"/>
              </a:rPr>
              <a:t>https://www.agilebusiness.org/page/WhatisBusinessAgility</a:t>
            </a:r>
            <a:br>
              <a:rPr lang="en-US" sz="1000" b="0" dirty="0"/>
            </a:br>
            <a:br>
              <a:rPr lang="en-US" sz="1000" b="0" dirty="0"/>
            </a:br>
            <a:r>
              <a:rPr lang="en-US" sz="2000" b="0" dirty="0"/>
              <a:t>Business Agility is NOT Agile Development –But Agile Development methodologies help</a:t>
            </a:r>
            <a:endParaRPr lang="en-US" sz="2000" dirty="0"/>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4C2E1D4-2097-4481-BFB5-5B1EE8C1E2E3}"/>
              </a:ext>
            </a:extLst>
          </p:cNvPr>
          <p:cNvSpPr>
            <a:spLocks noGrp="1"/>
          </p:cNvSpPr>
          <p:nvPr>
            <p:ph type="body" sz="quarter" idx="18"/>
          </p:nvPr>
        </p:nvSpPr>
        <p:spPr/>
        <p:txBody>
          <a:bodyPr/>
          <a:lstStyle/>
          <a:p>
            <a:r>
              <a:rPr lang="en-US" dirty="0"/>
              <a:t>How Fast Can You Change???</a:t>
            </a:r>
          </a:p>
          <a:p>
            <a:endParaRPr lang="en-US" dirty="0"/>
          </a:p>
        </p:txBody>
      </p:sp>
    </p:spTree>
    <p:extLst>
      <p:ext uri="{BB962C8B-B14F-4D97-AF65-F5344CB8AC3E}">
        <p14:creationId xmlns:p14="http://schemas.microsoft.com/office/powerpoint/2010/main" val="372036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F87D71-9F14-8B42-BCB0-CE9891E687FC}"/>
              </a:ext>
            </a:extLst>
          </p:cNvPr>
          <p:cNvSpPr/>
          <p:nvPr/>
        </p:nvSpPr>
        <p:spPr>
          <a:xfrm>
            <a:off x="472440"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04B246-7CE9-3D4D-A8F3-B3BD12C29A83}"/>
              </a:ext>
            </a:extLst>
          </p:cNvPr>
          <p:cNvSpPr/>
          <p:nvPr/>
        </p:nvSpPr>
        <p:spPr>
          <a:xfrm>
            <a:off x="4309655"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C193B5-8FC7-5B40-A242-B88E9CE66230}"/>
              </a:ext>
            </a:extLst>
          </p:cNvPr>
          <p:cNvSpPr/>
          <p:nvPr/>
        </p:nvSpPr>
        <p:spPr>
          <a:xfrm>
            <a:off x="8163198"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873BCF-EF1B-AA48-A629-DC145CFA8931}"/>
              </a:ext>
            </a:extLst>
          </p:cNvPr>
          <p:cNvSpPr/>
          <p:nvPr/>
        </p:nvSpPr>
        <p:spPr>
          <a:xfrm>
            <a:off x="472440" y="158310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77425C-1C97-FA46-B0E0-40C022F810BE}"/>
              </a:ext>
            </a:extLst>
          </p:cNvPr>
          <p:cNvSpPr/>
          <p:nvPr/>
        </p:nvSpPr>
        <p:spPr>
          <a:xfrm>
            <a:off x="4313806"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291D54-DD23-6841-BB6C-70250E006284}"/>
              </a:ext>
            </a:extLst>
          </p:cNvPr>
          <p:cNvSpPr/>
          <p:nvPr/>
        </p:nvSpPr>
        <p:spPr>
          <a:xfrm>
            <a:off x="8167349"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67607-BBBF-AB42-89C1-8426A545979E}"/>
              </a:ext>
            </a:extLst>
          </p:cNvPr>
          <p:cNvSpPr>
            <a:spLocks noGrp="1"/>
          </p:cNvSpPr>
          <p:nvPr>
            <p:ph sz="half" idx="2"/>
          </p:nvPr>
        </p:nvSpPr>
        <p:spPr>
          <a:xfrm>
            <a:off x="472440" y="2602704"/>
            <a:ext cx="3514329" cy="1941320"/>
          </a:xfrm>
        </p:spPr>
        <p:txBody>
          <a:bodyPr/>
          <a:lstStyle/>
          <a:p>
            <a:pPr marL="0" indent="0" algn="ctr">
              <a:buNone/>
            </a:pPr>
            <a:r>
              <a:rPr lang="en-US" sz="1800" dirty="0">
                <a:solidFill>
                  <a:schemeClr val="tx1">
                    <a:lumMod val="75000"/>
                    <a:lumOff val="25000"/>
                  </a:schemeClr>
                </a:solidFill>
              </a:rPr>
              <a:t>SOFTWARE</a:t>
            </a:r>
          </a:p>
          <a:p>
            <a:pPr marL="0" indent="0" algn="ctr">
              <a:buNone/>
            </a:pPr>
            <a:r>
              <a:rPr lang="en-US" sz="1800" dirty="0">
                <a:solidFill>
                  <a:schemeClr val="tx1">
                    <a:lumMod val="75000"/>
                    <a:lumOff val="25000"/>
                  </a:schemeClr>
                </a:solidFill>
              </a:rPr>
              <a:t>Enterprise software is often heavily customized, hard to change and requires a long time to develop. </a:t>
            </a:r>
          </a:p>
        </p:txBody>
      </p:sp>
      <p:sp>
        <p:nvSpPr>
          <p:cNvPr id="5" name="Content Placeholder 4">
            <a:extLst>
              <a:ext uri="{FF2B5EF4-FFF2-40B4-BE49-F238E27FC236}">
                <a16:creationId xmlns:a16="http://schemas.microsoft.com/office/drawing/2014/main" id="{D44D48FE-16FA-C343-B791-D5F9D7C0B3F6}"/>
              </a:ext>
            </a:extLst>
          </p:cNvPr>
          <p:cNvSpPr>
            <a:spLocks noGrp="1"/>
          </p:cNvSpPr>
          <p:nvPr>
            <p:ph sz="quarter" idx="4"/>
          </p:nvPr>
        </p:nvSpPr>
        <p:spPr>
          <a:xfrm>
            <a:off x="4305153" y="2602704"/>
            <a:ext cx="3531636" cy="1941320"/>
          </a:xfrm>
        </p:spPr>
        <p:txBody>
          <a:bodyPr/>
          <a:lstStyle/>
          <a:p>
            <a:pPr marL="0" indent="0" algn="ctr">
              <a:buNone/>
            </a:pPr>
            <a:r>
              <a:rPr lang="en-US" sz="1800" dirty="0">
                <a:solidFill>
                  <a:schemeClr val="tx1">
                    <a:lumMod val="75000"/>
                    <a:lumOff val="25000"/>
                  </a:schemeClr>
                </a:solidFill>
              </a:rPr>
              <a:t>People</a:t>
            </a:r>
          </a:p>
          <a:p>
            <a:pPr marL="0" indent="0" algn="ctr">
              <a:buNone/>
            </a:pPr>
            <a:r>
              <a:rPr lang="en-US" sz="1800" dirty="0">
                <a:solidFill>
                  <a:schemeClr val="tx1">
                    <a:lumMod val="75000"/>
                    <a:lumOff val="25000"/>
                  </a:schemeClr>
                </a:solidFill>
              </a:rPr>
              <a:t>People need to be flexible and reimagine how they work. Plus, people don’t often  know what they need until they see it and work with it a bit</a:t>
            </a:r>
          </a:p>
        </p:txBody>
      </p:sp>
      <p:sp>
        <p:nvSpPr>
          <p:cNvPr id="7" name="Content Placeholder 6">
            <a:extLst>
              <a:ext uri="{FF2B5EF4-FFF2-40B4-BE49-F238E27FC236}">
                <a16:creationId xmlns:a16="http://schemas.microsoft.com/office/drawing/2014/main" id="{26BBF453-5CE3-D74F-9525-0B6809C21CB9}"/>
              </a:ext>
            </a:extLst>
          </p:cNvPr>
          <p:cNvSpPr>
            <a:spLocks noGrp="1"/>
          </p:cNvSpPr>
          <p:nvPr>
            <p:ph sz="quarter" idx="11"/>
          </p:nvPr>
        </p:nvSpPr>
        <p:spPr>
          <a:xfrm>
            <a:off x="8155173" y="2602704"/>
            <a:ext cx="3531636" cy="1941320"/>
          </a:xfrm>
        </p:spPr>
        <p:txBody>
          <a:bodyPr/>
          <a:lstStyle/>
          <a:p>
            <a:pPr marL="0" indent="0" algn="ctr">
              <a:buNone/>
            </a:pPr>
            <a:r>
              <a:rPr lang="en-US" sz="1800" dirty="0">
                <a:solidFill>
                  <a:schemeClr val="tx1">
                    <a:lumMod val="75000"/>
                    <a:lumOff val="25000"/>
                  </a:schemeClr>
                </a:solidFill>
              </a:rPr>
              <a:t>Business Processes</a:t>
            </a:r>
          </a:p>
          <a:p>
            <a:pPr marL="0" indent="0" algn="ctr">
              <a:buNone/>
            </a:pPr>
            <a:r>
              <a:rPr lang="en-US" sz="1800" dirty="0">
                <a:solidFill>
                  <a:schemeClr val="tx1">
                    <a:lumMod val="75000"/>
                    <a:lumOff val="25000"/>
                  </a:schemeClr>
                </a:solidFill>
              </a:rPr>
              <a:t>Business processes need to be rapidly changed to accommodate changing market conditions</a:t>
            </a:r>
          </a:p>
        </p:txBody>
      </p:sp>
      <p:pic>
        <p:nvPicPr>
          <p:cNvPr id="15" name="Picture 14">
            <a:extLst>
              <a:ext uri="{FF2B5EF4-FFF2-40B4-BE49-F238E27FC236}">
                <a16:creationId xmlns:a16="http://schemas.microsoft.com/office/drawing/2014/main" id="{84D295AC-2614-634E-8324-BCDC0FDA2C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51807"/>
            <a:ext cx="848211" cy="616881"/>
          </a:xfrm>
          <a:prstGeom prst="rect">
            <a:avLst/>
          </a:prstGeom>
        </p:spPr>
      </p:pic>
      <p:pic>
        <p:nvPicPr>
          <p:cNvPr id="16" name="Picture 15">
            <a:extLst>
              <a:ext uri="{FF2B5EF4-FFF2-40B4-BE49-F238E27FC236}">
                <a16:creationId xmlns:a16="http://schemas.microsoft.com/office/drawing/2014/main" id="{76FA0002-62D3-6D4F-8543-1C1AB86662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8711"/>
            <a:ext cx="959058" cy="843392"/>
          </a:xfrm>
          <a:prstGeom prst="rect">
            <a:avLst/>
          </a:prstGeom>
        </p:spPr>
      </p:pic>
      <p:pic>
        <p:nvPicPr>
          <p:cNvPr id="17" name="Picture 16">
            <a:extLst>
              <a:ext uri="{FF2B5EF4-FFF2-40B4-BE49-F238E27FC236}">
                <a16:creationId xmlns:a16="http://schemas.microsoft.com/office/drawing/2014/main" id="{8E2CF070-B55C-C34F-832A-262171ED1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5418"/>
            <a:ext cx="809657" cy="809657"/>
          </a:xfrm>
          <a:prstGeom prst="rect">
            <a:avLst/>
          </a:prstGeom>
        </p:spPr>
      </p:pic>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200" y="628386"/>
            <a:ext cx="6215743" cy="837089"/>
          </a:xfrm>
        </p:spPr>
        <p:txBody>
          <a:bodyPr/>
          <a:lstStyle/>
          <a:p>
            <a:r>
              <a:rPr lang="en-US" dirty="0"/>
              <a:t>The Challenges:</a:t>
            </a:r>
          </a:p>
        </p:txBody>
      </p:sp>
    </p:spTree>
    <p:extLst>
      <p:ext uri="{BB962C8B-B14F-4D97-AF65-F5344CB8AC3E}">
        <p14:creationId xmlns:p14="http://schemas.microsoft.com/office/powerpoint/2010/main" val="387010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3"/>
            <a:ext cx="6215743" cy="4084755"/>
          </a:xfrm>
        </p:spPr>
        <p:txBody>
          <a:bodyPr/>
          <a:lstStyle/>
          <a:p>
            <a:r>
              <a:rPr lang="en-US" dirty="0"/>
              <a:t>“80% of analytics insights will not deliver business outcomes through 2022 ” -Gartner</a:t>
            </a:r>
            <a:br>
              <a:rPr lang="en-US" dirty="0"/>
            </a:br>
            <a:r>
              <a:rPr lang="en-US" sz="1000" dirty="0">
                <a:hlinkClick r:id="rId3"/>
              </a:rPr>
              <a:t>https://designingforanalytics.com/resources/failure-rates-for-analytics-bi-iot-and-big-data-projects-85-yikes/</a:t>
            </a:r>
            <a:endParaRPr lang="en-US" sz="1000" dirty="0"/>
          </a:p>
          <a:p>
            <a:r>
              <a:rPr lang="en-US" dirty="0"/>
              <a:t>Rapid changes in the business environment often are driven by immediate needs, and requirements can be quickly identified. Smaller, faster, iterative projects get the project in front of the business faster, providing fast feedback on what works</a:t>
            </a:r>
          </a:p>
          <a:p>
            <a:r>
              <a:rPr lang="en-US" dirty="0"/>
              <a:t>Rapid shifts in the business environment can cause the organization to come to agreements more quickly and make conflicting priorities clearer.</a:t>
            </a:r>
            <a:br>
              <a:rPr lang="en-US" dirty="0"/>
            </a:br>
            <a:br>
              <a:rPr lang="en-US" dirty="0"/>
            </a:br>
            <a:r>
              <a:rPr lang="en-US" dirty="0"/>
              <a:t>Clear requirements and Minimally Viable Products are often more successful than larger “big bang” projects.</a:t>
            </a:r>
            <a:br>
              <a:rPr lang="en-US" dirty="0"/>
            </a:br>
            <a:br>
              <a:rPr lang="en-US" dirty="0"/>
            </a:br>
            <a:r>
              <a:rPr lang="en-US" dirty="0"/>
              <a:t>Obligatory “in these trying times” messaging:</a:t>
            </a:r>
            <a:br>
              <a:rPr lang="en-US" dirty="0"/>
            </a:br>
            <a:r>
              <a:rPr lang="en-US" dirty="0"/>
              <a:t>Businesses have never need to pivot harder or faster than today</a:t>
            </a:r>
            <a:br>
              <a:rPr lang="en-US" dirty="0"/>
            </a:br>
            <a:endParaRPr lang="en-US"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Why Agile Is Good</a:t>
            </a:r>
          </a:p>
        </p:txBody>
      </p:sp>
    </p:spTree>
    <p:extLst>
      <p:ext uri="{BB962C8B-B14F-4D97-AF65-F5344CB8AC3E}">
        <p14:creationId xmlns:p14="http://schemas.microsoft.com/office/powerpoint/2010/main" val="371252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5C08FC-9FF6-6845-B000-0ED8B2D3082D}"/>
              </a:ext>
            </a:extLst>
          </p:cNvPr>
          <p:cNvSpPr>
            <a:spLocks noGrp="1"/>
          </p:cNvSpPr>
          <p:nvPr>
            <p:ph type="body" sz="quarter" idx="17"/>
          </p:nvPr>
        </p:nvSpPr>
        <p:spPr/>
        <p:txBody>
          <a:bodyPr/>
          <a:lstStyle/>
          <a:p>
            <a:r>
              <a:rPr lang="en-US" dirty="0">
                <a:solidFill>
                  <a:schemeClr val="tx1">
                    <a:lumMod val="75000"/>
                    <a:lumOff val="25000"/>
                  </a:schemeClr>
                </a:solidFill>
              </a:rPr>
              <a:t>The pieces of the platform are built from the ground up for simple, low code integration</a:t>
            </a:r>
            <a:endParaRPr lang="en-US" dirty="0"/>
          </a:p>
        </p:txBody>
      </p:sp>
      <p:sp>
        <p:nvSpPr>
          <p:cNvPr id="6" name="Text Placeholder 5">
            <a:extLst>
              <a:ext uri="{FF2B5EF4-FFF2-40B4-BE49-F238E27FC236}">
                <a16:creationId xmlns:a16="http://schemas.microsoft.com/office/drawing/2014/main" id="{FF227A80-968C-E041-977C-027CCE420971}"/>
              </a:ext>
            </a:extLst>
          </p:cNvPr>
          <p:cNvSpPr>
            <a:spLocks noGrp="1"/>
          </p:cNvSpPr>
          <p:nvPr>
            <p:ph type="body" sz="quarter" idx="18"/>
          </p:nvPr>
        </p:nvSpPr>
        <p:spPr>
          <a:xfrm>
            <a:off x="0" y="2504362"/>
            <a:ext cx="2988128" cy="295245"/>
          </a:xfrm>
        </p:spPr>
        <p:txBody>
          <a:bodyPr/>
          <a:lstStyle/>
          <a:p>
            <a:r>
              <a:rPr lang="en-US" sz="1400" dirty="0">
                <a:solidFill>
                  <a:schemeClr val="tx1"/>
                </a:solidFill>
              </a:rPr>
              <a:t>Rapid Application Development</a:t>
            </a:r>
          </a:p>
        </p:txBody>
      </p:sp>
      <p:sp>
        <p:nvSpPr>
          <p:cNvPr id="8" name="Text Placeholder 7">
            <a:extLst>
              <a:ext uri="{FF2B5EF4-FFF2-40B4-BE49-F238E27FC236}">
                <a16:creationId xmlns:a16="http://schemas.microsoft.com/office/drawing/2014/main" id="{DAE30AB6-24EA-9942-8A7A-79EAB90E55C9}"/>
              </a:ext>
            </a:extLst>
          </p:cNvPr>
          <p:cNvSpPr>
            <a:spLocks noGrp="1"/>
          </p:cNvSpPr>
          <p:nvPr>
            <p:ph type="body" sz="quarter" idx="20"/>
          </p:nvPr>
        </p:nvSpPr>
        <p:spPr>
          <a:xfrm>
            <a:off x="8112420" y="2504362"/>
            <a:ext cx="4095751" cy="924638"/>
          </a:xfrm>
        </p:spPr>
        <p:txBody>
          <a:bodyPr/>
          <a:lstStyle/>
          <a:p>
            <a:r>
              <a:rPr lang="en-US" dirty="0">
                <a:solidFill>
                  <a:schemeClr val="bg1"/>
                </a:solidFill>
              </a:rPr>
              <a:t>Insert your description of image here</a:t>
            </a:r>
          </a:p>
          <a:p>
            <a:endParaRPr lang="en-US" dirty="0"/>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endParaRPr lang="en-US" dirty="0"/>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2988128" y="3516547"/>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The Parts</a:t>
            </a:r>
          </a:p>
        </p:txBody>
      </p:sp>
      <p:pic>
        <p:nvPicPr>
          <p:cNvPr id="18" name="Content Placeholder 17">
            <a:extLst>
              <a:ext uri="{FF2B5EF4-FFF2-40B4-BE49-F238E27FC236}">
                <a16:creationId xmlns:a16="http://schemas.microsoft.com/office/drawing/2014/main" id="{33C26411-A351-944E-B684-4907BA651E61}"/>
              </a:ext>
            </a:extLst>
          </p:cNvPr>
          <p:cNvPicPr>
            <a:picLocks noGrp="1" noChangeAspect="1"/>
          </p:cNvPicPr>
          <p:nvPr>
            <p:ph sz="half" idx="1"/>
          </p:nvPr>
        </p:nvPicPr>
        <p:blipFill>
          <a:blip r:embed="rId2"/>
          <a:stretch>
            <a:fillRect/>
          </a:stretch>
        </p:blipFill>
        <p:spPr>
          <a:xfrm>
            <a:off x="0" y="172165"/>
            <a:ext cx="12101366" cy="2098069"/>
          </a:xfrm>
          <a:prstGeom prst="rect">
            <a:avLst/>
          </a:prstGeom>
        </p:spPr>
      </p:pic>
      <p:sp>
        <p:nvSpPr>
          <p:cNvPr id="19" name="Text Placeholder 5">
            <a:extLst>
              <a:ext uri="{FF2B5EF4-FFF2-40B4-BE49-F238E27FC236}">
                <a16:creationId xmlns:a16="http://schemas.microsoft.com/office/drawing/2014/main" id="{F0DE2B68-4C66-DF43-A7FA-E0DC14E08A7C}"/>
              </a:ext>
            </a:extLst>
          </p:cNvPr>
          <p:cNvSpPr txBox="1">
            <a:spLocks/>
          </p:cNvSpPr>
          <p:nvPr/>
        </p:nvSpPr>
        <p:spPr>
          <a:xfrm>
            <a:off x="2988128" y="2494355"/>
            <a:ext cx="2988128" cy="295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9469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rPr>
              <a:t>Rapid Analytics &amp; ETL/ELT</a:t>
            </a:r>
          </a:p>
        </p:txBody>
      </p:sp>
      <p:sp>
        <p:nvSpPr>
          <p:cNvPr id="21" name="Text Placeholder 5">
            <a:extLst>
              <a:ext uri="{FF2B5EF4-FFF2-40B4-BE49-F238E27FC236}">
                <a16:creationId xmlns:a16="http://schemas.microsoft.com/office/drawing/2014/main" id="{E360F38D-2AF1-514E-A154-4AAE0FF952ED}"/>
              </a:ext>
            </a:extLst>
          </p:cNvPr>
          <p:cNvSpPr txBox="1">
            <a:spLocks/>
          </p:cNvSpPr>
          <p:nvPr/>
        </p:nvSpPr>
        <p:spPr>
          <a:xfrm>
            <a:off x="6095999" y="2504360"/>
            <a:ext cx="2988128" cy="295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9469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rPr>
              <a:t>Rapid Automation</a:t>
            </a:r>
          </a:p>
        </p:txBody>
      </p:sp>
    </p:spTree>
    <p:extLst>
      <p:ext uri="{BB962C8B-B14F-4D97-AF65-F5344CB8AC3E}">
        <p14:creationId xmlns:p14="http://schemas.microsoft.com/office/powerpoint/2010/main" val="217594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AE30AB6-24EA-9942-8A7A-79EAB90E55C9}"/>
              </a:ext>
            </a:extLst>
          </p:cNvPr>
          <p:cNvSpPr>
            <a:spLocks noGrp="1"/>
          </p:cNvSpPr>
          <p:nvPr>
            <p:ph type="body" sz="quarter" idx="20"/>
          </p:nvPr>
        </p:nvSpPr>
        <p:spPr>
          <a:xfrm>
            <a:off x="8112420" y="2504362"/>
            <a:ext cx="4095751" cy="924638"/>
          </a:xfrm>
        </p:spPr>
        <p:txBody>
          <a:bodyPr/>
          <a:lstStyle/>
          <a:p>
            <a:r>
              <a:rPr lang="en-US" dirty="0">
                <a:solidFill>
                  <a:schemeClr val="bg1"/>
                </a:solidFill>
              </a:rPr>
              <a:t>Insert your description of image here</a:t>
            </a:r>
          </a:p>
          <a:p>
            <a:endParaRPr lang="en-US" dirty="0"/>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endParaRPr lang="en-US" dirty="0"/>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3629259" y="3884431"/>
            <a:ext cx="6518724" cy="837091"/>
          </a:xfrm>
        </p:spPr>
        <p:txBody>
          <a:bodyPr anchor="b">
            <a:no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sz="4000" dirty="0"/>
              <a:t>Dramatically Reduce Time to Build</a:t>
            </a:r>
          </a:p>
        </p:txBody>
      </p:sp>
      <p:sp>
        <p:nvSpPr>
          <p:cNvPr id="2" name="Content Placeholder 1">
            <a:extLst>
              <a:ext uri="{FF2B5EF4-FFF2-40B4-BE49-F238E27FC236}">
                <a16:creationId xmlns:a16="http://schemas.microsoft.com/office/drawing/2014/main" id="{5891E636-2E4A-6843-BF36-ECA553DF3FC7}"/>
              </a:ext>
            </a:extLst>
          </p:cNvPr>
          <p:cNvSpPr>
            <a:spLocks noGrp="1"/>
          </p:cNvSpPr>
          <p:nvPr>
            <p:ph sz="half" idx="1"/>
          </p:nvPr>
        </p:nvSpPr>
        <p:spPr>
          <a:xfrm>
            <a:off x="-135916" y="73572"/>
            <a:ext cx="4137848" cy="2430790"/>
          </a:xfrm>
        </p:spPr>
        <p:txBody>
          <a:bodyPr/>
          <a:lstStyle/>
          <a:p>
            <a:pPr marL="285750" indent="-285750">
              <a:buFont typeface="Wingdings" pitchFamily="2" charset="2"/>
              <a:buChar char="Ø"/>
            </a:pPr>
            <a:r>
              <a:rPr lang="en-US" sz="1600" dirty="0"/>
              <a:t>Power BI can cut the ETL build time dramatically</a:t>
            </a:r>
            <a:br>
              <a:rPr lang="en-US" sz="1600" dirty="0"/>
            </a:br>
            <a:br>
              <a:rPr lang="en-US" sz="1600" dirty="0"/>
            </a:br>
            <a:r>
              <a:rPr lang="en-US" sz="1600" dirty="0"/>
              <a:t>One recent project success cut 3-5 months off a BI project by cutting down infrastructure </a:t>
            </a:r>
          </a:p>
          <a:p>
            <a:pPr marL="285750" indent="-285750">
              <a:buFont typeface="Wingdings" pitchFamily="2" charset="2"/>
              <a:buChar char="Ø"/>
            </a:pPr>
            <a:r>
              <a:rPr lang="en-US" sz="1600" dirty="0"/>
              <a:t>Obtained 1 click access to table structures using an O-Data feed. Add additional tables with a click, no additional ETL infrastructure</a:t>
            </a:r>
          </a:p>
        </p:txBody>
      </p:sp>
      <p:sp>
        <p:nvSpPr>
          <p:cNvPr id="13" name="Content Placeholder 1">
            <a:extLst>
              <a:ext uri="{FF2B5EF4-FFF2-40B4-BE49-F238E27FC236}">
                <a16:creationId xmlns:a16="http://schemas.microsoft.com/office/drawing/2014/main" id="{1A8990A7-4EE7-3C40-9031-BD955F5554E7}"/>
              </a:ext>
            </a:extLst>
          </p:cNvPr>
          <p:cNvSpPr txBox="1">
            <a:spLocks/>
          </p:cNvSpPr>
          <p:nvPr/>
        </p:nvSpPr>
        <p:spPr>
          <a:xfrm>
            <a:off x="7594443" y="301288"/>
            <a:ext cx="4137848" cy="33554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Power Apps can cut Application build time dramatically while utilizing existing data as a base for new apps.</a:t>
            </a:r>
            <a:br>
              <a:rPr lang="en-US" sz="1600" dirty="0"/>
            </a:br>
            <a:br>
              <a:rPr lang="en-US" sz="1600" dirty="0"/>
            </a:br>
            <a:r>
              <a:rPr lang="en-US" sz="1600" dirty="0"/>
              <a:t>One recent project success was built in weeks cutting several weeks off compiling disparate data for a regulatory reporting process</a:t>
            </a:r>
          </a:p>
        </p:txBody>
      </p:sp>
      <p:sp>
        <p:nvSpPr>
          <p:cNvPr id="7" name="Content Placeholder 1">
            <a:extLst>
              <a:ext uri="{FF2B5EF4-FFF2-40B4-BE49-F238E27FC236}">
                <a16:creationId xmlns:a16="http://schemas.microsoft.com/office/drawing/2014/main" id="{FC0C81DC-4D2C-1A40-A660-B723C999C19B}"/>
              </a:ext>
            </a:extLst>
          </p:cNvPr>
          <p:cNvSpPr txBox="1">
            <a:spLocks/>
          </p:cNvSpPr>
          <p:nvPr/>
        </p:nvSpPr>
        <p:spPr>
          <a:xfrm>
            <a:off x="102024" y="2966681"/>
            <a:ext cx="3397921" cy="33554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itchFamily="2" charset="2"/>
              <a:buChar char="Ø"/>
            </a:pPr>
            <a:r>
              <a:rPr lang="en-US" sz="1600" dirty="0"/>
              <a:t>Power Platform provides ready access to the on premise &amp; cloud applications you are using today.</a:t>
            </a:r>
          </a:p>
          <a:p>
            <a:pPr marL="285750" indent="-285750">
              <a:buFont typeface="Wingdings" pitchFamily="2" charset="2"/>
              <a:buChar char="Ø"/>
            </a:pPr>
            <a:r>
              <a:rPr lang="en-US" sz="1600" dirty="0"/>
              <a:t>Hundreds of prebuilt connectors exist and are available with a few clicks.</a:t>
            </a:r>
          </a:p>
          <a:p>
            <a:pPr marL="285750" indent="-285750">
              <a:buFont typeface="Wingdings" pitchFamily="2" charset="2"/>
              <a:buChar char="Ø"/>
            </a:pPr>
            <a:r>
              <a:rPr lang="en-US" sz="1600" dirty="0"/>
              <a:t>Custom connections &amp; REST API calls can be quickly built. Many in a day, or just a few days</a:t>
            </a:r>
          </a:p>
        </p:txBody>
      </p:sp>
    </p:spTree>
    <p:extLst>
      <p:ext uri="{BB962C8B-B14F-4D97-AF65-F5344CB8AC3E}">
        <p14:creationId xmlns:p14="http://schemas.microsoft.com/office/powerpoint/2010/main" val="84623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URL xmlns="ac2cf9c6-a5cc-43ca-99ef-a3ab066b4ae5">
      <Url xsi:nil="true"/>
      <Description xsi:nil="true"/>
    </File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13" ma:contentTypeDescription="Create a new document." ma:contentTypeScope="" ma:versionID="dde1fa8aba31e09161a902f39401a57e">
  <xsd:schema xmlns:xsd="http://www.w3.org/2001/XMLSchema" xmlns:xs="http://www.w3.org/2001/XMLSchema" xmlns:p="http://schemas.microsoft.com/office/2006/metadata/properties" xmlns:ns2="ac2cf9c6-a5cc-43ca-99ef-a3ab066b4ae5" xmlns:ns3="1d6a7d0a-77ae-48b6-a3f7-d8d039761d64" targetNamespace="http://schemas.microsoft.com/office/2006/metadata/properties" ma:root="true" ma:fieldsID="9676848b5c4e6950c2484c682c6de321" ns2:_="" ns3:_="">
    <xsd:import namespace="ac2cf9c6-a5cc-43ca-99ef-a3ab066b4ae5"/>
    <xsd:import namespace="1d6a7d0a-77ae-48b6-a3f7-d8d039761d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Fil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ileURL" ma:index="20" nillable="true" ma:displayName="FileURL" ma:description="Link to Data Sheet File" ma:format="Hyperlink" ma:internalName="Fil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6a7d0a-77ae-48b6-a3f7-d8d039761d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48935-1BC0-4849-80C3-D2D9528FAA40}">
  <ds:schemaRefs>
    <ds:schemaRef ds:uri="http://schemas.microsoft.com/office/2006/documentManagement/types"/>
    <ds:schemaRef ds:uri="http://schemas.microsoft.com/office/infopath/2007/PartnerControls"/>
    <ds:schemaRef ds:uri="http://www.w3.org/XML/1998/namespace"/>
    <ds:schemaRef ds:uri="http://purl.org/dc/elements/1.1/"/>
    <ds:schemaRef ds:uri="ac2cf9c6-a5cc-43ca-99ef-a3ab066b4ae5"/>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05C6837-3A19-4F19-8BE3-34E8B969D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1d6a7d0a-77ae-48b6-a3f7-d8d039761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712A25-1942-4886-8FC2-D6404FAA8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1072</TotalTime>
  <Words>575</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AvantGarde Bk BT Book</vt:lpstr>
      <vt:lpstr>AvantGarde Bk BT Demi</vt:lpstr>
      <vt:lpstr>Calibri</vt:lpstr>
      <vt:lpstr>Verdana</vt:lpstr>
      <vt:lpstr>Wingdings</vt:lpstr>
      <vt:lpstr>Pragmatic Works</vt:lpstr>
      <vt:lpstr>Increasing Business Agility Using Power Platform</vt:lpstr>
      <vt:lpstr>About Me:</vt:lpstr>
      <vt:lpstr>Agenda</vt:lpstr>
      <vt:lpstr>Business agility is the ability of an organization to: Adapt quickly to market changes - internally and externally. Respond rapidly and flexibly to customer demands. Adapt and lead change in a productive and cost-effective way without compromising quality. Continuously be at a competitive advantage. https://www.agilebusiness.org/page/WhatisBusinessAgility  Business Agility is NOT Agile Development –But Agile Development methodologies help</vt:lpstr>
      <vt:lpstr>The Challenges:</vt:lpstr>
      <vt:lpstr>Why Agile Is Good</vt:lpstr>
      <vt:lpstr>The Parts</vt:lpstr>
      <vt:lpstr>Dramatically Reduce Time to Build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Karen Robito</cp:lastModifiedBy>
  <cp:revision>56</cp:revision>
  <cp:lastPrinted>2019-01-11T19:40:18Z</cp:lastPrinted>
  <dcterms:created xsi:type="dcterms:W3CDTF">2019-01-10T16:41:43Z</dcterms:created>
  <dcterms:modified xsi:type="dcterms:W3CDTF">2020-05-21T17:17:31Z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