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5"/>
  </p:notesMasterIdLst>
  <p:sldIdLst>
    <p:sldId id="256" r:id="rId5"/>
    <p:sldId id="583" r:id="rId6"/>
    <p:sldId id="585" r:id="rId7"/>
    <p:sldId id="265" r:id="rId8"/>
    <p:sldId id="257" r:id="rId9"/>
    <p:sldId id="264" r:id="rId10"/>
    <p:sldId id="260" r:id="rId11"/>
    <p:sldId id="261" r:id="rId12"/>
    <p:sldId id="590" r:id="rId13"/>
    <p:sldId id="258" r:id="rId14"/>
    <p:sldId id="262" r:id="rId15"/>
    <p:sldId id="263" r:id="rId16"/>
    <p:sldId id="572" r:id="rId17"/>
    <p:sldId id="577" r:id="rId18"/>
    <p:sldId id="581" r:id="rId19"/>
    <p:sldId id="589" r:id="rId20"/>
    <p:sldId id="588" r:id="rId21"/>
    <p:sldId id="587" r:id="rId22"/>
    <p:sldId id="586" r:id="rId23"/>
    <p:sldId id="25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88C9539-A60E-4A4E-973E-704B2809D839}" v="61" dt="2020-06-16T15:01:33.5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4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EC6DB7-27A2-4123-ADEE-1F9C1C8ECF9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CD74EDF-C1E4-4DAD-B0F1-083301995AC3}">
      <dgm:prSet/>
      <dgm:spPr/>
      <dgm:t>
        <a:bodyPr/>
        <a:lstStyle/>
        <a:p>
          <a:r>
            <a:rPr lang="en-US" dirty="0"/>
            <a:t>An approach to leadership that “uses data to drive the mission, vision and values into the daily work.” (Sommers, Denise)</a:t>
          </a:r>
        </a:p>
      </dgm:t>
    </dgm:pt>
    <dgm:pt modelId="{E8B65A7E-D7E0-46B2-9FEF-736BB2073383}" type="parTrans" cxnId="{98B67D50-70F0-44B2-BDF6-1BC5625A544E}">
      <dgm:prSet/>
      <dgm:spPr/>
      <dgm:t>
        <a:bodyPr/>
        <a:lstStyle/>
        <a:p>
          <a:endParaRPr lang="en-US"/>
        </a:p>
      </dgm:t>
    </dgm:pt>
    <dgm:pt modelId="{EA4F2880-FDAE-418D-A755-6D58DAC5A467}" type="sibTrans" cxnId="{98B67D50-70F0-44B2-BDF6-1BC5625A544E}">
      <dgm:prSet/>
      <dgm:spPr/>
      <dgm:t>
        <a:bodyPr/>
        <a:lstStyle/>
        <a:p>
          <a:endParaRPr lang="en-US"/>
        </a:p>
      </dgm:t>
    </dgm:pt>
    <dgm:pt modelId="{378F0422-22FF-46B1-92D0-FCE004841C21}">
      <dgm:prSet/>
      <dgm:spPr/>
      <dgm:t>
        <a:bodyPr/>
        <a:lstStyle/>
        <a:p>
          <a:r>
            <a:rPr lang="en-US"/>
            <a:t>May involve leadership of:</a:t>
          </a:r>
        </a:p>
      </dgm:t>
    </dgm:pt>
    <dgm:pt modelId="{1F3BD6D2-0A9B-4151-85FF-01B6F5CD69DE}" type="parTrans" cxnId="{7DA86DB3-77A2-48AD-9B45-C41F36A26264}">
      <dgm:prSet/>
      <dgm:spPr/>
      <dgm:t>
        <a:bodyPr/>
        <a:lstStyle/>
        <a:p>
          <a:endParaRPr lang="en-US"/>
        </a:p>
      </dgm:t>
    </dgm:pt>
    <dgm:pt modelId="{3602FF0D-87ED-4FCD-ADA7-46D515300C7E}" type="sibTrans" cxnId="{7DA86DB3-77A2-48AD-9B45-C41F36A26264}">
      <dgm:prSet/>
      <dgm:spPr/>
      <dgm:t>
        <a:bodyPr/>
        <a:lstStyle/>
        <a:p>
          <a:endParaRPr lang="en-US"/>
        </a:p>
      </dgm:t>
    </dgm:pt>
    <dgm:pt modelId="{DC898319-68F8-4E7B-88BF-F83306E0F48F}">
      <dgm:prSet/>
      <dgm:spPr/>
      <dgm:t>
        <a:bodyPr/>
        <a:lstStyle/>
        <a:p>
          <a:r>
            <a:rPr lang="en-US"/>
            <a:t>Information resources and infrastructures</a:t>
          </a:r>
        </a:p>
      </dgm:t>
    </dgm:pt>
    <dgm:pt modelId="{4D75B076-EB1A-4B2D-BC22-83FC9D767E8D}" type="parTrans" cxnId="{2E3F415B-0F07-4853-B980-A95E3E9F6373}">
      <dgm:prSet/>
      <dgm:spPr/>
      <dgm:t>
        <a:bodyPr/>
        <a:lstStyle/>
        <a:p>
          <a:endParaRPr lang="en-US"/>
        </a:p>
      </dgm:t>
    </dgm:pt>
    <dgm:pt modelId="{B0734048-594F-46CF-AED7-F6A5968ECFCA}" type="sibTrans" cxnId="{2E3F415B-0F07-4853-B980-A95E3E9F6373}">
      <dgm:prSet/>
      <dgm:spPr/>
      <dgm:t>
        <a:bodyPr/>
        <a:lstStyle/>
        <a:p>
          <a:endParaRPr lang="en-US"/>
        </a:p>
      </dgm:t>
    </dgm:pt>
    <dgm:pt modelId="{62FA300B-03DD-4D66-B894-4A12866D1BF3}">
      <dgm:prSet/>
      <dgm:spPr/>
      <dgm:t>
        <a:bodyPr/>
        <a:lstStyle/>
        <a:p>
          <a:r>
            <a:rPr lang="en-US"/>
            <a:t>Social knowledge processes</a:t>
          </a:r>
        </a:p>
      </dgm:t>
    </dgm:pt>
    <dgm:pt modelId="{2246724D-6309-4EE6-9424-DCF733C16133}" type="parTrans" cxnId="{50F82B27-E2CE-4711-B190-90BCE8952D77}">
      <dgm:prSet/>
      <dgm:spPr/>
      <dgm:t>
        <a:bodyPr/>
        <a:lstStyle/>
        <a:p>
          <a:endParaRPr lang="en-US"/>
        </a:p>
      </dgm:t>
    </dgm:pt>
    <dgm:pt modelId="{04B1DB63-0C76-4B9B-B582-BE5F4822F544}" type="sibTrans" cxnId="{50F82B27-E2CE-4711-B190-90BCE8952D77}">
      <dgm:prSet/>
      <dgm:spPr/>
      <dgm:t>
        <a:bodyPr/>
        <a:lstStyle/>
        <a:p>
          <a:endParaRPr lang="en-US"/>
        </a:p>
      </dgm:t>
    </dgm:pt>
    <dgm:pt modelId="{07FF6CF7-4130-473A-B54D-7643D2CE6346}">
      <dgm:prSet/>
      <dgm:spPr/>
      <dgm:t>
        <a:bodyPr/>
        <a:lstStyle/>
        <a:p>
          <a:r>
            <a:rPr lang="en-US"/>
            <a:t>Organizational learning</a:t>
          </a:r>
        </a:p>
      </dgm:t>
    </dgm:pt>
    <dgm:pt modelId="{863986E9-F367-4E4A-B737-E2FA81C5CC2F}" type="parTrans" cxnId="{9A25AAA1-1D53-47A1-BF43-8BFBCCDA7FCC}">
      <dgm:prSet/>
      <dgm:spPr/>
      <dgm:t>
        <a:bodyPr/>
        <a:lstStyle/>
        <a:p>
          <a:endParaRPr lang="en-US"/>
        </a:p>
      </dgm:t>
    </dgm:pt>
    <dgm:pt modelId="{ED00A49E-145A-41D2-B219-155C81208CD8}" type="sibTrans" cxnId="{9A25AAA1-1D53-47A1-BF43-8BFBCCDA7FCC}">
      <dgm:prSet/>
      <dgm:spPr/>
      <dgm:t>
        <a:bodyPr/>
        <a:lstStyle/>
        <a:p>
          <a:endParaRPr lang="en-US"/>
        </a:p>
      </dgm:t>
    </dgm:pt>
    <dgm:pt modelId="{7291B0B3-C095-4B24-B1AB-B959D70933A9}">
      <dgm:prSet/>
      <dgm:spPr/>
      <dgm:t>
        <a:bodyPr/>
        <a:lstStyle/>
        <a:p>
          <a:r>
            <a:rPr lang="en-US"/>
            <a:t>#Influence #MultiFaceted #Dynamic</a:t>
          </a:r>
        </a:p>
      </dgm:t>
    </dgm:pt>
    <dgm:pt modelId="{7F385D9A-27B5-432A-A58C-FA897D7B260A}" type="parTrans" cxnId="{C1DF3C55-2733-464E-8829-832B88DDE7F2}">
      <dgm:prSet/>
      <dgm:spPr/>
      <dgm:t>
        <a:bodyPr/>
        <a:lstStyle/>
        <a:p>
          <a:endParaRPr lang="en-US"/>
        </a:p>
      </dgm:t>
    </dgm:pt>
    <dgm:pt modelId="{FB8A4FBC-953B-4A7D-A597-EA4C88DF3297}" type="sibTrans" cxnId="{C1DF3C55-2733-464E-8829-832B88DDE7F2}">
      <dgm:prSet/>
      <dgm:spPr/>
      <dgm:t>
        <a:bodyPr/>
        <a:lstStyle/>
        <a:p>
          <a:endParaRPr lang="en-US"/>
        </a:p>
      </dgm:t>
    </dgm:pt>
    <dgm:pt modelId="{53D66CF6-7181-4B5D-8004-C7A73781489E}" type="pres">
      <dgm:prSet presAssocID="{C5EC6DB7-27A2-4123-ADEE-1F9C1C8ECF9D}" presName="Name0" presStyleCnt="0">
        <dgm:presLayoutVars>
          <dgm:dir/>
          <dgm:animLvl val="lvl"/>
          <dgm:resizeHandles val="exact"/>
        </dgm:presLayoutVars>
      </dgm:prSet>
      <dgm:spPr/>
    </dgm:pt>
    <dgm:pt modelId="{11B88F68-863E-407C-8407-D53B4372B657}" type="pres">
      <dgm:prSet presAssocID="{7291B0B3-C095-4B24-B1AB-B959D70933A9}" presName="boxAndChildren" presStyleCnt="0"/>
      <dgm:spPr/>
    </dgm:pt>
    <dgm:pt modelId="{F7077CED-8EF8-48D8-B8D0-AEB172C833E2}" type="pres">
      <dgm:prSet presAssocID="{7291B0B3-C095-4B24-B1AB-B959D70933A9}" presName="parentTextBox" presStyleLbl="node1" presStyleIdx="0" presStyleCnt="3"/>
      <dgm:spPr/>
    </dgm:pt>
    <dgm:pt modelId="{A323FE62-C0DE-4749-AA76-508C8977546C}" type="pres">
      <dgm:prSet presAssocID="{3602FF0D-87ED-4FCD-ADA7-46D515300C7E}" presName="sp" presStyleCnt="0"/>
      <dgm:spPr/>
    </dgm:pt>
    <dgm:pt modelId="{AEE5BCD0-3A16-4FF3-89B7-C705EFC1537D}" type="pres">
      <dgm:prSet presAssocID="{378F0422-22FF-46B1-92D0-FCE004841C21}" presName="arrowAndChildren" presStyleCnt="0"/>
      <dgm:spPr/>
    </dgm:pt>
    <dgm:pt modelId="{44D9E54B-6B2C-4457-9836-1F065001E0E3}" type="pres">
      <dgm:prSet presAssocID="{378F0422-22FF-46B1-92D0-FCE004841C21}" presName="parentTextArrow" presStyleLbl="node1" presStyleIdx="0" presStyleCnt="3"/>
      <dgm:spPr/>
    </dgm:pt>
    <dgm:pt modelId="{7FFBAB34-FA5E-434F-A3AF-56AA64768994}" type="pres">
      <dgm:prSet presAssocID="{378F0422-22FF-46B1-92D0-FCE004841C21}" presName="arrow" presStyleLbl="node1" presStyleIdx="1" presStyleCnt="3"/>
      <dgm:spPr/>
    </dgm:pt>
    <dgm:pt modelId="{527D745E-54A4-42DC-B4C2-30A543E996B4}" type="pres">
      <dgm:prSet presAssocID="{378F0422-22FF-46B1-92D0-FCE004841C21}" presName="descendantArrow" presStyleCnt="0"/>
      <dgm:spPr/>
    </dgm:pt>
    <dgm:pt modelId="{B52EF6E3-AC2B-409E-B32B-EF4229A1EC69}" type="pres">
      <dgm:prSet presAssocID="{DC898319-68F8-4E7B-88BF-F83306E0F48F}" presName="childTextArrow" presStyleLbl="fgAccFollowNode1" presStyleIdx="0" presStyleCnt="3">
        <dgm:presLayoutVars>
          <dgm:bulletEnabled val="1"/>
        </dgm:presLayoutVars>
      </dgm:prSet>
      <dgm:spPr/>
    </dgm:pt>
    <dgm:pt modelId="{735A4758-C295-4956-8CD9-06831A390568}" type="pres">
      <dgm:prSet presAssocID="{62FA300B-03DD-4D66-B894-4A12866D1BF3}" presName="childTextArrow" presStyleLbl="fgAccFollowNode1" presStyleIdx="1" presStyleCnt="3">
        <dgm:presLayoutVars>
          <dgm:bulletEnabled val="1"/>
        </dgm:presLayoutVars>
      </dgm:prSet>
      <dgm:spPr/>
    </dgm:pt>
    <dgm:pt modelId="{A7571800-0196-4ECB-9960-C03A83D346ED}" type="pres">
      <dgm:prSet presAssocID="{07FF6CF7-4130-473A-B54D-7643D2CE6346}" presName="childTextArrow" presStyleLbl="fgAccFollowNode1" presStyleIdx="2" presStyleCnt="3">
        <dgm:presLayoutVars>
          <dgm:bulletEnabled val="1"/>
        </dgm:presLayoutVars>
      </dgm:prSet>
      <dgm:spPr/>
    </dgm:pt>
    <dgm:pt modelId="{6C2F399B-7122-40F0-87E3-9E608B1156D9}" type="pres">
      <dgm:prSet presAssocID="{EA4F2880-FDAE-418D-A755-6D58DAC5A467}" presName="sp" presStyleCnt="0"/>
      <dgm:spPr/>
    </dgm:pt>
    <dgm:pt modelId="{93DFE8AE-B58C-4FB5-9032-027268A5549D}" type="pres">
      <dgm:prSet presAssocID="{FCD74EDF-C1E4-4DAD-B0F1-083301995AC3}" presName="arrowAndChildren" presStyleCnt="0"/>
      <dgm:spPr/>
    </dgm:pt>
    <dgm:pt modelId="{85CFD8C3-FC32-443C-9F39-8AD1F2C5592F}" type="pres">
      <dgm:prSet presAssocID="{FCD74EDF-C1E4-4DAD-B0F1-083301995AC3}" presName="parentTextArrow" presStyleLbl="node1" presStyleIdx="2" presStyleCnt="3"/>
      <dgm:spPr/>
    </dgm:pt>
  </dgm:ptLst>
  <dgm:cxnLst>
    <dgm:cxn modelId="{50F82B27-E2CE-4711-B190-90BCE8952D77}" srcId="{378F0422-22FF-46B1-92D0-FCE004841C21}" destId="{62FA300B-03DD-4D66-B894-4A12866D1BF3}" srcOrd="1" destOrd="0" parTransId="{2246724D-6309-4EE6-9424-DCF733C16133}" sibTransId="{04B1DB63-0C76-4B9B-B582-BE5F4822F544}"/>
    <dgm:cxn modelId="{C82EC532-F62D-45B9-9E1F-5A924EFDEA33}" type="presOf" srcId="{DC898319-68F8-4E7B-88BF-F83306E0F48F}" destId="{B52EF6E3-AC2B-409E-B32B-EF4229A1EC69}" srcOrd="0" destOrd="0" presId="urn:microsoft.com/office/officeart/2005/8/layout/process4"/>
    <dgm:cxn modelId="{2E3F415B-0F07-4853-B980-A95E3E9F6373}" srcId="{378F0422-22FF-46B1-92D0-FCE004841C21}" destId="{DC898319-68F8-4E7B-88BF-F83306E0F48F}" srcOrd="0" destOrd="0" parTransId="{4D75B076-EB1A-4B2D-BC22-83FC9D767E8D}" sibTransId="{B0734048-594F-46CF-AED7-F6A5968ECFCA}"/>
    <dgm:cxn modelId="{0550596E-21A7-4E6F-B3BD-A5083061B452}" type="presOf" srcId="{62FA300B-03DD-4D66-B894-4A12866D1BF3}" destId="{735A4758-C295-4956-8CD9-06831A390568}" srcOrd="0" destOrd="0" presId="urn:microsoft.com/office/officeart/2005/8/layout/process4"/>
    <dgm:cxn modelId="{98B67D50-70F0-44B2-BDF6-1BC5625A544E}" srcId="{C5EC6DB7-27A2-4123-ADEE-1F9C1C8ECF9D}" destId="{FCD74EDF-C1E4-4DAD-B0F1-083301995AC3}" srcOrd="0" destOrd="0" parTransId="{E8B65A7E-D7E0-46B2-9FEF-736BB2073383}" sibTransId="{EA4F2880-FDAE-418D-A755-6D58DAC5A467}"/>
    <dgm:cxn modelId="{C1DF3C55-2733-464E-8829-832B88DDE7F2}" srcId="{C5EC6DB7-27A2-4123-ADEE-1F9C1C8ECF9D}" destId="{7291B0B3-C095-4B24-B1AB-B959D70933A9}" srcOrd="2" destOrd="0" parTransId="{7F385D9A-27B5-432A-A58C-FA897D7B260A}" sibTransId="{FB8A4FBC-953B-4A7D-A597-EA4C88DF3297}"/>
    <dgm:cxn modelId="{9A25AAA1-1D53-47A1-BF43-8BFBCCDA7FCC}" srcId="{378F0422-22FF-46B1-92D0-FCE004841C21}" destId="{07FF6CF7-4130-473A-B54D-7643D2CE6346}" srcOrd="2" destOrd="0" parTransId="{863986E9-F367-4E4A-B737-E2FA81C5CC2F}" sibTransId="{ED00A49E-145A-41D2-B219-155C81208CD8}"/>
    <dgm:cxn modelId="{7DA86DB3-77A2-48AD-9B45-C41F36A26264}" srcId="{C5EC6DB7-27A2-4123-ADEE-1F9C1C8ECF9D}" destId="{378F0422-22FF-46B1-92D0-FCE004841C21}" srcOrd="1" destOrd="0" parTransId="{1F3BD6D2-0A9B-4151-85FF-01B6F5CD69DE}" sibTransId="{3602FF0D-87ED-4FCD-ADA7-46D515300C7E}"/>
    <dgm:cxn modelId="{38C9E1C5-7B04-4159-BDB5-959816DF79CA}" type="presOf" srcId="{C5EC6DB7-27A2-4123-ADEE-1F9C1C8ECF9D}" destId="{53D66CF6-7181-4B5D-8004-C7A73781489E}" srcOrd="0" destOrd="0" presId="urn:microsoft.com/office/officeart/2005/8/layout/process4"/>
    <dgm:cxn modelId="{B16942D4-2A5C-4D96-AE81-375A32E14C87}" type="presOf" srcId="{378F0422-22FF-46B1-92D0-FCE004841C21}" destId="{44D9E54B-6B2C-4457-9836-1F065001E0E3}" srcOrd="0" destOrd="0" presId="urn:microsoft.com/office/officeart/2005/8/layout/process4"/>
    <dgm:cxn modelId="{CE0010DC-A0B2-4C3F-9445-D2F8AD6D463F}" type="presOf" srcId="{378F0422-22FF-46B1-92D0-FCE004841C21}" destId="{7FFBAB34-FA5E-434F-A3AF-56AA64768994}" srcOrd="1" destOrd="0" presId="urn:microsoft.com/office/officeart/2005/8/layout/process4"/>
    <dgm:cxn modelId="{009E85E6-7046-43A7-BBA2-E1E4D6E19867}" type="presOf" srcId="{FCD74EDF-C1E4-4DAD-B0F1-083301995AC3}" destId="{85CFD8C3-FC32-443C-9F39-8AD1F2C5592F}" srcOrd="0" destOrd="0" presId="urn:microsoft.com/office/officeart/2005/8/layout/process4"/>
    <dgm:cxn modelId="{A9E09AF2-CFCE-49AD-99AA-30FD69E047F2}" type="presOf" srcId="{07FF6CF7-4130-473A-B54D-7643D2CE6346}" destId="{A7571800-0196-4ECB-9960-C03A83D346ED}" srcOrd="0" destOrd="0" presId="urn:microsoft.com/office/officeart/2005/8/layout/process4"/>
    <dgm:cxn modelId="{C2FB62FC-CBFC-47E9-993F-BADFD07A6625}" type="presOf" srcId="{7291B0B3-C095-4B24-B1AB-B959D70933A9}" destId="{F7077CED-8EF8-48D8-B8D0-AEB172C833E2}" srcOrd="0" destOrd="0" presId="urn:microsoft.com/office/officeart/2005/8/layout/process4"/>
    <dgm:cxn modelId="{58A1B3A5-5CC1-49FF-86FD-5BF9BC3565B0}" type="presParOf" srcId="{53D66CF6-7181-4B5D-8004-C7A73781489E}" destId="{11B88F68-863E-407C-8407-D53B4372B657}" srcOrd="0" destOrd="0" presId="urn:microsoft.com/office/officeart/2005/8/layout/process4"/>
    <dgm:cxn modelId="{9EEBD232-C6F8-4615-8F10-AA7FF2DDF084}" type="presParOf" srcId="{11B88F68-863E-407C-8407-D53B4372B657}" destId="{F7077CED-8EF8-48D8-B8D0-AEB172C833E2}" srcOrd="0" destOrd="0" presId="urn:microsoft.com/office/officeart/2005/8/layout/process4"/>
    <dgm:cxn modelId="{0E9D324A-644D-4370-ACAE-E447493107A8}" type="presParOf" srcId="{53D66CF6-7181-4B5D-8004-C7A73781489E}" destId="{A323FE62-C0DE-4749-AA76-508C8977546C}" srcOrd="1" destOrd="0" presId="urn:microsoft.com/office/officeart/2005/8/layout/process4"/>
    <dgm:cxn modelId="{CFE961FC-20C1-4917-9880-DEF88E82FA13}" type="presParOf" srcId="{53D66CF6-7181-4B5D-8004-C7A73781489E}" destId="{AEE5BCD0-3A16-4FF3-89B7-C705EFC1537D}" srcOrd="2" destOrd="0" presId="urn:microsoft.com/office/officeart/2005/8/layout/process4"/>
    <dgm:cxn modelId="{B9C98D0E-5FCD-4C85-8545-1B3C96CBB6B6}" type="presParOf" srcId="{AEE5BCD0-3A16-4FF3-89B7-C705EFC1537D}" destId="{44D9E54B-6B2C-4457-9836-1F065001E0E3}" srcOrd="0" destOrd="0" presId="urn:microsoft.com/office/officeart/2005/8/layout/process4"/>
    <dgm:cxn modelId="{A585168A-1207-4197-83E0-5AA67C34D5D4}" type="presParOf" srcId="{AEE5BCD0-3A16-4FF3-89B7-C705EFC1537D}" destId="{7FFBAB34-FA5E-434F-A3AF-56AA64768994}" srcOrd="1" destOrd="0" presId="urn:microsoft.com/office/officeart/2005/8/layout/process4"/>
    <dgm:cxn modelId="{A47878DB-237B-4C89-8D70-290A3ED9D3B7}" type="presParOf" srcId="{AEE5BCD0-3A16-4FF3-89B7-C705EFC1537D}" destId="{527D745E-54A4-42DC-B4C2-30A543E996B4}" srcOrd="2" destOrd="0" presId="urn:microsoft.com/office/officeart/2005/8/layout/process4"/>
    <dgm:cxn modelId="{05948146-2458-4376-8BDD-1B78F3E47F2F}" type="presParOf" srcId="{527D745E-54A4-42DC-B4C2-30A543E996B4}" destId="{B52EF6E3-AC2B-409E-B32B-EF4229A1EC69}" srcOrd="0" destOrd="0" presId="urn:microsoft.com/office/officeart/2005/8/layout/process4"/>
    <dgm:cxn modelId="{0513BB15-F1C4-4B74-9678-FB43CBA0B0AC}" type="presParOf" srcId="{527D745E-54A4-42DC-B4C2-30A543E996B4}" destId="{735A4758-C295-4956-8CD9-06831A390568}" srcOrd="1" destOrd="0" presId="urn:microsoft.com/office/officeart/2005/8/layout/process4"/>
    <dgm:cxn modelId="{1EA7D216-836A-4AC2-AE28-57CBD9AA31CB}" type="presParOf" srcId="{527D745E-54A4-42DC-B4C2-30A543E996B4}" destId="{A7571800-0196-4ECB-9960-C03A83D346ED}" srcOrd="2" destOrd="0" presId="urn:microsoft.com/office/officeart/2005/8/layout/process4"/>
    <dgm:cxn modelId="{DACAE4B4-8FD0-4C08-84AD-B35AAE9CBA0D}" type="presParOf" srcId="{53D66CF6-7181-4B5D-8004-C7A73781489E}" destId="{6C2F399B-7122-40F0-87E3-9E608B1156D9}" srcOrd="3" destOrd="0" presId="urn:microsoft.com/office/officeart/2005/8/layout/process4"/>
    <dgm:cxn modelId="{05DF2DFB-2736-4818-A01D-3D0DD2AB6C1B}" type="presParOf" srcId="{53D66CF6-7181-4B5D-8004-C7A73781489E}" destId="{93DFE8AE-B58C-4FB5-9032-027268A5549D}" srcOrd="4" destOrd="0" presId="urn:microsoft.com/office/officeart/2005/8/layout/process4"/>
    <dgm:cxn modelId="{508D6A96-3368-4554-946E-992CB74A556D}" type="presParOf" srcId="{93DFE8AE-B58C-4FB5-9032-027268A5549D}" destId="{85CFD8C3-FC32-443C-9F39-8AD1F2C5592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CCD64CB-D9AD-4145-A265-169BA44AF79D}" type="doc">
      <dgm:prSet loTypeId="urn:microsoft.com/office/officeart/2016/7/layout/VerticalSolidAction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08824C40-AA8C-4F96-A429-997AC83BA19E}">
      <dgm:prSet/>
      <dgm:spPr/>
      <dgm:t>
        <a:bodyPr/>
        <a:lstStyle/>
        <a:p>
          <a:r>
            <a:rPr lang="en-US"/>
            <a:t>Start</a:t>
          </a:r>
        </a:p>
      </dgm:t>
    </dgm:pt>
    <dgm:pt modelId="{F10AB856-298B-44BA-B738-6DB8263AF798}" type="parTrans" cxnId="{9E1D954B-39DD-4460-9E23-D3C17BD1ED85}">
      <dgm:prSet/>
      <dgm:spPr/>
      <dgm:t>
        <a:bodyPr/>
        <a:lstStyle/>
        <a:p>
          <a:endParaRPr lang="en-US"/>
        </a:p>
      </dgm:t>
    </dgm:pt>
    <dgm:pt modelId="{5B84C170-8708-4467-8B4E-E15B879011B0}" type="sibTrans" cxnId="{9E1D954B-39DD-4460-9E23-D3C17BD1ED85}">
      <dgm:prSet/>
      <dgm:spPr/>
      <dgm:t>
        <a:bodyPr/>
        <a:lstStyle/>
        <a:p>
          <a:endParaRPr lang="en-US"/>
        </a:p>
      </dgm:t>
    </dgm:pt>
    <dgm:pt modelId="{A5A3EE07-C33D-4964-8CE0-FCB5B76F14BC}">
      <dgm:prSet/>
      <dgm:spPr/>
      <dgm:t>
        <a:bodyPr/>
        <a:lstStyle/>
        <a:p>
          <a:r>
            <a:rPr lang="en-US"/>
            <a:t>Start with the end first</a:t>
          </a:r>
        </a:p>
      </dgm:t>
    </dgm:pt>
    <dgm:pt modelId="{15E793D1-F4A2-4CD8-B5DF-607C6FE26D75}" type="parTrans" cxnId="{C13E13FC-76CF-44C6-A3D7-ECDA9B1E5399}">
      <dgm:prSet/>
      <dgm:spPr/>
      <dgm:t>
        <a:bodyPr/>
        <a:lstStyle/>
        <a:p>
          <a:endParaRPr lang="en-US"/>
        </a:p>
      </dgm:t>
    </dgm:pt>
    <dgm:pt modelId="{BD5BBD02-66CD-4FE5-A9F1-92C693DEB5DC}" type="sibTrans" cxnId="{C13E13FC-76CF-44C6-A3D7-ECDA9B1E5399}">
      <dgm:prSet/>
      <dgm:spPr/>
      <dgm:t>
        <a:bodyPr/>
        <a:lstStyle/>
        <a:p>
          <a:endParaRPr lang="en-US"/>
        </a:p>
      </dgm:t>
    </dgm:pt>
    <dgm:pt modelId="{73CD7ABE-73C7-43EC-8A19-F7E9B0648967}">
      <dgm:prSet/>
      <dgm:spPr/>
      <dgm:t>
        <a:bodyPr/>
        <a:lstStyle/>
        <a:p>
          <a:r>
            <a:rPr lang="en-US"/>
            <a:t>Call</a:t>
          </a:r>
        </a:p>
      </dgm:t>
    </dgm:pt>
    <dgm:pt modelId="{440F980A-7483-4378-BEBB-6F75DAACF28E}" type="parTrans" cxnId="{54E112E2-0134-45E7-A074-782545B65145}">
      <dgm:prSet/>
      <dgm:spPr/>
      <dgm:t>
        <a:bodyPr/>
        <a:lstStyle/>
        <a:p>
          <a:endParaRPr lang="en-US"/>
        </a:p>
      </dgm:t>
    </dgm:pt>
    <dgm:pt modelId="{619C208F-C024-4C0E-9E85-42013AD5BCBD}" type="sibTrans" cxnId="{54E112E2-0134-45E7-A074-782545B65145}">
      <dgm:prSet/>
      <dgm:spPr/>
      <dgm:t>
        <a:bodyPr/>
        <a:lstStyle/>
        <a:p>
          <a:endParaRPr lang="en-US"/>
        </a:p>
      </dgm:t>
    </dgm:pt>
    <dgm:pt modelId="{BF74BDF6-8615-4438-8F19-4B62104D08F1}">
      <dgm:prSet/>
      <dgm:spPr/>
      <dgm:t>
        <a:bodyPr/>
        <a:lstStyle/>
        <a:p>
          <a:r>
            <a:rPr lang="en-US"/>
            <a:t>E.g. Call to Action, Changing Minds, Culture, Belief</a:t>
          </a:r>
        </a:p>
      </dgm:t>
    </dgm:pt>
    <dgm:pt modelId="{747FB906-90DA-4979-8037-25394896CACA}" type="parTrans" cxnId="{FF8C5588-86CE-42A0-B412-FC607C802610}">
      <dgm:prSet/>
      <dgm:spPr/>
      <dgm:t>
        <a:bodyPr/>
        <a:lstStyle/>
        <a:p>
          <a:endParaRPr lang="en-US"/>
        </a:p>
      </dgm:t>
    </dgm:pt>
    <dgm:pt modelId="{61D83C9D-07E1-4A63-8D27-CEAA58ECF3C8}" type="sibTrans" cxnId="{FF8C5588-86CE-42A0-B412-FC607C802610}">
      <dgm:prSet/>
      <dgm:spPr/>
      <dgm:t>
        <a:bodyPr/>
        <a:lstStyle/>
        <a:p>
          <a:endParaRPr lang="en-US"/>
        </a:p>
      </dgm:t>
    </dgm:pt>
    <dgm:pt modelId="{7E4BDEC6-B3A2-4296-9E75-5C14E1D8647C}">
      <dgm:prSet/>
      <dgm:spPr/>
      <dgm:t>
        <a:bodyPr/>
        <a:lstStyle/>
        <a:p>
          <a:r>
            <a:rPr lang="en-US"/>
            <a:t>Build</a:t>
          </a:r>
        </a:p>
      </dgm:t>
    </dgm:pt>
    <dgm:pt modelId="{9569AE67-E3E5-40EC-AD40-6386087A7288}" type="parTrans" cxnId="{CAD478FD-B253-47BE-ADAC-0A86F31E3B5C}">
      <dgm:prSet/>
      <dgm:spPr/>
      <dgm:t>
        <a:bodyPr/>
        <a:lstStyle/>
        <a:p>
          <a:endParaRPr lang="en-US"/>
        </a:p>
      </dgm:t>
    </dgm:pt>
    <dgm:pt modelId="{BF1E7A43-26C7-46EC-A7EC-71687A72FDF8}" type="sibTrans" cxnId="{CAD478FD-B253-47BE-ADAC-0A86F31E3B5C}">
      <dgm:prSet/>
      <dgm:spPr/>
      <dgm:t>
        <a:bodyPr/>
        <a:lstStyle/>
        <a:p>
          <a:endParaRPr lang="en-US"/>
        </a:p>
      </dgm:t>
    </dgm:pt>
    <dgm:pt modelId="{3D17B7F9-DC91-4417-A3A9-5C5B6AF5C59C}">
      <dgm:prSet/>
      <dgm:spPr/>
      <dgm:t>
        <a:bodyPr/>
        <a:lstStyle/>
        <a:p>
          <a:r>
            <a:rPr lang="en-US"/>
            <a:t>Build the story out – One brick at a time, leading the audience to the conclusion to end of the story.</a:t>
          </a:r>
        </a:p>
      </dgm:t>
    </dgm:pt>
    <dgm:pt modelId="{63A28CFA-01F4-46A7-A02D-EA31EDBE0C99}" type="parTrans" cxnId="{E3B1F502-32B0-4967-A12C-B57431C78B89}">
      <dgm:prSet/>
      <dgm:spPr/>
      <dgm:t>
        <a:bodyPr/>
        <a:lstStyle/>
        <a:p>
          <a:endParaRPr lang="en-US"/>
        </a:p>
      </dgm:t>
    </dgm:pt>
    <dgm:pt modelId="{074C69BC-A73E-4E49-939F-FD777C3F73CA}" type="sibTrans" cxnId="{E3B1F502-32B0-4967-A12C-B57431C78B89}">
      <dgm:prSet/>
      <dgm:spPr/>
      <dgm:t>
        <a:bodyPr/>
        <a:lstStyle/>
        <a:p>
          <a:endParaRPr lang="en-US"/>
        </a:p>
      </dgm:t>
    </dgm:pt>
    <dgm:pt modelId="{C1BAC061-A652-4EAB-932D-AA09ECA0B2A0}" type="pres">
      <dgm:prSet presAssocID="{0CCD64CB-D9AD-4145-A265-169BA44AF79D}" presName="Name0" presStyleCnt="0">
        <dgm:presLayoutVars>
          <dgm:dir/>
          <dgm:animLvl val="lvl"/>
          <dgm:resizeHandles val="exact"/>
        </dgm:presLayoutVars>
      </dgm:prSet>
      <dgm:spPr/>
    </dgm:pt>
    <dgm:pt modelId="{6CA62E07-6353-48F7-B4C5-6C30F377D9F4}" type="pres">
      <dgm:prSet presAssocID="{08824C40-AA8C-4F96-A429-997AC83BA19E}" presName="linNode" presStyleCnt="0"/>
      <dgm:spPr/>
    </dgm:pt>
    <dgm:pt modelId="{D1E2AE6F-A6AE-4C8A-924F-3B1AEBBC6327}" type="pres">
      <dgm:prSet presAssocID="{08824C40-AA8C-4F96-A429-997AC83BA19E}" presName="parentText" presStyleLbl="alignNode1" presStyleIdx="0" presStyleCnt="3">
        <dgm:presLayoutVars>
          <dgm:chMax val="1"/>
          <dgm:bulletEnabled/>
        </dgm:presLayoutVars>
      </dgm:prSet>
      <dgm:spPr/>
    </dgm:pt>
    <dgm:pt modelId="{3E5E2753-9E4B-4359-AAF6-C36F0E5F065F}" type="pres">
      <dgm:prSet presAssocID="{08824C40-AA8C-4F96-A429-997AC83BA19E}" presName="descendantText" presStyleLbl="alignAccFollowNode1" presStyleIdx="0" presStyleCnt="3">
        <dgm:presLayoutVars>
          <dgm:bulletEnabled/>
        </dgm:presLayoutVars>
      </dgm:prSet>
      <dgm:spPr/>
    </dgm:pt>
    <dgm:pt modelId="{9330DF2A-E87E-4263-B7D7-5FB2411704C4}" type="pres">
      <dgm:prSet presAssocID="{5B84C170-8708-4467-8B4E-E15B879011B0}" presName="sp" presStyleCnt="0"/>
      <dgm:spPr/>
    </dgm:pt>
    <dgm:pt modelId="{93E2A206-27A5-4A42-B242-E92DE0A8AC0B}" type="pres">
      <dgm:prSet presAssocID="{73CD7ABE-73C7-43EC-8A19-F7E9B0648967}" presName="linNode" presStyleCnt="0"/>
      <dgm:spPr/>
    </dgm:pt>
    <dgm:pt modelId="{837E6FA3-46D5-44D7-BBD6-1CD7D2D7F9EB}" type="pres">
      <dgm:prSet presAssocID="{73CD7ABE-73C7-43EC-8A19-F7E9B0648967}" presName="parentText" presStyleLbl="alignNode1" presStyleIdx="1" presStyleCnt="3">
        <dgm:presLayoutVars>
          <dgm:chMax val="1"/>
          <dgm:bulletEnabled/>
        </dgm:presLayoutVars>
      </dgm:prSet>
      <dgm:spPr/>
    </dgm:pt>
    <dgm:pt modelId="{444EBF08-5F61-48B3-B2DE-19BB93627D56}" type="pres">
      <dgm:prSet presAssocID="{73CD7ABE-73C7-43EC-8A19-F7E9B0648967}" presName="descendantText" presStyleLbl="alignAccFollowNode1" presStyleIdx="1" presStyleCnt="3">
        <dgm:presLayoutVars>
          <dgm:bulletEnabled/>
        </dgm:presLayoutVars>
      </dgm:prSet>
      <dgm:spPr/>
    </dgm:pt>
    <dgm:pt modelId="{7630BE8B-0365-4701-847B-2BF1365AD61F}" type="pres">
      <dgm:prSet presAssocID="{619C208F-C024-4C0E-9E85-42013AD5BCBD}" presName="sp" presStyleCnt="0"/>
      <dgm:spPr/>
    </dgm:pt>
    <dgm:pt modelId="{85A17E2C-CC15-4325-BF4E-53BF70F048D5}" type="pres">
      <dgm:prSet presAssocID="{7E4BDEC6-B3A2-4296-9E75-5C14E1D8647C}" presName="linNode" presStyleCnt="0"/>
      <dgm:spPr/>
    </dgm:pt>
    <dgm:pt modelId="{1E6A2CEA-365F-4A8B-A31D-56EF83872C0B}" type="pres">
      <dgm:prSet presAssocID="{7E4BDEC6-B3A2-4296-9E75-5C14E1D8647C}" presName="parentText" presStyleLbl="alignNode1" presStyleIdx="2" presStyleCnt="3">
        <dgm:presLayoutVars>
          <dgm:chMax val="1"/>
          <dgm:bulletEnabled/>
        </dgm:presLayoutVars>
      </dgm:prSet>
      <dgm:spPr/>
    </dgm:pt>
    <dgm:pt modelId="{79E107BC-433F-4673-B571-257D4481B19D}" type="pres">
      <dgm:prSet presAssocID="{7E4BDEC6-B3A2-4296-9E75-5C14E1D8647C}" presName="descendantText" presStyleLbl="alignAccFollowNode1" presStyleIdx="2" presStyleCnt="3">
        <dgm:presLayoutVars>
          <dgm:bulletEnabled/>
        </dgm:presLayoutVars>
      </dgm:prSet>
      <dgm:spPr/>
    </dgm:pt>
  </dgm:ptLst>
  <dgm:cxnLst>
    <dgm:cxn modelId="{E3B1F502-32B0-4967-A12C-B57431C78B89}" srcId="{7E4BDEC6-B3A2-4296-9E75-5C14E1D8647C}" destId="{3D17B7F9-DC91-4417-A3A9-5C5B6AF5C59C}" srcOrd="0" destOrd="0" parTransId="{63A28CFA-01F4-46A7-A02D-EA31EDBE0C99}" sibTransId="{074C69BC-A73E-4E49-939F-FD777C3F73CA}"/>
    <dgm:cxn modelId="{0A6D750A-F85B-46AE-B559-E4C3A0C95EDC}" type="presOf" srcId="{0CCD64CB-D9AD-4145-A265-169BA44AF79D}" destId="{C1BAC061-A652-4EAB-932D-AA09ECA0B2A0}" srcOrd="0" destOrd="0" presId="urn:microsoft.com/office/officeart/2016/7/layout/VerticalSolidActionList"/>
    <dgm:cxn modelId="{543A7B28-7D43-49DC-BE0A-8D241D84B44F}" type="presOf" srcId="{3D17B7F9-DC91-4417-A3A9-5C5B6AF5C59C}" destId="{79E107BC-433F-4673-B571-257D4481B19D}" srcOrd="0" destOrd="0" presId="urn:microsoft.com/office/officeart/2016/7/layout/VerticalSolidActionList"/>
    <dgm:cxn modelId="{3273BB64-52DF-4642-A25D-E4A758A9F273}" type="presOf" srcId="{73CD7ABE-73C7-43EC-8A19-F7E9B0648967}" destId="{837E6FA3-46D5-44D7-BBD6-1CD7D2D7F9EB}" srcOrd="0" destOrd="0" presId="urn:microsoft.com/office/officeart/2016/7/layout/VerticalSolidActionList"/>
    <dgm:cxn modelId="{98B29945-8186-4729-A209-70CD9E46B6A5}" type="presOf" srcId="{A5A3EE07-C33D-4964-8CE0-FCB5B76F14BC}" destId="{3E5E2753-9E4B-4359-AAF6-C36F0E5F065F}" srcOrd="0" destOrd="0" presId="urn:microsoft.com/office/officeart/2016/7/layout/VerticalSolidActionList"/>
    <dgm:cxn modelId="{BE67976A-6C4D-4534-86D5-C8B3FA40B59B}" type="presOf" srcId="{7E4BDEC6-B3A2-4296-9E75-5C14E1D8647C}" destId="{1E6A2CEA-365F-4A8B-A31D-56EF83872C0B}" srcOrd="0" destOrd="0" presId="urn:microsoft.com/office/officeart/2016/7/layout/VerticalSolidActionList"/>
    <dgm:cxn modelId="{9E1D954B-39DD-4460-9E23-D3C17BD1ED85}" srcId="{0CCD64CB-D9AD-4145-A265-169BA44AF79D}" destId="{08824C40-AA8C-4F96-A429-997AC83BA19E}" srcOrd="0" destOrd="0" parTransId="{F10AB856-298B-44BA-B738-6DB8263AF798}" sibTransId="{5B84C170-8708-4467-8B4E-E15B879011B0}"/>
    <dgm:cxn modelId="{FF8C5588-86CE-42A0-B412-FC607C802610}" srcId="{73CD7ABE-73C7-43EC-8A19-F7E9B0648967}" destId="{BF74BDF6-8615-4438-8F19-4B62104D08F1}" srcOrd="0" destOrd="0" parTransId="{747FB906-90DA-4979-8037-25394896CACA}" sibTransId="{61D83C9D-07E1-4A63-8D27-CEAA58ECF3C8}"/>
    <dgm:cxn modelId="{089E95BF-D3EB-47B6-8E49-B2D86B993114}" type="presOf" srcId="{08824C40-AA8C-4F96-A429-997AC83BA19E}" destId="{D1E2AE6F-A6AE-4C8A-924F-3B1AEBBC6327}" srcOrd="0" destOrd="0" presId="urn:microsoft.com/office/officeart/2016/7/layout/VerticalSolidActionList"/>
    <dgm:cxn modelId="{54E112E2-0134-45E7-A074-782545B65145}" srcId="{0CCD64CB-D9AD-4145-A265-169BA44AF79D}" destId="{73CD7ABE-73C7-43EC-8A19-F7E9B0648967}" srcOrd="1" destOrd="0" parTransId="{440F980A-7483-4378-BEBB-6F75DAACF28E}" sibTransId="{619C208F-C024-4C0E-9E85-42013AD5BCBD}"/>
    <dgm:cxn modelId="{45450AEF-C8E5-41AC-AB31-24C5C0AB76BF}" type="presOf" srcId="{BF74BDF6-8615-4438-8F19-4B62104D08F1}" destId="{444EBF08-5F61-48B3-B2DE-19BB93627D56}" srcOrd="0" destOrd="0" presId="urn:microsoft.com/office/officeart/2016/7/layout/VerticalSolidActionList"/>
    <dgm:cxn modelId="{C13E13FC-76CF-44C6-A3D7-ECDA9B1E5399}" srcId="{08824C40-AA8C-4F96-A429-997AC83BA19E}" destId="{A5A3EE07-C33D-4964-8CE0-FCB5B76F14BC}" srcOrd="0" destOrd="0" parTransId="{15E793D1-F4A2-4CD8-B5DF-607C6FE26D75}" sibTransId="{BD5BBD02-66CD-4FE5-A9F1-92C693DEB5DC}"/>
    <dgm:cxn modelId="{CAD478FD-B253-47BE-ADAC-0A86F31E3B5C}" srcId="{0CCD64CB-D9AD-4145-A265-169BA44AF79D}" destId="{7E4BDEC6-B3A2-4296-9E75-5C14E1D8647C}" srcOrd="2" destOrd="0" parTransId="{9569AE67-E3E5-40EC-AD40-6386087A7288}" sibTransId="{BF1E7A43-26C7-46EC-A7EC-71687A72FDF8}"/>
    <dgm:cxn modelId="{62C6B987-82A5-436C-B1B4-5AE4CEE0E701}" type="presParOf" srcId="{C1BAC061-A652-4EAB-932D-AA09ECA0B2A0}" destId="{6CA62E07-6353-48F7-B4C5-6C30F377D9F4}" srcOrd="0" destOrd="0" presId="urn:microsoft.com/office/officeart/2016/7/layout/VerticalSolidActionList"/>
    <dgm:cxn modelId="{02715414-A36C-42BB-9EA2-3435E594CB04}" type="presParOf" srcId="{6CA62E07-6353-48F7-B4C5-6C30F377D9F4}" destId="{D1E2AE6F-A6AE-4C8A-924F-3B1AEBBC6327}" srcOrd="0" destOrd="0" presId="urn:microsoft.com/office/officeart/2016/7/layout/VerticalSolidActionList"/>
    <dgm:cxn modelId="{2A34674F-9989-458D-A7B4-B37C869DED8D}" type="presParOf" srcId="{6CA62E07-6353-48F7-B4C5-6C30F377D9F4}" destId="{3E5E2753-9E4B-4359-AAF6-C36F0E5F065F}" srcOrd="1" destOrd="0" presId="urn:microsoft.com/office/officeart/2016/7/layout/VerticalSolidActionList"/>
    <dgm:cxn modelId="{D4956CB4-6F6B-4DFC-8D0D-7694BFC97FE3}" type="presParOf" srcId="{C1BAC061-A652-4EAB-932D-AA09ECA0B2A0}" destId="{9330DF2A-E87E-4263-B7D7-5FB2411704C4}" srcOrd="1" destOrd="0" presId="urn:microsoft.com/office/officeart/2016/7/layout/VerticalSolidActionList"/>
    <dgm:cxn modelId="{ADA9421A-6917-4B07-9E40-DC6866176898}" type="presParOf" srcId="{C1BAC061-A652-4EAB-932D-AA09ECA0B2A0}" destId="{93E2A206-27A5-4A42-B242-E92DE0A8AC0B}" srcOrd="2" destOrd="0" presId="urn:microsoft.com/office/officeart/2016/7/layout/VerticalSolidActionList"/>
    <dgm:cxn modelId="{6FADA7E8-FE95-445E-BE76-DDC15A9ED1ED}" type="presParOf" srcId="{93E2A206-27A5-4A42-B242-E92DE0A8AC0B}" destId="{837E6FA3-46D5-44D7-BBD6-1CD7D2D7F9EB}" srcOrd="0" destOrd="0" presId="urn:microsoft.com/office/officeart/2016/7/layout/VerticalSolidActionList"/>
    <dgm:cxn modelId="{A7AB615B-9628-4C9B-9FB5-BF2AF4039686}" type="presParOf" srcId="{93E2A206-27A5-4A42-B242-E92DE0A8AC0B}" destId="{444EBF08-5F61-48B3-B2DE-19BB93627D56}" srcOrd="1" destOrd="0" presId="urn:microsoft.com/office/officeart/2016/7/layout/VerticalSolidActionList"/>
    <dgm:cxn modelId="{719EBDEC-F7F8-406E-9B58-40BF8536C44D}" type="presParOf" srcId="{C1BAC061-A652-4EAB-932D-AA09ECA0B2A0}" destId="{7630BE8B-0365-4701-847B-2BF1365AD61F}" srcOrd="3" destOrd="0" presId="urn:microsoft.com/office/officeart/2016/7/layout/VerticalSolidActionList"/>
    <dgm:cxn modelId="{96CC1EF9-1053-4987-91A7-3C74DC3E7741}" type="presParOf" srcId="{C1BAC061-A652-4EAB-932D-AA09ECA0B2A0}" destId="{85A17E2C-CC15-4325-BF4E-53BF70F048D5}" srcOrd="4" destOrd="0" presId="urn:microsoft.com/office/officeart/2016/7/layout/VerticalSolidActionList"/>
    <dgm:cxn modelId="{A433FA9D-BA42-492E-B2F5-0598728A658A}" type="presParOf" srcId="{85A17E2C-CC15-4325-BF4E-53BF70F048D5}" destId="{1E6A2CEA-365F-4A8B-A31D-56EF83872C0B}" srcOrd="0" destOrd="0" presId="urn:microsoft.com/office/officeart/2016/7/layout/VerticalSolidActionList"/>
    <dgm:cxn modelId="{1FD06197-9F93-4190-95B5-783F49250B26}" type="presParOf" srcId="{85A17E2C-CC15-4325-BF4E-53BF70F048D5}" destId="{79E107BC-433F-4673-B571-257D4481B19D}" srcOrd="1" destOrd="0" presId="urn:microsoft.com/office/officeart/2016/7/layout/VerticalSolidAc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077CED-8EF8-48D8-B8D0-AEB172C833E2}">
      <dsp:nvSpPr>
        <dsp:cNvPr id="0" name=""/>
        <dsp:cNvSpPr/>
      </dsp:nvSpPr>
      <dsp:spPr>
        <a:xfrm>
          <a:off x="0" y="3307582"/>
          <a:ext cx="6891187" cy="108562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#Influence #MultiFaceted #Dynamic</a:t>
          </a:r>
        </a:p>
      </dsp:txBody>
      <dsp:txXfrm>
        <a:off x="0" y="3307582"/>
        <a:ext cx="6891187" cy="1085622"/>
      </dsp:txXfrm>
    </dsp:sp>
    <dsp:sp modelId="{7FFBAB34-FA5E-434F-A3AF-56AA64768994}">
      <dsp:nvSpPr>
        <dsp:cNvPr id="0" name=""/>
        <dsp:cNvSpPr/>
      </dsp:nvSpPr>
      <dsp:spPr>
        <a:xfrm rot="10800000">
          <a:off x="0" y="1654179"/>
          <a:ext cx="6891187" cy="1669687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May involve leadership of:</a:t>
          </a:r>
        </a:p>
      </dsp:txBody>
      <dsp:txXfrm rot="-10800000">
        <a:off x="0" y="1654179"/>
        <a:ext cx="6891187" cy="586060"/>
      </dsp:txXfrm>
    </dsp:sp>
    <dsp:sp modelId="{B52EF6E3-AC2B-409E-B32B-EF4229A1EC69}">
      <dsp:nvSpPr>
        <dsp:cNvPr id="0" name=""/>
        <dsp:cNvSpPr/>
      </dsp:nvSpPr>
      <dsp:spPr>
        <a:xfrm>
          <a:off x="3364" y="2240240"/>
          <a:ext cx="2294819" cy="499236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Information resources and infrastructures</a:t>
          </a:r>
        </a:p>
      </dsp:txBody>
      <dsp:txXfrm>
        <a:off x="3364" y="2240240"/>
        <a:ext cx="2294819" cy="499236"/>
      </dsp:txXfrm>
    </dsp:sp>
    <dsp:sp modelId="{735A4758-C295-4956-8CD9-06831A390568}">
      <dsp:nvSpPr>
        <dsp:cNvPr id="0" name=""/>
        <dsp:cNvSpPr/>
      </dsp:nvSpPr>
      <dsp:spPr>
        <a:xfrm>
          <a:off x="2298183" y="2240240"/>
          <a:ext cx="2294819" cy="499236"/>
        </a:xfrm>
        <a:prstGeom prst="rect">
          <a:avLst/>
        </a:prstGeom>
        <a:solidFill>
          <a:schemeClr val="accent5">
            <a:tint val="40000"/>
            <a:alpha val="90000"/>
            <a:hueOff val="-3369881"/>
            <a:satOff val="-11416"/>
            <a:lumOff val="-1464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Social knowledge processes</a:t>
          </a:r>
        </a:p>
      </dsp:txBody>
      <dsp:txXfrm>
        <a:off x="2298183" y="2240240"/>
        <a:ext cx="2294819" cy="499236"/>
      </dsp:txXfrm>
    </dsp:sp>
    <dsp:sp modelId="{A7571800-0196-4ECB-9960-C03A83D346ED}">
      <dsp:nvSpPr>
        <dsp:cNvPr id="0" name=""/>
        <dsp:cNvSpPr/>
      </dsp:nvSpPr>
      <dsp:spPr>
        <a:xfrm>
          <a:off x="4593003" y="2240240"/>
          <a:ext cx="2294819" cy="499236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20320" rIns="113792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Organizational learning</a:t>
          </a:r>
        </a:p>
      </dsp:txBody>
      <dsp:txXfrm>
        <a:off x="4593003" y="2240240"/>
        <a:ext cx="2294819" cy="499236"/>
      </dsp:txXfrm>
    </dsp:sp>
    <dsp:sp modelId="{85CFD8C3-FC32-443C-9F39-8AD1F2C5592F}">
      <dsp:nvSpPr>
        <dsp:cNvPr id="0" name=""/>
        <dsp:cNvSpPr/>
      </dsp:nvSpPr>
      <dsp:spPr>
        <a:xfrm rot="10800000">
          <a:off x="0" y="776"/>
          <a:ext cx="6891187" cy="1669687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An approach to leadership that “uses data to drive the mission, vision and values into the daily work.” (Sommers, Denise)</a:t>
          </a:r>
        </a:p>
      </dsp:txBody>
      <dsp:txXfrm rot="10800000">
        <a:off x="0" y="776"/>
        <a:ext cx="6891187" cy="108491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5E2753-9E4B-4359-AAF6-C36F0E5F065F}">
      <dsp:nvSpPr>
        <dsp:cNvPr id="0" name=""/>
        <dsp:cNvSpPr/>
      </dsp:nvSpPr>
      <dsp:spPr>
        <a:xfrm>
          <a:off x="2103120" y="1359"/>
          <a:ext cx="8412480" cy="139378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Start with the end first</a:t>
          </a:r>
        </a:p>
      </dsp:txBody>
      <dsp:txXfrm>
        <a:off x="2103120" y="1359"/>
        <a:ext cx="8412480" cy="1393787"/>
      </dsp:txXfrm>
    </dsp:sp>
    <dsp:sp modelId="{D1E2AE6F-A6AE-4C8A-924F-3B1AEBBC6327}">
      <dsp:nvSpPr>
        <dsp:cNvPr id="0" name=""/>
        <dsp:cNvSpPr/>
      </dsp:nvSpPr>
      <dsp:spPr>
        <a:xfrm>
          <a:off x="0" y="1359"/>
          <a:ext cx="2103120" cy="139378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Start</a:t>
          </a:r>
        </a:p>
      </dsp:txBody>
      <dsp:txXfrm>
        <a:off x="0" y="1359"/>
        <a:ext cx="2103120" cy="1393787"/>
      </dsp:txXfrm>
    </dsp:sp>
    <dsp:sp modelId="{444EBF08-5F61-48B3-B2DE-19BB93627D56}">
      <dsp:nvSpPr>
        <dsp:cNvPr id="0" name=""/>
        <dsp:cNvSpPr/>
      </dsp:nvSpPr>
      <dsp:spPr>
        <a:xfrm>
          <a:off x="2103120" y="1478775"/>
          <a:ext cx="8412480" cy="1393787"/>
        </a:xfrm>
        <a:prstGeom prst="rect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E.g. Call to Action, Changing Minds, Culture, Belief</a:t>
          </a:r>
        </a:p>
      </dsp:txBody>
      <dsp:txXfrm>
        <a:off x="2103120" y="1478775"/>
        <a:ext cx="8412480" cy="1393787"/>
      </dsp:txXfrm>
    </dsp:sp>
    <dsp:sp modelId="{837E6FA3-46D5-44D7-BBD6-1CD7D2D7F9EB}">
      <dsp:nvSpPr>
        <dsp:cNvPr id="0" name=""/>
        <dsp:cNvSpPr/>
      </dsp:nvSpPr>
      <dsp:spPr>
        <a:xfrm>
          <a:off x="0" y="1478775"/>
          <a:ext cx="2103120" cy="1393787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Call</a:t>
          </a:r>
        </a:p>
      </dsp:txBody>
      <dsp:txXfrm>
        <a:off x="0" y="1478775"/>
        <a:ext cx="2103120" cy="1393787"/>
      </dsp:txXfrm>
    </dsp:sp>
    <dsp:sp modelId="{79E107BC-433F-4673-B571-257D4481B19D}">
      <dsp:nvSpPr>
        <dsp:cNvPr id="0" name=""/>
        <dsp:cNvSpPr/>
      </dsp:nvSpPr>
      <dsp:spPr>
        <a:xfrm>
          <a:off x="2103120" y="2956190"/>
          <a:ext cx="8412480" cy="1393787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225" tIns="354022" rIns="163225" bIns="354022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Build the story out – One brick at a time, leading the audience to the conclusion to end of the story.</a:t>
          </a:r>
        </a:p>
      </dsp:txBody>
      <dsp:txXfrm>
        <a:off x="2103120" y="2956190"/>
        <a:ext cx="8412480" cy="1393787"/>
      </dsp:txXfrm>
    </dsp:sp>
    <dsp:sp modelId="{1E6A2CEA-365F-4A8B-A31D-56EF83872C0B}">
      <dsp:nvSpPr>
        <dsp:cNvPr id="0" name=""/>
        <dsp:cNvSpPr/>
      </dsp:nvSpPr>
      <dsp:spPr>
        <a:xfrm>
          <a:off x="0" y="2956190"/>
          <a:ext cx="2103120" cy="1393787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1290" tIns="137675" rIns="111290" bIns="137675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/>
            <a:t>Build</a:t>
          </a:r>
        </a:p>
      </dsp:txBody>
      <dsp:txXfrm>
        <a:off x="0" y="2956190"/>
        <a:ext cx="2103120" cy="13937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VerticalSolidActionList">
  <dgm:title val="Vertical Solid Action List"/>
  <dgm:desc val="Use to show non-sequential or grouped lists of information. Works well with large amounts of text. All text has the same level of emphasis, and direction is not implied."/>
  <dgm:catLst>
    <dgm:cat type="list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  <dgm:pt modelId="5">
          <dgm:prSet phldr="1"/>
        </dgm:pt>
        <dgm:pt modelId="5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7" srcId="0" destId="4" srcOrd="3" destOrd="0"/>
        <dgm:cxn modelId="8" srcId="0" destId="5" srcOrd="4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  <dgm:cxn modelId="53" srcId="5" destId="5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6"/>
      <dgm:constr type="primFontSz" for="des" forName="parentText" op="equ" val="28"/>
      <dgm:constr type="primFontSz" for="des" forName="descendantText" refType="primFontSz" refFor="des" refForName="parentText" op="lte" fact="0.82"/>
      <dgm:constr type="primFontSz" for="des" forName="parentText" refType="primFontSz" refFor="des" refForName="descendantText" op="lte" fact="1.25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2"/>
          <dgm:constr type="w" for="ch" forName="descendantText" refType="w" fact="0.8"/>
          <dgm:constr type="h" for="ch" forName="parentText" refType="h"/>
          <dgm:constr type="h" for="ch" forName="descendantText" refType="h" refFor="ch" refForName="parentText"/>
        </dgm:constrLst>
        <dgm:ruleLst/>
        <dgm:layoutNode name="parentText" styleLbl="alignNode1">
          <dgm:varLst>
            <dgm:chMax val="1"/>
            <dgm:bulletEnabled/>
          </dgm:varLst>
          <dgm:alg type="tx"/>
          <dgm:shape xmlns:r="http://schemas.openxmlformats.org/officeDocument/2006/relationships" type="rect" r:blip="" zOrderOff="3">
            <dgm:adjLst/>
          </dgm:shape>
          <dgm:presOf axis="self" ptType="node"/>
          <dgm:constrLst>
            <dgm:constr type="tMarg" refType="h" fact="0.28"/>
            <dgm:constr type="bMarg" refType="h" fact="0.28"/>
            <dgm:constr type="lMarg" refType="w" fact="0.15"/>
            <dgm:constr type="rMarg" refType="w" fact="0.15"/>
          </dgm:constrLst>
          <dgm:ruleLst>
            <dgm:rule type="primFontSz" val="15" fact="NaN" max="NaN"/>
          </dgm:ruleLst>
        </dgm:layoutNode>
        <dgm:layoutNode name="descendantText" styleLbl="alignAccFollowNode1">
          <dgm:varLst>
            <dgm:bulletEnabled/>
          </dgm:varLst>
          <dgm:alg type="tx">
            <dgm:param type="stBulletLvl" val="0"/>
            <dgm:param type="parTxLTRAlign" val="l"/>
            <dgm:param type="shpTxLTRAlignCh" val="l"/>
            <dgm:param type="parTxRTLAlign" val="r"/>
            <dgm:param type="shpTxRTLAlignCh" val="r"/>
          </dgm:alg>
          <dgm:choose name="Name10">
            <dgm:if name="Name11" func="var" arg="dir" op="equ" val="norm">
              <dgm:shape xmlns:r="http://schemas.openxmlformats.org/officeDocument/2006/relationships" type="rect" r:blip="">
                <dgm:adjLst/>
              </dgm:shape>
            </dgm:if>
            <dgm:else name="Name12">
              <dgm:shape xmlns:r="http://schemas.openxmlformats.org/officeDocument/2006/relationships" type="rect" r:blip="">
                <dgm:adjLst/>
              </dgm:shape>
            </dgm:else>
          </dgm:choose>
          <dgm:presOf axis="des" ptType="node"/>
          <dgm:constrLst>
            <dgm:constr type="primFontSz" val="24"/>
            <dgm:constr type="lMarg" refType="w" fact="0.055"/>
            <dgm:constr type="rMarg" refType="w" fact="0.055"/>
            <dgm:constr type="tMarg" refType="h" fact="0.72"/>
            <dgm:constr type="bMarg" refType="h" fact="0.72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3A60D-AAB1-4DC6-A52A-179201ECEA77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666E6E-E18C-4446-A8D5-DDA355D6A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35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325AE-6004-4B7D-9BDD-D621424A8D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79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https://www2.deloitte.com/insights/us/en/topics/analytics/data-driven-storytelling.html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Stories have always been effective tools to transmit human experience; those that involve data and analysis are just relatively recent versions of them. Narrative is the way we simplify and make sense of a complex world. It supplies context, insight, interpretation—all the things that make data meaningful and analytics more relevant and interesting.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https://www.onespot.com/blog/infographic-the-science-of-storytelling/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Storytelling is one of the oldest forms of both teaching and entertainment. It is the way history was traditionally recorded, how values were inculcated, and how families and neighborhoods bonded.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Our brain is really build for telling and listening to stories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we hear stories it releases dopamine into our system that place emotions behind data, which make it easier to remember.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other neat thing about our brain is that when listening to a story our brain tends to turn the story into our own ideas and experiences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you ever heard a story that you weren’t a part of but when listening to it you can picture yourself there. That’s part of what makes stories so effective.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63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https://www.forbes.com/sites/brentdykes/2017/04/25/adventures-in-data-storytelling-three-key-traps-to-avoid/#6be4e6a73234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51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the purpose of</a:t>
            </a:r>
            <a:r>
              <a:rPr lang="en-US" baseline="0" dirty="0"/>
              <a:t> a presentation or of displaying data? When telling a data story the story should be intentional, direct, and purposed.</a:t>
            </a:r>
          </a:p>
          <a:p>
            <a:endParaRPr lang="en-US" baseline="0" dirty="0"/>
          </a:p>
          <a:p>
            <a:r>
              <a:rPr lang="en-US" baseline="0" dirty="0"/>
              <a:t>Do you want the hearers to open their checkbook and support a cause?</a:t>
            </a:r>
          </a:p>
          <a:p>
            <a:r>
              <a:rPr lang="en-US" baseline="0" dirty="0"/>
              <a:t>Do you want them to volunteer their time, energy, and network to help and support your cause?</a:t>
            </a:r>
          </a:p>
          <a:p>
            <a:r>
              <a:rPr lang="en-US" baseline="0" dirty="0"/>
              <a:t>Do you want to make them believe, make them believe that they can have a difference and it is possible.</a:t>
            </a:r>
          </a:p>
          <a:p>
            <a:r>
              <a:rPr lang="en-US" baseline="0" dirty="0"/>
              <a:t>Do you want to change the culture, change the environment? </a:t>
            </a:r>
          </a:p>
          <a:p>
            <a:br>
              <a:rPr lang="en-US" baseline="0" dirty="0"/>
            </a:br>
            <a:r>
              <a:rPr lang="en-US" baseline="0" dirty="0"/>
              <a:t>Start the data story with an end in mind and then support that with a well-structured story through data.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04728D5-99D5-4B27-8F03-9C83ED48E170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135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325AE-6004-4B7D-9BDD-D621424A8D1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23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44829-575A-49F0-9F9E-C475C8BD48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DC06BF-727F-43AD-8CD8-C3C42C8D6F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16597F-2ACE-4601-9EB5-16363A01E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D5CC-41E8-4482-BE9E-DC0C1FC5E34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FC3A75-F9B0-4C48-BAA3-250C71025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C3281-EFBC-48A3-9FB5-872D58348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F1FA-77F4-4251-BDCB-F9FE6FABA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7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99293-D93A-4450-BAF2-28A8C3F43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302074-42C7-4834-9F07-FEE4BAE47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35D725-58BF-45BE-A03D-379A0429C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D5CC-41E8-4482-BE9E-DC0C1FC5E34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DD46E-C5D8-4748-8E27-E7C55E3D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F49BFF-D3FB-4B6E-B7ED-F6D37CEF9B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F1FA-77F4-4251-BDCB-F9FE6FABA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933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D9E3AA-8E88-4DEE-B1F4-96BC4BD707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CACAC8-F3A4-4072-9472-B0875F36B2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01ACE-4F6C-4BDD-BDE9-D6204F51B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D5CC-41E8-4482-BE9E-DC0C1FC5E34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2B566-84F3-445B-8CBF-D6FEA7766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50062-C50F-4D29-9B30-45C38681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F1FA-77F4-4251-BDCB-F9FE6FABA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660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036" y="1825625"/>
            <a:ext cx="5570764" cy="435133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lang="en-US" sz="36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 lang="en-US" sz="24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80264" cy="4351338"/>
          </a:xfrm>
        </p:spPr>
        <p:txBody>
          <a:bodyPr/>
          <a:lstStyle>
            <a:lvl1pPr marL="0" indent="0">
              <a:buNone/>
              <a:defRPr lang="en-US" sz="36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 lang="en-US" sz="24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/>
              <a:t>Edit Master text styles</a:t>
            </a:r>
          </a:p>
          <a:p>
            <a:pPr marL="0" lvl="1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/>
              <a:t>Second level</a:t>
            </a:r>
          </a:p>
          <a:p>
            <a:pPr marL="0" lvl="2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</a:pPr>
            <a:r>
              <a:rPr lang="en-US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ADF286-71A8-45E9-A5F7-4995209A4D57}" type="slidenum">
              <a:rPr lang="en-US" smtClean="0"/>
              <a:pPr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04850" y="103868"/>
            <a:ext cx="10515600" cy="1063625"/>
          </a:xfrm>
        </p:spPr>
        <p:txBody>
          <a:bodyPr>
            <a:normAutofit/>
          </a:bodyPr>
          <a:lstStyle>
            <a:lvl1pPr>
              <a:defRPr lang="en-US" sz="540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852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9036" y="1825625"/>
            <a:ext cx="11103428" cy="4351338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FontTx/>
              <a:buNone/>
              <a:defRPr lang="en-US" sz="3600" kern="1200" baseline="0" dirty="0" smtClean="0">
                <a:solidFill>
                  <a:srgbClr val="032D84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>
              <a:buNone/>
              <a:defRPr lang="en-US" sz="2400" kern="1200" baseline="0" dirty="0" smtClean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6ADF286-71A8-45E9-A5F7-4995209A4D57}" type="slidenum">
              <a:rPr lang="en-US" smtClean="0"/>
              <a:pPr>
                <a:defRPr/>
              </a:pPr>
              <a:t>‹#›</a:t>
            </a:fld>
            <a:endParaRPr lang="en-US" sz="1600">
              <a:solidFill>
                <a:schemeClr val="tx2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04850" y="103868"/>
            <a:ext cx="10515600" cy="1063625"/>
          </a:xfrm>
        </p:spPr>
        <p:txBody>
          <a:bodyPr>
            <a:normAutofit/>
          </a:bodyPr>
          <a:lstStyle>
            <a:lvl1pPr>
              <a:defRPr lang="en-US" sz="5400" kern="1200" dirty="0">
                <a:solidFill>
                  <a:schemeClr val="bg1"/>
                </a:solidFill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958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DF1D2-1DAE-4C60-BA54-B9515CEB3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FC5FE4-08C6-45E0-BDBE-EED582BC12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20BF8-0F29-41B4-A54C-5E915217E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D5CC-41E8-4482-BE9E-DC0C1FC5E34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4BDF4-C9E5-4A54-B121-C5707DB86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46BEB-42C6-4EC3-A0F1-759C0CB4B7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F1FA-77F4-4251-BDCB-F9FE6FABA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10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F4CD-660B-4ED1-8C49-0BFF4C7D2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F00888-2F20-426F-88BD-2A2372180A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9FBE36-6F0A-439C-BE86-3C0B66516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D5CC-41E8-4482-BE9E-DC0C1FC5E34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E7D4C3-F08C-4AEF-B499-9A138D47D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21CF8A-FDC7-46FE-9AE5-C9FAB4B01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F1FA-77F4-4251-BDCB-F9FE6FABA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35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3D53C0-985D-4AA5-8977-2689DA667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7EF2BB-B971-455A-97E2-1D96915E7D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C63BA7-71FC-4B73-8FA8-17B587FF4D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FCAFED-2676-4A19-90F7-1C98B69A3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D5CC-41E8-4482-BE9E-DC0C1FC5E34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6B3E9-6DE5-4308-A396-ABDE7215A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88BAB2-0A76-4C0B-A7E5-6CB26107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F1FA-77F4-4251-BDCB-F9FE6FABA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48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10A24-71FE-4832-97BD-14D192468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102FAD-00F2-40D7-83A6-9CD5BF614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0F31F-34BB-4EB7-BE94-22972C0995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668B954-7E85-4F87-8964-BF1052D57C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8DCBF-B2AF-446C-AD4A-F796E00952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BB73C3-82CD-4C0C-8AF6-AF4E329C7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D5CC-41E8-4482-BE9E-DC0C1FC5E34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66F6F8-8EE7-46DB-87E1-50D6CD08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4EF811-2962-41EA-80D7-E1C3E486B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F1FA-77F4-4251-BDCB-F9FE6FABA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334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B7543-DD7F-4E09-93CF-DB62B4000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9EE630-0296-4385-877E-D90D8C604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D5CC-41E8-4482-BE9E-DC0C1FC5E34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57ECEC-6C71-4E9F-8625-939FE326D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1671EE-95C3-4A76-B8FD-C334D0FE5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F1FA-77F4-4251-BDCB-F9FE6FABA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3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A6553C-E142-4E3A-91A3-220385365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D5CC-41E8-4482-BE9E-DC0C1FC5E34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15201CE-AE18-46AF-A570-A1E5D9443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3A5B66-175A-465F-9DE4-75500E01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F1FA-77F4-4251-BDCB-F9FE6FABA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114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453ED-4CB0-44AC-8195-A7BA572D2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8B5C2-4A18-4A6F-B75F-159D4AC9F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F8E590-6373-4C75-BADB-C0D82B8A1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5882F-1D13-417F-8957-2FA001050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D5CC-41E8-4482-BE9E-DC0C1FC5E34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23EDA6-A3F8-4FF7-8FEA-B64CF8EDA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1726E0-4FC9-4675-B65C-FA937DCD2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F1FA-77F4-4251-BDCB-F9FE6FABA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295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5AE681-F26C-48DF-95DF-325B270892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EF1167-D59A-45DD-8B96-F4E342B0D7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39952E-13E2-4C18-A432-26E6D4A76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5DAFA-ED58-4128-8439-FA3F720398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7D5CC-41E8-4482-BE9E-DC0C1FC5E34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9E2A4D-5887-4DF3-9C64-A7D86B0EF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8D5F4A-C03B-46FA-8F98-400676AD9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94F1FA-77F4-4251-BDCB-F9FE6FABA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365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FF7A2-6A5C-4098-9D6E-5F600A32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562F3-7142-4B85-9827-81A921BD18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F9903-3074-460A-B81D-959AFA888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7D5CC-41E8-4482-BE9E-DC0C1FC5E343}" type="datetimeFigureOut">
              <a:rPr lang="en-US" smtClean="0"/>
              <a:t>6/17/2020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C715C6-D4B6-4767-B9B2-2EED18C1D4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5EA057-84F2-423B-A601-F5A3026F4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4F1FA-77F4-4251-BDCB-F9FE6FABAC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652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ommunity.powerbi.com/t5/Themes-Gallery/bd-p/ThemesGallery" TargetMode="Externa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erald.com/insight/content/doi/10.1108/AJIM-02-2014-0029/full/html" TargetMode="External"/><Relationship Id="rId2" Type="http://schemas.openxmlformats.org/officeDocument/2006/relationships/hyperlink" Target="https://gseuphsdlibrary.files.wordpress.com/2013/03/information-leadership-leading-with-the-end-in-mind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indtools.com/pages/article/leadership-style-quiz.htm" TargetMode="External"/><Relationship Id="rId4" Type="http://schemas.openxmlformats.org/officeDocument/2006/relationships/hyperlink" Target="https://www.liveandlearnconsultancy.co.uk/different-leadership-style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dtools.com/pages/article/leadership-style-quiz.htm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448055"/>
            <a:ext cx="3414370" cy="3801257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24D8BF-A63D-4BE6-8C1E-A6CB4AAF10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240" y="731519"/>
            <a:ext cx="2845191" cy="32375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3200">
                <a:solidFill>
                  <a:srgbClr val="FFFFFF"/>
                </a:solidFill>
              </a:rPr>
              <a:t>Data Storytelling with Power BI: </a:t>
            </a:r>
            <a:br>
              <a:rPr lang="en-US" sz="3200">
                <a:solidFill>
                  <a:srgbClr val="FFFFFF"/>
                </a:solidFill>
              </a:rPr>
            </a:br>
            <a:br>
              <a:rPr lang="en-US" sz="3200">
                <a:solidFill>
                  <a:srgbClr val="FFFFFF"/>
                </a:solidFill>
              </a:rPr>
            </a:br>
            <a:r>
              <a:rPr lang="en-US" sz="3200">
                <a:solidFill>
                  <a:srgbClr val="FFFFFF"/>
                </a:solidFill>
              </a:rPr>
              <a:t>An Exercise in Information Leadership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017095-4D3D-4A86-BC41-C74963AA0B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1" r="-1" b="-1"/>
          <a:stretch/>
        </p:blipFill>
        <p:spPr>
          <a:xfrm>
            <a:off x="4191610" y="435429"/>
            <a:ext cx="7523283" cy="3725112"/>
          </a:xfrm>
          <a:prstGeom prst="rect">
            <a:avLst/>
          </a:prstGeom>
        </p:spPr>
      </p:pic>
      <p:sp>
        <p:nvSpPr>
          <p:cNvPr id="70" name="Rectangle 6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3" y="4419227"/>
            <a:ext cx="3414369" cy="1979852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4603" y="4416552"/>
            <a:ext cx="7688475" cy="198424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24869B-ABAE-479C-803C-4ECA706EF8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79709" y="4642338"/>
            <a:ext cx="7037591" cy="15643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LinkedIn: Erin Ostrowsky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eostrowsky@pragmaticworks.com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Blog: Data-radiant.com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1800" dirty="0"/>
              <a:t>Twitter: @</a:t>
            </a:r>
            <a:r>
              <a:rPr lang="en-US" sz="1800" dirty="0" err="1"/>
              <a:t>RadiantData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392832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6B03CF8-DC24-4258-92AD-4CD37C29A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736" y="640081"/>
            <a:ext cx="4175104" cy="36819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Key Takeaway: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Know Thyself…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And Others!</a:t>
            </a:r>
          </a:p>
        </p:txBody>
      </p:sp>
      <p:pic>
        <p:nvPicPr>
          <p:cNvPr id="1026" name="Picture 2" descr="6 Different Leadership Styles Every Leader in Business Must Know">
            <a:extLst>
              <a:ext uri="{FF2B5EF4-FFF2-40B4-BE49-F238E27FC236}">
                <a16:creationId xmlns:a16="http://schemas.microsoft.com/office/drawing/2014/main" id="{B7B413E4-D149-476D-AD27-29AEC345AF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07" b="3"/>
          <a:stretch/>
        </p:blipFill>
        <p:spPr bwMode="auto">
          <a:xfrm>
            <a:off x="4654297" y="10"/>
            <a:ext cx="7537704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7185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77EFA4-ECFD-45A1-8064-F7548BFB3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Practical Application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2692D7-8031-4F41-A218-EF56E5EF0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3193" y="2224322"/>
            <a:ext cx="4559425" cy="4382076"/>
          </a:xfrm>
        </p:spPr>
        <p:txBody>
          <a:bodyPr anchor="ctr">
            <a:normAutofit/>
          </a:bodyPr>
          <a:lstStyle/>
          <a:p>
            <a:r>
              <a:rPr lang="en-US" sz="2000" dirty="0"/>
              <a:t>Take an inventory of self and others</a:t>
            </a:r>
          </a:p>
          <a:p>
            <a:pPr lvl="1"/>
            <a:r>
              <a:rPr lang="en-US" sz="2000" dirty="0"/>
              <a:t>Define your areas of influence</a:t>
            </a:r>
          </a:p>
          <a:p>
            <a:pPr lvl="1"/>
            <a:r>
              <a:rPr lang="en-US" sz="2000" dirty="0"/>
              <a:t>Understand how leadership styles impact and interact on your project(s)</a:t>
            </a:r>
          </a:p>
          <a:p>
            <a:r>
              <a:rPr lang="en-US" sz="2000" dirty="0"/>
              <a:t>Skills based focus</a:t>
            </a:r>
          </a:p>
          <a:p>
            <a:pPr lvl="1"/>
            <a:r>
              <a:rPr lang="en-US" sz="2000" dirty="0"/>
              <a:t>Training</a:t>
            </a:r>
          </a:p>
          <a:p>
            <a:pPr lvl="1"/>
            <a:r>
              <a:rPr lang="en-US" sz="2000" dirty="0"/>
              <a:t>Mentorship</a:t>
            </a:r>
          </a:p>
          <a:p>
            <a:pPr lvl="1"/>
            <a:r>
              <a:rPr lang="en-US" sz="2000" dirty="0"/>
              <a:t>Communication Skills</a:t>
            </a:r>
          </a:p>
          <a:p>
            <a:r>
              <a:rPr lang="en-US" sz="2000" dirty="0"/>
              <a:t>Are leaders born or made? </a:t>
            </a:r>
          </a:p>
          <a:p>
            <a:pPr lvl="1"/>
            <a:r>
              <a:rPr lang="en-US" sz="2000" dirty="0"/>
              <a:t>Develop yourself regardless of your answer to that </a:t>
            </a:r>
          </a:p>
          <a:p>
            <a:pPr lvl="1"/>
            <a:endParaRPr lang="en-US" sz="19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close up of a newspaper&#10;&#10;Description automatically generated">
            <a:extLst>
              <a:ext uri="{FF2B5EF4-FFF2-40B4-BE49-F238E27FC236}">
                <a16:creationId xmlns:a16="http://schemas.microsoft.com/office/drawing/2014/main" id="{302AAD17-554D-46E5-A067-A00EA3B75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635" r="2" b="2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313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CA0DAA6-33B8-4A25-810D-2F4D816FB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972594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F078E7-459F-4031-97E4-2EFC794F9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697" y="339213"/>
            <a:ext cx="3541793" cy="5707626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Business Intelligence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Leadership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 +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Power BI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=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A bridge between business and technology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5689DAB-5978-45C3-9713-7A4E26BCCF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05" r="-1" b="-1"/>
          <a:stretch/>
        </p:blipFill>
        <p:spPr>
          <a:xfrm>
            <a:off x="4654297" y="10"/>
            <a:ext cx="753770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423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38CF68E7-B20D-42AD-8DB1-07187E4C4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8631" y="4760132"/>
            <a:ext cx="3947420" cy="177782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Why Is Storytelling Important?</a:t>
            </a:r>
          </a:p>
        </p:txBody>
      </p:sp>
      <p:sp>
        <p:nvSpPr>
          <p:cNvPr id="94" name="Freeform: Shape 93">
            <a:extLst>
              <a:ext uri="{FF2B5EF4-FFF2-40B4-BE49-F238E27FC236}">
                <a16:creationId xmlns:a16="http://schemas.microsoft.com/office/drawing/2014/main" id="{44C110BA-81E8-4247-853A-5F2B93E92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37825"/>
          </a:xfrm>
          <a:custGeom>
            <a:avLst/>
            <a:gdLst>
              <a:gd name="connsiteX0" fmla="*/ 0 w 12192000"/>
              <a:gd name="connsiteY0" fmla="*/ 0 h 4537825"/>
              <a:gd name="connsiteX1" fmla="*/ 12192000 w 12192000"/>
              <a:gd name="connsiteY1" fmla="*/ 0 h 4537825"/>
              <a:gd name="connsiteX2" fmla="*/ 12192000 w 12192000"/>
              <a:gd name="connsiteY2" fmla="*/ 3020937 h 4537825"/>
              <a:gd name="connsiteX3" fmla="*/ 12192000 w 12192000"/>
              <a:gd name="connsiteY3" fmla="*/ 3213062 h 4537825"/>
              <a:gd name="connsiteX4" fmla="*/ 12192000 w 12192000"/>
              <a:gd name="connsiteY4" fmla="*/ 4188880 h 4537825"/>
              <a:gd name="connsiteX5" fmla="*/ 12113803 w 12192000"/>
              <a:gd name="connsiteY5" fmla="*/ 4197163 h 4537825"/>
              <a:gd name="connsiteX6" fmla="*/ 6753597 w 12192000"/>
              <a:gd name="connsiteY6" fmla="*/ 4520720 h 4537825"/>
              <a:gd name="connsiteX7" fmla="*/ 400746 w 12192000"/>
              <a:gd name="connsiteY7" fmla="*/ 4349377 h 4537825"/>
              <a:gd name="connsiteX8" fmla="*/ 0 w 12192000"/>
              <a:gd name="connsiteY8" fmla="*/ 4312401 h 4537825"/>
              <a:gd name="connsiteX9" fmla="*/ 0 w 12192000"/>
              <a:gd name="connsiteY9" fmla="*/ 3213062 h 4537825"/>
              <a:gd name="connsiteX10" fmla="*/ 0 w 12192000"/>
              <a:gd name="connsiteY10" fmla="*/ 3020937 h 4537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92000" h="4537825">
                <a:moveTo>
                  <a:pt x="0" y="0"/>
                </a:moveTo>
                <a:lnTo>
                  <a:pt x="12192000" y="0"/>
                </a:lnTo>
                <a:lnTo>
                  <a:pt x="12192000" y="3020937"/>
                </a:lnTo>
                <a:lnTo>
                  <a:pt x="12192000" y="3213062"/>
                </a:lnTo>
                <a:lnTo>
                  <a:pt x="12192000" y="4188880"/>
                </a:lnTo>
                <a:lnTo>
                  <a:pt x="12113803" y="4197163"/>
                </a:lnTo>
                <a:cubicBezTo>
                  <a:pt x="10139508" y="4395112"/>
                  <a:pt x="8237152" y="4488115"/>
                  <a:pt x="6753597" y="4520720"/>
                </a:cubicBezTo>
                <a:cubicBezTo>
                  <a:pt x="4940362" y="4560569"/>
                  <a:pt x="2657278" y="4541239"/>
                  <a:pt x="400746" y="4349377"/>
                </a:cubicBezTo>
                <a:lnTo>
                  <a:pt x="0" y="4312401"/>
                </a:lnTo>
                <a:lnTo>
                  <a:pt x="0" y="3213062"/>
                </a:lnTo>
                <a:lnTo>
                  <a:pt x="0" y="3020937"/>
                </a:lnTo>
                <a:close/>
              </a:path>
            </a:pathLst>
          </a:custGeom>
          <a:solidFill>
            <a:schemeClr val="tx1"/>
          </a:solidFill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26" name="Picture 2" descr="Image result for storytelling">
            <a:extLst>
              <a:ext uri="{FF2B5EF4-FFF2-40B4-BE49-F238E27FC236}">
                <a16:creationId xmlns:a16="http://schemas.microsoft.com/office/drawing/2014/main" id="{1BD6E574-227C-4F00-A6BD-8080DF593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3864" y="197499"/>
            <a:ext cx="9165431" cy="403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7A99FB5-7C7C-4A71-93ED-EC0DF7D213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18447" y="4767660"/>
            <a:ext cx="6281873" cy="177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28600" lvl="1"/>
            <a:r>
              <a:rPr lang="en-US" b="1" dirty="0">
                <a:latin typeface="+mn-lt"/>
                <a:cs typeface="+mn-cs"/>
              </a:rPr>
              <a:t>Stories have always been one of the most effective tools for sharing information with others.</a:t>
            </a:r>
          </a:p>
        </p:txBody>
      </p:sp>
    </p:spTree>
    <p:extLst>
      <p:ext uri="{BB962C8B-B14F-4D97-AF65-F5344CB8AC3E}">
        <p14:creationId xmlns:p14="http://schemas.microsoft.com/office/powerpoint/2010/main" val="19710690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76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3090B6D-E7FF-40B6-AF10-9A9036595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3 Key Elements of Data Storytelling</a:t>
            </a:r>
          </a:p>
        </p:txBody>
      </p:sp>
      <p:pic>
        <p:nvPicPr>
          <p:cNvPr id="3080" name="Picture 8" descr="A data story is an adept combination of data, narrative, and visuals that seeks to explain, enlighten and engage.">
            <a:extLst>
              <a:ext uri="{FF2B5EF4-FFF2-40B4-BE49-F238E27FC236}">
                <a16:creationId xmlns:a16="http://schemas.microsoft.com/office/drawing/2014/main" id="{6C8CE8B6-8833-4205-9458-7CE941E558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t="3630" r="32500" b="3190"/>
          <a:stretch/>
        </p:blipFill>
        <p:spPr bwMode="auto">
          <a:xfrm>
            <a:off x="5188529" y="492573"/>
            <a:ext cx="6484131" cy="588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3040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Purpose / Focus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1">
            <a:extLst>
              <a:ext uri="{FF2B5EF4-FFF2-40B4-BE49-F238E27FC236}">
                <a16:creationId xmlns:a16="http://schemas.microsoft.com/office/drawing/2014/main" id="{634F51CE-1585-487C-A120-8132FC66D3C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0111214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646082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79244D-6DF5-4D7F-9026-22E8D71D6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3683" y="524461"/>
            <a:ext cx="5570763" cy="10246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C4DDAA-F972-4074-9EF7-6F8D1B8A6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689758" y="689754"/>
            <a:ext cx="6858001" cy="5478485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D92042CC-05B6-4ACC-B95A-30ACA3A22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8485" y="321734"/>
            <a:ext cx="6070047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chemeClr val="accent5">
                    <a:lumMod val="50000"/>
                  </a:schemeClr>
                </a:solidFill>
                <a:latin typeface="+mj-lt"/>
                <a:ea typeface="+mj-ea"/>
                <a:cs typeface="+mj-cs"/>
              </a:rPr>
              <a:t>A Few Guidelines</a:t>
            </a: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3BC2E8DA-7215-48BD-964C-9F61B2E3AC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13517" y="1915886"/>
            <a:ext cx="4953020" cy="4060574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“5-Second Rule”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Rule of Odd Numbers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Symmetry vs. Balance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Flow Top Left to Right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White Space = Important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Colors Matter </a:t>
            </a:r>
            <a:r>
              <a:rPr lang="en-US" sz="2400" dirty="0">
                <a:latin typeface="+mj-lt"/>
                <a:sym typeface="Wingdings" panose="05000000000000000000" pitchFamily="2" charset="2"/>
              </a:rPr>
              <a:t></a:t>
            </a:r>
            <a:r>
              <a:rPr lang="en-US" sz="2400" dirty="0">
                <a:latin typeface="+mj-lt"/>
              </a:rPr>
              <a:t> Palettes</a:t>
            </a:r>
          </a:p>
        </p:txBody>
      </p:sp>
    </p:spTree>
    <p:extLst>
      <p:ext uri="{BB962C8B-B14F-4D97-AF65-F5344CB8AC3E}">
        <p14:creationId xmlns:p14="http://schemas.microsoft.com/office/powerpoint/2010/main" val="41367824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2"/>
            <a:ext cx="5242262" cy="2781866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43C052-875B-4C43-8EDB-8960F786C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699" y="762000"/>
            <a:ext cx="4646387" cy="214416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>
                <a:solidFill>
                  <a:srgbClr val="FFFFFF"/>
                </a:solidFill>
                <a:latin typeface="+mj-lt"/>
                <a:cs typeface="+mj-cs"/>
              </a:rPr>
              <a:t>Themes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8B9026-04DF-499B-A388-67FCB7435E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74405" y="459771"/>
            <a:ext cx="1294599" cy="1296997"/>
          </a:xfrm>
          <a:prstGeom prst="rect">
            <a:avLst/>
          </a:prstGeom>
          <a:solidFill>
            <a:srgbClr val="C7403B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5CC4153-3F0D-4F4C-8F12-E8FC3FA40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8955" y="1935089"/>
            <a:ext cx="1294599" cy="1296998"/>
          </a:xfrm>
          <a:prstGeom prst="rect">
            <a:avLst/>
          </a:prstGeom>
          <a:solidFill>
            <a:schemeClr val="accent5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3395974"/>
            <a:ext cx="6706946" cy="3006661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382BC25-DD26-4C30-8035-99E13100BF1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4698" y="3648548"/>
            <a:ext cx="6108726" cy="2481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Custom Themes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	Personal, Community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Branding, Branding, Branding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Gather HEX Codes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  <a:hlinkClick r:id="rId2"/>
              </a:rPr>
              <a:t>https://community.powerbi.com/t5/Themes-Gallery/bd-p/ThemesGallery</a:t>
            </a: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5" name="Picture 4" descr="A close up of text on a black background&#10;&#10;Description automatically generated">
            <a:extLst>
              <a:ext uri="{FF2B5EF4-FFF2-40B4-BE49-F238E27FC236}">
                <a16:creationId xmlns:a16="http://schemas.microsoft.com/office/drawing/2014/main" id="{A598945E-BD45-40C3-A08C-0321158500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1" r="14817" b="-2"/>
          <a:stretch/>
        </p:blipFill>
        <p:spPr>
          <a:xfrm>
            <a:off x="7339089" y="450221"/>
            <a:ext cx="4371502" cy="595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700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5E513F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B698F1-55CA-4E5D-AA9B-350F1ECAC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>
                <a:solidFill>
                  <a:srgbClr val="FFFFFF"/>
                </a:solidFill>
                <a:latin typeface="+mj-lt"/>
                <a:cs typeface="+mj-cs"/>
              </a:rPr>
              <a:t>Background Images</a:t>
            </a:r>
          </a:p>
        </p:txBody>
      </p:sp>
      <p:pic>
        <p:nvPicPr>
          <p:cNvPr id="5" name="Picture 4" descr="A picture containing sitting, floor&#10;&#10;Description automatically generated">
            <a:extLst>
              <a:ext uri="{FF2B5EF4-FFF2-40B4-BE49-F238E27FC236}">
                <a16:creationId xmlns:a16="http://schemas.microsoft.com/office/drawing/2014/main" id="{051CC61A-B9BB-45C3-80A1-3F1A4AFE09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54" r="1" b="1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1E60AE8-9F59-4C96-9241-E3225AB58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+mn-lt"/>
                <a:cs typeface="+mn-cs"/>
              </a:rPr>
              <a:t>Work Smart, Not Hard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+mn-lt"/>
                <a:cs typeface="+mn-cs"/>
              </a:rPr>
              <a:t>Use Basic Tools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+mn-lt"/>
                <a:cs typeface="+mn-cs"/>
              </a:rPr>
              <a:t>Consider Branding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+mn-lt"/>
                <a:cs typeface="+mn-cs"/>
              </a:rPr>
              <a:t>Focus is Data, not Background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+mn-lt"/>
                <a:cs typeface="+mn-cs"/>
              </a:rPr>
              <a:t>Consistency Across Design		</a:t>
            </a:r>
          </a:p>
        </p:txBody>
      </p:sp>
    </p:spTree>
    <p:extLst>
      <p:ext uri="{BB962C8B-B14F-4D97-AF65-F5344CB8AC3E}">
        <p14:creationId xmlns:p14="http://schemas.microsoft.com/office/powerpoint/2010/main" val="32723035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25FCE169-4276-4005-8C82-CCC9C80C4F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461736"/>
            <a:ext cx="6675119" cy="186629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155" y="730155"/>
            <a:ext cx="6090743" cy="142287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Resources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9951" y="467575"/>
            <a:ext cx="2148840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990" y="471340"/>
            <a:ext cx="2148840" cy="1856689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76301"/>
            <a:ext cx="6675119" cy="3922777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8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6384" y="2717021"/>
            <a:ext cx="6034514" cy="3410824"/>
          </a:xfrm>
        </p:spPr>
        <p:txBody>
          <a:bodyPr vert="horz" lIns="91440" tIns="45720" rIns="91440" bIns="45720" numCol="1" rtlCol="0" anchor="ctr">
            <a:normAutofit/>
          </a:bodyPr>
          <a:lstStyle/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+mn-lt"/>
                <a:cs typeface="+mn-cs"/>
              </a:rPr>
              <a:t>Data Stories Gallery: </a:t>
            </a:r>
          </a:p>
          <a:p>
            <a:pPr marL="914400" lvl="1" indent="-228600"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  <a:cs typeface="+mn-cs"/>
              </a:rPr>
              <a:t>https://community.powerbi.com/t5/Data-Stories-Gallery/bd-p/DataStoriesGallery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+mn-lt"/>
                <a:cs typeface="+mn-cs"/>
              </a:rPr>
              <a:t>Power BI Custom Visuals: </a:t>
            </a:r>
          </a:p>
          <a:p>
            <a:pPr marL="914400" lvl="1" indent="-228600"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  <a:cs typeface="+mn-cs"/>
              </a:rPr>
              <a:t>https://appsource.microsoft.com/en-us/marketplace/apps?product=power-bi-visuals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chemeClr val="tx1"/>
                </a:solidFill>
                <a:latin typeface="+mn-lt"/>
                <a:cs typeface="+mn-cs"/>
              </a:rPr>
              <a:t>Power BI layouts and theme generator:</a:t>
            </a:r>
          </a:p>
          <a:p>
            <a:pPr marL="914400" lvl="1" indent="-228600">
              <a:buFont typeface="Arial" panose="020B0604020202020204" pitchFamily="34" charset="0"/>
              <a:buChar char="•"/>
            </a:pPr>
            <a:r>
              <a:rPr lang="en-US" sz="2000">
                <a:latin typeface="+mn-lt"/>
                <a:cs typeface="+mn-cs"/>
              </a:rPr>
              <a:t>https://powerbi.tips/layouts/</a:t>
            </a:r>
          </a:p>
          <a:p>
            <a:pPr marL="0" indent="-2286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200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1955DCA-E99D-4678-99DB-8075105C12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9951" y="2480956"/>
            <a:ext cx="4453128" cy="3922776"/>
          </a:xfrm>
          <a:prstGeom prst="rect">
            <a:avLst/>
          </a:prstGeom>
          <a:solidFill>
            <a:srgbClr val="7F7F7F">
              <a:alpha val="20000"/>
            </a:srgb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DF67C55-7DC4-458B-959E-FF16184877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3039"/>
          <a:stretch/>
        </p:blipFill>
        <p:spPr>
          <a:xfrm>
            <a:off x="7711306" y="2697448"/>
            <a:ext cx="3590418" cy="349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480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75C10F-7627-40E8-8FE7-E907EFCF6F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121" y="321734"/>
            <a:ext cx="5136412" cy="113573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>
                <a:solidFill>
                  <a:schemeClr val="tx1"/>
                </a:solidFill>
                <a:latin typeface="+mj-lt"/>
                <a:cs typeface="+mj-cs"/>
              </a:rPr>
              <a:t>Hello, my name is… </a:t>
            </a:r>
          </a:p>
        </p:txBody>
      </p:sp>
      <p:pic>
        <p:nvPicPr>
          <p:cNvPr id="8" name="Content Placeholder 7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30BCF4EB-F64F-41BA-BDB2-3E9291C79AF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009"/>
          <a:stretch/>
        </p:blipFill>
        <p:spPr>
          <a:xfrm>
            <a:off x="-2" y="10"/>
            <a:ext cx="5779884" cy="685799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88AF9FC-42F5-4588-A1A0-C764EFAB1D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12120" y="1782981"/>
            <a:ext cx="5136412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+mn-cs"/>
              </a:rPr>
              <a:t>Erin Ostrowsky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BI Consultant/Trainer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+mn-lt"/>
                <a:cs typeface="+mn-cs"/>
              </a:rPr>
              <a:t>Writer/Creator/Traveler</a:t>
            </a:r>
          </a:p>
          <a:p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+mn-cs"/>
              </a:rPr>
              <a:t>LinkedIn: Erin Ostrowsky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+mn-cs"/>
              </a:rPr>
              <a:t>eostrowsky@pragmaticworks.com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+mn-cs"/>
              </a:rPr>
              <a:t>Blog: Data-radiant.com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tx1"/>
                </a:solidFill>
                <a:latin typeface="+mn-lt"/>
                <a:cs typeface="+mn-cs"/>
              </a:rPr>
              <a:t>Twitter: @</a:t>
            </a:r>
            <a:r>
              <a:rPr lang="en-US" sz="2000" b="1" dirty="0" err="1">
                <a:solidFill>
                  <a:schemeClr val="tx1"/>
                </a:solidFill>
                <a:latin typeface="+mn-lt"/>
                <a:cs typeface="+mn-cs"/>
              </a:rPr>
              <a:t>RadiantData</a:t>
            </a:r>
            <a:endParaRPr lang="en-US" sz="20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4786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2" y="453981"/>
            <a:ext cx="6675120" cy="1877811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6BDC91-66D9-40A6-B000-882A45F3E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0"/>
            <a:ext cx="6089904" cy="1426464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Reference &amp; Resources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77100" y="461737"/>
            <a:ext cx="2149361" cy="1870055"/>
          </a:xfrm>
          <a:prstGeom prst="rect">
            <a:avLst/>
          </a:prstGeom>
          <a:solidFill>
            <a:schemeClr val="accent1">
              <a:alpha val="95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73768" y="453155"/>
            <a:ext cx="2149358" cy="1878638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0" y="2480956"/>
            <a:ext cx="11264206" cy="3918122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E1054-1D17-40B4-8B5F-E88BF7F21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456" y="2798385"/>
            <a:ext cx="10597729" cy="3283260"/>
          </a:xfrm>
        </p:spPr>
        <p:txBody>
          <a:bodyPr anchor="ctr">
            <a:normAutofit/>
          </a:bodyPr>
          <a:lstStyle/>
          <a:p>
            <a:r>
              <a:rPr lang="en-US" sz="2700" dirty="0">
                <a:hlinkClick r:id="rId2"/>
              </a:rPr>
              <a:t>https://gseuphsdlibrary.files.wordpress.com/2013/03/information-leadership-leading-with-the-end-in-mind.pdf</a:t>
            </a:r>
            <a:endParaRPr lang="en-US" sz="2700" dirty="0"/>
          </a:p>
          <a:p>
            <a:r>
              <a:rPr lang="en-US" sz="2700" dirty="0">
                <a:hlinkClick r:id="rId3"/>
              </a:rPr>
              <a:t>https://www.emerald.com/insight/content/doi/10.1108/AJIM-02-2014-0029/full/html</a:t>
            </a:r>
            <a:endParaRPr lang="en-US" sz="2700" dirty="0"/>
          </a:p>
          <a:p>
            <a:r>
              <a:rPr lang="en-US" sz="2700" dirty="0">
                <a:hlinkClick r:id="rId4"/>
              </a:rPr>
              <a:t>https://www.liveandlearnconsultancy.co.uk/different-leadership-styles/</a:t>
            </a:r>
            <a:endParaRPr lang="en-US" sz="2700" dirty="0"/>
          </a:p>
          <a:p>
            <a:r>
              <a:rPr lang="en-US" sz="2700" dirty="0">
                <a:hlinkClick r:id="rId5"/>
              </a:rPr>
              <a:t>https://www.mindtools.com/pages/article/leadership-style-quiz.htm</a:t>
            </a:r>
            <a:endParaRPr lang="en-US" sz="2700" dirty="0"/>
          </a:p>
          <a:p>
            <a:pPr marL="0" indent="0">
              <a:buNone/>
            </a:pPr>
            <a:endParaRPr lang="en-US" sz="2700" dirty="0"/>
          </a:p>
          <a:p>
            <a:endParaRPr lang="en-US" sz="2700" dirty="0"/>
          </a:p>
          <a:p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964670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 marL="0" indent="-2286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A little different today….</a:t>
            </a:r>
          </a:p>
          <a:p>
            <a:pPr marL="457200" indent="-2286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High level about Leadership 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  <a:sym typeface="Wingdings" panose="05000000000000000000" pitchFamily="2" charset="2"/>
              </a:rPr>
              <a:t> Information Leadership</a:t>
            </a:r>
          </a:p>
          <a:p>
            <a:pPr marL="457200" indent="-2286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Interaction </a:t>
            </a: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  <a:sym typeface="Wingdings" panose="05000000000000000000" pitchFamily="2" charset="2"/>
              </a:rPr>
              <a:t> Self Assessment (Self &amp; Others)</a:t>
            </a:r>
          </a:p>
          <a:p>
            <a:pPr marL="457200" indent="-2286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  <a:sym typeface="Wingdings" panose="05000000000000000000" pitchFamily="2" charset="2"/>
              </a:rPr>
              <a:t>Practical Application: Power BI &amp; Data Storytelling Tips</a:t>
            </a:r>
          </a:p>
          <a:p>
            <a:pPr marL="457200" indent="-2286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0" indent="-228600"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2AC6D7F-F068-4E11-BB06-F601D89BB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7DF67C55-7DC4-458B-959E-FF16184877A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3039"/>
          <a:stretch/>
        </p:blipFill>
        <p:spPr>
          <a:xfrm>
            <a:off x="7884057" y="694507"/>
            <a:ext cx="3796790" cy="3693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557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CA646A-28CB-4F6A-8178-44FBAD4BC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1385" y="1899358"/>
            <a:ext cx="9749230" cy="3095380"/>
          </a:xfrm>
          <a:prstGeom prst="rect">
            <a:avLst/>
          </a:prstGeom>
          <a:ln>
            <a:noFill/>
          </a:ln>
        </p:spPr>
      </p:pic>
      <p:sp>
        <p:nvSpPr>
          <p:cNvPr id="45" name="Isosceles Triangle 4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41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B4D1F0-1063-485A-87A2-0A29270DE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321734"/>
            <a:ext cx="6891187" cy="1135737"/>
          </a:xfrm>
        </p:spPr>
        <p:txBody>
          <a:bodyPr>
            <a:normAutofit/>
          </a:bodyPr>
          <a:lstStyle/>
          <a:p>
            <a:r>
              <a:rPr lang="en-US" sz="3600"/>
              <a:t>Information Leadership?</a:t>
            </a:r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5">
            <a:extLst>
              <a:ext uri="{FF2B5EF4-FFF2-40B4-BE49-F238E27FC236}">
                <a16:creationId xmlns:a16="http://schemas.microsoft.com/office/drawing/2014/main" id="{DE749BDB-6D5A-4563-9A7A-CC89003B02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457" r="13337" b="-1"/>
          <a:stretch/>
        </p:blipFill>
        <p:spPr>
          <a:xfrm>
            <a:off x="8129873" y="10"/>
            <a:ext cx="4062128" cy="6857990"/>
          </a:xfrm>
          <a:prstGeom prst="rect">
            <a:avLst/>
          </a:prstGeom>
        </p:spPr>
      </p:pic>
      <p:grpSp>
        <p:nvGrpSpPr>
          <p:cNvPr id="44" name="Group 4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23132" y="713128"/>
            <a:ext cx="1068867" cy="2126625"/>
            <a:chOff x="10918968" y="713127"/>
            <a:chExt cx="1273032" cy="2532832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Isosceles Triangle 4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33" name="Content Placeholder 2">
            <a:extLst>
              <a:ext uri="{FF2B5EF4-FFF2-40B4-BE49-F238E27FC236}">
                <a16:creationId xmlns:a16="http://schemas.microsoft.com/office/drawing/2014/main" id="{A5311D6F-A00F-4B70-AD9A-5AFF8CE076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0633824"/>
              </p:ext>
            </p:extLst>
          </p:nvPr>
        </p:nvGraphicFramePr>
        <p:xfrm>
          <a:off x="643467" y="1782981"/>
          <a:ext cx="6891187" cy="439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0283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AF0063DA-877C-4C73-8D01-089B18FBE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738715"/>
            <a:ext cx="10905066" cy="3380570"/>
          </a:xfrm>
          <a:prstGeom prst="rect">
            <a:avLst/>
          </a:prstGeom>
          <a:ln>
            <a:noFill/>
          </a:ln>
        </p:spPr>
      </p:pic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09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CA79E-A238-46B0-A33B-DC36BE887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Participation – What’s Your Style?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E9E7F58-51D7-4FFC-BD6C-9FD416537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350" b="43055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589F70-A6EE-4AFD-A445-889BD55A9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5574" y="3956050"/>
            <a:ext cx="7485413" cy="2452687"/>
          </a:xfrm>
        </p:spPr>
        <p:txBody>
          <a:bodyPr anchor="ctr">
            <a:noAutofit/>
          </a:bodyPr>
          <a:lstStyle/>
          <a:p>
            <a:r>
              <a:rPr lang="en-US" sz="2400" dirty="0">
                <a:hlinkClick r:id="rId3"/>
              </a:rPr>
              <a:t>https://www.mindtools.com/pages/article/leadership-style-quiz.htm</a:t>
            </a:r>
            <a:endParaRPr lang="en-US" sz="2400" dirty="0"/>
          </a:p>
          <a:p>
            <a:pPr lvl="1"/>
            <a:r>
              <a:rPr lang="en-US" dirty="0"/>
              <a:t>Authoritarian or Autocratic</a:t>
            </a:r>
          </a:p>
          <a:p>
            <a:pPr lvl="1"/>
            <a:r>
              <a:rPr lang="en-US" dirty="0"/>
              <a:t>Democratic or Participative</a:t>
            </a:r>
          </a:p>
          <a:p>
            <a:pPr lvl="1"/>
            <a:r>
              <a:rPr lang="en-US" dirty="0"/>
              <a:t>Delegating or </a:t>
            </a:r>
            <a:r>
              <a:rPr lang="en-US" dirty="0" err="1"/>
              <a:t>Lassez</a:t>
            </a:r>
            <a:r>
              <a:rPr lang="en-US" dirty="0"/>
              <a:t>-faire</a:t>
            </a:r>
          </a:p>
          <a:p>
            <a:r>
              <a:rPr lang="en-US" sz="2400" dirty="0"/>
              <a:t>Key Q: What does the success of your mission/project/team NEED from you? </a:t>
            </a:r>
          </a:p>
        </p:txBody>
      </p:sp>
    </p:spTree>
    <p:extLst>
      <p:ext uri="{BB962C8B-B14F-4D97-AF65-F5344CB8AC3E}">
        <p14:creationId xmlns:p14="http://schemas.microsoft.com/office/powerpoint/2010/main" val="396666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B5B46B9-FD7C-48E4-AC05-4C3537D33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57"/>
          <a:stretch/>
        </p:blipFill>
        <p:spPr>
          <a:xfrm>
            <a:off x="20" y="-1"/>
            <a:ext cx="12191980" cy="660034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F8F5D52-5D45-4F3C-8F75-2B3CBE0D4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7651"/>
            <a:ext cx="7666720" cy="6342698"/>
          </a:xfrm>
          <a:prstGeom prst="rect">
            <a:avLst/>
          </a:prstGeom>
        </p:spPr>
      </p:pic>
      <p:sp>
        <p:nvSpPr>
          <p:cNvPr id="24" name="Title 1">
            <a:extLst>
              <a:ext uri="{FF2B5EF4-FFF2-40B4-BE49-F238E27FC236}">
                <a16:creationId xmlns:a16="http://schemas.microsoft.com/office/drawing/2014/main" id="{DCC4CAE9-1647-490C-98DF-13CA557B9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6354" y="5188039"/>
            <a:ext cx="4286011" cy="1412310"/>
          </a:xfrm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Situational Awareness</a:t>
            </a:r>
          </a:p>
        </p:txBody>
      </p:sp>
    </p:spTree>
    <p:extLst>
      <p:ext uri="{BB962C8B-B14F-4D97-AF65-F5344CB8AC3E}">
        <p14:creationId xmlns:p14="http://schemas.microsoft.com/office/powerpoint/2010/main" val="34100026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rgbClr val="5063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C4BFD864-5E1C-451E-A5A8-AB64FB939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980" y="4277356"/>
            <a:ext cx="9966960" cy="156032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dirty="0">
                <a:solidFill>
                  <a:srgbClr val="50634A"/>
                </a:solidFill>
              </a:rPr>
              <a:t>Dig a little deeper</a:t>
            </a:r>
          </a:p>
        </p:txBody>
      </p:sp>
      <p:pic>
        <p:nvPicPr>
          <p:cNvPr id="1026" name="Picture 2" descr="Emotional and Social Intelligence Leadership Competencies: An Overview">
            <a:extLst>
              <a:ext uri="{FF2B5EF4-FFF2-40B4-BE49-F238E27FC236}">
                <a16:creationId xmlns:a16="http://schemas.microsoft.com/office/drawing/2014/main" id="{A4C44845-79D1-4E81-9445-A736EB460D6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1" r="1" b="1166"/>
          <a:stretch/>
        </p:blipFill>
        <p:spPr bwMode="auto">
          <a:xfrm>
            <a:off x="243840" y="256540"/>
            <a:ext cx="11704320" cy="376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2826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CF8DA03A6845418FCD79A9DEF0A081" ma:contentTypeVersion="13" ma:contentTypeDescription="Create a new document." ma:contentTypeScope="" ma:versionID="2d6a0fdfb3becca3c308ec9fbdd95d46">
  <xsd:schema xmlns:xsd="http://www.w3.org/2001/XMLSchema" xmlns:xs="http://www.w3.org/2001/XMLSchema" xmlns:p="http://schemas.microsoft.com/office/2006/metadata/properties" xmlns:ns3="9e0be824-3064-4c99-a0da-4ca4f14e3f4d" xmlns:ns4="5b8af5d0-cdd2-4c11-8246-6e06033bb5b0" targetNamespace="http://schemas.microsoft.com/office/2006/metadata/properties" ma:root="true" ma:fieldsID="6b4fbad6e751fdadbd298216dc0a6bce" ns3:_="" ns4:_="">
    <xsd:import namespace="9e0be824-3064-4c99-a0da-4ca4f14e3f4d"/>
    <xsd:import namespace="5b8af5d0-cdd2-4c11-8246-6e06033bb5b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0be824-3064-4c99-a0da-4ca4f14e3f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af5d0-cdd2-4c11-8246-6e06033bb5b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FC72388-7D9C-4B13-B9E0-3894C04B47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2B819B0-811A-445E-BA82-9B3C9119BF21}">
  <ds:schemaRefs>
    <ds:schemaRef ds:uri="http://purl.org/dc/terms/"/>
    <ds:schemaRef ds:uri="5b8af5d0-cdd2-4c11-8246-6e06033bb5b0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9e0be824-3064-4c99-a0da-4ca4f14e3f4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BC65294-271C-40DC-8DFB-3E0E1A1B7C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0be824-3064-4c99-a0da-4ca4f14e3f4d"/>
    <ds:schemaRef ds:uri="5b8af5d0-cdd2-4c11-8246-6e06033bb5b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918</Words>
  <Application>Microsoft Office PowerPoint</Application>
  <PresentationFormat>Widescreen</PresentationFormat>
  <Paragraphs>113</Paragraphs>
  <Slides>20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Segoe UI</vt:lpstr>
      <vt:lpstr>Segoe UI Light</vt:lpstr>
      <vt:lpstr>Office Theme</vt:lpstr>
      <vt:lpstr>Data Storytelling with Power BI:   An Exercise in Information Leadership</vt:lpstr>
      <vt:lpstr>Hello, my name is… </vt:lpstr>
      <vt:lpstr>Agenda</vt:lpstr>
      <vt:lpstr>PowerPoint Presentation</vt:lpstr>
      <vt:lpstr>Information Leadership?</vt:lpstr>
      <vt:lpstr>PowerPoint Presentation</vt:lpstr>
      <vt:lpstr>Participation – What’s Your Style?</vt:lpstr>
      <vt:lpstr>Situational Awareness</vt:lpstr>
      <vt:lpstr>Dig a little deeper</vt:lpstr>
      <vt:lpstr>Key Takeaway:  Know Thyself… And Others!</vt:lpstr>
      <vt:lpstr>Practical Application</vt:lpstr>
      <vt:lpstr>Business Intelligence Leadership  + Power BI = A bridge between business and technology</vt:lpstr>
      <vt:lpstr>Why Is Storytelling Important?</vt:lpstr>
      <vt:lpstr>3 Key Elements of Data Storytelling</vt:lpstr>
      <vt:lpstr>Purpose / Focus</vt:lpstr>
      <vt:lpstr>A Few Guidelines</vt:lpstr>
      <vt:lpstr>Themes</vt:lpstr>
      <vt:lpstr>Background Images</vt:lpstr>
      <vt:lpstr>Resources</vt:lpstr>
      <vt:lpstr>Reference &amp;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Storytelling with Power BI:   An Exercise in Information Leadership</dc:title>
  <dc:creator>Erin Ostrowsky</dc:creator>
  <cp:lastModifiedBy>Karen Robito</cp:lastModifiedBy>
  <cp:revision>2</cp:revision>
  <dcterms:created xsi:type="dcterms:W3CDTF">2020-06-16T15:02:04Z</dcterms:created>
  <dcterms:modified xsi:type="dcterms:W3CDTF">2020-06-17T17:42:49Z</dcterms:modified>
</cp:coreProperties>
</file>