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  <p:sldMasterId id="2147484228" r:id="rId2"/>
  </p:sldMasterIdLst>
  <p:notesMasterIdLst>
    <p:notesMasterId r:id="rId24"/>
  </p:notesMasterIdLst>
  <p:sldIdLst>
    <p:sldId id="398" r:id="rId3"/>
    <p:sldId id="432" r:id="rId4"/>
    <p:sldId id="409" r:id="rId5"/>
    <p:sldId id="453" r:id="rId6"/>
    <p:sldId id="440" r:id="rId7"/>
    <p:sldId id="439" r:id="rId8"/>
    <p:sldId id="446" r:id="rId9"/>
    <p:sldId id="447" r:id="rId10"/>
    <p:sldId id="457" r:id="rId11"/>
    <p:sldId id="441" r:id="rId12"/>
    <p:sldId id="443" r:id="rId13"/>
    <p:sldId id="450" r:id="rId14"/>
    <p:sldId id="448" r:id="rId15"/>
    <p:sldId id="449" r:id="rId16"/>
    <p:sldId id="452" r:id="rId17"/>
    <p:sldId id="451" r:id="rId18"/>
    <p:sldId id="456" r:id="rId19"/>
    <p:sldId id="435" r:id="rId20"/>
    <p:sldId id="349" r:id="rId21"/>
    <p:sldId id="455" r:id="rId22"/>
    <p:sldId id="41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C5"/>
    <a:srgbClr val="6F707F"/>
    <a:srgbClr val="646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85947" autoAdjust="0"/>
  </p:normalViewPr>
  <p:slideViewPr>
    <p:cSldViewPr>
      <p:cViewPr varScale="1">
        <p:scale>
          <a:sx n="62" d="100"/>
          <a:sy n="62" d="100"/>
        </p:scale>
        <p:origin x="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860DB-4BFE-4A96-A305-24F32D33C2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50627-6E62-4FD9-845D-B00B355B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solutions/devops/#tool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solutions/devops/#tool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solutions/devops/#tool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solutions/devops/#tool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devops/learn/agile/what-is-agile" TargetMode="External"/><Relationship Id="rId7" Type="http://schemas.openxmlformats.org/officeDocument/2006/relationships/hyperlink" Target="https://docs.microsoft.com/en-us/azure/devops/learn/what-is-monitori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microsoft.com/en-us/azure/devops/learn/what-is-continuous-delivery" TargetMode="External"/><Relationship Id="rId5" Type="http://schemas.openxmlformats.org/officeDocument/2006/relationships/hyperlink" Target="https://docs.microsoft.com/en-us/azure/devops/learn/what-is-continuous-integration" TargetMode="External"/><Relationship Id="rId4" Type="http://schemas.openxmlformats.org/officeDocument/2006/relationships/hyperlink" Target="https://docs.microsoft.com/en-us/azure/devops/learn/git/what-is-gi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https://azure.microsoft.com/en-us/solutions/devops/#tools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1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1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Webinar will discuss 2 topics, Repos and Pipelines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7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https://azure.microsoft.com/en-us/solutions/devops/#tools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https://azure.microsoft.com/en-us/solutions/devops/#tools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https://azure.microsoft.com/en-us/solutions/devops/#tools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https://azure.microsoft.com/en-us/overview/continuous-delivery-vs-continuous-deployment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https://azure.microsoft.com/en-us/overview/continuous-delivery-vs-continuous-deployment/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https://azure.microsoft.com/en-us/overview/continuous-delivery-vs-continuous-deployment/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https://docs.microsoft.com/en-us/azure/devops/learn/what-is-infrastructure-as-code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https://docs.microsoft.com/en-us/azure/devops/learn/what-is-infrastructure-as-code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9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sng" dirty="0">
                <a:effectLst/>
                <a:latin typeface="Segoe UI" panose="020B0502040204020203" pitchFamily="34" charset="0"/>
                <a:hlinkClick r:id="rId3"/>
              </a:rPr>
              <a:t>Agile planning and lean project management</a:t>
            </a:r>
            <a:r>
              <a:rPr lang="en-US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techniques are used to plan and isolate work into sprints, manage team capacity, and help teams quickly adapt to changing business needs. A DevOps Definition of Done is working software collecting telemetry against the intended business objectives.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dirty="0">
                <a:effectLst/>
                <a:latin typeface="Segoe UI" panose="020B0502040204020203" pitchFamily="34" charset="0"/>
                <a:hlinkClick r:id="rId4"/>
              </a:rPr>
              <a:t>Version Control, Usually With Git</a:t>
            </a:r>
            <a:r>
              <a:rPr lang="en-US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, enables teams located anywhere in the world to communicate effectively during daily development activities as well as to integrate with software development tools for monitoring activities such as deployments.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dirty="0">
                <a:effectLst/>
                <a:latin typeface="Segoe UI" panose="020B0502040204020203" pitchFamily="34" charset="0"/>
                <a:hlinkClick r:id="rId5"/>
              </a:rPr>
              <a:t>Continuous Integration</a:t>
            </a:r>
            <a:r>
              <a:rPr lang="en-US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drives the ongoing merging and testing of code, which leads to finding defects early. Other benefits include less time wasted on fighting merge issues and rapid feedback for development teams.</a:t>
            </a:r>
            <a:endParaRPr lang="en-US" sz="1200" b="0" i="0" u="none" strike="noStrike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dirty="0">
                <a:effectLst/>
                <a:latin typeface="Segoe UI" panose="020B0502040204020203" pitchFamily="34" charset="0"/>
                <a:hlinkClick r:id="rId6"/>
              </a:rPr>
              <a:t>Continuous Delivery</a:t>
            </a:r>
            <a:r>
              <a:rPr lang="en-US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of software solutions to production and testing environments helps organizations quickly fix bugs and respond to ever-changing business requirements.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dirty="0">
                <a:effectLst/>
                <a:latin typeface="Segoe UI" panose="020B0502040204020203" pitchFamily="34" charset="0"/>
                <a:hlinkClick r:id="rId7"/>
              </a:rPr>
              <a:t>Monitoring and Logging</a:t>
            </a:r>
            <a:r>
              <a:rPr lang="en-US" b="0" i="0" u="none" strike="noStrike" dirty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 of running applications including production environments for application health as well as customer usage, helps organizations form a hypothesis and quickly validate or disprove strategies. Rich data is captured and stored in various logging formats.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Webinar will discuss 2 topics, Repos and Pipelines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50627-6E62-4FD9-845D-B00B355B62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/>
        </p:nvSpPr>
        <p:spPr>
          <a:xfrm>
            <a:off x="-46495" y="23498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3054346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4035103"/>
            <a:ext cx="347472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495" y="-15499"/>
            <a:ext cx="9202119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/>
        </p:nvSpPr>
        <p:spPr>
          <a:xfrm>
            <a:off x="-71885" y="-40783"/>
            <a:ext cx="8930134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/>
        </p:nvCxnSpPr>
        <p:spPr>
          <a:xfrm>
            <a:off x="628650" y="303568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7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/>
        </p:nvSpPr>
        <p:spPr>
          <a:xfrm>
            <a:off x="1" y="2"/>
            <a:ext cx="9144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7520108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2577" y="1678604"/>
            <a:ext cx="345567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35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2578" y="797002"/>
            <a:ext cx="345567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/>
        </p:nvCxnSpPr>
        <p:spPr>
          <a:xfrm>
            <a:off x="5417817" y="778340"/>
            <a:ext cx="630983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/>
        </p:nvSpPr>
        <p:spPr>
          <a:xfrm>
            <a:off x="1" y="2"/>
            <a:ext cx="9144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"/>
            <a:ext cx="7520108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2577" y="1678604"/>
            <a:ext cx="345567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35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2578" y="797002"/>
            <a:ext cx="345567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/>
        </p:nvCxnSpPr>
        <p:spPr>
          <a:xfrm>
            <a:off x="5417817" y="778340"/>
            <a:ext cx="630983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4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9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4187794" y="3998692"/>
            <a:ext cx="6500813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3698422" cy="6858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29075" y="1359604"/>
            <a:ext cx="4702629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9076" y="522515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/>
        </p:nvCxnSpPr>
        <p:spPr>
          <a:xfrm>
            <a:off x="4029075" y="52251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3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/>
        </p:nvSpPr>
        <p:spPr>
          <a:xfrm>
            <a:off x="0" y="289932"/>
            <a:ext cx="9144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4187794" y="3998692"/>
            <a:ext cx="6500813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78" y="6039158"/>
            <a:ext cx="1580372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29075" y="1359604"/>
            <a:ext cx="4702629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9076" y="522515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/>
        </p:nvCxnSpPr>
        <p:spPr>
          <a:xfrm>
            <a:off x="4029075" y="52251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3698422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5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4187794" y="3998692"/>
            <a:ext cx="6500813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58119" y="-16330"/>
            <a:ext cx="7022255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/>
        </p:nvSpPr>
        <p:spPr>
          <a:xfrm>
            <a:off x="2604407" y="-74613"/>
            <a:ext cx="6551840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00" y="2073729"/>
            <a:ext cx="3563711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751" y="5719865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/>
        </p:nvCxnSpPr>
        <p:spPr>
          <a:xfrm>
            <a:off x="285751" y="571986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4187794" y="3998692"/>
            <a:ext cx="6500813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/>
        </p:nvSpPr>
        <p:spPr>
          <a:xfrm>
            <a:off x="2604407" y="-74613"/>
            <a:ext cx="6551840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00" y="2073729"/>
            <a:ext cx="3563711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751" y="5719865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/>
        </p:nvCxnSpPr>
        <p:spPr>
          <a:xfrm>
            <a:off x="285751" y="571986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54864" y="-16330"/>
            <a:ext cx="7022255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/>
        </p:nvSpPr>
        <p:spPr>
          <a:xfrm>
            <a:off x="2241097" y="1998271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/>
        </p:nvCxnSpPr>
        <p:spPr>
          <a:xfrm>
            <a:off x="2355176" y="2000659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/>
        </p:nvGrpSpPr>
        <p:grpSpPr>
          <a:xfrm>
            <a:off x="3315061" y="3067781"/>
            <a:ext cx="2513876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/>
        </p:nvSpPr>
        <p:spPr>
          <a:xfrm>
            <a:off x="2241097" y="1706409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/>
        </p:nvCxnSpPr>
        <p:spPr>
          <a:xfrm>
            <a:off x="2355176" y="1708797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/>
        </p:nvGrpSpPr>
        <p:grpSpPr>
          <a:xfrm>
            <a:off x="3315061" y="3767757"/>
            <a:ext cx="2513876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2534" y="2647331"/>
            <a:ext cx="6500813" cy="885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46495" y="23498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3054346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4035103"/>
            <a:ext cx="347472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495" y="0"/>
            <a:ext cx="9202119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71885" y="-40783"/>
            <a:ext cx="8930134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628650" y="303568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4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/>
        </p:nvSpPr>
        <p:spPr>
          <a:xfrm>
            <a:off x="-46495" y="23498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3054346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4035103"/>
            <a:ext cx="347472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495" y="0"/>
            <a:ext cx="9202119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/>
        </p:nvSpPr>
        <p:spPr>
          <a:xfrm>
            <a:off x="-71885" y="-40783"/>
            <a:ext cx="8930134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/>
        </p:nvCxnSpPr>
        <p:spPr>
          <a:xfrm>
            <a:off x="628650" y="303568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73CBE6-36F0-42B0-84EB-3B3FC4E56224}"/>
              </a:ext>
            </a:extLst>
          </p:cNvPr>
          <p:cNvSpPr/>
          <p:nvPr userDrawn="1"/>
        </p:nvSpPr>
        <p:spPr>
          <a:xfrm>
            <a:off x="-46495" y="23498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9E544-2F80-407C-B095-5E8E59170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pic>
        <p:nvPicPr>
          <p:cNvPr id="15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B0BB472-C680-4537-8103-A5C052F4BD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495" y="0"/>
            <a:ext cx="9202119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Triangle 10">
            <a:extLst>
              <a:ext uri="{FF2B5EF4-FFF2-40B4-BE49-F238E27FC236}">
                <a16:creationId xmlns:a16="http://schemas.microsoft.com/office/drawing/2014/main" id="{4A5BFB87-FCA8-4A7F-B66A-F8AF12BB68B9}"/>
              </a:ext>
            </a:extLst>
          </p:cNvPr>
          <p:cNvSpPr/>
          <p:nvPr userDrawn="1"/>
        </p:nvSpPr>
        <p:spPr>
          <a:xfrm>
            <a:off x="-71885" y="-40783"/>
            <a:ext cx="8930134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518881-DFCE-451A-8D41-A3D2EC229F51}"/>
              </a:ext>
            </a:extLst>
          </p:cNvPr>
          <p:cNvCxnSpPr/>
          <p:nvPr userDrawn="1"/>
        </p:nvCxnSpPr>
        <p:spPr>
          <a:xfrm>
            <a:off x="628650" y="303568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46D6A27-DB82-4BBA-86AD-9D9D00861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78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46495" y="23498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3054346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4035103"/>
            <a:ext cx="347472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495" y="-15499"/>
            <a:ext cx="9202119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71885" y="-40783"/>
            <a:ext cx="8930134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628650" y="303568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46495" y="23498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3054346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4035103"/>
            <a:ext cx="347472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495" y="0"/>
            <a:ext cx="9202119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71885" y="-40783"/>
            <a:ext cx="8930134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628650" y="303568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6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0850"/>
            <a:ext cx="78867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628387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628650" y="628386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8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240374" y="-35679"/>
            <a:ext cx="6924449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628387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628650" y="628386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618" y="4284322"/>
            <a:ext cx="1551637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9467" y="4284322"/>
            <a:ext cx="1551637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48315" y="4284322"/>
            <a:ext cx="1551637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07165" y="4284322"/>
            <a:ext cx="1551637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806575"/>
            <a:ext cx="3796393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5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2982" y="2529275"/>
            <a:ext cx="2372786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35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20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240374" y="-35679"/>
            <a:ext cx="6924449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628387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628650" y="628386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618" y="4286420"/>
            <a:ext cx="1551637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9466" y="4286420"/>
            <a:ext cx="1551637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8315" y="4286420"/>
            <a:ext cx="1551637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7165" y="4286420"/>
            <a:ext cx="1551637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806575"/>
            <a:ext cx="3796393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5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2982" y="2529275"/>
            <a:ext cx="2372786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35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8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58119" y="123415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70259" y="-40783"/>
            <a:ext cx="307170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16809" y="-40783"/>
            <a:ext cx="307170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04949" y="-40783"/>
            <a:ext cx="3039051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13861" y="4353638"/>
            <a:ext cx="5116278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35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70247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15853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4316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1097" y="3516548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2901017" y="3529361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3071708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3087067" y="-40783"/>
            <a:ext cx="3071708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6175208" y="-40783"/>
            <a:ext cx="3039051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13861" y="4353638"/>
            <a:ext cx="5116278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35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101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4563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1097" y="3516548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2901017" y="3529361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2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4330" y="1583105"/>
            <a:ext cx="2635747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AvantGarde Bk BT Book" panose="020B04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330" y="2200124"/>
            <a:ext cx="2635747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28865" y="1583105"/>
            <a:ext cx="2648727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AvantGarde Bk BT Book" panose="020B04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28865" y="2200124"/>
            <a:ext cx="2648727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80" y="1583105"/>
            <a:ext cx="2648727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AvantGarde Bk BT Book" panose="020B04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6380" y="2200124"/>
            <a:ext cx="2648727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628387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628650" y="628386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6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354330" y="2185172"/>
            <a:ext cx="2648727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3232241" y="2185172"/>
            <a:ext cx="2648727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6122399" y="2185172"/>
            <a:ext cx="2648727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354330" y="1581015"/>
            <a:ext cx="2648727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3235355" y="1581015"/>
            <a:ext cx="2635747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6125512" y="1581015"/>
            <a:ext cx="2635747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124" y="1749718"/>
            <a:ext cx="636158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581" y="1636621"/>
            <a:ext cx="719294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122" y="1653329"/>
            <a:ext cx="607243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330" y="2545168"/>
            <a:ext cx="2635747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28865" y="2533530"/>
            <a:ext cx="2648727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6380" y="2533208"/>
            <a:ext cx="2648727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628387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628650" y="628386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61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2"/>
            <a:ext cx="9144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7520108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2577" y="1678604"/>
            <a:ext cx="345567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35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2578" y="797002"/>
            <a:ext cx="345567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5417817" y="778340"/>
            <a:ext cx="630983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0850"/>
            <a:ext cx="78867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628387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/>
        </p:nvCxnSpPr>
        <p:spPr>
          <a:xfrm>
            <a:off x="628650" y="628386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9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2"/>
            <a:ext cx="9144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"/>
            <a:ext cx="7520108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2577" y="1678604"/>
            <a:ext cx="345567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35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2578" y="797002"/>
            <a:ext cx="345567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5417817" y="778340"/>
            <a:ext cx="630983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9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82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4187794" y="3998692"/>
            <a:ext cx="6500813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3698422" cy="6858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29075" y="1359604"/>
            <a:ext cx="4702629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9076" y="522515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4029075" y="52251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51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9144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4187794" y="3998692"/>
            <a:ext cx="6500813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7878" y="6039158"/>
            <a:ext cx="1580372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29075" y="1359604"/>
            <a:ext cx="4702629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9076" y="522515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4029075" y="52251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3698422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927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4187794" y="3998692"/>
            <a:ext cx="6500813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58119" y="-16330"/>
            <a:ext cx="7022255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2604407" y="-74613"/>
            <a:ext cx="6551840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00" y="2073729"/>
            <a:ext cx="3563711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751" y="5719865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285751" y="571986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81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4187794" y="3998692"/>
            <a:ext cx="6500813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2604407" y="-74613"/>
            <a:ext cx="6551840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00" y="2073729"/>
            <a:ext cx="3563711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751" y="5719865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285751" y="571986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54864" y="-16330"/>
            <a:ext cx="7022255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55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241097" y="1998271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2355176" y="2000659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3315061" y="3067781"/>
            <a:ext cx="2513876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63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241097" y="1706409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2355176" y="1708797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3315061" y="3767757"/>
            <a:ext cx="2513876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2534" y="2647331"/>
            <a:ext cx="6500813" cy="885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B53DC1-865E-4D6E-B100-452E8E0F29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/>
        </p:nvSpPr>
        <p:spPr>
          <a:xfrm rot="10800000" flipH="1">
            <a:off x="2240374" y="-35679"/>
            <a:ext cx="6924449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628387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/>
        </p:nvCxnSpPr>
        <p:spPr>
          <a:xfrm>
            <a:off x="628650" y="628386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618" y="4284322"/>
            <a:ext cx="1551637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9467" y="4284322"/>
            <a:ext cx="1551637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48315" y="4284322"/>
            <a:ext cx="1551637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07165" y="4284322"/>
            <a:ext cx="1551637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806575"/>
            <a:ext cx="3796393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5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2982" y="2529275"/>
            <a:ext cx="2372786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35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8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B53DC1-865E-4D6E-B100-452E8E0F29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/>
        </p:nvSpPr>
        <p:spPr>
          <a:xfrm rot="10800000" flipH="1">
            <a:off x="2240374" y="-35679"/>
            <a:ext cx="6924449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628387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/>
        </p:nvCxnSpPr>
        <p:spPr>
          <a:xfrm>
            <a:off x="628650" y="628386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618" y="4286420"/>
            <a:ext cx="1551637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9466" y="4286420"/>
            <a:ext cx="1551637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8315" y="4286420"/>
            <a:ext cx="1551637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7165" y="4286420"/>
            <a:ext cx="1551637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806575"/>
            <a:ext cx="3796393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35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2982" y="2529275"/>
            <a:ext cx="2372786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35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4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/>
        </p:nvSpPr>
        <p:spPr>
          <a:xfrm>
            <a:off x="-58119" y="123415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70259" y="-40783"/>
            <a:ext cx="307170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016809" y="-40783"/>
            <a:ext cx="307170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04949" y="-40783"/>
            <a:ext cx="3039051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13861" y="4353638"/>
            <a:ext cx="5116278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35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70247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15853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4316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1097" y="3516548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/>
        </p:nvCxnSpPr>
        <p:spPr>
          <a:xfrm>
            <a:off x="2901017" y="3529361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/>
        </p:nvSpPr>
        <p:spPr>
          <a:xfrm>
            <a:off x="0" y="-52756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3071708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3087067" y="-40783"/>
            <a:ext cx="3071708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6175208" y="-40783"/>
            <a:ext cx="3039051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13861" y="4353638"/>
            <a:ext cx="5116278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35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101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4563" y="2329544"/>
            <a:ext cx="3071813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1097" y="3516548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/>
        </p:nvCxnSpPr>
        <p:spPr>
          <a:xfrm>
            <a:off x="2901017" y="3529361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4330" y="1583105"/>
            <a:ext cx="2635747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AvantGarde Bk BT Book" panose="020B04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330" y="2200124"/>
            <a:ext cx="2635747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28865" y="1583105"/>
            <a:ext cx="2648727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AvantGarde Bk BT Book" panose="020B04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28865" y="2200124"/>
            <a:ext cx="2648727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80" y="1583105"/>
            <a:ext cx="2648727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AvantGarde Bk BT Book" panose="020B04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6380" y="2200124"/>
            <a:ext cx="2648727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628387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/>
        </p:nvCxnSpPr>
        <p:spPr>
          <a:xfrm>
            <a:off x="628650" y="628386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/>
        </p:nvSpPr>
        <p:spPr>
          <a:xfrm>
            <a:off x="-58119" y="-40783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/>
        </p:nvSpPr>
        <p:spPr>
          <a:xfrm>
            <a:off x="354330" y="2185172"/>
            <a:ext cx="2648727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/>
        </p:nvSpPr>
        <p:spPr>
          <a:xfrm>
            <a:off x="3232241" y="2185172"/>
            <a:ext cx="2648727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/>
        </p:nvSpPr>
        <p:spPr>
          <a:xfrm>
            <a:off x="6122399" y="2185172"/>
            <a:ext cx="2648727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/>
        </p:nvSpPr>
        <p:spPr>
          <a:xfrm>
            <a:off x="354330" y="1581015"/>
            <a:ext cx="2648727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/>
        </p:nvSpPr>
        <p:spPr>
          <a:xfrm>
            <a:off x="3235355" y="1581015"/>
            <a:ext cx="2635747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/>
        </p:nvSpPr>
        <p:spPr>
          <a:xfrm>
            <a:off x="6125512" y="1581015"/>
            <a:ext cx="2635747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124" y="1749718"/>
            <a:ext cx="636158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581" y="1636621"/>
            <a:ext cx="719294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122" y="1653329"/>
            <a:ext cx="607243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10113" y="4441186"/>
            <a:ext cx="6500813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330" y="2545168"/>
            <a:ext cx="2635747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28865" y="2533530"/>
            <a:ext cx="2648727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6380" y="2533208"/>
            <a:ext cx="2648727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1" y="628387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/>
        </p:nvCxnSpPr>
        <p:spPr>
          <a:xfrm>
            <a:off x="628650" y="628386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/>
        </p:nvSpPr>
        <p:spPr>
          <a:xfrm>
            <a:off x="-46495" y="23498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/>
        </p:nvSpPr>
        <p:spPr>
          <a:xfrm>
            <a:off x="628651" y="3054346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/>
              <a:t>This is a Header</a:t>
            </a:r>
            <a:endParaRPr lang="en-US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/>
        </p:nvSpPr>
        <p:spPr>
          <a:xfrm>
            <a:off x="628650" y="4035103"/>
            <a:ext cx="347472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THIS IS A SUBTITLE</a:t>
            </a:r>
            <a:endParaRPr lang="en-US" sz="1800" dirty="0"/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495" y="0"/>
            <a:ext cx="9202119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/>
        </p:nvSpPr>
        <p:spPr>
          <a:xfrm>
            <a:off x="-71885" y="-40783"/>
            <a:ext cx="8930134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/>
        </p:nvCxnSpPr>
        <p:spPr>
          <a:xfrm>
            <a:off x="628650" y="303568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  <p:sldLayoutId id="2147484224" r:id="rId15"/>
    <p:sldLayoutId id="2147484225" r:id="rId16"/>
    <p:sldLayoutId id="2147484226" r:id="rId17"/>
    <p:sldLayoutId id="2147484227" r:id="rId18"/>
    <p:sldLayoutId id="2147484189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46495" y="23498"/>
            <a:ext cx="9202119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628651" y="3054346"/>
            <a:ext cx="4661807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/>
              <a:t>This is a Header</a:t>
            </a:r>
            <a:endParaRPr lang="en-US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628650" y="4035103"/>
            <a:ext cx="347472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THIS IS A SUBTITLE</a:t>
            </a:r>
            <a:endParaRPr lang="en-US" sz="1800" dirty="0"/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495" y="0"/>
            <a:ext cx="9202119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71885" y="-40783"/>
            <a:ext cx="8930134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628650" y="3035684"/>
            <a:ext cx="630983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277877" y="5708260"/>
            <a:ext cx="1605763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Docs/azure-devops-doc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devops/server/tfs-is-now-azure-devops-server?view=azure-devo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zuredevopsdemogenerator.azurewebsites.net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4BE775-9438-42B8-8E36-59E689B65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3523826"/>
            <a:ext cx="5452110" cy="627817"/>
          </a:xfrm>
        </p:spPr>
        <p:txBody>
          <a:bodyPr>
            <a:normAutofit/>
          </a:bodyPr>
          <a:lstStyle/>
          <a:p>
            <a:r>
              <a:rPr lang="en-US" sz="3600" dirty="0"/>
              <a:t>Azure </a:t>
            </a:r>
            <a:r>
              <a:rPr lang="en-US" dirty="0"/>
              <a:t>DevOps</a:t>
            </a:r>
            <a:endParaRPr lang="en-US" sz="33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CDDA2-4C81-4C71-A782-DAFDE2A2C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52" y="4389495"/>
            <a:ext cx="5003904" cy="1380781"/>
          </a:xfrm>
        </p:spPr>
        <p:txBody>
          <a:bodyPr/>
          <a:lstStyle/>
          <a:p>
            <a:r>
              <a:rPr lang="en-US" dirty="0"/>
              <a:t>Pragmatic Works Consulting</a:t>
            </a:r>
          </a:p>
          <a:p>
            <a:r>
              <a:rPr lang="en-US" dirty="0"/>
              <a:t>Jon Bloom</a:t>
            </a:r>
          </a:p>
          <a:p>
            <a:r>
              <a:rPr lang="en-US" dirty="0"/>
              <a:t>06/23/2020</a:t>
            </a:r>
          </a:p>
        </p:txBody>
      </p:sp>
    </p:spTree>
    <p:extLst>
      <p:ext uri="{BB962C8B-B14F-4D97-AF65-F5344CB8AC3E}">
        <p14:creationId xmlns:p14="http://schemas.microsoft.com/office/powerpoint/2010/main" val="148721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/>
              <a:t>Azure DevOps - Services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07E08B-B036-43AF-AF89-D588D676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2" y="1752600"/>
            <a:ext cx="57054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/>
              <a:t>Azure DevOps – Repos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158F58-AA5D-4213-BC10-21449115B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600200"/>
            <a:ext cx="2301324" cy="510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302EF0-DC1D-4B29-B952-8C14C239A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600200"/>
            <a:ext cx="4570748" cy="39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/>
              <a:t>Azure DevOps – </a:t>
            </a:r>
            <a:r>
              <a:rPr lang="en-US" dirty="0"/>
              <a:t>Repos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Files</a:t>
            </a:r>
          </a:p>
          <a:p>
            <a:pPr lvl="1"/>
            <a:r>
              <a:rPr lang="en-US" dirty="0"/>
              <a:t>Contains Source Code can have multiple Repository’s</a:t>
            </a:r>
          </a:p>
          <a:p>
            <a:r>
              <a:rPr lang="en-US" b="1" dirty="0"/>
              <a:t>Commits</a:t>
            </a:r>
          </a:p>
          <a:p>
            <a:pPr lvl="1"/>
            <a:r>
              <a:rPr lang="en-US" dirty="0"/>
              <a:t>Displays lifecycle of saves, branches, merges</a:t>
            </a:r>
          </a:p>
          <a:p>
            <a:r>
              <a:rPr lang="en-US" b="1" dirty="0"/>
              <a:t>Pushes</a:t>
            </a:r>
          </a:p>
          <a:p>
            <a:pPr lvl="1"/>
            <a:r>
              <a:rPr lang="en-US" dirty="0"/>
              <a:t>Displays each Push, as developers commits code to Repo with comment</a:t>
            </a:r>
          </a:p>
          <a:p>
            <a:r>
              <a:rPr lang="en-US" b="1" dirty="0"/>
              <a:t>Branches</a:t>
            </a:r>
          </a:p>
          <a:p>
            <a:pPr lvl="1"/>
            <a:r>
              <a:rPr lang="en-US" dirty="0"/>
              <a:t>Displays the branches for the repo, master is root branch</a:t>
            </a:r>
          </a:p>
          <a:p>
            <a:r>
              <a:rPr lang="en-US" b="1" dirty="0"/>
              <a:t>Tags</a:t>
            </a:r>
          </a:p>
          <a:p>
            <a:pPr lvl="1"/>
            <a:r>
              <a:rPr lang="en-US" dirty="0"/>
              <a:t>Use tags to mark a point in history that is relevant to the repository. </a:t>
            </a:r>
          </a:p>
          <a:p>
            <a:r>
              <a:rPr lang="en-US" b="1" dirty="0"/>
              <a:t>Pull Requests</a:t>
            </a:r>
          </a:p>
          <a:p>
            <a:pPr lvl="1"/>
            <a:r>
              <a:rPr lang="en-US" dirty="0"/>
              <a:t>Pull requests allow you to review code and help ensure quality before merge</a:t>
            </a:r>
          </a:p>
        </p:txBody>
      </p:sp>
    </p:spTree>
    <p:extLst>
      <p:ext uri="{BB962C8B-B14F-4D97-AF65-F5344CB8AC3E}">
        <p14:creationId xmlns:p14="http://schemas.microsoft.com/office/powerpoint/2010/main" val="39621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Repos (</a:t>
            </a:r>
            <a:r>
              <a:rPr lang="en-US" sz="3600" b="1" dirty="0"/>
              <a:t>Source Control)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Azure DevOps Server </a:t>
            </a:r>
          </a:p>
          <a:p>
            <a:pPr lvl="1"/>
            <a:r>
              <a:rPr lang="en-US" dirty="0"/>
              <a:t>Was Visual Studio Team Foundation</a:t>
            </a:r>
          </a:p>
          <a:p>
            <a:r>
              <a:rPr lang="en-US" b="1" dirty="0"/>
              <a:t>Git</a:t>
            </a:r>
          </a:p>
          <a:p>
            <a:pPr lvl="1"/>
            <a:r>
              <a:rPr lang="en-US" dirty="0"/>
              <a:t>Most used version control system today</a:t>
            </a:r>
          </a:p>
          <a:p>
            <a:pPr lvl="1"/>
            <a:r>
              <a:rPr lang="en-US" dirty="0"/>
              <a:t>Git creates a commit (snapshot) with every Push</a:t>
            </a:r>
          </a:p>
          <a:p>
            <a:pPr lvl="1"/>
            <a:r>
              <a:rPr lang="en-US" dirty="0"/>
              <a:t>Pull requests merges code</a:t>
            </a:r>
          </a:p>
          <a:p>
            <a:pPr lvl="1"/>
            <a:r>
              <a:rPr lang="en-US" dirty="0"/>
              <a:t>Apply CI/CD trigger execute Pipeline</a:t>
            </a:r>
          </a:p>
          <a:p>
            <a:pPr lvl="1"/>
            <a:r>
              <a:rPr lang="en-US" dirty="0"/>
              <a:t>GitHub offers many Git Samples</a:t>
            </a:r>
          </a:p>
          <a:p>
            <a:pPr lvl="2"/>
            <a:r>
              <a:rPr lang="en-US" dirty="0">
                <a:hlinkClick r:id="rId3"/>
              </a:rPr>
              <a:t>https://github.com/MicrosoftDocs/azure-devops-docs</a:t>
            </a:r>
            <a:endParaRPr lang="en-US" dirty="0"/>
          </a:p>
          <a:p>
            <a:pPr lvl="1"/>
            <a:endParaRPr lang="en-US" u="sng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/>
              <a:t>Git Benefits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Simultaneous development</a:t>
            </a:r>
          </a:p>
          <a:p>
            <a:r>
              <a:rPr lang="en-US" dirty="0"/>
              <a:t>Faster releases</a:t>
            </a:r>
          </a:p>
          <a:p>
            <a:r>
              <a:rPr lang="en-US" dirty="0"/>
              <a:t>Built-in integration</a:t>
            </a:r>
          </a:p>
          <a:p>
            <a:r>
              <a:rPr lang="en-US" dirty="0"/>
              <a:t>Strong community support</a:t>
            </a:r>
          </a:p>
          <a:p>
            <a:r>
              <a:rPr lang="en-US" dirty="0"/>
              <a:t>Git works with your team</a:t>
            </a:r>
          </a:p>
          <a:p>
            <a:r>
              <a:rPr lang="en-US" dirty="0"/>
              <a:t>Pull requests</a:t>
            </a:r>
          </a:p>
          <a:p>
            <a:r>
              <a:rPr lang="en-US" dirty="0"/>
              <a:t>Branch policies</a:t>
            </a:r>
          </a:p>
          <a:p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5527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/>
              <a:t>Azure DevOps – Pipelines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08122-5BDB-4EFC-8190-05FE262B9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66" y="1600200"/>
            <a:ext cx="2373183" cy="5005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518351-A0ED-42F1-AEF4-02449BEA3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749" y="1600200"/>
            <a:ext cx="5411805" cy="40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/>
              <a:t>Azure DevOps – </a:t>
            </a:r>
            <a:r>
              <a:rPr lang="en-US" dirty="0"/>
              <a:t>Pipelines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37338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Pipelines</a:t>
            </a:r>
          </a:p>
          <a:p>
            <a:pPr lvl="1"/>
            <a:r>
              <a:rPr lang="en-US" dirty="0"/>
              <a:t>Automate your build and release processes</a:t>
            </a:r>
          </a:p>
          <a:p>
            <a:r>
              <a:rPr lang="en-US" b="1" dirty="0"/>
              <a:t>Environments</a:t>
            </a:r>
          </a:p>
          <a:p>
            <a:pPr lvl="1"/>
            <a:r>
              <a:rPr lang="en-US" dirty="0"/>
              <a:t>Manage deployments, view resource status and get full end to end traceability</a:t>
            </a:r>
          </a:p>
          <a:p>
            <a:r>
              <a:rPr lang="en-US" b="1" dirty="0"/>
              <a:t>Releases</a:t>
            </a:r>
          </a:p>
          <a:p>
            <a:pPr lvl="1"/>
            <a:r>
              <a:rPr lang="en-US" dirty="0"/>
              <a:t>Automation of Deployments</a:t>
            </a:r>
          </a:p>
          <a:p>
            <a:r>
              <a:rPr lang="en-US" b="1" dirty="0"/>
              <a:t>Library</a:t>
            </a:r>
          </a:p>
          <a:p>
            <a:pPr lvl="1"/>
            <a:r>
              <a:rPr lang="en-US" dirty="0"/>
              <a:t>Create groups of variables that you can share across multiple pipelines.</a:t>
            </a:r>
          </a:p>
          <a:p>
            <a:r>
              <a:rPr lang="en-US" b="1" dirty="0"/>
              <a:t>Task Groups</a:t>
            </a:r>
          </a:p>
          <a:p>
            <a:pPr lvl="1"/>
            <a:r>
              <a:rPr lang="en-US" dirty="0"/>
              <a:t>Standardize and centrally manage common build and deployment steps for your applications.</a:t>
            </a:r>
          </a:p>
          <a:p>
            <a:r>
              <a:rPr lang="en-US" b="1" dirty="0"/>
              <a:t>Deployment Groups</a:t>
            </a:r>
          </a:p>
          <a:p>
            <a:pPr lvl="1"/>
            <a:r>
              <a:rPr lang="en-US" dirty="0"/>
              <a:t>Define a logical group of target machines for parallel deployment.</a:t>
            </a:r>
          </a:p>
        </p:txBody>
      </p:sp>
    </p:spTree>
    <p:extLst>
      <p:ext uri="{BB962C8B-B14F-4D97-AF65-F5344CB8AC3E}">
        <p14:creationId xmlns:p14="http://schemas.microsoft.com/office/powerpoint/2010/main" val="7430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/>
              <a:t>Azure DevOps – </a:t>
            </a:r>
            <a:r>
              <a:rPr lang="en-US" dirty="0"/>
              <a:t>Releases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Deploy code base using Cloud based Utility</a:t>
            </a:r>
          </a:p>
          <a:p>
            <a:pPr lvl="1"/>
            <a:r>
              <a:rPr lang="en-US" dirty="0"/>
              <a:t>A lot of Extensions to choose from</a:t>
            </a:r>
          </a:p>
          <a:p>
            <a:pPr lvl="1"/>
            <a:r>
              <a:rPr lang="en-US" dirty="0"/>
              <a:t>ARM Templates, DacPac, extensions++</a:t>
            </a:r>
          </a:p>
          <a:p>
            <a:pPr lvl="1"/>
            <a:r>
              <a:rPr lang="en-US" dirty="0"/>
              <a:t>Repeatable, Automated, Audit Trail, Approvers, Emails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15116-1AEE-4F4E-AAF5-A112D10F3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98908"/>
            <a:ext cx="6705600" cy="231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pPr marL="393192" lvl="1"/>
            <a:r>
              <a:rPr lang="en-US" sz="2000" b="1" i="0" dirty="0">
                <a:solidFill>
                  <a:srgbClr val="1A1A1F"/>
                </a:solidFill>
                <a:effectLst/>
                <a:latin typeface="Segoe UI" panose="020B0502040204020203" pitchFamily="34" charset="0"/>
              </a:rPr>
              <a:t>Azure DevOps Demo Generator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447800"/>
            <a:ext cx="8229600" cy="3886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Search for sample projects</a:t>
            </a:r>
          </a:p>
          <a:p>
            <a:pPr lvl="2"/>
            <a:r>
              <a:rPr lang="en-US" dirty="0">
                <a:hlinkClick r:id="rId2"/>
              </a:rPr>
              <a:t>https://azuredevopsdemogenerator.azurewebsites.net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95361-08B5-40F3-966F-3127142C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47386"/>
            <a:ext cx="5791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35">
            <a:extLst>
              <a:ext uri="{FF2B5EF4-FFF2-40B4-BE49-F238E27FC236}">
                <a16:creationId xmlns:a16="http://schemas.microsoft.com/office/drawing/2014/main" id="{438B429A-08F9-4D89-AACB-C7BF03F35D7A}"/>
              </a:ext>
            </a:extLst>
          </p:cNvPr>
          <p:cNvSpPr txBox="1">
            <a:spLocks/>
          </p:cNvSpPr>
          <p:nvPr/>
        </p:nvSpPr>
        <p:spPr>
          <a:xfrm>
            <a:off x="762000" y="1066800"/>
            <a:ext cx="7280034" cy="5257800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685775">
              <a:defRPr/>
            </a:pPr>
            <a:endParaRPr lang="en-US" sz="3200" spc="75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685775">
              <a:defRPr/>
            </a:pPr>
            <a:endParaRPr lang="en-US" sz="3200" spc="75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685775">
              <a:defRPr/>
            </a:pPr>
            <a:r>
              <a:rPr lang="en-US" sz="4800" spc="75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Demo…</a:t>
            </a:r>
            <a:endParaRPr lang="en-US" sz="5400" spc="75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3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/>
              <a:t>About 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3505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Jon Bloom</a:t>
            </a:r>
          </a:p>
          <a:p>
            <a:pPr lvl="2"/>
            <a:r>
              <a:rPr lang="en-US" sz="2400" dirty="0"/>
              <a:t>Pragmatic Works Lead Consultant</a:t>
            </a:r>
          </a:p>
          <a:p>
            <a:pPr lvl="2"/>
            <a:r>
              <a:rPr lang="en-US" sz="2400" dirty="0"/>
              <a:t>Azure Architect</a:t>
            </a:r>
          </a:p>
          <a:p>
            <a:pPr lvl="2"/>
            <a:r>
              <a:rPr lang="en-US" sz="2400" dirty="0"/>
              <a:t>IBM PC – 1983</a:t>
            </a:r>
          </a:p>
          <a:p>
            <a:pPr lvl="2"/>
            <a:r>
              <a:rPr lang="en-US" sz="2400" dirty="0"/>
              <a:t>Anthropologist, Banking</a:t>
            </a:r>
            <a:r>
              <a:rPr lang="en-US" sz="2400"/>
              <a:t>, IT</a:t>
            </a:r>
            <a:endParaRPr lang="en-US" sz="2400" dirty="0"/>
          </a:p>
          <a:p>
            <a:pPr lvl="1"/>
            <a:endParaRPr lang="en-US" sz="2700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9FC9C62-465D-4D77-9B2D-0AF4ECA50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7180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700" dirty="0"/>
              <a:t>Why Azure DevOps</a:t>
            </a:r>
          </a:p>
          <a:p>
            <a:pPr lvl="1"/>
            <a:r>
              <a:rPr lang="en-US" sz="2800" dirty="0"/>
              <a:t>Continuous Deployment CI/CD</a:t>
            </a:r>
          </a:p>
          <a:p>
            <a:pPr lvl="1"/>
            <a:r>
              <a:rPr lang="en-US" sz="2700" dirty="0"/>
              <a:t>Azure DevOps – Services</a:t>
            </a:r>
          </a:p>
          <a:p>
            <a:pPr lvl="1"/>
            <a:r>
              <a:rPr lang="en-US" sz="2800" dirty="0"/>
              <a:t>Azure DevOps – Repos</a:t>
            </a:r>
            <a:endParaRPr lang="en-US" sz="2700" dirty="0"/>
          </a:p>
          <a:p>
            <a:pPr lvl="1"/>
            <a:r>
              <a:rPr lang="en-US" sz="2800" dirty="0"/>
              <a:t>Azure DevOps – Pipelines</a:t>
            </a:r>
            <a:endParaRPr lang="en-US" sz="2700" dirty="0"/>
          </a:p>
          <a:p>
            <a:pPr lvl="1"/>
            <a:r>
              <a:rPr lang="en-US" sz="2800" dirty="0"/>
              <a:t>Infrastructure as Code</a:t>
            </a:r>
          </a:p>
          <a:p>
            <a:pPr marL="393192" lvl="1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2036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35">
            <a:extLst>
              <a:ext uri="{FF2B5EF4-FFF2-40B4-BE49-F238E27FC236}">
                <a16:creationId xmlns:a16="http://schemas.microsoft.com/office/drawing/2014/main" id="{438B429A-08F9-4D89-AACB-C7BF03F35D7A}"/>
              </a:ext>
            </a:extLst>
          </p:cNvPr>
          <p:cNvSpPr txBox="1">
            <a:spLocks/>
          </p:cNvSpPr>
          <p:nvPr/>
        </p:nvSpPr>
        <p:spPr>
          <a:xfrm>
            <a:off x="762000" y="1066800"/>
            <a:ext cx="7280034" cy="5257800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685775">
              <a:defRPr/>
            </a:pPr>
            <a:r>
              <a:rPr lang="en-US" sz="3200" spc="75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 you want to discuss Azure DevOps in detail or have questions on Azure, contact us and we will be happy to discuss it further and your team.</a:t>
            </a:r>
          </a:p>
          <a:p>
            <a:pPr defTabSz="685775">
              <a:defRPr/>
            </a:pPr>
            <a:endParaRPr lang="en-US" sz="3200" spc="75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Phone: (904) 413-1911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Email: hello@pragmaticworks.com</a:t>
            </a:r>
            <a:endParaRPr lang="en-US" sz="2400" b="1" spc="75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685775">
              <a:defRPr/>
            </a:pPr>
            <a:endParaRPr lang="en-US" sz="3600" spc="75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685775">
              <a:defRPr/>
            </a:pPr>
            <a:r>
              <a:rPr lang="en-US" sz="3600" i="1" u="sng" spc="75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 YOU!</a:t>
            </a:r>
          </a:p>
          <a:p>
            <a:pPr algn="ctr" defTabSz="685775">
              <a:defRPr/>
            </a:pPr>
            <a:endParaRPr lang="en-US" sz="3600" spc="75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1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700" dirty="0"/>
              <a:t>Why Azure DevOps</a:t>
            </a:r>
          </a:p>
          <a:p>
            <a:pPr lvl="1"/>
            <a:r>
              <a:rPr lang="en-US" sz="2800" dirty="0"/>
              <a:t>Continuous Deployment CI/CD</a:t>
            </a:r>
          </a:p>
          <a:p>
            <a:pPr lvl="1"/>
            <a:r>
              <a:rPr lang="en-US" sz="2700" dirty="0"/>
              <a:t>Azure DevOps – Services</a:t>
            </a:r>
          </a:p>
          <a:p>
            <a:pPr lvl="1"/>
            <a:r>
              <a:rPr lang="en-US" sz="2800" dirty="0"/>
              <a:t>Azure DevOps – Repos</a:t>
            </a:r>
            <a:endParaRPr lang="en-US" sz="2700" dirty="0"/>
          </a:p>
          <a:p>
            <a:pPr lvl="1"/>
            <a:r>
              <a:rPr lang="en-US" sz="2800" dirty="0"/>
              <a:t>Azure DevOps – Pipelines</a:t>
            </a:r>
            <a:endParaRPr lang="en-US" sz="2700" dirty="0"/>
          </a:p>
          <a:p>
            <a:pPr lvl="1"/>
            <a:r>
              <a:rPr lang="en-US" sz="2800" dirty="0"/>
              <a:t>Infrastructure as Code</a:t>
            </a:r>
          </a:p>
          <a:p>
            <a:pPr lvl="1"/>
            <a:r>
              <a:rPr lang="en-US" sz="2800" dirty="0"/>
              <a:t>Demo</a:t>
            </a:r>
          </a:p>
          <a:p>
            <a:pPr lvl="1"/>
            <a:r>
              <a:rPr lang="en-US" sz="2800" dirty="0"/>
              <a:t>Summary</a:t>
            </a:r>
            <a:endParaRPr lang="en-US" sz="2700" dirty="0"/>
          </a:p>
          <a:p>
            <a:pPr marL="393192" lvl="1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036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Why DevOps?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700" dirty="0"/>
              <a:t>What problem are we trying to solve?</a:t>
            </a:r>
          </a:p>
          <a:p>
            <a:pPr lvl="1"/>
            <a:r>
              <a:rPr lang="en-US" sz="2700" dirty="0"/>
              <a:t>Clients are looking for “Quick Wins”</a:t>
            </a:r>
          </a:p>
          <a:p>
            <a:pPr lvl="1"/>
            <a:r>
              <a:rPr lang="en-US" sz="2700" dirty="0"/>
              <a:t>Programming is a “Team Sport”</a:t>
            </a:r>
          </a:p>
          <a:p>
            <a:pPr lvl="1"/>
            <a:r>
              <a:rPr lang="en-US" sz="2700" dirty="0"/>
              <a:t>Deliver “Quality, Quickly, with Best Practices”</a:t>
            </a:r>
          </a:p>
          <a:p>
            <a:pPr lvl="1"/>
            <a:r>
              <a:rPr lang="en-US" sz="2700" dirty="0"/>
              <a:t>Integrates with “Data Governance”</a:t>
            </a:r>
          </a:p>
          <a:p>
            <a:pPr lvl="1"/>
            <a:r>
              <a:rPr lang="en-US" sz="2700" dirty="0"/>
              <a:t>Leverage “Azure DevOps”</a:t>
            </a:r>
          </a:p>
          <a:p>
            <a:pPr lvl="2"/>
            <a:r>
              <a:rPr lang="en-US" sz="2400" dirty="0"/>
              <a:t>Source Code management</a:t>
            </a:r>
          </a:p>
          <a:p>
            <a:pPr lvl="2"/>
            <a:r>
              <a:rPr lang="en-US" sz="2400" dirty="0"/>
              <a:t>Deployment options</a:t>
            </a:r>
          </a:p>
        </p:txBody>
      </p:sp>
    </p:spTree>
    <p:extLst>
      <p:ext uri="{BB962C8B-B14F-4D97-AF65-F5344CB8AC3E}">
        <p14:creationId xmlns:p14="http://schemas.microsoft.com/office/powerpoint/2010/main" val="11999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/>
              <a:t>What is Azure DevOps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Azure end-to-end solutions</a:t>
            </a:r>
          </a:p>
          <a:p>
            <a:pPr lvl="2"/>
            <a:r>
              <a:rPr lang="en-US" dirty="0"/>
              <a:t>Plan (manage work)</a:t>
            </a:r>
          </a:p>
          <a:p>
            <a:pPr lvl="2"/>
            <a:r>
              <a:rPr lang="en-US" dirty="0"/>
              <a:t>Develop (Continuous Integration)</a:t>
            </a:r>
          </a:p>
          <a:p>
            <a:pPr lvl="2"/>
            <a:r>
              <a:rPr lang="en-US" dirty="0"/>
              <a:t>Deliver (Continuous Delivery)</a:t>
            </a:r>
          </a:p>
          <a:p>
            <a:pPr lvl="2"/>
            <a:r>
              <a:rPr lang="en-US" dirty="0"/>
              <a:t>Operate (monitoring, alerts, compliance)</a:t>
            </a:r>
          </a:p>
          <a:p>
            <a:pPr lvl="1"/>
            <a:r>
              <a:rPr lang="en-US" sz="3200" dirty="0"/>
              <a:t>“</a:t>
            </a:r>
            <a:r>
              <a:rPr lang="en-US" sz="2000" dirty="0"/>
              <a:t>A DevOps culture breaks down siloed disciplines and unifies people, process, and technology to improve collaboration and coordination. As a result, code changes reach production—and new value reaches the customer—as soon as possible.”</a:t>
            </a:r>
            <a:endParaRPr lang="en-US" sz="3200" dirty="0"/>
          </a:p>
          <a:p>
            <a:pPr lvl="1"/>
            <a:endParaRPr lang="en-US" dirty="0"/>
          </a:p>
          <a:p>
            <a:pPr lvl="2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783FB-C8AF-4AA2-9C3B-303048A7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99" y="685800"/>
            <a:ext cx="2998177" cy="27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/>
              <a:t>Continuous </a:t>
            </a:r>
            <a:r>
              <a:rPr lang="en-US" dirty="0"/>
              <a:t>Deployment CI/CD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Continuous Integration (CI)</a:t>
            </a:r>
          </a:p>
          <a:p>
            <a:pPr lvl="2"/>
            <a:r>
              <a:rPr lang="en-US" dirty="0"/>
              <a:t>Leverage source code “Repo”</a:t>
            </a:r>
          </a:p>
          <a:p>
            <a:pPr lvl="3"/>
            <a:r>
              <a:rPr lang="en-US" dirty="0"/>
              <a:t>Allow each developer a branch code</a:t>
            </a:r>
          </a:p>
          <a:p>
            <a:pPr lvl="3"/>
            <a:r>
              <a:rPr lang="en-US" dirty="0"/>
              <a:t>Merge into “root” branch</a:t>
            </a:r>
          </a:p>
          <a:p>
            <a:pPr lvl="3"/>
            <a:r>
              <a:rPr lang="en-US" dirty="0"/>
              <a:t>Trigger deployment</a:t>
            </a:r>
          </a:p>
          <a:p>
            <a:pPr lvl="1"/>
            <a:r>
              <a:rPr lang="en-US" dirty="0"/>
              <a:t>Continuous Delivery (CD)</a:t>
            </a:r>
          </a:p>
          <a:p>
            <a:pPr lvl="2"/>
            <a:r>
              <a:rPr lang="en-US" dirty="0"/>
              <a:t>Release continually and without errors</a:t>
            </a:r>
          </a:p>
          <a:p>
            <a:pPr lvl="3"/>
            <a:r>
              <a:rPr lang="en-US" dirty="0"/>
              <a:t>Automate Azure Infrastructure</a:t>
            </a:r>
          </a:p>
          <a:p>
            <a:pPr lvl="4"/>
            <a:r>
              <a:rPr lang="en-US" dirty="0"/>
              <a:t>Build environments seamlessly</a:t>
            </a:r>
          </a:p>
          <a:p>
            <a:pPr lvl="3"/>
            <a:r>
              <a:rPr lang="en-US" dirty="0"/>
              <a:t>Automate Azure code base</a:t>
            </a:r>
          </a:p>
          <a:p>
            <a:pPr lvl="4"/>
            <a:r>
              <a:rPr lang="en-US" dirty="0"/>
              <a:t>Deploy to Dev, Test/QA, Production</a:t>
            </a:r>
          </a:p>
        </p:txBody>
      </p:sp>
    </p:spTree>
    <p:extLst>
      <p:ext uri="{BB962C8B-B14F-4D97-AF65-F5344CB8AC3E}">
        <p14:creationId xmlns:p14="http://schemas.microsoft.com/office/powerpoint/2010/main" val="7008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CI/CD Advantages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Changes are automated</a:t>
            </a:r>
          </a:p>
          <a:p>
            <a:pPr lvl="1"/>
            <a:r>
              <a:rPr lang="en-US" dirty="0"/>
              <a:t>build, validate, and test</a:t>
            </a:r>
          </a:p>
          <a:p>
            <a:r>
              <a:rPr lang="en-US" dirty="0"/>
              <a:t>Code is always deployable</a:t>
            </a:r>
          </a:p>
          <a:p>
            <a:pPr lvl="1"/>
            <a:r>
              <a:rPr lang="en-US" dirty="0"/>
              <a:t>no more release-day anxiety</a:t>
            </a:r>
          </a:p>
          <a:p>
            <a:r>
              <a:rPr lang="en-US" dirty="0"/>
              <a:t>Developers are more productive</a:t>
            </a:r>
          </a:p>
          <a:p>
            <a:pPr lvl="1"/>
            <a:r>
              <a:rPr lang="en-US" dirty="0"/>
              <a:t>fewer manual and administrative tasks</a:t>
            </a:r>
          </a:p>
          <a:p>
            <a:r>
              <a:rPr lang="en-US" dirty="0"/>
              <a:t>Small and frequent changes</a:t>
            </a:r>
          </a:p>
          <a:p>
            <a:pPr lvl="1"/>
            <a:r>
              <a:rPr lang="en-US" dirty="0"/>
              <a:t>failures are rare and create minimal instability.</a:t>
            </a:r>
          </a:p>
          <a:p>
            <a:r>
              <a:rPr lang="en-US" dirty="0"/>
              <a:t>Releases receive faster stakeholder and customer feedback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Infrastructure as Code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 up the Cloud Infrastructure / Resources</a:t>
            </a:r>
          </a:p>
          <a:p>
            <a:pPr lvl="1"/>
            <a:r>
              <a:rPr lang="en-US" dirty="0"/>
              <a:t>Repeatable</a:t>
            </a:r>
          </a:p>
          <a:p>
            <a:pPr lvl="1"/>
            <a:r>
              <a:rPr lang="en-US" dirty="0"/>
              <a:t>Reliable</a:t>
            </a:r>
          </a:p>
          <a:p>
            <a:pPr lvl="1"/>
            <a:r>
              <a:rPr lang="en-US" dirty="0"/>
              <a:t>Fully governed</a:t>
            </a:r>
          </a:p>
          <a:p>
            <a:r>
              <a:rPr lang="en-US" dirty="0"/>
              <a:t>Everything can be automated</a:t>
            </a:r>
          </a:p>
          <a:p>
            <a:pPr lvl="1"/>
            <a:r>
              <a:rPr lang="en-US" dirty="0"/>
              <a:t>Leverage “ARM” templates</a:t>
            </a:r>
          </a:p>
          <a:p>
            <a:pPr lvl="2"/>
            <a:r>
              <a:rPr lang="en-US" dirty="0"/>
              <a:t>Visual Studio Projects</a:t>
            </a:r>
          </a:p>
          <a:p>
            <a:pPr lvl="2"/>
            <a:r>
              <a:rPr lang="en-US" dirty="0"/>
              <a:t>Stored in Git</a:t>
            </a:r>
          </a:p>
          <a:p>
            <a:pPr lvl="1"/>
            <a:r>
              <a:rPr lang="en-US" dirty="0"/>
              <a:t>Deploy Resources using Release Pipelines</a:t>
            </a:r>
          </a:p>
          <a:p>
            <a:pPr lvl="2"/>
            <a:r>
              <a:rPr lang="en-US" dirty="0"/>
              <a:t>Automate</a:t>
            </a:r>
          </a:p>
          <a:p>
            <a:pPr lvl="2"/>
            <a:r>
              <a:rPr lang="en-US" dirty="0"/>
              <a:t>Triggers</a:t>
            </a:r>
          </a:p>
          <a:p>
            <a:pPr lvl="2"/>
            <a:r>
              <a:rPr lang="en-US" dirty="0"/>
              <a:t>Test</a:t>
            </a:r>
          </a:p>
          <a:p>
            <a:pPr lvl="2"/>
            <a:r>
              <a:rPr lang="en-US" dirty="0"/>
              <a:t>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Data Governance</a:t>
            </a:r>
            <a:endParaRPr lang="en-US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1828800"/>
            <a:ext cx="8229600" cy="4084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Azure DevOps is part of Data Governance</a:t>
            </a:r>
          </a:p>
          <a:p>
            <a:pPr lvl="1"/>
            <a:r>
              <a:rPr lang="en-US" dirty="0"/>
              <a:t>People</a:t>
            </a:r>
          </a:p>
          <a:p>
            <a:pPr lvl="2"/>
            <a:r>
              <a:rPr lang="en-US" dirty="0"/>
              <a:t>Board of Governors</a:t>
            </a:r>
          </a:p>
          <a:p>
            <a:pPr lvl="2"/>
            <a:r>
              <a:rPr lang="en-US" dirty="0"/>
              <a:t>Data Stewards</a:t>
            </a:r>
          </a:p>
          <a:p>
            <a:pPr lvl="2"/>
            <a:r>
              <a:rPr lang="en-US" dirty="0"/>
              <a:t>Data Custodians</a:t>
            </a:r>
          </a:p>
          <a:p>
            <a:pPr lvl="1"/>
            <a:r>
              <a:rPr lang="en-US" dirty="0"/>
              <a:t>Process</a:t>
            </a:r>
          </a:p>
          <a:p>
            <a:pPr lvl="2"/>
            <a:r>
              <a:rPr lang="en-US" dirty="0"/>
              <a:t>Who does what, when</a:t>
            </a:r>
          </a:p>
          <a:p>
            <a:pPr lvl="1"/>
            <a:r>
              <a:rPr lang="en-US" dirty="0"/>
              <a:t>Technology</a:t>
            </a:r>
          </a:p>
          <a:p>
            <a:pPr lvl="2"/>
            <a:r>
              <a:rPr lang="en-US" dirty="0"/>
              <a:t>Leverage Azure DevOps</a:t>
            </a:r>
          </a:p>
        </p:txBody>
      </p:sp>
    </p:spTree>
    <p:extLst>
      <p:ext uri="{BB962C8B-B14F-4D97-AF65-F5344CB8AC3E}">
        <p14:creationId xmlns:p14="http://schemas.microsoft.com/office/powerpoint/2010/main" val="11768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FF18834-B093-4332-B3DE-49BDC74D3963}" vid="{412D90DD-61A9-4A6A-87D2-385F4F0F86C9}"/>
    </a:ext>
  </a:extLst>
</a:theme>
</file>

<file path=ppt/theme/theme2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2108</TotalTime>
  <Words>1076</Words>
  <Application>Microsoft Office PowerPoint</Application>
  <PresentationFormat>On-screen Show (4:3)</PresentationFormat>
  <Paragraphs>237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AvantGarde Bk BT Book</vt:lpstr>
      <vt:lpstr>AvantGarde Bk BT Demi</vt:lpstr>
      <vt:lpstr>Calibri</vt:lpstr>
      <vt:lpstr>Calibri Light</vt:lpstr>
      <vt:lpstr>Segoe UI</vt:lpstr>
      <vt:lpstr>Segoe UI Light</vt:lpstr>
      <vt:lpstr>Verdana</vt:lpstr>
      <vt:lpstr>Wingdings 2</vt:lpstr>
      <vt:lpstr>Theme1</vt:lpstr>
      <vt:lpstr>Pragmatic Works</vt:lpstr>
      <vt:lpstr>Azure DevOps</vt:lpstr>
      <vt:lpstr>About me</vt:lpstr>
      <vt:lpstr>Agenda</vt:lpstr>
      <vt:lpstr>Why DevOps?</vt:lpstr>
      <vt:lpstr>What is Azure DevOps</vt:lpstr>
      <vt:lpstr>Continuous Deployment CI/CD</vt:lpstr>
      <vt:lpstr>CI/CD Advantages</vt:lpstr>
      <vt:lpstr>Infrastructure as Code</vt:lpstr>
      <vt:lpstr>Data Governance</vt:lpstr>
      <vt:lpstr>Azure DevOps - Services</vt:lpstr>
      <vt:lpstr>Azure DevOps – Repos</vt:lpstr>
      <vt:lpstr>Azure DevOps – Repos</vt:lpstr>
      <vt:lpstr>Repos (Source Control)</vt:lpstr>
      <vt:lpstr>Git Benefits</vt:lpstr>
      <vt:lpstr>Azure DevOps – Pipelines</vt:lpstr>
      <vt:lpstr>Azure DevOps – Pipelines</vt:lpstr>
      <vt:lpstr>Azure DevOps – Releases</vt:lpstr>
      <vt:lpstr>Azure DevOps Demo Generator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Data Capture (CDC)  …as a tool for Disaster Recovery,  Business Intelligence and Auditing</dc:title>
  <dc:creator>Jose R. Chinchilla</dc:creator>
  <cp:lastModifiedBy>Karen Robito</cp:lastModifiedBy>
  <cp:revision>569</cp:revision>
  <dcterms:created xsi:type="dcterms:W3CDTF">2010-05-06T05:45:15Z</dcterms:created>
  <dcterms:modified xsi:type="dcterms:W3CDTF">2020-06-25T17:07:31Z</dcterms:modified>
</cp:coreProperties>
</file>