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3"/>
  </p:notesMasterIdLst>
  <p:handoutMasterIdLst>
    <p:handoutMasterId r:id="rId24"/>
  </p:handoutMasterIdLst>
  <p:sldIdLst>
    <p:sldId id="340" r:id="rId2"/>
    <p:sldId id="280" r:id="rId3"/>
    <p:sldId id="273" r:id="rId4"/>
    <p:sldId id="277" r:id="rId5"/>
    <p:sldId id="279" r:id="rId6"/>
    <p:sldId id="281" r:id="rId7"/>
    <p:sldId id="282" r:id="rId8"/>
    <p:sldId id="283" r:id="rId9"/>
    <p:sldId id="284" r:id="rId10"/>
    <p:sldId id="288" r:id="rId11"/>
    <p:sldId id="285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86" r:id="rId21"/>
    <p:sldId id="630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  <a:srgbClr val="58ADE1"/>
    <a:srgbClr val="FFF740"/>
    <a:srgbClr val="032D84"/>
    <a:srgbClr val="E1FE54"/>
    <a:srgbClr val="D4D6C4"/>
    <a:srgbClr val="7C109A"/>
    <a:srgbClr val="EE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290B6-C4A7-41C0-B371-9D79D6AC04A1}" v="17" dt="2018-11-20T15:05:23.189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65872" autoAdjust="0"/>
  </p:normalViewPr>
  <p:slideViewPr>
    <p:cSldViewPr snapToGrid="0" snapToObjects="1">
      <p:cViewPr varScale="1">
        <p:scale>
          <a:sx n="47" d="100"/>
          <a:sy n="47" d="100"/>
        </p:scale>
        <p:origin x="20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1879BD-179E-4891-AD62-B4A3244AF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13B27-A037-491B-BFA4-1DC7B76570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467977-BA5C-4E32-B7D9-FCBC16BF8062}" type="datetime1">
              <a:rPr lang="en-US" altLang="en-US"/>
              <a:pPr/>
              <a:t>11/26/2018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739C5-6429-46BC-84A1-288EECB59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576F3-8BC9-44D8-9A03-9CC933767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52909E-796C-4BF5-A794-769771F8DC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4AA404-C8A1-4CE0-996F-B3EC1F4D9D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1AE16-8EF2-4974-B224-819A7BC391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FA98BE-D76D-498C-BE0C-C91B29BBF476}" type="datetime1">
              <a:rPr lang="en-US" altLang="en-US"/>
              <a:pPr/>
              <a:t>11/26/2018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755E7-6A22-4EF5-9F6F-F0594032F1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7F901F-306F-4A4C-BA6F-4135115FD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B6E84-6432-4A75-9DB5-CF7AB80F9C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30AAE-3D9A-494C-9713-6980AA3CF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2898FF-0C0B-4A64-97C6-5B509DBD9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1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1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Icon in field list</a:t>
            </a:r>
          </a:p>
          <a:p>
            <a:r>
              <a:rPr lang="en-US" dirty="0"/>
              <a:t>Sum Internet sales</a:t>
            </a:r>
          </a:p>
          <a:p>
            <a:r>
              <a:rPr lang="en-US" dirty="0"/>
              <a:t>Sum cost</a:t>
            </a:r>
          </a:p>
          <a:p>
            <a:r>
              <a:rPr lang="en-US" dirty="0"/>
              <a:t>Profit = Sales – cost</a:t>
            </a:r>
          </a:p>
          <a:p>
            <a:r>
              <a:rPr lang="en-US" dirty="0"/>
              <a:t>Profit Margin = Profit /Sales</a:t>
            </a:r>
          </a:p>
          <a:p>
            <a:r>
              <a:rPr lang="en-US" dirty="0"/>
              <a:t>Explain Divide Function</a:t>
            </a:r>
          </a:p>
          <a:p>
            <a:r>
              <a:rPr lang="en-US" dirty="0"/>
              <a:t>US Profit = Calculate ( profit , country = US)</a:t>
            </a:r>
          </a:p>
          <a:p>
            <a:r>
              <a:rPr lang="en-US" dirty="0"/>
              <a:t>Show Quick Measure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4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0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5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intellisense</a:t>
            </a:r>
            <a:endParaRPr lang="en-US" dirty="0"/>
          </a:p>
          <a:p>
            <a:r>
              <a:rPr lang="en-US" dirty="0"/>
              <a:t>Full Name Col &amp;</a:t>
            </a:r>
          </a:p>
          <a:p>
            <a:r>
              <a:rPr lang="en-US" dirty="0"/>
              <a:t>Age (</a:t>
            </a:r>
            <a:r>
              <a:rPr lang="en-US" dirty="0" err="1"/>
              <a:t>datediff</a:t>
            </a:r>
            <a:r>
              <a:rPr lang="en-US" dirty="0"/>
              <a:t>)</a:t>
            </a:r>
          </a:p>
          <a:p>
            <a:r>
              <a:rPr lang="en-US" dirty="0"/>
              <a:t>Age Groups = if nested ( 55+, 45-54, 35-44, 18-34)</a:t>
            </a:r>
          </a:p>
          <a:p>
            <a:r>
              <a:rPr lang="en-US" dirty="0"/>
              <a:t>Matching Parenthesis )</a:t>
            </a:r>
          </a:p>
          <a:p>
            <a:r>
              <a:rPr lang="en-US" dirty="0"/>
              <a:t>Multi line </a:t>
            </a:r>
            <a:r>
              <a:rPr lang="en-US" dirty="0" err="1"/>
              <a:t>Shift+Enter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Move one column to another,</a:t>
            </a:r>
          </a:p>
          <a:p>
            <a:r>
              <a:rPr lang="en-US" dirty="0"/>
              <a:t>kind of like a </a:t>
            </a:r>
            <a:r>
              <a:rPr lang="en-US" dirty="0" err="1"/>
              <a:t>vlookup</a:t>
            </a:r>
            <a:endParaRPr lang="en-US" dirty="0"/>
          </a:p>
          <a:p>
            <a:r>
              <a:rPr lang="en-US" dirty="0"/>
              <a:t>Whiteboard tables </a:t>
            </a:r>
          </a:p>
          <a:p>
            <a:r>
              <a:rPr lang="en-US" dirty="0"/>
              <a:t>Go Over Hierarchies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2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and use Temperature Key</a:t>
            </a:r>
          </a:p>
          <a:p>
            <a:r>
              <a:rPr lang="en-US" dirty="0"/>
              <a:t>Related Region &amp; Related </a:t>
            </a:r>
            <a:r>
              <a:rPr lang="en-US" dirty="0" err="1"/>
              <a:t>monthnum</a:t>
            </a:r>
            <a:endParaRPr lang="en-US" dirty="0"/>
          </a:p>
          <a:p>
            <a:endParaRPr lang="en-US" dirty="0"/>
          </a:p>
          <a:p>
            <a:r>
              <a:rPr lang="en-US" dirty="0"/>
              <a:t>Related Table – Put </a:t>
            </a:r>
            <a:r>
              <a:rPr lang="en-US" dirty="0" err="1"/>
              <a:t>SalesAmt</a:t>
            </a:r>
            <a:r>
              <a:rPr lang="en-US" dirty="0"/>
              <a:t> on Sales Terr – High Vol region</a:t>
            </a:r>
          </a:p>
          <a:p>
            <a:r>
              <a:rPr lang="en-US" dirty="0" err="1"/>
              <a:t>SumX</a:t>
            </a:r>
            <a:r>
              <a:rPr lang="en-US" dirty="0"/>
              <a:t>(</a:t>
            </a:r>
            <a:r>
              <a:rPr lang="en-US" dirty="0" err="1"/>
              <a:t>RelatedTable</a:t>
            </a:r>
            <a:r>
              <a:rPr lang="en-US" dirty="0"/>
              <a:t>(sales), </a:t>
            </a:r>
            <a:r>
              <a:rPr lang="en-US" dirty="0" err="1"/>
              <a:t>SalesAmt</a:t>
            </a:r>
            <a:r>
              <a:rPr lang="en-US" dirty="0"/>
              <a:t>)</a:t>
            </a:r>
          </a:p>
          <a:p>
            <a:r>
              <a:rPr lang="en-US" dirty="0"/>
              <a:t>Region Volume = if sales &gt; 1,000,000 high, low)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8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4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Date Table</a:t>
            </a:r>
          </a:p>
          <a:p>
            <a:r>
              <a:rPr lang="en-US" dirty="0"/>
              <a:t>Show Set as Date Table</a:t>
            </a:r>
          </a:p>
          <a:p>
            <a:r>
              <a:rPr lang="en-US" dirty="0"/>
              <a:t>Calendar ( </a:t>
            </a:r>
            <a:r>
              <a:rPr lang="en-US" dirty="0" err="1"/>
              <a:t>startDate</a:t>
            </a:r>
            <a:r>
              <a:rPr lang="en-US" dirty="0"/>
              <a:t>, </a:t>
            </a:r>
            <a:r>
              <a:rPr lang="en-US" dirty="0" err="1"/>
              <a:t>EndDate</a:t>
            </a:r>
            <a:r>
              <a:rPr lang="en-US" dirty="0"/>
              <a:t>)</a:t>
            </a:r>
          </a:p>
          <a:p>
            <a:r>
              <a:rPr lang="en-US" dirty="0"/>
              <a:t>1/1/2015 – 12/31/02018</a:t>
            </a:r>
          </a:p>
          <a:p>
            <a:r>
              <a:rPr lang="en-US" dirty="0"/>
              <a:t>Parse out Month , year, </a:t>
            </a:r>
            <a:r>
              <a:rPr lang="en-US" dirty="0" err="1"/>
              <a:t>MonthName</a:t>
            </a:r>
            <a:r>
              <a:rPr lang="en-US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9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15923" y="1457166"/>
            <a:ext cx="6729944" cy="385010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15923" y="601254"/>
            <a:ext cx="8487445" cy="50832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>
              <a:defRPr sz="2400" b="0"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09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A5EEE6-7557-4804-9C8C-1258083C71B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9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0B09-BD55-44D0-8993-59EDD149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27F3-2BCC-434D-9E60-74BECEE86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A94A0-7BAF-4801-93C3-68BA1728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CEC2-CD43-4BDE-93F3-23B3868749BC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BEFC-271F-4569-A436-5ED5E2D6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714F-F451-4E16-A28F-D9DBB643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F35B-1494-4AE5-95AB-C9508820C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523655" y="6394262"/>
            <a:ext cx="33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r"/>
            <a:fld id="{C7C71010-677A-489C-BB3F-CA8EBC4C3264}" type="slidenum">
              <a:rPr lang="id-ID" sz="900" smtClean="0">
                <a:solidFill>
                  <a:schemeClr val="bg1"/>
                </a:solidFill>
              </a:rPr>
              <a:pPr lvl="0" algn="r"/>
              <a:t>‹#›</a:t>
            </a:fld>
            <a:endParaRPr lang="id-ID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5174B1-C3E2-4238-B80D-58105FD192E9}"/>
              </a:ext>
            </a:extLst>
          </p:cNvPr>
          <p:cNvSpPr/>
          <p:nvPr userDrawn="1"/>
        </p:nvSpPr>
        <p:spPr>
          <a:xfrm>
            <a:off x="0" y="0"/>
            <a:ext cx="9144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1ACB0-B01F-41F2-A3CC-A750BEFD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44488"/>
            <a:ext cx="6729413" cy="2159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pic>
        <p:nvPicPr>
          <p:cNvPr id="1028" name="Picture 3" descr="PW-logo-text-RGB.jpg">
            <a:extLst>
              <a:ext uri="{FF2B5EF4-FFF2-40B4-BE49-F238E27FC236}">
                <a16:creationId xmlns:a16="http://schemas.microsoft.com/office/drawing/2014/main" id="{BF248E9A-C1E8-4EA7-899D-846C3E25AA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221413"/>
            <a:ext cx="13906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40A516-3A34-45C9-B16C-376679A622AB}"/>
              </a:ext>
            </a:extLst>
          </p:cNvPr>
          <p:cNvCxnSpPr/>
          <p:nvPr userDrawn="1"/>
        </p:nvCxnSpPr>
        <p:spPr>
          <a:xfrm>
            <a:off x="414338" y="6002338"/>
            <a:ext cx="8275637" cy="0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1" kern="1200" cap="all">
          <a:solidFill>
            <a:schemeClr val="bg1"/>
          </a:solidFill>
          <a:latin typeface="Century Gothic"/>
          <a:ea typeface="MS PGothic" panose="020B0600070205080204" pitchFamily="34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MS PGothic" panose="020B0600070205080204" pitchFamily="34" charset="-128"/>
          <a:cs typeface="Century Gothic" panose="020B0502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404040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Davis@Pragmaticworks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davis@PragmaticWorks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rder 10\Thursday 6\Lizham784\Post Linkd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160" y="3267068"/>
            <a:ext cx="4654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>
                <a:solidFill>
                  <a:schemeClr val="accent3"/>
                </a:solidFill>
                <a:ea typeface="Roboto Bk" pitchFamily="2" charset="0"/>
              </a:rPr>
              <a:t>Introduction to DAX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59" y="3875538"/>
            <a:ext cx="342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0101"/>
                </a:solidFill>
                <a:latin typeface="Calibri" pitchFamily="34" charset="0"/>
                <a:ea typeface="Roboto Lt" pitchFamily="2" charset="0"/>
              </a:rPr>
              <a:t>Mike Davis, Consultant Architect</a:t>
            </a:r>
          </a:p>
        </p:txBody>
      </p:sp>
      <p:pic>
        <p:nvPicPr>
          <p:cNvPr id="5" name="Picture 2" descr="F:\order 10\Thursday 6\Lizham784\logo azu horizontal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2396" r="8921" b="22249"/>
          <a:stretch/>
        </p:blipFill>
        <p:spPr bwMode="auto">
          <a:xfrm>
            <a:off x="494358" y="1969626"/>
            <a:ext cx="2009355" cy="8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72587" y="3121475"/>
            <a:ext cx="26624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SumX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27D7A-76FC-4334-A507-1F8FE045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86" y="1755488"/>
            <a:ext cx="375698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9" y="1894787"/>
            <a:ext cx="6608010" cy="344530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RelatedTable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SumX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Navigation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C451E-0187-4FCB-8220-75B6EDEE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9" y="2602158"/>
            <a:ext cx="3833192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Date 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Filtered Down Tables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Calculated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E4C92-4EBC-4B11-AB4B-C69235065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9435"/>
            <a:ext cx="4051001" cy="37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5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Calculated Tables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2F84B-7248-4A72-8146-ADBD6E9E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27" y="1682336"/>
            <a:ext cx="375698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9" y="1894787"/>
            <a:ext cx="6608010" cy="344530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 a Date 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9F40D-B937-45C0-9653-A9D64F855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9" y="2602158"/>
            <a:ext cx="3833192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Implicit Measures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Aggregations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 Columns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Calculated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1B597-0785-4908-B2C3-FA798AB0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7" y="1217081"/>
            <a:ext cx="3372783" cy="47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Implicit Measures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Aggregations</a:t>
            </a: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 Measures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Defined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Formulas</a:t>
            </a: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Implicit Measures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 can Build on each other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 can be controlled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Calculated Measures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49AB0-3F2C-4B03-B0DA-D1C3B673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47" y="1217081"/>
            <a:ext cx="3372783" cy="47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3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CountRows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SumX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Aggregations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02FB3-CA79-417B-B3EA-C4DAF2D9B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48" y="1311797"/>
            <a:ext cx="3908292" cy="45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7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Calculated Measures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2F84B-7248-4A72-8146-ADBD6E9E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27" y="1682336"/>
            <a:ext cx="375698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9" y="1894787"/>
            <a:ext cx="6608010" cy="344530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Measures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Implicit vs explicit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9F40D-B937-45C0-9653-A9D64F855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09" y="2602158"/>
            <a:ext cx="3833192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925" y="1457325"/>
            <a:ext cx="6729413" cy="3849688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Mike Davis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 Architect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MDavis@Pragmaticworks.com</a:t>
            </a:r>
            <a:endParaRPr lang="en-US" altLang="en-US" sz="2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MikeDavisSQL.com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Co-author of 5 SQL Books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Your Presenter</a:t>
            </a:r>
          </a:p>
        </p:txBody>
      </p:sp>
      <p:pic>
        <p:nvPicPr>
          <p:cNvPr id="5" name="Picture 2" descr="C:\Users\MDavis\Pictures\BITrainerCover.png">
            <a:extLst>
              <a:ext uri="{FF2B5EF4-FFF2-40B4-BE49-F238E27FC236}">
                <a16:creationId xmlns:a16="http://schemas.microsoft.com/office/drawing/2014/main" id="{FE997A38-F256-460A-8C25-ECD4D547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90" y="1753385"/>
            <a:ext cx="3118524" cy="37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9" y="1894787"/>
            <a:ext cx="6608010" cy="344530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Mdavis@PragmaticWorks.com</a:t>
            </a: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PragmaticWorks.com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Wrap up</a:t>
            </a:r>
          </a:p>
        </p:txBody>
      </p:sp>
      <p:pic>
        <p:nvPicPr>
          <p:cNvPr id="21506" name="Picture 2" descr="Image result for navigate">
            <a:extLst>
              <a:ext uri="{FF2B5EF4-FFF2-40B4-BE49-F238E27FC236}">
                <a16:creationId xmlns:a16="http://schemas.microsoft.com/office/drawing/2014/main" id="{0C55A0C4-B693-40A3-8EB3-E85C2E33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31" y="2523744"/>
            <a:ext cx="5236869" cy="34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4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2A14-2539-4E39-98E7-FA6FCDD5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Works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286AD-B36B-4FC6-A632-3930BB81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4DE4-D6E9-4419-BBC5-6C621C4D6CB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810DE-287F-4A97-B825-3596ECD45786}"/>
              </a:ext>
            </a:extLst>
          </p:cNvPr>
          <p:cNvSpPr txBox="1"/>
          <p:nvPr/>
        </p:nvSpPr>
        <p:spPr>
          <a:xfrm>
            <a:off x="5988587" y="3864045"/>
            <a:ext cx="27151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On-Demand Training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Web-based subscription training</a:t>
            </a:r>
          </a:p>
          <a:p>
            <a:pPr algn="ctr"/>
            <a:endParaRPr lang="en-US" sz="2100" b="1" dirty="0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E6BD1-D74B-4AC0-876C-507BFF4EEA63}"/>
              </a:ext>
            </a:extLst>
          </p:cNvPr>
          <p:cNvCxnSpPr/>
          <p:nvPr/>
        </p:nvCxnSpPr>
        <p:spPr>
          <a:xfrm flipV="1">
            <a:off x="2992832" y="2050566"/>
            <a:ext cx="0" cy="2357917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D1FA14-18D8-4F5E-82F5-FA461661B591}"/>
              </a:ext>
            </a:extLst>
          </p:cNvPr>
          <p:cNvCxnSpPr/>
          <p:nvPr/>
        </p:nvCxnSpPr>
        <p:spPr>
          <a:xfrm flipV="1">
            <a:off x="5965288" y="2050566"/>
            <a:ext cx="0" cy="2357917"/>
          </a:xfrm>
          <a:prstGeom prst="line">
            <a:avLst/>
          </a:prstGeom>
          <a:ln>
            <a:solidFill>
              <a:srgbClr val="A2A09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i1.wp.com/ytkeys.com/wp-content/uploads/2016/06/youtube-training-online_training.jpg?fit=1334%2C998">
            <a:extLst>
              <a:ext uri="{FF2B5EF4-FFF2-40B4-BE49-F238E27FC236}">
                <a16:creationId xmlns:a16="http://schemas.microsoft.com/office/drawing/2014/main" id="{ECCD6864-97F0-4D7F-82A2-319D1058C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31" y="2188984"/>
            <a:ext cx="2238843" cy="16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2EA845-A150-472A-9BD2-EBDB4D970F21}"/>
              </a:ext>
            </a:extLst>
          </p:cNvPr>
          <p:cNvSpPr txBox="1"/>
          <p:nvPr/>
        </p:nvSpPr>
        <p:spPr>
          <a:xfrm>
            <a:off x="3133116" y="3879478"/>
            <a:ext cx="27151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Workshops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One-day training primer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9D555-0432-4667-B154-CE6CE65A6859}"/>
              </a:ext>
            </a:extLst>
          </p:cNvPr>
          <p:cNvSpPr txBox="1"/>
          <p:nvPr/>
        </p:nvSpPr>
        <p:spPr>
          <a:xfrm>
            <a:off x="398612" y="3867285"/>
            <a:ext cx="2715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A99EE"/>
                </a:solidFill>
                <a:latin typeface="Lato" charset="0"/>
                <a:ea typeface="Lato" charset="0"/>
                <a:cs typeface="Lato" charset="0"/>
              </a:rPr>
              <a:t>Bootcamps</a:t>
            </a:r>
          </a:p>
          <a:p>
            <a:pPr algn="ctr"/>
            <a:r>
              <a:rPr lang="en-US" sz="1200" dirty="0">
                <a:solidFill>
                  <a:srgbClr val="595959"/>
                </a:solidFill>
                <a:latin typeface="Lato" charset="0"/>
                <a:ea typeface="Lato" charset="0"/>
                <a:cs typeface="Lato" charset="0"/>
              </a:rPr>
              <a:t>Week long deep-dive</a:t>
            </a:r>
          </a:p>
          <a:p>
            <a:pPr algn="ctr"/>
            <a:endParaRPr lang="en-US" sz="2100" b="1" dirty="0">
              <a:solidFill>
                <a:srgbClr val="0A99EE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8" name="Picture 6" descr="http://www.saic.edu/media/saic/gfx/continuingstudies/adultprograms/cs_ace_computer_class.jpg">
            <a:extLst>
              <a:ext uri="{FF2B5EF4-FFF2-40B4-BE49-F238E27FC236}">
                <a16:creationId xmlns:a16="http://schemas.microsoft.com/office/drawing/2014/main" id="{D9D7A9BE-3042-4ADE-B143-FF53437C4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22271"/>
          <a:stretch/>
        </p:blipFill>
        <p:spPr bwMode="auto">
          <a:xfrm>
            <a:off x="627321" y="2194414"/>
            <a:ext cx="2186365" cy="167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www.mcstech.net/wp-content/uploads/2016/09/small_class.jpg">
            <a:extLst>
              <a:ext uri="{FF2B5EF4-FFF2-40B4-BE49-F238E27FC236}">
                <a16:creationId xmlns:a16="http://schemas.microsoft.com/office/drawing/2014/main" id="{0D142396-F8A1-4163-81BB-E1453CDD2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5"/>
          <a:stretch/>
        </p:blipFill>
        <p:spPr bwMode="auto">
          <a:xfrm>
            <a:off x="3422549" y="2194414"/>
            <a:ext cx="2233991" cy="16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FF0AE9-6BB0-4AE2-BCFD-E144C032A2BE}"/>
              </a:ext>
            </a:extLst>
          </p:cNvPr>
          <p:cNvSpPr txBox="1"/>
          <p:nvPr/>
        </p:nvSpPr>
        <p:spPr>
          <a:xfrm>
            <a:off x="1947964" y="4764292"/>
            <a:ext cx="46692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On-Demand Training discount for Azure Data Week attendees to get $100 off a 12-month Elite subscription.</a:t>
            </a:r>
          </a:p>
          <a:p>
            <a:pPr algn="ctr"/>
            <a:r>
              <a:rPr lang="en-US" sz="2100" b="1" dirty="0" err="1"/>
              <a:t>AzureDataWeek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03246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2181-9D7C-4398-86BC-5747FA6C3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4488"/>
            <a:ext cx="6729413" cy="215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</a:rPr>
              <a:t>Example of a page header</a:t>
            </a:r>
          </a:p>
        </p:txBody>
      </p:sp>
      <p:pic>
        <p:nvPicPr>
          <p:cNvPr id="6146" name="Picture 9" descr="PW-logo-text-RGB.png">
            <a:extLst>
              <a:ext uri="{FF2B5EF4-FFF2-40B4-BE49-F238E27FC236}">
                <a16:creationId xmlns:a16="http://schemas.microsoft.com/office/drawing/2014/main" id="{EC863AAA-2F4B-4F70-8B77-7EC35333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5083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49210F-D24B-48D8-A106-FE363CA8D6F5}"/>
              </a:ext>
            </a:extLst>
          </p:cNvPr>
          <p:cNvSpPr/>
          <p:nvPr/>
        </p:nvSpPr>
        <p:spPr>
          <a:xfrm>
            <a:off x="0" y="1230313"/>
            <a:ext cx="9144000" cy="5106987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90D87-BBD4-4A6D-8BB9-C930308F048C}"/>
              </a:ext>
            </a:extLst>
          </p:cNvPr>
          <p:cNvSpPr txBox="1">
            <a:spLocks/>
          </p:cNvSpPr>
          <p:nvPr/>
        </p:nvSpPr>
        <p:spPr>
          <a:xfrm>
            <a:off x="415925" y="1711325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Intro to DAX</a:t>
            </a:r>
          </a:p>
        </p:txBody>
      </p:sp>
      <p:sp>
        <p:nvSpPr>
          <p:cNvPr id="6149" name="Content Placeholder 3">
            <a:extLst>
              <a:ext uri="{FF2B5EF4-FFF2-40B4-BE49-F238E27FC236}">
                <a16:creationId xmlns:a16="http://schemas.microsoft.com/office/drawing/2014/main" id="{2841A7BC-D561-4126-A8B7-6F56973AC73D}"/>
              </a:ext>
            </a:extLst>
          </p:cNvPr>
          <p:cNvSpPr txBox="1">
            <a:spLocks/>
          </p:cNvSpPr>
          <p:nvPr/>
        </p:nvSpPr>
        <p:spPr bwMode="auto">
          <a:xfrm>
            <a:off x="415925" y="2098675"/>
            <a:ext cx="7512050" cy="38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What is DAX?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Basic Functions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Calculations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Measures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925" y="1457325"/>
            <a:ext cx="6729413" cy="3849688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Analysis Expression Language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Measures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Columns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Tables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DAX?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Excel Expressions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knowledge of Excel Expressions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of a learning curve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What is DAX</a:t>
            </a:r>
          </a:p>
        </p:txBody>
      </p:sp>
      <p:pic>
        <p:nvPicPr>
          <p:cNvPr id="7173" name="Picture 5" descr="Image result for code">
            <a:extLst>
              <a:ext uri="{FF2B5EF4-FFF2-40B4-BE49-F238E27FC236}">
                <a16:creationId xmlns:a16="http://schemas.microsoft.com/office/drawing/2014/main" id="{C333BC71-F5FA-4821-B2A8-1B0E0FBB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37" y="2119312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926" y="1457325"/>
            <a:ext cx="2685494" cy="4509842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Formatting</a:t>
            </a:r>
            <a:endParaRPr lang="en-US" altLang="en-US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en-US" altLang="en-US" sz="22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Concatenating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CONCATENATE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Trimming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Basic Functions String Manipulation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70E4990-9457-4279-8582-A131DD00AFE4}"/>
              </a:ext>
            </a:extLst>
          </p:cNvPr>
          <p:cNvSpPr txBox="1">
            <a:spLocks/>
          </p:cNvSpPr>
          <p:nvPr/>
        </p:nvSpPr>
        <p:spPr>
          <a:xfrm>
            <a:off x="3308808" y="1457325"/>
            <a:ext cx="3968684" cy="424589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anose="020B0600070205080204" pitchFamily="34" charset="-128"/>
                <a:cs typeface="Calibri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anose="020B0600070205080204" pitchFamily="34" charset="-128"/>
                <a:cs typeface="Calibri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anose="020B0600070205080204" pitchFamily="34" charset="-128"/>
                <a:cs typeface="Calibri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MS PGothic" panose="020B0600070205080204" pitchFamily="34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Splitting</a:t>
            </a:r>
            <a:endParaRPr lang="en-US" altLang="en-US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endParaRPr lang="en-US" altLang="en-US" sz="22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Replacing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SUBSTITUTE</a:t>
            </a:r>
          </a:p>
        </p:txBody>
      </p:sp>
      <p:pic>
        <p:nvPicPr>
          <p:cNvPr id="15362" name="Picture 2" descr="Image result for strings">
            <a:extLst>
              <a:ext uri="{FF2B5EF4-FFF2-40B4-BE49-F238E27FC236}">
                <a16:creationId xmlns:a16="http://schemas.microsoft.com/office/drawing/2014/main" id="{26956275-D72A-4AE8-A7F4-C23BCE32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37964" y="2368064"/>
            <a:ext cx="3879058" cy="24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5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925" y="1457324"/>
            <a:ext cx="4156075" cy="45664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(True/False)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ISBLANK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ISERROR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ISNONTEXT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ISNUMBER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ISTEXT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IFERROR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Conditional and Logical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D5D81-962F-4C36-A7CD-743697A2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157" y="1785825"/>
            <a:ext cx="3436918" cy="39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Calculated Columns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String Functions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Logical Functions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5508D-E5BE-4B9E-AFD3-2FB4F8A2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79" y="1584800"/>
            <a:ext cx="3756986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DAX Basics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Concatenate “&amp;”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Logic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Nested If’s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“&amp;&amp;” for And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06043-3FC4-4E98-A922-4376A2BFE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58" y="2186092"/>
            <a:ext cx="4653792" cy="26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FAC-CADE-4324-93F1-AC720EE0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Intro to Dax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AF097-E297-4FB8-91FC-56C2F698E8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28" y="1894787"/>
            <a:ext cx="7682845" cy="3780149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RELATEDTABLE</a:t>
            </a:r>
            <a:endParaRPr lang="en-US" altLang="en-US" sz="200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006E2D07-7C3C-442C-83CD-0CDB9DA7A171}"/>
              </a:ext>
            </a:extLst>
          </p:cNvPr>
          <p:cNvSpPr>
            <a:spLocks noGrp="1"/>
          </p:cNvSpPr>
          <p:nvPr>
            <p:ph sz="quarter" idx="15"/>
          </p:nvPr>
        </p:nvSpPr>
        <p:spPr bwMode="auto">
          <a:xfrm>
            <a:off x="415925" y="601663"/>
            <a:ext cx="8486775" cy="5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dirty="0">
                <a:latin typeface="Century Gothic" panose="020B0502020202020204" pitchFamily="34" charset="0"/>
                <a:cs typeface="Arial" panose="020B0604020202020204" pitchFamily="34" charset="0"/>
              </a:rPr>
              <a:t>Navigation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91D03-FDD8-449A-B071-57412645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153" y="1596307"/>
            <a:ext cx="5547547" cy="3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464</Words>
  <Application>Microsoft Office PowerPoint</Application>
  <PresentationFormat>On-screen Show (4:3)</PresentationFormat>
  <Paragraphs>209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Lato</vt:lpstr>
      <vt:lpstr>Office Theme</vt:lpstr>
      <vt:lpstr>PowerPoint Presentation</vt:lpstr>
      <vt:lpstr>Intro to Dax</vt:lpstr>
      <vt:lpstr>Example of a page header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Intro to Dax</vt:lpstr>
      <vt:lpstr>Pragmatic Works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Stiles</dc:creator>
  <cp:lastModifiedBy> </cp:lastModifiedBy>
  <cp:revision>1</cp:revision>
  <dcterms:created xsi:type="dcterms:W3CDTF">2015-10-02T15:41:31Z</dcterms:created>
  <dcterms:modified xsi:type="dcterms:W3CDTF">2018-11-26T20:49:05Z</dcterms:modified>
</cp:coreProperties>
</file>