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0" r:id="rId1"/>
  </p:sldMasterIdLst>
  <p:notesMasterIdLst>
    <p:notesMasterId r:id="rId13"/>
  </p:notesMasterIdLst>
  <p:sldIdLst>
    <p:sldId id="568" r:id="rId2"/>
    <p:sldId id="583" r:id="rId3"/>
    <p:sldId id="585" r:id="rId4"/>
    <p:sldId id="572" r:id="rId5"/>
    <p:sldId id="574" r:id="rId6"/>
    <p:sldId id="575" r:id="rId7"/>
    <p:sldId id="576" r:id="rId8"/>
    <p:sldId id="577" r:id="rId9"/>
    <p:sldId id="581" r:id="rId10"/>
    <p:sldId id="582" r:id="rId11"/>
    <p:sldId id="58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2" autoAdjust="0"/>
    <p:restoredTop sz="94660"/>
  </p:normalViewPr>
  <p:slideViewPr>
    <p:cSldViewPr snapToGrid="0">
      <p:cViewPr varScale="1">
        <p:scale>
          <a:sx n="72" d="100"/>
          <a:sy n="72" d="100"/>
        </p:scale>
        <p:origin x="4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BE51E-B428-4F6B-ABDD-C548D917B312}" type="datetimeFigureOut">
              <a:rPr lang="en-US" smtClean="0"/>
              <a:t>3/20/2019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B5FD1-4D26-4645-8786-41B061E98AB2}" type="slidenum">
              <a:rPr lang="en-US" smtClean="0"/>
              <a:t>‹#›</a:t>
            </a:fld>
            <a:endParaRPr lang="en-US"/>
          </a:p>
        </p:txBody>
      </p:sp>
    </p:spTree>
    <p:extLst>
      <p:ext uri="{BB962C8B-B14F-4D97-AF65-F5344CB8AC3E}">
        <p14:creationId xmlns:p14="http://schemas.microsoft.com/office/powerpoint/2010/main" val="2824255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C325AE-6004-4B7D-9BDD-D621424A8D11}" type="slidenum">
              <a:rPr lang="en-US" smtClean="0"/>
              <a:t>3</a:t>
            </a:fld>
            <a:endParaRPr lang="en-US"/>
          </a:p>
        </p:txBody>
      </p:sp>
    </p:spTree>
    <p:extLst>
      <p:ext uri="{BB962C8B-B14F-4D97-AF65-F5344CB8AC3E}">
        <p14:creationId xmlns:p14="http://schemas.microsoft.com/office/powerpoint/2010/main" val="368687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https://www2.deloitte.com/insights/us/en/topics/analytics/data-driven-storytelling.html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Stories have always been effective tools to transmit human experience; those that involve data and analysis are just relatively recent versions of them. Narrative is the way we simplify and make sense of a complex world. It supplies context, insight, interpretation—all the things that make data meaningful and analytics more relevant and interesting.</a:t>
            </a:r>
          </a:p>
          <a:p>
            <a:pPr marL="171450" indent="-171450">
              <a:buFont typeface="Arial" panose="020B0604020202020204" pitchFamily="34" charset="0"/>
              <a:buChar char="•"/>
            </a:pPr>
            <a:endParaRPr lang="en-US" dirty="0"/>
          </a:p>
          <a:p>
            <a:r>
              <a:rPr lang="en-US" dirty="0"/>
              <a:t>https://www.onespot.com/blog/infographic-the-science-of-storytelling/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Storytelling is one of the oldest forms of both teaching and entertainment. It is the way history was traditionally recorded, how values were inculcated, and how families and neighborhoods bonded.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Our brain is really build for telling and listening to stories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When we hear stories it releases dopamine into our system that place emotions behind data, which make it easier to remember.</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Another other neat thing about our brain is that when listening to a story our brain tends to turn the story into our own ideas and experiences</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Have you ever heard a story that you weren’t a part of but when listening to it you can picture yourself there. That’s part of what makes stories so effective.</a:t>
            </a:r>
          </a:p>
          <a:p>
            <a:pPr marL="628650" lvl="1" indent="-171450">
              <a:buFont typeface="Arial" panose="020B0604020202020204" pitchFamily="34" charset="0"/>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504728D5-99D5-4B27-8F03-9C83ED48E170}" type="slidenum">
              <a:rPr lang="en-US" smtClean="0"/>
              <a:pPr>
                <a:defRPr/>
              </a:pPr>
              <a:t>4</a:t>
            </a:fld>
            <a:endParaRPr lang="en-US"/>
          </a:p>
        </p:txBody>
      </p:sp>
    </p:spTree>
    <p:extLst>
      <p:ext uri="{BB962C8B-B14F-4D97-AF65-F5344CB8AC3E}">
        <p14:creationId xmlns:p14="http://schemas.microsoft.com/office/powerpoint/2010/main" val="399463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https://www2.deloitte.com/insights/us/en/topics/analytics/data-driven-storytelling.html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Most people can’t understand the details of analytics, but they do want evidence of analysis and data. Stories that incorporate data and analytics are more convincing than those based on anecdotes or personal experience. Perhaps the most compelling stories of all are those that combine data and analytics, and a point of view or example that involves real people and organizations.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Have you ever had someone try to make their points solely based on anecdotes? Or they say things like this happens all the time but they don’t have any data to back it up? Those usually are not very effective or convincing stories</a:t>
            </a:r>
          </a:p>
        </p:txBody>
      </p:sp>
      <p:sp>
        <p:nvSpPr>
          <p:cNvPr id="4" name="Slide Number Placeholder 3"/>
          <p:cNvSpPr>
            <a:spLocks noGrp="1"/>
          </p:cNvSpPr>
          <p:nvPr>
            <p:ph type="sldNum" sz="quarter" idx="10"/>
          </p:nvPr>
        </p:nvSpPr>
        <p:spPr/>
        <p:txBody>
          <a:bodyPr/>
          <a:lstStyle/>
          <a:p>
            <a:pPr>
              <a:defRPr/>
            </a:pPr>
            <a:fld id="{504728D5-99D5-4B27-8F03-9C83ED48E170}" type="slidenum">
              <a:rPr lang="en-US" smtClean="0"/>
              <a:pPr>
                <a:defRPr/>
              </a:pPr>
              <a:t>5</a:t>
            </a:fld>
            <a:endParaRPr lang="en-US"/>
          </a:p>
        </p:txBody>
      </p:sp>
    </p:spTree>
    <p:extLst>
      <p:ext uri="{BB962C8B-B14F-4D97-AF65-F5344CB8AC3E}">
        <p14:creationId xmlns:p14="http://schemas.microsoft.com/office/powerpoint/2010/main" val="632145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https://www2.deloitte.com/insights/us/en/topics/analytics/data-driven-storytelling.html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Analytics people often aren’t that motivated or successful at communicating with carbon-based life forms. They gravitated toward structured, unambiguous, unchanging fields like math and statistics and computer science in school, and they continue to favor interaction with numbers over interaction with humans in their work careers. Of course, not all quantitative analysts are of this persuasion, and someone with a strong numerical focus can transition over time to be more human and literary in their orientations. But let’s just acknowledge that telling compelling stories to other humans may not come naturally to many analysts.</a:t>
            </a:r>
          </a:p>
        </p:txBody>
      </p:sp>
      <p:sp>
        <p:nvSpPr>
          <p:cNvPr id="4" name="Slide Number Placeholder 3"/>
          <p:cNvSpPr>
            <a:spLocks noGrp="1"/>
          </p:cNvSpPr>
          <p:nvPr>
            <p:ph type="sldNum" sz="quarter" idx="10"/>
          </p:nvPr>
        </p:nvSpPr>
        <p:spPr/>
        <p:txBody>
          <a:bodyPr/>
          <a:lstStyle/>
          <a:p>
            <a:pPr>
              <a:defRPr/>
            </a:pPr>
            <a:fld id="{504728D5-99D5-4B27-8F03-9C83ED48E170}" type="slidenum">
              <a:rPr lang="en-US" smtClean="0"/>
              <a:pPr>
                <a:defRPr/>
              </a:pPr>
              <a:t>6</a:t>
            </a:fld>
            <a:endParaRPr lang="en-US"/>
          </a:p>
        </p:txBody>
      </p:sp>
    </p:spTree>
    <p:extLst>
      <p:ext uri="{BB962C8B-B14F-4D97-AF65-F5344CB8AC3E}">
        <p14:creationId xmlns:p14="http://schemas.microsoft.com/office/powerpoint/2010/main" val="306411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https://www2.deloitte.com/insights/us/en/topics/analytics/data-driven-storytelling.html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It takes a lot of analysts’ time to think creatively about how to tell a good story with data. In fact, one senior analyst at a pharmaceutical company told me that he (and most members of his analytics group) spend about half their time thinking about how best to communicate their analytical results. Many analysts will be reluctant to devote that much time to the issue, even if it would make them more effective.</a:t>
            </a:r>
          </a:p>
          <a:p>
            <a:endParaRPr lang="en-US" dirty="0"/>
          </a:p>
        </p:txBody>
      </p:sp>
      <p:sp>
        <p:nvSpPr>
          <p:cNvPr id="4" name="Slide Number Placeholder 3"/>
          <p:cNvSpPr>
            <a:spLocks noGrp="1"/>
          </p:cNvSpPr>
          <p:nvPr>
            <p:ph type="sldNum" sz="quarter" idx="10"/>
          </p:nvPr>
        </p:nvSpPr>
        <p:spPr/>
        <p:txBody>
          <a:bodyPr/>
          <a:lstStyle/>
          <a:p>
            <a:pPr>
              <a:defRPr/>
            </a:pPr>
            <a:fld id="{504728D5-99D5-4B27-8F03-9C83ED48E170}" type="slidenum">
              <a:rPr lang="en-US" smtClean="0"/>
              <a:pPr>
                <a:defRPr/>
              </a:pPr>
              <a:t>7</a:t>
            </a:fld>
            <a:endParaRPr lang="en-US"/>
          </a:p>
        </p:txBody>
      </p:sp>
    </p:spTree>
    <p:extLst>
      <p:ext uri="{BB962C8B-B14F-4D97-AF65-F5344CB8AC3E}">
        <p14:creationId xmlns:p14="http://schemas.microsoft.com/office/powerpoint/2010/main" val="397806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https://www.forbes.com/sites/brentdykes/2017/04/25/adventures-in-data-storytelling-three-key-traps-to-avoid/#6be4e6a73234</a:t>
            </a:r>
          </a:p>
          <a:p>
            <a:endParaRPr lang="en-US" dirty="0"/>
          </a:p>
        </p:txBody>
      </p:sp>
      <p:sp>
        <p:nvSpPr>
          <p:cNvPr id="4" name="Slide Number Placeholder 3"/>
          <p:cNvSpPr>
            <a:spLocks noGrp="1"/>
          </p:cNvSpPr>
          <p:nvPr>
            <p:ph type="sldNum" sz="quarter" idx="10"/>
          </p:nvPr>
        </p:nvSpPr>
        <p:spPr/>
        <p:txBody>
          <a:bodyPr/>
          <a:lstStyle/>
          <a:p>
            <a:pPr>
              <a:defRPr/>
            </a:pPr>
            <a:fld id="{504728D5-99D5-4B27-8F03-9C83ED48E170}" type="slidenum">
              <a:rPr lang="en-US" smtClean="0"/>
              <a:pPr>
                <a:defRPr/>
              </a:pPr>
              <a:t>8</a:t>
            </a:fld>
            <a:endParaRPr lang="en-US"/>
          </a:p>
        </p:txBody>
      </p:sp>
    </p:spTree>
    <p:extLst>
      <p:ext uri="{BB962C8B-B14F-4D97-AF65-F5344CB8AC3E}">
        <p14:creationId xmlns:p14="http://schemas.microsoft.com/office/powerpoint/2010/main" val="400251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purpose of</a:t>
            </a:r>
            <a:r>
              <a:rPr lang="en-US" baseline="0" dirty="0"/>
              <a:t> a presentation or of displaying data? When telling a data story the story should be intentional, direct, and purposed.</a:t>
            </a:r>
          </a:p>
          <a:p>
            <a:endParaRPr lang="en-US" baseline="0" dirty="0"/>
          </a:p>
          <a:p>
            <a:r>
              <a:rPr lang="en-US" baseline="0" dirty="0"/>
              <a:t>Do you want the hearers to open their checkbook and support a cause?</a:t>
            </a:r>
          </a:p>
          <a:p>
            <a:r>
              <a:rPr lang="en-US" baseline="0" dirty="0"/>
              <a:t>Do you want them to volunteer their time, energy, and network to help and support your cause?</a:t>
            </a:r>
          </a:p>
          <a:p>
            <a:r>
              <a:rPr lang="en-US" baseline="0" dirty="0"/>
              <a:t>Do you want to make them believe, make them believe that they can have a difference and it is possible.</a:t>
            </a:r>
          </a:p>
          <a:p>
            <a:r>
              <a:rPr lang="en-US" baseline="0" dirty="0"/>
              <a:t>Do you want to change the culture, change the environment? </a:t>
            </a:r>
          </a:p>
          <a:p>
            <a:br>
              <a:rPr lang="en-US" baseline="0" dirty="0"/>
            </a:br>
            <a:r>
              <a:rPr lang="en-US" baseline="0" dirty="0"/>
              <a:t>Start the data story with an end in mind and then support that with a well-structured story through data.</a:t>
            </a:r>
            <a:endParaRPr lang="en-US" dirty="0"/>
          </a:p>
        </p:txBody>
      </p:sp>
      <p:sp>
        <p:nvSpPr>
          <p:cNvPr id="4" name="Slide Number Placeholder 3"/>
          <p:cNvSpPr>
            <a:spLocks noGrp="1"/>
          </p:cNvSpPr>
          <p:nvPr>
            <p:ph type="sldNum" sz="quarter" idx="10"/>
          </p:nvPr>
        </p:nvSpPr>
        <p:spPr/>
        <p:txBody>
          <a:bodyPr/>
          <a:lstStyle/>
          <a:p>
            <a:pPr>
              <a:defRPr/>
            </a:pPr>
            <a:fld id="{504728D5-99D5-4B27-8F03-9C83ED48E170}" type="slidenum">
              <a:rPr lang="en-US" smtClean="0"/>
              <a:pPr>
                <a:defRPr/>
              </a:pPr>
              <a:t>9</a:t>
            </a:fld>
            <a:endParaRPr lang="en-US"/>
          </a:p>
        </p:txBody>
      </p:sp>
    </p:spTree>
    <p:extLst>
      <p:ext uri="{BB962C8B-B14F-4D97-AF65-F5344CB8AC3E}">
        <p14:creationId xmlns:p14="http://schemas.microsoft.com/office/powerpoint/2010/main" val="91913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https://www.columnfivemedia.com/7-report-design-and-storytelling-tips</a:t>
            </a:r>
          </a:p>
        </p:txBody>
      </p:sp>
      <p:sp>
        <p:nvSpPr>
          <p:cNvPr id="4" name="Slide Number Placeholder 3"/>
          <p:cNvSpPr>
            <a:spLocks noGrp="1"/>
          </p:cNvSpPr>
          <p:nvPr>
            <p:ph type="sldNum" sz="quarter" idx="10"/>
          </p:nvPr>
        </p:nvSpPr>
        <p:spPr/>
        <p:txBody>
          <a:bodyPr/>
          <a:lstStyle/>
          <a:p>
            <a:pPr>
              <a:defRPr/>
            </a:pPr>
            <a:fld id="{504728D5-99D5-4B27-8F03-9C83ED48E170}" type="slidenum">
              <a:rPr lang="en-US" smtClean="0"/>
              <a:pPr>
                <a:defRPr/>
              </a:pPr>
              <a:t>10</a:t>
            </a:fld>
            <a:endParaRPr lang="en-US"/>
          </a:p>
        </p:txBody>
      </p:sp>
    </p:spTree>
    <p:extLst>
      <p:ext uri="{BB962C8B-B14F-4D97-AF65-F5344CB8AC3E}">
        <p14:creationId xmlns:p14="http://schemas.microsoft.com/office/powerpoint/2010/main" val="501640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C325AE-6004-4B7D-9BDD-D621424A8D11}" type="slidenum">
              <a:rPr lang="en-US" smtClean="0"/>
              <a:t>11</a:t>
            </a:fld>
            <a:endParaRPr lang="en-US"/>
          </a:p>
        </p:txBody>
      </p:sp>
    </p:spTree>
    <p:extLst>
      <p:ext uri="{BB962C8B-B14F-4D97-AF65-F5344CB8AC3E}">
        <p14:creationId xmlns:p14="http://schemas.microsoft.com/office/powerpoint/2010/main" val="1800023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nt 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9036" y="1825625"/>
            <a:ext cx="5570764" cy="4351338"/>
          </a:xfrm>
        </p:spPr>
        <p:txBody>
          <a:bodyPr/>
          <a:lstStyle>
            <a:lvl1pPr marL="0" indent="0" algn="l" defTabSz="914400" rtl="0" eaLnBrk="1" latinLnBrk="0" hangingPunct="1">
              <a:lnSpc>
                <a:spcPct val="90000"/>
              </a:lnSpc>
              <a:spcBef>
                <a:spcPts val="0"/>
              </a:spcBef>
              <a:spcAft>
                <a:spcPts val="900"/>
              </a:spcAft>
              <a:buFontTx/>
              <a:buNone/>
              <a:defRPr lang="en-US" sz="3600" kern="1200" baseline="0" dirty="0" smtClean="0">
                <a:solidFill>
                  <a:srgbClr val="032D84"/>
                </a:solidFill>
                <a:latin typeface="Segoe UI Light" panose="020B0502040204020203" pitchFamily="34" charset="0"/>
                <a:ea typeface="+mn-ea"/>
                <a:cs typeface="Segoe UI Light" panose="020B0502040204020203" pitchFamily="34" charset="0"/>
              </a:defRPr>
            </a:lvl1pPr>
            <a:lvl2pPr marL="457200" indent="0">
              <a:buNone/>
              <a:defRPr lang="en-US" sz="2400" kern="1200" baseline="0" dirty="0" smtClean="0">
                <a:solidFill>
                  <a:schemeClr val="tx1"/>
                </a:solidFill>
                <a:latin typeface="Segoe UI" panose="020B0502040204020203" pitchFamily="34" charset="0"/>
                <a:ea typeface="+mn-ea"/>
                <a:cs typeface="Segoe UI" panose="020B0502040204020203" pitchFamily="34" charset="0"/>
              </a:defRPr>
            </a:lvl2pPr>
            <a:lvl3pPr marL="914400" indent="0">
              <a:buNone/>
              <a:defRPr/>
            </a:lvl3pPr>
            <a:lvl4pPr marL="1371600" indent="0">
              <a:buNone/>
              <a:defRPr/>
            </a:lvl4pPr>
            <a:lvl5pPr marL="1828800" indent="0">
              <a:buNone/>
              <a:defRPr/>
            </a:lvl5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380264" cy="4351338"/>
          </a:xfrm>
        </p:spPr>
        <p:txBody>
          <a:bodyPr/>
          <a:lstStyle>
            <a:lvl1pPr marL="0" indent="0">
              <a:buNone/>
              <a:defRPr lang="en-US" sz="3600" kern="1200" baseline="0" dirty="0" smtClean="0">
                <a:solidFill>
                  <a:srgbClr val="032D84"/>
                </a:solidFill>
                <a:latin typeface="Segoe UI Light" panose="020B0502040204020203" pitchFamily="34" charset="0"/>
                <a:ea typeface="+mn-ea"/>
                <a:cs typeface="Segoe UI Light" panose="020B0502040204020203" pitchFamily="34" charset="0"/>
              </a:defRPr>
            </a:lvl1pPr>
            <a:lvl2pPr marL="457200" indent="0">
              <a:buNone/>
              <a:defRPr lang="en-US" sz="2400" kern="1200" baseline="0" dirty="0" smtClean="0">
                <a:solidFill>
                  <a:schemeClr val="tx1"/>
                </a:solidFill>
                <a:latin typeface="Segoe UI" panose="020B0502040204020203" pitchFamily="34" charset="0"/>
                <a:ea typeface="+mn-ea"/>
                <a:cs typeface="Segoe UI" panose="020B0502040204020203" pitchFamily="34" charset="0"/>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0"/>
              </a:spcBef>
              <a:spcAft>
                <a:spcPts val="900"/>
              </a:spcAft>
              <a:buFontTx/>
              <a:buNone/>
            </a:pPr>
            <a:r>
              <a:rPr lang="en-US"/>
              <a:t>Edit Master text styles</a:t>
            </a:r>
          </a:p>
          <a:p>
            <a:pPr marL="0" lvl="1" indent="0" algn="l" defTabSz="914400" rtl="0" eaLnBrk="1" latinLnBrk="0" hangingPunct="1">
              <a:lnSpc>
                <a:spcPct val="90000"/>
              </a:lnSpc>
              <a:spcBef>
                <a:spcPts val="0"/>
              </a:spcBef>
              <a:spcAft>
                <a:spcPts val="900"/>
              </a:spcAft>
              <a:buFontTx/>
              <a:buNone/>
            </a:pPr>
            <a:r>
              <a:rPr lang="en-US"/>
              <a:t>Second level</a:t>
            </a:r>
          </a:p>
          <a:p>
            <a:pPr marL="0" lvl="2" indent="0" algn="l" defTabSz="914400" rtl="0" eaLnBrk="1" latinLnBrk="0" hangingPunct="1">
              <a:lnSpc>
                <a:spcPct val="90000"/>
              </a:lnSpc>
              <a:spcBef>
                <a:spcPts val="0"/>
              </a:spcBef>
              <a:spcAft>
                <a:spcPts val="900"/>
              </a:spcAft>
              <a:buFontTx/>
              <a:buNone/>
            </a:pPr>
            <a:r>
              <a:rPr lang="en-US"/>
              <a:t>Third level</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66ADF286-71A8-45E9-A5F7-4995209A4D57}" type="slidenum">
              <a:rPr lang="en-US" smtClean="0"/>
              <a:pPr>
                <a:defRPr/>
              </a:pPr>
              <a:t>‹#›</a:t>
            </a:fld>
            <a:endParaRPr lang="en-US" sz="1600">
              <a:solidFill>
                <a:schemeClr val="tx2"/>
              </a:solidFill>
            </a:endParaRPr>
          </a:p>
        </p:txBody>
      </p:sp>
      <p:sp>
        <p:nvSpPr>
          <p:cNvPr id="9" name="Title 1"/>
          <p:cNvSpPr>
            <a:spLocks noGrp="1"/>
          </p:cNvSpPr>
          <p:nvPr>
            <p:ph type="title"/>
          </p:nvPr>
        </p:nvSpPr>
        <p:spPr>
          <a:xfrm>
            <a:off x="704850" y="103868"/>
            <a:ext cx="10515600" cy="1063625"/>
          </a:xfrm>
        </p:spPr>
        <p:txBody>
          <a:bodyPr>
            <a:normAutofit/>
          </a:bodyPr>
          <a:lstStyle>
            <a:lvl1pPr>
              <a:defRPr lang="en-US" sz="5400" kern="1200" dirty="0">
                <a:solidFill>
                  <a:schemeClr val="bg1"/>
                </a:solidFill>
                <a:latin typeface="Segoe UI Light" panose="020B0502040204020203" pitchFamily="34" charset="0"/>
                <a:ea typeface="+mj-ea"/>
                <a:cs typeface="Segoe UI Light"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1410969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9036" y="1825625"/>
            <a:ext cx="11103428" cy="4351338"/>
          </a:xfrm>
        </p:spPr>
        <p:txBody>
          <a:bodyPr/>
          <a:lstStyle>
            <a:lvl1pPr marL="0" indent="0" algn="l" defTabSz="914400" rtl="0" eaLnBrk="1" latinLnBrk="0" hangingPunct="1">
              <a:lnSpc>
                <a:spcPct val="90000"/>
              </a:lnSpc>
              <a:spcBef>
                <a:spcPts val="0"/>
              </a:spcBef>
              <a:spcAft>
                <a:spcPts val="900"/>
              </a:spcAft>
              <a:buFontTx/>
              <a:buNone/>
              <a:defRPr lang="en-US" sz="3600" kern="1200" baseline="0" dirty="0" smtClean="0">
                <a:solidFill>
                  <a:srgbClr val="032D84"/>
                </a:solidFill>
                <a:latin typeface="Segoe UI Light" panose="020B0502040204020203" pitchFamily="34" charset="0"/>
                <a:ea typeface="+mn-ea"/>
                <a:cs typeface="Segoe UI Light" panose="020B0502040204020203" pitchFamily="34" charset="0"/>
              </a:defRPr>
            </a:lvl1pPr>
            <a:lvl2pPr marL="457200" indent="0">
              <a:buNone/>
              <a:defRPr lang="en-US" sz="2400" kern="1200" baseline="0" dirty="0" smtClean="0">
                <a:solidFill>
                  <a:schemeClr val="tx1"/>
                </a:solidFill>
                <a:latin typeface="Segoe UI" panose="020B0502040204020203" pitchFamily="34" charset="0"/>
                <a:ea typeface="+mn-ea"/>
                <a:cs typeface="Segoe UI" panose="020B0502040204020203" pitchFamily="34" charset="0"/>
              </a:defRPr>
            </a:lvl2pPr>
            <a:lvl3pPr marL="914400" indent="0">
              <a:buNone/>
              <a:defRPr/>
            </a:lvl3pPr>
            <a:lvl4pPr marL="1371600" indent="0">
              <a:buNone/>
              <a:defRPr/>
            </a:lvl4pPr>
            <a:lvl5pPr marL="1828800" indent="0">
              <a:buNone/>
              <a:defRPr/>
            </a:lvl5pPr>
          </a:lstStyle>
          <a:p>
            <a:pPr lvl="0"/>
            <a:r>
              <a:rPr lang="en-US" dirty="0"/>
              <a:t>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66ADF286-71A8-45E9-A5F7-4995209A4D57}" type="slidenum">
              <a:rPr lang="en-US" smtClean="0"/>
              <a:pPr>
                <a:defRPr/>
              </a:pPr>
              <a:t>‹#›</a:t>
            </a:fld>
            <a:endParaRPr lang="en-US" sz="1600">
              <a:solidFill>
                <a:schemeClr val="tx2"/>
              </a:solidFill>
            </a:endParaRPr>
          </a:p>
        </p:txBody>
      </p:sp>
      <p:sp>
        <p:nvSpPr>
          <p:cNvPr id="9" name="Title 1"/>
          <p:cNvSpPr>
            <a:spLocks noGrp="1"/>
          </p:cNvSpPr>
          <p:nvPr>
            <p:ph type="title"/>
          </p:nvPr>
        </p:nvSpPr>
        <p:spPr>
          <a:xfrm>
            <a:off x="704850" y="103868"/>
            <a:ext cx="10515600" cy="1063625"/>
          </a:xfrm>
        </p:spPr>
        <p:txBody>
          <a:bodyPr>
            <a:normAutofit/>
          </a:bodyPr>
          <a:lstStyle>
            <a:lvl1pPr>
              <a:defRPr lang="en-US" sz="5400" kern="1200" dirty="0">
                <a:solidFill>
                  <a:schemeClr val="bg1"/>
                </a:solidFill>
                <a:latin typeface="Segoe UI Light" panose="020B0502040204020203" pitchFamily="34" charset="0"/>
                <a:ea typeface="+mj-ea"/>
                <a:cs typeface="Segoe UI Ligh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42409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Rectangle 6"/>
          <p:cNvSpPr/>
          <p:nvPr/>
        </p:nvSpPr>
        <p:spPr>
          <a:xfrm>
            <a:off x="0" y="0"/>
            <a:ext cx="12192000" cy="6262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0" y="751114"/>
            <a:ext cx="12192000" cy="5510893"/>
          </a:xfrm>
          <a:prstGeom prst="rect">
            <a:avLst/>
          </a:prstGeom>
          <a:solidFill>
            <a:srgbClr val="032D8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Content Placeholder 19"/>
          <p:cNvSpPr>
            <a:spLocks noGrp="1"/>
          </p:cNvSpPr>
          <p:nvPr>
            <p:ph sz="quarter" idx="10" hasCustomPrompt="1"/>
          </p:nvPr>
        </p:nvSpPr>
        <p:spPr>
          <a:xfrm>
            <a:off x="898410" y="4523014"/>
            <a:ext cx="10310927" cy="1543051"/>
          </a:xfrm>
        </p:spPr>
        <p:txBody>
          <a:bodyPr>
            <a:normAutofit/>
          </a:bodyPr>
          <a:lstStyle>
            <a:lvl1pPr marL="0" indent="0">
              <a:lnSpc>
                <a:spcPct val="100000"/>
              </a:lnSpc>
              <a:spcBef>
                <a:spcPts val="0"/>
              </a:spcBef>
              <a:buNone/>
              <a:defRPr lang="en-US" sz="2400" b="1" kern="1200" cap="all" baseline="0" dirty="0" smtClean="0">
                <a:solidFill>
                  <a:schemeClr val="bg1"/>
                </a:solidFill>
                <a:latin typeface="+mj-lt"/>
                <a:ea typeface="+mj-ea"/>
                <a:cs typeface="+mj-cs"/>
              </a:defRPr>
            </a:lvl1pPr>
          </a:lstStyle>
          <a:p>
            <a:pPr lvl="0"/>
            <a:r>
              <a:rPr lang="en-US" dirty="0"/>
              <a:t>[Name], [email], [Twitter]</a:t>
            </a:r>
          </a:p>
        </p:txBody>
      </p:sp>
      <p:sp>
        <p:nvSpPr>
          <p:cNvPr id="23" name="Content Placeholder 22"/>
          <p:cNvSpPr>
            <a:spLocks noGrp="1"/>
          </p:cNvSpPr>
          <p:nvPr>
            <p:ph sz="quarter" idx="11" hasCustomPrompt="1"/>
          </p:nvPr>
        </p:nvSpPr>
        <p:spPr>
          <a:xfrm>
            <a:off x="898525" y="1158875"/>
            <a:ext cx="10310813" cy="3078163"/>
          </a:xfrm>
        </p:spPr>
        <p:txBody>
          <a:bodyPr/>
          <a:lstStyle>
            <a:lvl1pPr marL="0" indent="0">
              <a:buNone/>
              <a:defRPr lang="en-US" sz="8000" b="1" kern="1200" dirty="0" smtClean="0">
                <a:solidFill>
                  <a:schemeClr val="bg1"/>
                </a:solidFill>
                <a:latin typeface="Arial" panose="020B0604020202020204" pitchFamily="34" charset="0"/>
                <a:ea typeface="+mj-ea"/>
                <a:cs typeface="Arial" panose="020B0604020202020204" pitchFamily="34" charset="0"/>
              </a:defRPr>
            </a:lvl1pPr>
          </a:lstStyle>
          <a:p>
            <a:pPr lvl="0"/>
            <a:r>
              <a:rPr lang="en-US" dirty="0"/>
              <a:t>[Session Title]</a:t>
            </a:r>
          </a:p>
        </p:txBody>
      </p:sp>
    </p:spTree>
    <p:extLst>
      <p:ext uri="{BB962C8B-B14F-4D97-AF65-F5344CB8AC3E}">
        <p14:creationId xmlns:p14="http://schemas.microsoft.com/office/powerpoint/2010/main" val="14702950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0"/>
            <a:ext cx="12192000" cy="1203325"/>
          </a:xfrm>
          <a:prstGeom prst="rect">
            <a:avLst/>
          </a:prstGeom>
          <a:solidFill>
            <a:srgbClr val="032D8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Slide Number Placeholder 5"/>
          <p:cNvSpPr>
            <a:spLocks noGrp="1"/>
          </p:cNvSpPr>
          <p:nvPr>
            <p:ph type="sldNum" sz="quarter" idx="4"/>
          </p:nvPr>
        </p:nvSpPr>
        <p:spPr>
          <a:xfrm>
            <a:off x="8610600" y="6437990"/>
            <a:ext cx="2743200" cy="365125"/>
          </a:xfrm>
          <a:prstGeom prst="rect">
            <a:avLst/>
          </a:prstGeom>
        </p:spPr>
        <p:txBody>
          <a:bodyPr/>
          <a:lstStyle>
            <a:lvl1pPr algn="r">
              <a:defRPr/>
            </a:lvl1pPr>
          </a:lstStyle>
          <a:p>
            <a:pPr>
              <a:defRPr/>
            </a:pPr>
            <a:fld id="{66ADF286-71A8-45E9-A5F7-4995209A4D57}" type="slidenum">
              <a:rPr lang="en-US" smtClean="0"/>
              <a:pPr>
                <a:defRPr/>
              </a:pPr>
              <a:t>‹#›</a:t>
            </a:fld>
            <a:endParaRPr lang="en-US" sz="1600">
              <a:solidFill>
                <a:schemeClr val="tx2"/>
              </a:solidFill>
            </a:endParaRPr>
          </a:p>
        </p:txBody>
      </p:sp>
      <p:pic>
        <p:nvPicPr>
          <p:cNvPr id="9" name="Picture 3" descr="PW-logo-text-RGB.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6367913"/>
            <a:ext cx="1632074" cy="3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flipV="1">
            <a:off x="414338" y="6229347"/>
            <a:ext cx="11162619" cy="17912"/>
          </a:xfrm>
          <a:prstGeom prst="line">
            <a:avLst/>
          </a:prstGeom>
          <a:ln>
            <a:solidFill>
              <a:srgbClr val="D4D6C4"/>
            </a:solidFill>
          </a:ln>
        </p:spPr>
        <p:style>
          <a:lnRef idx="1">
            <a:schemeClr val="accent5"/>
          </a:lnRef>
          <a:fillRef idx="0">
            <a:schemeClr val="accent5"/>
          </a:fillRef>
          <a:effectRef idx="0">
            <a:schemeClr val="accent5"/>
          </a:effectRef>
          <a:fontRef idx="minor">
            <a:schemeClr val="tx1"/>
          </a:fontRef>
        </p:style>
      </p:cxnSp>
      <p:sp>
        <p:nvSpPr>
          <p:cNvPr id="2" name="Title Placeholder 1"/>
          <p:cNvSpPr>
            <a:spLocks noGrp="1"/>
          </p:cNvSpPr>
          <p:nvPr>
            <p:ph type="title"/>
          </p:nvPr>
        </p:nvSpPr>
        <p:spPr>
          <a:xfrm>
            <a:off x="615382" y="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Rectangle 10"/>
          <p:cNvSpPr/>
          <p:nvPr/>
        </p:nvSpPr>
        <p:spPr>
          <a:xfrm>
            <a:off x="0" y="0"/>
            <a:ext cx="12192000" cy="1203325"/>
          </a:xfrm>
          <a:prstGeom prst="rect">
            <a:avLst/>
          </a:prstGeom>
          <a:solidFill>
            <a:srgbClr val="032D8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3" descr="PW-logo-text-RGB.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6367913"/>
            <a:ext cx="1632074" cy="3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14338" y="6229347"/>
            <a:ext cx="11162619" cy="17912"/>
          </a:xfrm>
          <a:prstGeom prst="line">
            <a:avLst/>
          </a:prstGeom>
          <a:ln>
            <a:solidFill>
              <a:srgbClr val="D4D6C4"/>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951458948"/>
      </p:ext>
    </p:extLst>
  </p:cSld>
  <p:clrMap bg1="lt1" tx1="dk1" bg2="lt2" tx2="dk2" accent1="accent1" accent2="accent2" accent3="accent3" accent4="accent4" accent5="accent5" accent6="accent6" hlink="hlink" folHlink="folHlink"/>
  <p:sldLayoutIdLst>
    <p:sldLayoutId id="2147484125" r:id="rId1"/>
    <p:sldLayoutId id="2147484152" r:id="rId2"/>
    <p:sldLayoutId id="2147484121" r:id="rId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sz="quarter" idx="10"/>
          </p:nvPr>
        </p:nvSpPr>
        <p:spPr>
          <a:xfrm>
            <a:off x="164592" y="4523014"/>
            <a:ext cx="11887200" cy="1543051"/>
          </a:xfrm>
        </p:spPr>
        <p:txBody>
          <a:bodyPr numCol="2">
            <a:normAutofit fontScale="92500" lnSpcReduction="20000"/>
          </a:bodyPr>
          <a:lstStyle/>
          <a:p>
            <a:r>
              <a:rPr lang="en-US" dirty="0"/>
              <a:t>LinkedIn: Erin Ostrowsky</a:t>
            </a:r>
          </a:p>
          <a:p>
            <a:r>
              <a:rPr lang="en-US" dirty="0"/>
              <a:t>eostrowsky@pragmaticworks.com</a:t>
            </a:r>
          </a:p>
          <a:p>
            <a:endParaRPr lang="en-US" dirty="0"/>
          </a:p>
          <a:p>
            <a:endParaRPr lang="en-US" dirty="0"/>
          </a:p>
          <a:p>
            <a:endParaRPr lang="en-US" dirty="0"/>
          </a:p>
          <a:p>
            <a:r>
              <a:rPr lang="en-US" dirty="0"/>
              <a:t>Blog: Data-radiant.com</a:t>
            </a:r>
          </a:p>
          <a:p>
            <a:r>
              <a:rPr lang="en-US" dirty="0"/>
              <a:t>Twitter: @</a:t>
            </a:r>
            <a:r>
              <a:rPr lang="en-US" dirty="0" err="1"/>
              <a:t>RadiantData</a:t>
            </a:r>
            <a:endParaRPr lang="en-US" dirty="0"/>
          </a:p>
          <a:p>
            <a:endParaRPr lang="en-US" dirty="0"/>
          </a:p>
          <a:p>
            <a:endParaRPr lang="en-US" dirty="0"/>
          </a:p>
          <a:p>
            <a:endParaRPr lang="en-US" dirty="0"/>
          </a:p>
        </p:txBody>
      </p:sp>
      <p:sp>
        <p:nvSpPr>
          <p:cNvPr id="4" name="Content Placeholder 3"/>
          <p:cNvSpPr>
            <a:spLocks noGrp="1"/>
          </p:cNvSpPr>
          <p:nvPr>
            <p:ph sz="quarter" idx="11"/>
          </p:nvPr>
        </p:nvSpPr>
        <p:spPr/>
        <p:txBody>
          <a:bodyPr>
            <a:normAutofit lnSpcReduction="10000"/>
          </a:bodyPr>
          <a:lstStyle/>
          <a:p>
            <a:r>
              <a:rPr lang="en-US" dirty="0"/>
              <a:t>Intro to Data Storytelling with Power BI</a:t>
            </a:r>
          </a:p>
        </p:txBody>
      </p:sp>
    </p:spTree>
    <p:extLst>
      <p:ext uri="{BB962C8B-B14F-4D97-AF65-F5344CB8AC3E}">
        <p14:creationId xmlns:p14="http://schemas.microsoft.com/office/powerpoint/2010/main" val="119332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70C7B5-5504-4480-8AD7-F7AE18EED936}"/>
              </a:ext>
            </a:extLst>
          </p:cNvPr>
          <p:cNvSpPr>
            <a:spLocks noGrp="1"/>
          </p:cNvSpPr>
          <p:nvPr>
            <p:ph type="title"/>
          </p:nvPr>
        </p:nvSpPr>
        <p:spPr/>
        <p:txBody>
          <a:bodyPr/>
          <a:lstStyle/>
          <a:p>
            <a:r>
              <a:rPr lang="en-US" dirty="0"/>
              <a:t>Less is More</a:t>
            </a:r>
          </a:p>
        </p:txBody>
      </p:sp>
      <p:pic>
        <p:nvPicPr>
          <p:cNvPr id="6" name="Picture 5">
            <a:extLst>
              <a:ext uri="{FF2B5EF4-FFF2-40B4-BE49-F238E27FC236}">
                <a16:creationId xmlns:a16="http://schemas.microsoft.com/office/drawing/2014/main" id="{6A2142DA-A282-45A6-B3DD-3BDBCF7F1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626" y="1167493"/>
            <a:ext cx="8004048" cy="5165733"/>
          </a:xfrm>
          <a:prstGeom prst="rect">
            <a:avLst/>
          </a:prstGeom>
        </p:spPr>
      </p:pic>
    </p:spTree>
    <p:extLst>
      <p:ext uri="{BB962C8B-B14F-4D97-AF65-F5344CB8AC3E}">
        <p14:creationId xmlns:p14="http://schemas.microsoft.com/office/powerpoint/2010/main" val="2090603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9036" y="1300480"/>
            <a:ext cx="11539764" cy="4876483"/>
          </a:xfrm>
        </p:spPr>
        <p:txBody>
          <a:bodyPr numCol="1">
            <a:normAutofit/>
          </a:bodyPr>
          <a:lstStyle/>
          <a:p>
            <a:pPr marL="457200" indent="-457200">
              <a:lnSpc>
                <a:spcPct val="150000"/>
              </a:lnSpc>
              <a:buFont typeface="Arial" panose="020B0604020202020204" pitchFamily="34" charset="0"/>
              <a:buChar char="•"/>
            </a:pPr>
            <a:r>
              <a:rPr lang="en-US" sz="3400" dirty="0"/>
              <a:t>Data Stories Gallery: </a:t>
            </a:r>
          </a:p>
          <a:p>
            <a:pPr marL="914400" lvl="1" indent="-457200">
              <a:lnSpc>
                <a:spcPct val="150000"/>
              </a:lnSpc>
              <a:buFont typeface="Arial" panose="020B0604020202020204" pitchFamily="34" charset="0"/>
              <a:buChar char="•"/>
            </a:pPr>
            <a:r>
              <a:rPr lang="en-US" sz="2200" dirty="0"/>
              <a:t>https://community.powerbi.com/t5/Data-Stories-Gallery/bd-p/DataStoriesGallery</a:t>
            </a:r>
          </a:p>
          <a:p>
            <a:pPr marL="457200" indent="-457200">
              <a:lnSpc>
                <a:spcPct val="150000"/>
              </a:lnSpc>
              <a:buFont typeface="Arial" panose="020B0604020202020204" pitchFamily="34" charset="0"/>
              <a:buChar char="•"/>
            </a:pPr>
            <a:r>
              <a:rPr lang="en-US" sz="3400" dirty="0"/>
              <a:t>Power BI Custom Visuals: </a:t>
            </a:r>
          </a:p>
          <a:p>
            <a:pPr marL="914400" lvl="1" indent="-457200">
              <a:lnSpc>
                <a:spcPct val="150000"/>
              </a:lnSpc>
              <a:buFont typeface="Arial" panose="020B0604020202020204" pitchFamily="34" charset="0"/>
              <a:buChar char="•"/>
            </a:pPr>
            <a:r>
              <a:rPr lang="en-US" sz="2200" dirty="0"/>
              <a:t>https://appsource.microsoft.com/en-us/marketplace/apps?product=power-bi-visuals</a:t>
            </a:r>
          </a:p>
          <a:p>
            <a:pPr marL="457200" indent="-457200">
              <a:lnSpc>
                <a:spcPct val="150000"/>
              </a:lnSpc>
              <a:buFont typeface="Arial" panose="020B0604020202020204" pitchFamily="34" charset="0"/>
              <a:buChar char="•"/>
            </a:pPr>
            <a:r>
              <a:rPr lang="en-US" sz="3400" dirty="0"/>
              <a:t>Power BI layouts and theme generator:</a:t>
            </a:r>
          </a:p>
          <a:p>
            <a:pPr marL="914400" lvl="1" indent="-457200">
              <a:lnSpc>
                <a:spcPct val="150000"/>
              </a:lnSpc>
              <a:buFont typeface="Arial" panose="020B0604020202020204" pitchFamily="34" charset="0"/>
              <a:buChar char="•"/>
            </a:pPr>
            <a:r>
              <a:rPr lang="en-US" sz="2200" dirty="0"/>
              <a:t>https://powerbi.tips/layouts/</a:t>
            </a:r>
          </a:p>
          <a:p>
            <a:pPr marL="0" indent="0" eaLnBrk="1" hangingPunct="1">
              <a:lnSpc>
                <a:spcPct val="150000"/>
              </a:lnSpc>
              <a:spcBef>
                <a:spcPts val="0"/>
              </a:spcBef>
              <a:spcAft>
                <a:spcPts val="900"/>
              </a:spcAft>
              <a:buNone/>
            </a:pPr>
            <a:endParaRPr lang="en-US" sz="3400" dirty="0"/>
          </a:p>
        </p:txBody>
      </p:sp>
      <p:sp>
        <p:nvSpPr>
          <p:cNvPr id="2" name="Title 1"/>
          <p:cNvSpPr>
            <a:spLocks noGrp="1"/>
          </p:cNvSpPr>
          <p:nvPr>
            <p:ph type="title"/>
          </p:nvPr>
        </p:nvSpPr>
        <p:spPr/>
        <p:txBody>
          <a:bodyPr>
            <a:noAutofit/>
          </a:bodyPr>
          <a:lstStyle/>
          <a:p>
            <a:pPr algn="l"/>
            <a:r>
              <a:rPr lang="en-US" sz="5400" dirty="0">
                <a:latin typeface="Segoe UI Light" panose="020B0502040204020203" pitchFamily="34" charset="0"/>
                <a:cs typeface="Segoe UI Light" panose="020B0502040204020203" pitchFamily="34" charset="0"/>
              </a:rPr>
              <a:t>Resources</a:t>
            </a:r>
            <a:endParaRPr lang="en-US" sz="2800" dirty="0">
              <a:latin typeface="Segoe UI Light" panose="020B0502040204020203" pitchFamily="34" charset="0"/>
              <a:cs typeface="Segoe UI Light" panose="020B0502040204020203" pitchFamily="34" charset="0"/>
            </a:endParaRPr>
          </a:p>
        </p:txBody>
      </p:sp>
      <p:pic>
        <p:nvPicPr>
          <p:cNvPr id="11" name="Graphic 10">
            <a:extLst>
              <a:ext uri="{FF2B5EF4-FFF2-40B4-BE49-F238E27FC236}">
                <a16:creationId xmlns:a16="http://schemas.microsoft.com/office/drawing/2014/main" id="{7DF67C55-7DC4-458B-959E-FF16184877A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3039"/>
          <a:stretch/>
        </p:blipFill>
        <p:spPr>
          <a:xfrm>
            <a:off x="9069065" y="3738563"/>
            <a:ext cx="2506436" cy="2438400"/>
          </a:xfrm>
          <a:prstGeom prst="rect">
            <a:avLst/>
          </a:prstGeom>
        </p:spPr>
      </p:pic>
    </p:spTree>
    <p:extLst>
      <p:ext uri="{BB962C8B-B14F-4D97-AF65-F5344CB8AC3E}">
        <p14:creationId xmlns:p14="http://schemas.microsoft.com/office/powerpoint/2010/main" val="3795480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8AF9FC-42F5-4588-A1A0-C764EFAB1D00}"/>
              </a:ext>
            </a:extLst>
          </p:cNvPr>
          <p:cNvSpPr>
            <a:spLocks noGrp="1"/>
          </p:cNvSpPr>
          <p:nvPr>
            <p:ph sz="half" idx="1"/>
          </p:nvPr>
        </p:nvSpPr>
        <p:spPr>
          <a:xfrm>
            <a:off x="449036" y="1348412"/>
            <a:ext cx="5570764" cy="4828551"/>
          </a:xfrm>
        </p:spPr>
        <p:txBody>
          <a:bodyPr/>
          <a:lstStyle/>
          <a:p>
            <a:r>
              <a:rPr lang="en-US" b="1" dirty="0"/>
              <a:t>Erin Ostrowsky</a:t>
            </a:r>
          </a:p>
          <a:p>
            <a:endParaRPr lang="en-US" dirty="0"/>
          </a:p>
          <a:p>
            <a:r>
              <a:rPr lang="en-US" dirty="0"/>
              <a:t>Technical Trainer/Content Developer</a:t>
            </a:r>
          </a:p>
          <a:p>
            <a:endParaRPr lang="en-US" dirty="0"/>
          </a:p>
          <a:p>
            <a:r>
              <a:rPr lang="en-US" dirty="0"/>
              <a:t>Writer/Creator/Traveler</a:t>
            </a:r>
          </a:p>
          <a:p>
            <a:endParaRPr lang="en-US" dirty="0"/>
          </a:p>
        </p:txBody>
      </p:sp>
      <p:pic>
        <p:nvPicPr>
          <p:cNvPr id="6" name="Content Placeholder 5" descr="A person wearing glasses and smiling at the camera&#10;&#10;Description automatically generated">
            <a:extLst>
              <a:ext uri="{FF2B5EF4-FFF2-40B4-BE49-F238E27FC236}">
                <a16:creationId xmlns:a16="http://schemas.microsoft.com/office/drawing/2014/main" id="{D04940B1-3E37-415C-9E25-C156CC76B58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62926" y="1635654"/>
            <a:ext cx="5380038" cy="3586692"/>
          </a:xfrm>
        </p:spPr>
      </p:pic>
      <p:sp>
        <p:nvSpPr>
          <p:cNvPr id="4" name="Title 3">
            <a:extLst>
              <a:ext uri="{FF2B5EF4-FFF2-40B4-BE49-F238E27FC236}">
                <a16:creationId xmlns:a16="http://schemas.microsoft.com/office/drawing/2014/main" id="{B675C10F-7627-40E8-8FE7-E907EFCF6F86}"/>
              </a:ext>
            </a:extLst>
          </p:cNvPr>
          <p:cNvSpPr>
            <a:spLocks noGrp="1"/>
          </p:cNvSpPr>
          <p:nvPr>
            <p:ph type="title"/>
          </p:nvPr>
        </p:nvSpPr>
        <p:spPr/>
        <p:txBody>
          <a:bodyPr/>
          <a:lstStyle/>
          <a:p>
            <a:r>
              <a:rPr lang="en-US" dirty="0"/>
              <a:t>Hello, my name is… </a:t>
            </a:r>
          </a:p>
        </p:txBody>
      </p:sp>
    </p:spTree>
    <p:extLst>
      <p:ext uri="{BB962C8B-B14F-4D97-AF65-F5344CB8AC3E}">
        <p14:creationId xmlns:p14="http://schemas.microsoft.com/office/powerpoint/2010/main" val="3028478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9036" y="1300480"/>
            <a:ext cx="11539764" cy="4876483"/>
          </a:xfrm>
        </p:spPr>
        <p:txBody>
          <a:bodyPr numCol="1">
            <a:normAutofit fontScale="77500" lnSpcReduction="20000"/>
          </a:bodyPr>
          <a:lstStyle/>
          <a:p>
            <a:pPr marL="0" indent="0" eaLnBrk="1" hangingPunct="1">
              <a:lnSpc>
                <a:spcPct val="150000"/>
              </a:lnSpc>
              <a:spcBef>
                <a:spcPts val="0"/>
              </a:spcBef>
              <a:spcAft>
                <a:spcPts val="900"/>
              </a:spcAft>
              <a:buNone/>
            </a:pPr>
            <a:r>
              <a:rPr lang="en-US" sz="3400" dirty="0"/>
              <a:t>11:00-11:15 Intro to Data Storytelling with Power BI</a:t>
            </a:r>
          </a:p>
          <a:p>
            <a:pPr marL="0" indent="0" eaLnBrk="1" hangingPunct="1">
              <a:lnSpc>
                <a:spcPct val="150000"/>
              </a:lnSpc>
              <a:spcBef>
                <a:spcPts val="0"/>
              </a:spcBef>
              <a:spcAft>
                <a:spcPts val="900"/>
              </a:spcAft>
              <a:buNone/>
            </a:pPr>
            <a:r>
              <a:rPr lang="en-US" sz="3400" dirty="0"/>
              <a:t>11:15-11:20 Showcase Power BI Data Stories</a:t>
            </a:r>
          </a:p>
          <a:p>
            <a:pPr>
              <a:lnSpc>
                <a:spcPct val="150000"/>
              </a:lnSpc>
            </a:pPr>
            <a:r>
              <a:rPr lang="en-US" sz="3400" dirty="0"/>
              <a:t>11:20-11:50 Resources &amp; Tactics</a:t>
            </a:r>
          </a:p>
          <a:p>
            <a:pPr>
              <a:lnSpc>
                <a:spcPct val="150000"/>
              </a:lnSpc>
            </a:pPr>
            <a:r>
              <a:rPr lang="en-US" sz="3400" dirty="0"/>
              <a:t>	Themes/Background Images/Custom Visuals</a:t>
            </a:r>
          </a:p>
          <a:p>
            <a:pPr>
              <a:lnSpc>
                <a:spcPct val="150000"/>
              </a:lnSpc>
            </a:pPr>
            <a:r>
              <a:rPr lang="en-US" sz="3400" dirty="0"/>
              <a:t>	Bookmarking/Selection Pane</a:t>
            </a:r>
          </a:p>
          <a:p>
            <a:pPr>
              <a:lnSpc>
                <a:spcPct val="150000"/>
              </a:lnSpc>
            </a:pPr>
            <a:r>
              <a:rPr lang="en-US" sz="3400" dirty="0"/>
              <a:t>	Tooltips </a:t>
            </a:r>
            <a:r>
              <a:rPr lang="en-US" sz="3400" dirty="0">
                <a:sym typeface="Wingdings" panose="05000000000000000000" pitchFamily="2" charset="2"/>
              </a:rPr>
              <a:t> </a:t>
            </a:r>
            <a:r>
              <a:rPr lang="en-US" sz="3400" dirty="0"/>
              <a:t>“Cooltips”</a:t>
            </a:r>
          </a:p>
          <a:p>
            <a:pPr>
              <a:lnSpc>
                <a:spcPct val="150000"/>
              </a:lnSpc>
            </a:pPr>
            <a:r>
              <a:rPr lang="en-US" sz="3400" dirty="0"/>
              <a:t>11:50+ Questions</a:t>
            </a:r>
          </a:p>
          <a:p>
            <a:pPr>
              <a:lnSpc>
                <a:spcPct val="150000"/>
              </a:lnSpc>
            </a:pPr>
            <a:endParaRPr lang="en-US" sz="3400" dirty="0"/>
          </a:p>
          <a:p>
            <a:pPr marL="0" indent="0" eaLnBrk="1" hangingPunct="1">
              <a:lnSpc>
                <a:spcPct val="150000"/>
              </a:lnSpc>
              <a:spcBef>
                <a:spcPts val="0"/>
              </a:spcBef>
              <a:spcAft>
                <a:spcPts val="900"/>
              </a:spcAft>
              <a:buNone/>
            </a:pPr>
            <a:endParaRPr lang="en-US" sz="3400" dirty="0"/>
          </a:p>
        </p:txBody>
      </p:sp>
      <p:sp>
        <p:nvSpPr>
          <p:cNvPr id="2" name="Title 1"/>
          <p:cNvSpPr>
            <a:spLocks noGrp="1"/>
          </p:cNvSpPr>
          <p:nvPr>
            <p:ph type="title"/>
          </p:nvPr>
        </p:nvSpPr>
        <p:spPr/>
        <p:txBody>
          <a:bodyPr>
            <a:noAutofit/>
          </a:bodyPr>
          <a:lstStyle/>
          <a:p>
            <a:pPr algn="l"/>
            <a:r>
              <a:rPr lang="en-US" sz="5400" dirty="0">
                <a:latin typeface="Segoe UI Light" panose="020B0502040204020203" pitchFamily="34" charset="0"/>
                <a:cs typeface="Segoe UI Light" panose="020B0502040204020203" pitchFamily="34" charset="0"/>
              </a:rPr>
              <a:t>Agenda</a:t>
            </a:r>
            <a:endParaRPr lang="en-US" sz="2800" dirty="0">
              <a:latin typeface="Segoe UI Light" panose="020B0502040204020203" pitchFamily="34" charset="0"/>
              <a:cs typeface="Segoe UI Light" panose="020B0502040204020203" pitchFamily="34" charset="0"/>
            </a:endParaRPr>
          </a:p>
        </p:txBody>
      </p:sp>
      <p:pic>
        <p:nvPicPr>
          <p:cNvPr id="11" name="Graphic 10">
            <a:extLst>
              <a:ext uri="{FF2B5EF4-FFF2-40B4-BE49-F238E27FC236}">
                <a16:creationId xmlns:a16="http://schemas.microsoft.com/office/drawing/2014/main" id="{7DF67C55-7DC4-458B-959E-FF16184877A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3039"/>
          <a:stretch/>
        </p:blipFill>
        <p:spPr>
          <a:xfrm>
            <a:off x="9069065" y="3738563"/>
            <a:ext cx="2506436" cy="2438400"/>
          </a:xfrm>
          <a:prstGeom prst="rect">
            <a:avLst/>
          </a:prstGeom>
        </p:spPr>
      </p:pic>
    </p:spTree>
    <p:extLst>
      <p:ext uri="{BB962C8B-B14F-4D97-AF65-F5344CB8AC3E}">
        <p14:creationId xmlns:p14="http://schemas.microsoft.com/office/powerpoint/2010/main" val="1398557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A99FB5-7C7C-4A71-93ED-EC0DF7D213A8}"/>
              </a:ext>
            </a:extLst>
          </p:cNvPr>
          <p:cNvSpPr>
            <a:spLocks noGrp="1"/>
          </p:cNvSpPr>
          <p:nvPr>
            <p:ph sz="half" idx="1"/>
          </p:nvPr>
        </p:nvSpPr>
        <p:spPr>
          <a:xfrm>
            <a:off x="449036" y="1309484"/>
            <a:ext cx="4141252" cy="4867479"/>
          </a:xfrm>
        </p:spPr>
        <p:txBody>
          <a:bodyPr>
            <a:normAutofit/>
          </a:bodyPr>
          <a:lstStyle/>
          <a:p>
            <a:r>
              <a:rPr lang="en-US" b="1" dirty="0"/>
              <a:t>Reason #1</a:t>
            </a:r>
          </a:p>
          <a:p>
            <a:pPr lvl="1"/>
            <a:r>
              <a:rPr lang="en-US" sz="3600" b="1" dirty="0"/>
              <a:t>Stories have always been one of the most effective tools for sharing information with others.</a:t>
            </a:r>
          </a:p>
          <a:p>
            <a:pPr lvl="1"/>
            <a:endParaRPr lang="en-US" sz="500" b="1" dirty="0"/>
          </a:p>
          <a:p>
            <a:pPr lvl="1"/>
            <a:endParaRPr lang="en-US" sz="500" dirty="0"/>
          </a:p>
        </p:txBody>
      </p:sp>
      <p:sp>
        <p:nvSpPr>
          <p:cNvPr id="4" name="Title 3">
            <a:extLst>
              <a:ext uri="{FF2B5EF4-FFF2-40B4-BE49-F238E27FC236}">
                <a16:creationId xmlns:a16="http://schemas.microsoft.com/office/drawing/2014/main" id="{38CF68E7-B20D-42AD-8DB1-07187E4C43C4}"/>
              </a:ext>
            </a:extLst>
          </p:cNvPr>
          <p:cNvSpPr>
            <a:spLocks noGrp="1"/>
          </p:cNvSpPr>
          <p:nvPr>
            <p:ph type="title"/>
          </p:nvPr>
        </p:nvSpPr>
        <p:spPr/>
        <p:txBody>
          <a:bodyPr/>
          <a:lstStyle/>
          <a:p>
            <a:r>
              <a:rPr lang="en-US" dirty="0"/>
              <a:t>Why Is Storytelling Important?</a:t>
            </a:r>
          </a:p>
        </p:txBody>
      </p:sp>
      <p:pic>
        <p:nvPicPr>
          <p:cNvPr id="1026" name="Picture 2" descr="Image result for storytelling">
            <a:extLst>
              <a:ext uri="{FF2B5EF4-FFF2-40B4-BE49-F238E27FC236}">
                <a16:creationId xmlns:a16="http://schemas.microsoft.com/office/drawing/2014/main" id="{1BD6E574-227C-4F00-A6BD-8080DF5930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8143" y="1309484"/>
            <a:ext cx="7426003" cy="3756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069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A99FB5-7C7C-4A71-93ED-EC0DF7D213A8}"/>
              </a:ext>
            </a:extLst>
          </p:cNvPr>
          <p:cNvSpPr>
            <a:spLocks noGrp="1"/>
          </p:cNvSpPr>
          <p:nvPr>
            <p:ph sz="half" idx="1"/>
          </p:nvPr>
        </p:nvSpPr>
        <p:spPr>
          <a:xfrm>
            <a:off x="449037" y="1309484"/>
            <a:ext cx="4996724" cy="4867479"/>
          </a:xfrm>
        </p:spPr>
        <p:txBody>
          <a:bodyPr>
            <a:normAutofit/>
          </a:bodyPr>
          <a:lstStyle/>
          <a:p>
            <a:r>
              <a:rPr lang="en-US" b="1" dirty="0"/>
              <a:t>Reason #3</a:t>
            </a:r>
          </a:p>
          <a:p>
            <a:pPr lvl="1"/>
            <a:r>
              <a:rPr lang="en-US" sz="3600" b="1" dirty="0"/>
              <a:t>Stories that incorporate data are more convincing than those based on anecdotes.</a:t>
            </a:r>
          </a:p>
        </p:txBody>
      </p:sp>
      <p:sp>
        <p:nvSpPr>
          <p:cNvPr id="4" name="Title 3">
            <a:extLst>
              <a:ext uri="{FF2B5EF4-FFF2-40B4-BE49-F238E27FC236}">
                <a16:creationId xmlns:a16="http://schemas.microsoft.com/office/drawing/2014/main" id="{38CF68E7-B20D-42AD-8DB1-07187E4C43C4}"/>
              </a:ext>
            </a:extLst>
          </p:cNvPr>
          <p:cNvSpPr>
            <a:spLocks noGrp="1"/>
          </p:cNvSpPr>
          <p:nvPr>
            <p:ph type="title"/>
          </p:nvPr>
        </p:nvSpPr>
        <p:spPr/>
        <p:txBody>
          <a:bodyPr/>
          <a:lstStyle/>
          <a:p>
            <a:r>
              <a:rPr lang="en-US" dirty="0"/>
              <a:t>Why is Storytelling Important?</a:t>
            </a:r>
          </a:p>
        </p:txBody>
      </p:sp>
      <p:pic>
        <p:nvPicPr>
          <p:cNvPr id="3076" name="Picture 4">
            <a:extLst>
              <a:ext uri="{FF2B5EF4-FFF2-40B4-BE49-F238E27FC236}">
                <a16:creationId xmlns:a16="http://schemas.microsoft.com/office/drawing/2014/main" id="{3C96DAC1-A4D4-4709-800F-F05FE2FBAD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5928" y="1432446"/>
            <a:ext cx="6760960" cy="4116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74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A99FB5-7C7C-4A71-93ED-EC0DF7D213A8}"/>
              </a:ext>
            </a:extLst>
          </p:cNvPr>
          <p:cNvSpPr>
            <a:spLocks noGrp="1"/>
          </p:cNvSpPr>
          <p:nvPr>
            <p:ph sz="half" idx="1"/>
          </p:nvPr>
        </p:nvSpPr>
        <p:spPr>
          <a:xfrm>
            <a:off x="449036" y="1309484"/>
            <a:ext cx="4468404" cy="4867479"/>
          </a:xfrm>
        </p:spPr>
        <p:txBody>
          <a:bodyPr>
            <a:normAutofit/>
          </a:bodyPr>
          <a:lstStyle/>
          <a:p>
            <a:r>
              <a:rPr lang="en-US" b="1" dirty="0"/>
              <a:t>Reason #1</a:t>
            </a:r>
          </a:p>
          <a:p>
            <a:pPr lvl="1"/>
            <a:r>
              <a:rPr lang="en-US" sz="3600" b="1" dirty="0"/>
              <a:t>Those that are great at analytics often (not always) struggle with telling stories. </a:t>
            </a:r>
          </a:p>
        </p:txBody>
      </p:sp>
      <p:sp>
        <p:nvSpPr>
          <p:cNvPr id="4" name="Title 3">
            <a:extLst>
              <a:ext uri="{FF2B5EF4-FFF2-40B4-BE49-F238E27FC236}">
                <a16:creationId xmlns:a16="http://schemas.microsoft.com/office/drawing/2014/main" id="{38CF68E7-B20D-42AD-8DB1-07187E4C43C4}"/>
              </a:ext>
            </a:extLst>
          </p:cNvPr>
          <p:cNvSpPr>
            <a:spLocks noGrp="1"/>
          </p:cNvSpPr>
          <p:nvPr>
            <p:ph type="title"/>
          </p:nvPr>
        </p:nvSpPr>
        <p:spPr/>
        <p:txBody>
          <a:bodyPr/>
          <a:lstStyle/>
          <a:p>
            <a:r>
              <a:rPr lang="en-US" dirty="0"/>
              <a:t>Why Are We Not Doing This Now?</a:t>
            </a:r>
          </a:p>
        </p:txBody>
      </p:sp>
      <p:pic>
        <p:nvPicPr>
          <p:cNvPr id="5122" name="Picture 2" descr="Masterfile's licensor warrants that no model release is required for this image - FIRST DRAFT Stock Photo - Premium Royalty-Free, Code: 654-01759337">
            <a:extLst>
              <a:ext uri="{FF2B5EF4-FFF2-40B4-BE49-F238E27FC236}">
                <a16:creationId xmlns:a16="http://schemas.microsoft.com/office/drawing/2014/main" id="{CF8E6ACA-1B26-45EE-BE6D-24F093EE5A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244" b="16572"/>
          <a:stretch/>
        </p:blipFill>
        <p:spPr bwMode="auto">
          <a:xfrm>
            <a:off x="5455920" y="1309483"/>
            <a:ext cx="6197600" cy="445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441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A99FB5-7C7C-4A71-93ED-EC0DF7D213A8}"/>
              </a:ext>
            </a:extLst>
          </p:cNvPr>
          <p:cNvSpPr>
            <a:spLocks noGrp="1"/>
          </p:cNvSpPr>
          <p:nvPr>
            <p:ph sz="half" idx="1"/>
          </p:nvPr>
        </p:nvSpPr>
        <p:spPr>
          <a:xfrm>
            <a:off x="449036" y="1309484"/>
            <a:ext cx="4702084" cy="4867479"/>
          </a:xfrm>
        </p:spPr>
        <p:txBody>
          <a:bodyPr>
            <a:normAutofit/>
          </a:bodyPr>
          <a:lstStyle/>
          <a:p>
            <a:r>
              <a:rPr lang="en-US" b="1" dirty="0"/>
              <a:t>Reason #4</a:t>
            </a:r>
          </a:p>
          <a:p>
            <a:pPr lvl="1"/>
            <a:r>
              <a:rPr lang="en-US" sz="3600" b="1" dirty="0"/>
              <a:t>It takes some analyst more time to think creatively about how to tell a good story with data. </a:t>
            </a:r>
          </a:p>
        </p:txBody>
      </p:sp>
      <p:sp>
        <p:nvSpPr>
          <p:cNvPr id="4" name="Title 3">
            <a:extLst>
              <a:ext uri="{FF2B5EF4-FFF2-40B4-BE49-F238E27FC236}">
                <a16:creationId xmlns:a16="http://schemas.microsoft.com/office/drawing/2014/main" id="{38CF68E7-B20D-42AD-8DB1-07187E4C43C4}"/>
              </a:ext>
            </a:extLst>
          </p:cNvPr>
          <p:cNvSpPr>
            <a:spLocks noGrp="1"/>
          </p:cNvSpPr>
          <p:nvPr>
            <p:ph type="title"/>
          </p:nvPr>
        </p:nvSpPr>
        <p:spPr/>
        <p:txBody>
          <a:bodyPr/>
          <a:lstStyle/>
          <a:p>
            <a:r>
              <a:rPr lang="en-US" dirty="0"/>
              <a:t>Why Are We Not Doing This Now?</a:t>
            </a:r>
          </a:p>
        </p:txBody>
      </p:sp>
      <p:pic>
        <p:nvPicPr>
          <p:cNvPr id="1026" name="Picture 2" descr="Image result for time dragging by">
            <a:extLst>
              <a:ext uri="{FF2B5EF4-FFF2-40B4-BE49-F238E27FC236}">
                <a16:creationId xmlns:a16="http://schemas.microsoft.com/office/drawing/2014/main" id="{4AF581C3-F9C6-4C42-9F40-A0A5798AE8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00" b="18628"/>
          <a:stretch/>
        </p:blipFill>
        <p:spPr bwMode="auto">
          <a:xfrm>
            <a:off x="5406896" y="1461854"/>
            <a:ext cx="6329040" cy="410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488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90B6D-E7FF-40B6-AF10-9A9036595500}"/>
              </a:ext>
            </a:extLst>
          </p:cNvPr>
          <p:cNvSpPr>
            <a:spLocks noGrp="1"/>
          </p:cNvSpPr>
          <p:nvPr>
            <p:ph type="title"/>
          </p:nvPr>
        </p:nvSpPr>
        <p:spPr/>
        <p:txBody>
          <a:bodyPr/>
          <a:lstStyle/>
          <a:p>
            <a:r>
              <a:rPr lang="en-US" dirty="0"/>
              <a:t>3 Key Elements of Data Storytelling</a:t>
            </a:r>
          </a:p>
        </p:txBody>
      </p:sp>
      <p:pic>
        <p:nvPicPr>
          <p:cNvPr id="3080" name="Picture 8" descr="A data story is an adept combination of data, narrative, and visuals that seeks to explain, enlighten and engage.">
            <a:extLst>
              <a:ext uri="{FF2B5EF4-FFF2-40B4-BE49-F238E27FC236}">
                <a16:creationId xmlns:a16="http://schemas.microsoft.com/office/drawing/2014/main" id="{6C8CE8B6-8833-4205-9458-7CE941E558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00" t="3630" r="32500" b="3190"/>
          <a:stretch/>
        </p:blipFill>
        <p:spPr bwMode="auto">
          <a:xfrm>
            <a:off x="1009650" y="1219200"/>
            <a:ext cx="546735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304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49036" y="1361440"/>
            <a:ext cx="11103428" cy="4815523"/>
          </a:xfrm>
        </p:spPr>
        <p:txBody>
          <a:bodyPr>
            <a:normAutofit/>
          </a:bodyPr>
          <a:lstStyle/>
          <a:p>
            <a:r>
              <a:rPr lang="en-US" dirty="0"/>
              <a:t>Start with the end first</a:t>
            </a:r>
          </a:p>
          <a:p>
            <a:r>
              <a:rPr lang="en-US" i="1" dirty="0"/>
              <a:t>E.g. Call to Action, Changing Minds, Culture, Belief</a:t>
            </a:r>
          </a:p>
          <a:p>
            <a:endParaRPr lang="en-US" dirty="0"/>
          </a:p>
          <a:p>
            <a:r>
              <a:rPr lang="en-US" dirty="0"/>
              <a:t>Build the story out – One brick at a time, </a:t>
            </a:r>
            <a:r>
              <a:rPr lang="en-US" b="1" dirty="0"/>
              <a:t>leading the </a:t>
            </a:r>
            <a:r>
              <a:rPr lang="en-US" b="1" u="sng" dirty="0"/>
              <a:t>audience</a:t>
            </a:r>
            <a:r>
              <a:rPr lang="en-US" b="1" dirty="0"/>
              <a:t> to the conclusion to end of the story</a:t>
            </a:r>
            <a:r>
              <a:rPr lang="en-US" dirty="0"/>
              <a:t>.</a:t>
            </a:r>
          </a:p>
        </p:txBody>
      </p:sp>
      <p:sp>
        <p:nvSpPr>
          <p:cNvPr id="3" name="Title 2"/>
          <p:cNvSpPr>
            <a:spLocks noGrp="1"/>
          </p:cNvSpPr>
          <p:nvPr>
            <p:ph type="title"/>
          </p:nvPr>
        </p:nvSpPr>
        <p:spPr/>
        <p:txBody>
          <a:bodyPr/>
          <a:lstStyle/>
          <a:p>
            <a:r>
              <a:rPr lang="en-US" dirty="0"/>
              <a:t>Purpose / Focus</a:t>
            </a:r>
          </a:p>
        </p:txBody>
      </p:sp>
    </p:spTree>
    <p:extLst>
      <p:ext uri="{BB962C8B-B14F-4D97-AF65-F5344CB8AC3E}">
        <p14:creationId xmlns:p14="http://schemas.microsoft.com/office/powerpoint/2010/main" val="964608202"/>
      </p:ext>
    </p:extLst>
  </p:cSld>
  <p:clrMapOvr>
    <a:masterClrMapping/>
  </p:clrMapOvr>
</p:sld>
</file>

<file path=ppt/theme/theme1.xml><?xml version="1.0" encoding="utf-8"?>
<a:theme xmlns:a="http://schemas.openxmlformats.org/drawingml/2006/main" name="tes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lstStyle>
        <a:defPPr marL="457200" indent="-457200" eaLnBrk="1" hangingPunct="1">
          <a:spcBef>
            <a:spcPct val="20000"/>
          </a:spcBef>
          <a:buFont typeface="Arial" panose="020B0604020202020204" pitchFamily="34" charset="0"/>
          <a:buChar char="•"/>
          <a:defRPr sz="2800" dirty="0" smtClean="0">
            <a:solidFill>
              <a:schemeClr val="bg1"/>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ower Query Slides - Virtual Training.pptx [Read-Only]" id="{5BF64AC6-3005-4DCF-9F19-4DC3DDC8B6D0}" vid="{E2B1A029-F6AA-40B3-9102-5E26E2C078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1299</TotalTime>
  <Words>870</Words>
  <Application>Microsoft Office PowerPoint</Application>
  <PresentationFormat>Widescreen</PresentationFormat>
  <Paragraphs>84</Paragraphs>
  <Slides>11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Segoe UI</vt:lpstr>
      <vt:lpstr>Segoe UI Light</vt:lpstr>
      <vt:lpstr>test</vt:lpstr>
      <vt:lpstr>PowerPoint Presentation</vt:lpstr>
      <vt:lpstr>Hello, my name is… </vt:lpstr>
      <vt:lpstr>Agenda</vt:lpstr>
      <vt:lpstr>Why Is Storytelling Important?</vt:lpstr>
      <vt:lpstr>Why is Storytelling Important?</vt:lpstr>
      <vt:lpstr>Why Are We Not Doing This Now?</vt:lpstr>
      <vt:lpstr>Why Are We Not Doing This Now?</vt:lpstr>
      <vt:lpstr>3 Key Elements of Data Storytelling</vt:lpstr>
      <vt:lpstr>Purpose / Focus</vt:lpstr>
      <vt:lpstr>Less is More</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Ostrowsky</dc:creator>
  <cp:lastModifiedBy> </cp:lastModifiedBy>
  <cp:revision>26</cp:revision>
  <dcterms:created xsi:type="dcterms:W3CDTF">2019-02-25T19:32:59Z</dcterms:created>
  <dcterms:modified xsi:type="dcterms:W3CDTF">2019-03-20T16:03:06Z</dcterms:modified>
</cp:coreProperties>
</file>