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9" r:id="rId5"/>
    <p:sldId id="261" r:id="rId6"/>
    <p:sldId id="286" r:id="rId7"/>
    <p:sldId id="273" r:id="rId8"/>
    <p:sldId id="262" r:id="rId9"/>
    <p:sldId id="274" r:id="rId10"/>
    <p:sldId id="282" r:id="rId11"/>
    <p:sldId id="283" r:id="rId12"/>
    <p:sldId id="284" r:id="rId13"/>
    <p:sldId id="269" r:id="rId14"/>
    <p:sldId id="285" r:id="rId15"/>
    <p:sldId id="271" r:id="rId16"/>
    <p:sldId id="275" r:id="rId17"/>
    <p:sldId id="276" r:id="rId18"/>
    <p:sldId id="277" r:id="rId19"/>
    <p:sldId id="278" r:id="rId20"/>
    <p:sldId id="279" r:id="rId21"/>
    <p:sldId id="280" r:id="rId22"/>
    <p:sldId id="28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62577" autoAdjust="0"/>
  </p:normalViewPr>
  <p:slideViewPr>
    <p:cSldViewPr snapToGrid="0" snapToObjects="1">
      <p:cViewPr varScale="1">
        <p:scale>
          <a:sx n="45" d="100"/>
          <a:sy n="45" d="100"/>
        </p:scale>
        <p:origin x="1506"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3/6/2020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66038-28F8-44E0-A61B-6CA84D273A10}" type="datetimeFigureOut">
              <a:rPr lang="en-US" smtClean="0"/>
              <a:t>3/6/2020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13C27-AAAF-46DA-8FDA-06B48D91D2D1}" type="slidenum">
              <a:rPr lang="en-US" smtClean="0"/>
              <a:t>‹#›</a:t>
            </a:fld>
            <a:endParaRPr lang="en-US"/>
          </a:p>
        </p:txBody>
      </p:sp>
    </p:spTree>
    <p:extLst>
      <p:ext uri="{BB962C8B-B14F-4D97-AF65-F5344CB8AC3E}">
        <p14:creationId xmlns:p14="http://schemas.microsoft.com/office/powerpoint/2010/main" val="334451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Technopedia - </a:t>
            </a:r>
            <a:r>
              <a:rPr lang="en-US" sz="1200" b="1" i="0" u="none" strike="noStrike" kern="1200" dirty="0">
                <a:solidFill>
                  <a:schemeClr val="tx1"/>
                </a:solidFill>
                <a:effectLst/>
                <a:latin typeface="+mn-lt"/>
                <a:ea typeface="+mn-ea"/>
                <a:cs typeface="+mn-cs"/>
              </a:rPr>
              <a:t>Database backup is the process of backing up the operational state, architecture and stored data of database software</a:t>
            </a:r>
            <a:r>
              <a:rPr lang="en-US" sz="1200" b="0" i="0" u="none" strike="noStrike" kern="1200" dirty="0">
                <a:solidFill>
                  <a:schemeClr val="tx1"/>
                </a:solidFill>
                <a:effectLst/>
                <a:latin typeface="+mn-lt"/>
                <a:ea typeface="+mn-ea"/>
                <a:cs typeface="+mn-cs"/>
              </a:rPr>
              <a:t>. It enables the creation of a duplicate instance or copy of a database in case the primary database crashes, is corrupted or is lost.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Business – from a single person company to an international company with thousands of employees, a backup represents business continuity as all of the hard work contributed by the employees is preserved as well as the availability of the data for the staff that depend upon it.  Think about that….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Staff – It represents another task that has to be accomplished by the IT department.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Bottom Line – It’s both a cost in time and infrastructure, but it’s also a savings, the banking of the time of all of the employees that contributed to entering the data, not just the employees that entered the data, but the staff that provides the infrastructure, the staff that utilizes the data, and the intangibles of the impact upon the customers when the staff is unable to provide information to them, thereby losing sales and worse.</a:t>
            </a:r>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2</a:t>
            </a:fld>
            <a:endParaRPr lang="en-US"/>
          </a:p>
        </p:txBody>
      </p:sp>
    </p:spTree>
    <p:extLst>
      <p:ext uri="{BB962C8B-B14F-4D97-AF65-F5344CB8AC3E}">
        <p14:creationId xmlns:p14="http://schemas.microsoft.com/office/powerpoint/2010/main" val="251085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backups – </a:t>
            </a:r>
          </a:p>
          <a:p>
            <a:endParaRPr lang="en-US" dirty="0"/>
          </a:p>
          <a:p>
            <a:r>
              <a:rPr lang="en-US" dirty="0"/>
              <a:t>It doesn’t matter the DB engine, most of the concepts are going to be the same.  </a:t>
            </a:r>
          </a:p>
          <a:p>
            <a:endParaRPr lang="en-US" dirty="0"/>
          </a:p>
          <a:p>
            <a:r>
              <a:rPr lang="en-US" dirty="0"/>
              <a:t>Hot versus Cold backups.  Hot backups are any type of backups where the database is up and running and processing transactions.  This means that there will be incomplete transactions in the database.    Most if not all modern relational database engines (SQL Server, Oracle, Ingres, MySQL) have the concept of a hot backup.    File-based database engines like MS Access while “hot” still need to have the users logged out so there aren’t any locks on the database.</a:t>
            </a:r>
          </a:p>
          <a:p>
            <a:endParaRPr lang="en-US" dirty="0"/>
          </a:p>
          <a:p>
            <a:r>
              <a:rPr lang="en-US" dirty="0"/>
              <a:t>Cold backups can be utilized by any database engine.  A cold backup means the database engine is shutdown completely.  In addition to meaning that ALL transactions have been finalized and written to disk, the database is now “portable” at a filesystem level.  The database file can now be moved/copied to another server and restored as a new database.  Finally, this would be the time for the </a:t>
            </a:r>
            <a:r>
              <a:rPr lang="en-US" dirty="0" err="1"/>
              <a:t>SysAdmins</a:t>
            </a:r>
            <a:r>
              <a:rPr lang="en-US" dirty="0"/>
              <a:t> to perform a full backup of the VM as it will be a completely solid backup of both server and database.  </a:t>
            </a:r>
          </a:p>
          <a:p>
            <a:endParaRPr lang="en-US" dirty="0"/>
          </a:p>
          <a:p>
            <a:r>
              <a:rPr lang="en-US" dirty="0"/>
              <a:t>SQL Server Specific Terms – again, the concepts are the same with any transactional based database engine.</a:t>
            </a:r>
          </a:p>
          <a:p>
            <a:endParaRPr lang="en-US" dirty="0"/>
          </a:p>
          <a:p>
            <a:r>
              <a:rPr lang="en-US" dirty="0"/>
              <a:t>Full versus Simple Recovery mode – Lots of debates about this one.  Stick this in your head, the full backup is the last known good (hopefully) copy of the database.  It’s the line in the sand.  Go forward 24 hours and that backup is still the last known good copy of the database.  </a:t>
            </a:r>
          </a:p>
          <a:p>
            <a:endParaRPr lang="en-US" dirty="0"/>
          </a:p>
          <a:p>
            <a:r>
              <a:rPr lang="en-US" dirty="0"/>
              <a:t>This is accomplished by BOTH Simple and Full Recovery mode.  Simple backup mode is used because it’s easier and it requires less management.  Simple backup mode in SQL Server doesn’t mean that the logging has stopped on the database, it just means that when a transaction is finished and written to disk, that space in the transaction log file being used by the transaction can now be reused (</a:t>
            </a:r>
            <a:r>
              <a:rPr lang="en-US" dirty="0" err="1"/>
              <a:t>ie</a:t>
            </a:r>
            <a:r>
              <a:rPr lang="en-US" dirty="0"/>
              <a:t>, the transaction log file is marked inactive and truncated whenever a background CHECKPOINT is performed).    But, Simple mode can still create a FULL backup.  Simple mode is useful for development situations, static databases, or instances where the database can’t be managed.  </a:t>
            </a:r>
          </a:p>
          <a:p>
            <a:endParaRPr lang="en-US" dirty="0"/>
          </a:p>
          <a:p>
            <a:r>
              <a:rPr lang="en-US" dirty="0"/>
              <a:t>Full Recovery mode means that all transactions in the database are fully recoverable and the database can be recovered to a point in time as needed by the business customers.  Due to this, the transaction log will NOT be automatically truncated, and if not backed up on a regular basis, will grow to its max size per its settings or available disk space.  It happens!  Because of the extra administrative overhead, Simple mode can be preferred, but it means that the database is only protected by its last FULL backup.  If that one doesn’t work, the next one will need to be used and so on…  But, Full Recovery mode should be used for Production databases at a minimum.  </a:t>
            </a:r>
          </a:p>
          <a:p>
            <a:endParaRPr lang="en-US" dirty="0"/>
          </a:p>
          <a:p>
            <a:r>
              <a:rPr lang="en-US" dirty="0"/>
              <a:t>Why not use Full Recovery for all of your instances though?  It seems that most developers are not going to want to lose their work for the day.  Again, work with the business and your customers and make sure everyone requirements are being met.  </a:t>
            </a:r>
          </a:p>
          <a:p>
            <a:endParaRPr lang="en-US" dirty="0"/>
          </a:p>
          <a:p>
            <a:r>
              <a:rPr lang="en-US" dirty="0"/>
              <a:t>Full/Differential/Transaction Log backups.</a:t>
            </a:r>
          </a:p>
          <a:p>
            <a:endParaRPr lang="en-US" dirty="0"/>
          </a:p>
          <a:p>
            <a:r>
              <a:rPr lang="en-US" dirty="0"/>
              <a:t>We just talked about Full backups.  Again, they are drawing that line in the sand and making sure that a backup has been created of the database at that point in time.    Log Backups are specific backups of the Transaction Log file for the database.  Do them always and do them often.  Why not run them every minute?  That transaction log backup is used to create the point in time restore.    It’s also the ONLY way to clear the log file of INACTIVE data.  Anything considered required by SQL Server will not be cleared.  .  A full DOES NOT clear the log file.</a:t>
            </a:r>
          </a:p>
          <a:p>
            <a:endParaRPr lang="en-US" dirty="0"/>
          </a:p>
          <a:p>
            <a:r>
              <a:rPr lang="en-US" dirty="0"/>
              <a:t>Differentials – I do use them, and should more especially since I believe in lots and lots of transaction log backups.  They are a full backup that is the difference of all of the changes since the last full.  They are great to keep from having to round up tons of transaction log backups and also are very useful for dealing with VLDBs that might not have the time slice available for a daily full backup.</a:t>
            </a:r>
          </a:p>
        </p:txBody>
      </p:sp>
      <p:sp>
        <p:nvSpPr>
          <p:cNvPr id="4" name="Slide Number Placeholder 3"/>
          <p:cNvSpPr>
            <a:spLocks noGrp="1"/>
          </p:cNvSpPr>
          <p:nvPr>
            <p:ph type="sldNum" sz="quarter" idx="5"/>
          </p:nvPr>
        </p:nvSpPr>
        <p:spPr/>
        <p:txBody>
          <a:bodyPr/>
          <a:lstStyle/>
          <a:p>
            <a:fld id="{2AD13C27-AAAF-46DA-8FDA-06B48D91D2D1}" type="slidenum">
              <a:rPr lang="en-US" smtClean="0"/>
              <a:t>11</a:t>
            </a:fld>
            <a:endParaRPr lang="en-US"/>
          </a:p>
        </p:txBody>
      </p:sp>
    </p:spTree>
    <p:extLst>
      <p:ext uri="{BB962C8B-B14F-4D97-AF65-F5344CB8AC3E}">
        <p14:creationId xmlns:p14="http://schemas.microsoft.com/office/powerpoint/2010/main" val="61452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Azure SQL Database Backups – </a:t>
            </a:r>
          </a:p>
          <a:p>
            <a:endParaRPr lang="en-US" dirty="0"/>
          </a:p>
          <a:p>
            <a:r>
              <a:rPr lang="en-US" dirty="0"/>
              <a:t>Start automatically with a Full Backup when the database is first created.  Standard backup interval is one Full per week, one differential every twelve hours, and log backups every five to ten minutes.</a:t>
            </a:r>
          </a:p>
          <a:p>
            <a:endParaRPr lang="en-US" dirty="0"/>
          </a:p>
          <a:p>
            <a:r>
              <a:rPr lang="en-US" dirty="0"/>
              <a:t>Read-Access Geo-Redundant Storage is used to make sure that the backups are available even if the Azure Data Center associated with the SQL Azure Database becomes unavailable.  Backups can be stored for up to ten years, but there of course will be a storage charge for the more backups that are retained.</a:t>
            </a:r>
          </a:p>
          <a:p>
            <a:endParaRPr lang="en-US" dirty="0"/>
          </a:p>
          <a:p>
            <a:r>
              <a:rPr lang="en-US" dirty="0"/>
              <a:t>SQL Server on Azure VM – all of the rules for database backups apply here as it’s no different from an on-prem server. </a:t>
            </a:r>
          </a:p>
        </p:txBody>
      </p:sp>
      <p:sp>
        <p:nvSpPr>
          <p:cNvPr id="4" name="Slide Number Placeholder 3"/>
          <p:cNvSpPr>
            <a:spLocks noGrp="1"/>
          </p:cNvSpPr>
          <p:nvPr>
            <p:ph type="sldNum" sz="quarter" idx="5"/>
          </p:nvPr>
        </p:nvSpPr>
        <p:spPr/>
        <p:txBody>
          <a:bodyPr/>
          <a:lstStyle/>
          <a:p>
            <a:fld id="{2AD13C27-AAAF-46DA-8FDA-06B48D91D2D1}" type="slidenum">
              <a:rPr lang="en-US" smtClean="0"/>
              <a:t>12</a:t>
            </a:fld>
            <a:endParaRPr lang="en-US"/>
          </a:p>
        </p:txBody>
      </p:sp>
    </p:spTree>
    <p:extLst>
      <p:ext uri="{BB962C8B-B14F-4D97-AF65-F5344CB8AC3E}">
        <p14:creationId xmlns:p14="http://schemas.microsoft.com/office/powerpoint/2010/main" val="321445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nice to your </a:t>
            </a:r>
            <a:r>
              <a:rPr lang="en-US" dirty="0" err="1"/>
              <a:t>SysAdmins</a:t>
            </a:r>
            <a:r>
              <a:rPr lang="en-US" dirty="0"/>
              <a:t> and Storage Teams.  You want to work with them so that you always have storage available, both locally and not too far away for your offsite backups.  There’s nothing worse than having to deal with a really long wait to pull in that backup from offsite.</a:t>
            </a:r>
          </a:p>
          <a:p>
            <a:endParaRPr lang="en-US" dirty="0"/>
          </a:p>
          <a:p>
            <a:r>
              <a:rPr lang="en-US" dirty="0"/>
              <a:t>Full Backups – just do them no matter what.  Make sure you maintain more than a few days worth.  Pardon the pun, but you always want to have a backup plan!</a:t>
            </a:r>
          </a:p>
          <a:p>
            <a:endParaRPr lang="en-US" dirty="0"/>
          </a:p>
          <a:p>
            <a:r>
              <a:rPr lang="en-US" dirty="0"/>
              <a:t>Log Backups – it’s always a bonus to be able to provide a to the minute recovery to the business!</a:t>
            </a:r>
          </a:p>
          <a:p>
            <a:endParaRPr lang="en-US" dirty="0"/>
          </a:p>
          <a:p>
            <a:r>
              <a:rPr lang="en-US" dirty="0"/>
              <a:t>Exports – Export key tables, either static tables for safe keeping or constantly changing tables.  It can be really useful to have that table set aside just in case.  Set up a scripting job that will automatically replace the one from the day before.  </a:t>
            </a:r>
          </a:p>
        </p:txBody>
      </p:sp>
      <p:sp>
        <p:nvSpPr>
          <p:cNvPr id="4" name="Slide Number Placeholder 3"/>
          <p:cNvSpPr>
            <a:spLocks noGrp="1"/>
          </p:cNvSpPr>
          <p:nvPr>
            <p:ph type="sldNum" sz="quarter" idx="5"/>
          </p:nvPr>
        </p:nvSpPr>
        <p:spPr/>
        <p:txBody>
          <a:bodyPr/>
          <a:lstStyle/>
          <a:p>
            <a:fld id="{2AD13C27-AAAF-46DA-8FDA-06B48D91D2D1}" type="slidenum">
              <a:rPr lang="en-US" smtClean="0"/>
              <a:t>13</a:t>
            </a:fld>
            <a:endParaRPr lang="en-US"/>
          </a:p>
        </p:txBody>
      </p:sp>
    </p:spTree>
    <p:extLst>
      <p:ext uri="{BB962C8B-B14F-4D97-AF65-F5344CB8AC3E}">
        <p14:creationId xmlns:p14="http://schemas.microsoft.com/office/powerpoint/2010/main" val="17366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the business!!!  It’s really important to understand what your customers need and want.  This is an opportunity to work with them and really understand the drivers of the business.  IT is a business partner, not a cost center and this can be your chance to prove that!  </a:t>
            </a:r>
          </a:p>
          <a:p>
            <a:endParaRPr lang="en-US" dirty="0"/>
          </a:p>
          <a:p>
            <a:r>
              <a:rPr lang="en-US" dirty="0"/>
              <a:t>Establish the RTO/RPO for the business on each system and then work out a strategy around it.  Not everyone is going to be happy, but at least there will be a plan, a strategy that was at one point agreed upon by all parties involved.</a:t>
            </a:r>
          </a:p>
          <a:p>
            <a:endParaRPr lang="en-US" dirty="0"/>
          </a:p>
          <a:p>
            <a:r>
              <a:rPr lang="en-US" dirty="0"/>
              <a:t>Recovery Best Practices – restore all the production systems into test.  </a:t>
            </a:r>
          </a:p>
          <a:p>
            <a:pPr marL="228600" indent="-228600">
              <a:buAutoNum type="arabicParenR"/>
            </a:pPr>
            <a:r>
              <a:rPr lang="en-US" dirty="0"/>
              <a:t>It tests your backups</a:t>
            </a:r>
          </a:p>
          <a:p>
            <a:pPr marL="228600" indent="-228600">
              <a:buAutoNum type="arabicParenR"/>
            </a:pPr>
            <a:r>
              <a:rPr lang="en-US" dirty="0"/>
              <a:t>It provides the business with FRESH data for testing and validation.</a:t>
            </a:r>
          </a:p>
          <a:p>
            <a:endParaRPr lang="en-US" dirty="0"/>
          </a:p>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14</a:t>
            </a:fld>
            <a:endParaRPr lang="en-US"/>
          </a:p>
        </p:txBody>
      </p:sp>
    </p:spTree>
    <p:extLst>
      <p:ext uri="{BB962C8B-B14F-4D97-AF65-F5344CB8AC3E}">
        <p14:creationId xmlns:p14="http://schemas.microsoft.com/office/powerpoint/2010/main" val="245833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Offsite Backups – the addition of cloud backup options has really “clouded” this issue quite a bit.  That’s ok, but the basics still apply.</a:t>
            </a:r>
          </a:p>
          <a:p>
            <a:endParaRPr lang="en-US" dirty="0"/>
          </a:p>
          <a:p>
            <a:r>
              <a:rPr lang="en-US" dirty="0"/>
              <a:t>Personal opinion – it’s best to make sure that multiple days are available on the local server and also to perform the backups directly on the server.  </a:t>
            </a:r>
          </a:p>
          <a:p>
            <a:endParaRPr lang="en-US" dirty="0"/>
          </a:p>
          <a:p>
            <a:r>
              <a:rPr lang="en-US" dirty="0"/>
              <a:t>Backing up to a SAN/NAS can create some really nasty waits – I call them the unholy trinity, but they can really slow up everything else while those backups finish up.  As always, your mileage will vary due to the speed of the connected storage and the network connection to it.  Backups to dedicated cloud storage can also be equally frustrating.  </a:t>
            </a:r>
          </a:p>
          <a:p>
            <a:endParaRPr lang="en-US" dirty="0"/>
          </a:p>
          <a:p>
            <a:r>
              <a:rPr lang="en-US" dirty="0"/>
              <a:t>Offsite Backups – your RTO/RPO needs to calculate in the time it takes to bring those backups onsite again.   Restore fails, restore fails…better bring the offsite backups onsite.  Whether you have to call to have a tape delivered or just a really long wait for a copy, that time has to be calculated into the equation AND communicated to the business!  They might decide they want to allocate funds to have a faster option available!  </a:t>
            </a:r>
          </a:p>
          <a:p>
            <a:endParaRPr lang="en-US" dirty="0"/>
          </a:p>
          <a:p>
            <a:r>
              <a:rPr lang="en-US" dirty="0"/>
              <a:t>Once again, work with your </a:t>
            </a:r>
            <a:r>
              <a:rPr lang="en-US" dirty="0" err="1"/>
              <a:t>SysAdmin</a:t>
            </a:r>
            <a:r>
              <a:rPr lang="en-US" dirty="0"/>
              <a:t> team and your Network team as they might have some really good and cost effective options to help you out with this proposition.  </a:t>
            </a:r>
          </a:p>
        </p:txBody>
      </p:sp>
      <p:sp>
        <p:nvSpPr>
          <p:cNvPr id="4" name="Slide Number Placeholder 3"/>
          <p:cNvSpPr>
            <a:spLocks noGrp="1"/>
          </p:cNvSpPr>
          <p:nvPr>
            <p:ph type="sldNum" sz="quarter" idx="5"/>
          </p:nvPr>
        </p:nvSpPr>
        <p:spPr/>
        <p:txBody>
          <a:bodyPr/>
          <a:lstStyle/>
          <a:p>
            <a:fld id="{2AD13C27-AAAF-46DA-8FDA-06B48D91D2D1}" type="slidenum">
              <a:rPr lang="en-US" smtClean="0"/>
              <a:t>15</a:t>
            </a:fld>
            <a:endParaRPr lang="en-US"/>
          </a:p>
        </p:txBody>
      </p:sp>
    </p:spTree>
    <p:extLst>
      <p:ext uri="{BB962C8B-B14F-4D97-AF65-F5344CB8AC3E}">
        <p14:creationId xmlns:p14="http://schemas.microsoft.com/office/powerpoint/2010/main" val="394183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perform a full daily, with logs every hour.  Depending upon your environment, daily </a:t>
            </a:r>
            <a:r>
              <a:rPr lang="en-US" dirty="0" err="1"/>
              <a:t>Fulls</a:t>
            </a:r>
            <a:r>
              <a:rPr lang="en-US" dirty="0"/>
              <a:t>, diffs every six hours, and logs every 1 – 5 minutes!  It’s a lot of files, but they won’t be very big and you’ll have a lot of flexibility with your restore options.</a:t>
            </a:r>
          </a:p>
          <a:p>
            <a:endParaRPr lang="en-US" dirty="0"/>
          </a:p>
          <a:p>
            <a:r>
              <a:rPr lang="en-US" dirty="0"/>
              <a:t>Why not perform backups as often as possible?  They DO NOT lock tables.  There can definitely be a I/O hit depending upon your storage subsystem, but the database processes ARE NOT blocked or locked!  </a:t>
            </a:r>
          </a:p>
          <a:p>
            <a:endParaRPr lang="en-US" dirty="0"/>
          </a:p>
          <a:p>
            <a:r>
              <a:rPr lang="en-US" dirty="0"/>
              <a:t>Alerts!!  Make sure you have alerts setup on ALL of your backups, including your dev systems.   The alerts from the SQL Server Agent are great, but there are many ways to make sure that every system has alerting on it without using the SQL Server Agent.    Without alerts, there isn’t way to know that the backups failed unless the drives fill up….  </a:t>
            </a:r>
          </a:p>
        </p:txBody>
      </p:sp>
      <p:sp>
        <p:nvSpPr>
          <p:cNvPr id="4" name="Slide Number Placeholder 3"/>
          <p:cNvSpPr>
            <a:spLocks noGrp="1"/>
          </p:cNvSpPr>
          <p:nvPr>
            <p:ph type="sldNum" sz="quarter" idx="5"/>
          </p:nvPr>
        </p:nvSpPr>
        <p:spPr/>
        <p:txBody>
          <a:bodyPr/>
          <a:lstStyle/>
          <a:p>
            <a:fld id="{2AD13C27-AAAF-46DA-8FDA-06B48D91D2D1}" type="slidenum">
              <a:rPr lang="en-US" smtClean="0"/>
              <a:t>16</a:t>
            </a:fld>
            <a:endParaRPr lang="en-US"/>
          </a:p>
        </p:txBody>
      </p:sp>
    </p:spTree>
    <p:extLst>
      <p:ext uri="{BB962C8B-B14F-4D97-AF65-F5344CB8AC3E}">
        <p14:creationId xmlns:p14="http://schemas.microsoft.com/office/powerpoint/2010/main" val="405055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Backups should be part of your arsenal as a DBA.  It’s a really simple way to protect the data before performing actions on critical systems and to protect yourself!  </a:t>
            </a:r>
          </a:p>
          <a:p>
            <a:endParaRPr lang="en-US" dirty="0"/>
          </a:p>
          <a:p>
            <a:r>
              <a:rPr lang="en-US" dirty="0"/>
              <a:t>Select * into &lt;new table name&gt; from &lt;old table name&gt; and NEVER use NOLOCK to speed it up; you want a GOOD copy.  </a:t>
            </a:r>
          </a:p>
          <a:p>
            <a:endParaRPr lang="en-US" dirty="0"/>
          </a:p>
          <a:p>
            <a:r>
              <a:rPr lang="en-US" dirty="0"/>
              <a:t>Simple to perform before doing work on a table or two.</a:t>
            </a:r>
          </a:p>
          <a:p>
            <a:endParaRPr lang="en-US" dirty="0"/>
          </a:p>
          <a:p>
            <a:r>
              <a:rPr lang="en-US" dirty="0"/>
              <a:t>Schedule these fancy selects into a designated location so that the data is always available for use.</a:t>
            </a:r>
          </a:p>
          <a:p>
            <a:endParaRPr lang="en-US" dirty="0"/>
          </a:p>
          <a:p>
            <a:r>
              <a:rPr lang="en-US" dirty="0"/>
              <a:t>If your data isn’t already made available for reporting, schedule some exports to Excel and put those spreadsheets into a shared location for your users to consume.  </a:t>
            </a:r>
          </a:p>
        </p:txBody>
      </p:sp>
      <p:sp>
        <p:nvSpPr>
          <p:cNvPr id="4" name="Slide Number Placeholder 3"/>
          <p:cNvSpPr>
            <a:spLocks noGrp="1"/>
          </p:cNvSpPr>
          <p:nvPr>
            <p:ph type="sldNum" sz="quarter" idx="5"/>
          </p:nvPr>
        </p:nvSpPr>
        <p:spPr/>
        <p:txBody>
          <a:bodyPr/>
          <a:lstStyle/>
          <a:p>
            <a:fld id="{2AD13C27-AAAF-46DA-8FDA-06B48D91D2D1}" type="slidenum">
              <a:rPr lang="en-US" smtClean="0"/>
              <a:t>17</a:t>
            </a:fld>
            <a:endParaRPr lang="en-US"/>
          </a:p>
        </p:txBody>
      </p:sp>
    </p:spTree>
    <p:extLst>
      <p:ext uri="{BB962C8B-B14F-4D97-AF65-F5344CB8AC3E}">
        <p14:creationId xmlns:p14="http://schemas.microsoft.com/office/powerpoint/2010/main" val="68160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compress backup box in the SQL Server Properties.  Use it.  Why not?  </a:t>
            </a:r>
          </a:p>
          <a:p>
            <a:endParaRPr lang="en-US" dirty="0"/>
          </a:p>
          <a:p>
            <a:r>
              <a:rPr lang="en-US" dirty="0"/>
              <a:t>Verification – it adds maybe 10% more to your backup time.   It is the only way to make sure that your backups are consistent.  When setting up the backup scripts, use the WITH_CHECKSUM option.    </a:t>
            </a:r>
          </a:p>
          <a:p>
            <a:endParaRPr lang="en-US" dirty="0"/>
          </a:p>
          <a:p>
            <a:r>
              <a:rPr lang="en-US" dirty="0"/>
              <a:t>Backups DO NOT perform consistency checks – only DBCC CHECKDB does that.  </a:t>
            </a:r>
          </a:p>
          <a:p>
            <a:endParaRPr lang="en-US" dirty="0"/>
          </a:p>
          <a:p>
            <a:r>
              <a:rPr lang="en-US" dirty="0"/>
              <a:t>Oh hey, don’t forget to backup Master – Security Information and the database catalog, MSDB – all those SQL Server Agent jobs, SSIS information,  and your backup history, Model – your plan for new databases, and the SSRS report database if SSRS is installed!  </a:t>
            </a:r>
          </a:p>
          <a:p>
            <a:endParaRPr lang="en-US" dirty="0"/>
          </a:p>
          <a:p>
            <a:r>
              <a:rPr lang="en-US" dirty="0"/>
              <a:t>Scripting out your user and role objects is a good idea.  Restoring Master is a bit of a PITA; you have to have the exact version of SQL Server ready and restored in order for it to be viable.</a:t>
            </a:r>
          </a:p>
          <a:p>
            <a:endParaRPr lang="en-US" dirty="0"/>
          </a:p>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18</a:t>
            </a:fld>
            <a:endParaRPr lang="en-US"/>
          </a:p>
        </p:txBody>
      </p:sp>
    </p:spTree>
    <p:extLst>
      <p:ext uri="{BB962C8B-B14F-4D97-AF65-F5344CB8AC3E}">
        <p14:creationId xmlns:p14="http://schemas.microsoft.com/office/powerpoint/2010/main" val="124465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19</a:t>
            </a:fld>
            <a:endParaRPr lang="en-US"/>
          </a:p>
        </p:txBody>
      </p:sp>
    </p:spTree>
    <p:extLst>
      <p:ext uri="{BB962C8B-B14F-4D97-AF65-F5344CB8AC3E}">
        <p14:creationId xmlns:p14="http://schemas.microsoft.com/office/powerpoint/2010/main" val="28997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attend the rest of my sessions this month for DBA Madness!!  We will cover more Backup and Recovery topics on the DR session on the 23</a:t>
            </a:r>
            <a:r>
              <a:rPr lang="en-US" baseline="30000" dirty="0"/>
              <a:t>rd</a:t>
            </a:r>
            <a:r>
              <a:rPr lang="en-US" dirty="0"/>
              <a:t> of March!</a:t>
            </a:r>
          </a:p>
        </p:txBody>
      </p:sp>
      <p:sp>
        <p:nvSpPr>
          <p:cNvPr id="4" name="Slide Number Placeholder 3"/>
          <p:cNvSpPr>
            <a:spLocks noGrp="1"/>
          </p:cNvSpPr>
          <p:nvPr>
            <p:ph type="sldNum" sz="quarter" idx="5"/>
          </p:nvPr>
        </p:nvSpPr>
        <p:spPr/>
        <p:txBody>
          <a:bodyPr/>
          <a:lstStyle/>
          <a:p>
            <a:fld id="{2AD13C27-AAAF-46DA-8FDA-06B48D91D2D1}" type="slidenum">
              <a:rPr lang="en-US" smtClean="0"/>
              <a:t>20</a:t>
            </a:fld>
            <a:endParaRPr lang="en-US"/>
          </a:p>
        </p:txBody>
      </p:sp>
    </p:spTree>
    <p:extLst>
      <p:ext uri="{BB962C8B-B14F-4D97-AF65-F5344CB8AC3E}">
        <p14:creationId xmlns:p14="http://schemas.microsoft.com/office/powerpoint/2010/main" val="31197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Technopedia - </a:t>
            </a:r>
            <a:r>
              <a:rPr lang="en-US" sz="1200" b="1" i="0" u="none" strike="noStrike" kern="1200" dirty="0">
                <a:solidFill>
                  <a:schemeClr val="tx1"/>
                </a:solidFill>
                <a:effectLst/>
                <a:latin typeface="+mn-lt"/>
                <a:ea typeface="+mn-ea"/>
                <a:cs typeface="+mn-cs"/>
              </a:rPr>
              <a:t>Database backup is the process of backing up the operational state, architecture and stored data of database software</a:t>
            </a:r>
            <a:r>
              <a:rPr lang="en-US" sz="1200" b="0" i="0" u="none" strike="noStrike" kern="1200" dirty="0">
                <a:solidFill>
                  <a:schemeClr val="tx1"/>
                </a:solidFill>
                <a:effectLst/>
                <a:latin typeface="+mn-lt"/>
                <a:ea typeface="+mn-ea"/>
                <a:cs typeface="+mn-cs"/>
              </a:rPr>
              <a:t>. It enables the creation of a duplicate instance or copy of a database in case the primary database crashes, is corrupted or is lost.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Business – from a single person company to an international company with thousands of employees, a backup represents business continuity as all of the hard work contributed by the employees is preserved as well as the availability of the data for the staff that depend upon it.  Think about that….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Staff – It represents another task that has to be accomplished by the IT department.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Bottom Line – It’s both a cost in time and infrastructure, but it’s also a savings, the banking of the time of all of the employees that contributed to entering the data, not just the employees that entered the data, but the staff that provides the infrastructure, the staff that utilizes the data, and the intangibles of the impact upon the customers when the staff is unable to provide information to them, thereby losing sales and worse.</a:t>
            </a:r>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3</a:t>
            </a:fld>
            <a:endParaRPr lang="en-US"/>
          </a:p>
        </p:txBody>
      </p:sp>
    </p:spTree>
    <p:extLst>
      <p:ext uri="{BB962C8B-B14F-4D97-AF65-F5344CB8AC3E}">
        <p14:creationId xmlns:p14="http://schemas.microsoft.com/office/powerpoint/2010/main" val="216857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and Data Restore – The process of recovering the data to the desired point in time.  This is important as usually it’s not just a “restore the system”, but restore the system to this point in time because</a:t>
            </a:r>
          </a:p>
          <a:p>
            <a:pPr marL="228600" indent="-228600">
              <a:buAutoNum type="alphaLcParenR"/>
            </a:pPr>
            <a:r>
              <a:rPr lang="en-US" dirty="0"/>
              <a:t>Data was mis-entered or completely lost at a certain point in time.</a:t>
            </a:r>
          </a:p>
          <a:p>
            <a:pPr marL="228600" indent="-228600">
              <a:buAutoNum type="alphaLcParenR"/>
            </a:pPr>
            <a:r>
              <a:rPr lang="en-US" dirty="0"/>
              <a:t>A restore is needed at a certain point in time in order to do research/perform an audit/provide a copy to x</a:t>
            </a:r>
          </a:p>
          <a:p>
            <a:pPr marL="228600" indent="-228600">
              <a:buAutoNum type="alphaLcParenR"/>
            </a:pPr>
            <a:r>
              <a:rPr lang="en-US" dirty="0"/>
              <a:t>The system was completely lost and the restore needs to be made as close to that point as possible.</a:t>
            </a:r>
          </a:p>
          <a:p>
            <a:pPr marL="228600" indent="-228600">
              <a:buAutoNum type="alphaLcParenR"/>
            </a:pPr>
            <a:r>
              <a:rPr lang="en-US" dirty="0"/>
              <a:t>As a sad corollary to this point, your system was infected with malware and now has to be recovered.</a:t>
            </a:r>
          </a:p>
          <a:p>
            <a:pPr marL="228600" indent="-228600">
              <a:buAutoNum type="alphaLcParenR"/>
            </a:pPr>
            <a:endParaRPr lang="en-US" dirty="0"/>
          </a:p>
          <a:p>
            <a:pPr marL="0" indent="0">
              <a:buNone/>
            </a:pPr>
            <a:r>
              <a:rPr lang="en-US" dirty="0"/>
              <a:t>Business – Once again, this is business continuity.  By having a successful restore, the business can continue on without issue.  It also means flexibility.  We will talk about restoring to test, but this is a very useful technique that provides the business with a solid test environment.</a:t>
            </a:r>
          </a:p>
          <a:p>
            <a:pPr marL="0" indent="0">
              <a:buNone/>
            </a:pPr>
            <a:endParaRPr lang="en-US" dirty="0"/>
          </a:p>
          <a:p>
            <a:pPr marL="0" indent="0">
              <a:buNone/>
            </a:pPr>
            <a:r>
              <a:rPr lang="en-US" dirty="0"/>
              <a:t>IT Staff – Once again, time and responsibility.   Backups have to be both SAFE and AVAILABLE.  Due to this, there is not one perfect scenario, but the risks can be mitigated.</a:t>
            </a:r>
          </a:p>
          <a:p>
            <a:pPr marL="0" indent="0">
              <a:buNone/>
            </a:pPr>
            <a:endParaRPr lang="en-US" dirty="0"/>
          </a:p>
          <a:p>
            <a:pPr marL="0" indent="0">
              <a:buNone/>
            </a:pPr>
            <a:r>
              <a:rPr lang="en-US" dirty="0"/>
              <a:t>Bottom Line – I will reiterate this point - </a:t>
            </a:r>
            <a:r>
              <a:rPr lang="en-US" sz="1200" b="0" i="0" u="none" strike="noStrike" kern="1200" dirty="0">
                <a:solidFill>
                  <a:schemeClr val="tx1"/>
                </a:solidFill>
                <a:effectLst/>
                <a:latin typeface="+mn-lt"/>
                <a:ea typeface="+mn-ea"/>
                <a:cs typeface="+mn-cs"/>
              </a:rPr>
              <a:t>It’s both a cost in time and infrastructure, but it’s also a savings, the banking of the time of all of the employees that contributed to entering the data, not just the employees that entered the data, but the staff that provides the infrastructure, the staff that utilizes the data, and the intangibles of the impact upon the customers when the staff is unable to provide information to them, thereby losing sales and worse.  The restore is the validation of all of that time that was spent on the system.</a:t>
            </a:r>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4</a:t>
            </a:fld>
            <a:endParaRPr lang="en-US"/>
          </a:p>
        </p:txBody>
      </p:sp>
    </p:spTree>
    <p:extLst>
      <p:ext uri="{BB962C8B-B14F-4D97-AF65-F5344CB8AC3E}">
        <p14:creationId xmlns:p14="http://schemas.microsoft.com/office/powerpoint/2010/main" val="385791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 and Recovery is a core task for any DBA, no matter the database engine, the OS, environment.  It is often given to a junior staff member because it’s a good way for them to cut their teeth in the environment and learn about the business drivers.    But, it takes awhile to learn all bits and pieces of a company, and systems can be hidden or just not advertised.  Perhaps it’s not best for a junior person to be tossed into the fray that way….?</a:t>
            </a:r>
          </a:p>
        </p:txBody>
      </p:sp>
      <p:sp>
        <p:nvSpPr>
          <p:cNvPr id="4" name="Slide Number Placeholder 3"/>
          <p:cNvSpPr>
            <a:spLocks noGrp="1"/>
          </p:cNvSpPr>
          <p:nvPr>
            <p:ph type="sldNum" sz="quarter" idx="5"/>
          </p:nvPr>
        </p:nvSpPr>
        <p:spPr/>
        <p:txBody>
          <a:bodyPr/>
          <a:lstStyle/>
          <a:p>
            <a:fld id="{2AD13C27-AAAF-46DA-8FDA-06B48D91D2D1}" type="slidenum">
              <a:rPr lang="en-US" smtClean="0"/>
              <a:t>5</a:t>
            </a:fld>
            <a:endParaRPr lang="en-US"/>
          </a:p>
        </p:txBody>
      </p:sp>
    </p:spTree>
    <p:extLst>
      <p:ext uri="{BB962C8B-B14F-4D97-AF65-F5344CB8AC3E}">
        <p14:creationId xmlns:p14="http://schemas.microsoft.com/office/powerpoint/2010/main" val="58862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 staff is going to have the overall view of the company and its needs.  They also will have established relationships with the various business units and be able to make sure that all of the data is being protected as best as possible given the existing infrastructure and budget.  Experience usually provides wisdom, and with that wisdom comes enlightened ideas that will provide unique and clever solutions to backup problems.  </a:t>
            </a:r>
          </a:p>
          <a:p>
            <a:endParaRPr lang="en-US" dirty="0"/>
          </a:p>
          <a:p>
            <a:endParaRPr lang="en-US" dirty="0"/>
          </a:p>
          <a:p>
            <a:r>
              <a:rPr lang="en-US" dirty="0"/>
              <a:t>Talk about experience in different jobs while NOT </a:t>
            </a:r>
            <a:r>
              <a:rPr lang="en-US" dirty="0" err="1"/>
              <a:t>NOT</a:t>
            </a:r>
            <a:r>
              <a:rPr lang="en-US" dirty="0"/>
              <a:t> </a:t>
            </a:r>
            <a:r>
              <a:rPr lang="en-US" dirty="0" err="1"/>
              <a:t>NOT</a:t>
            </a:r>
            <a:r>
              <a:rPr lang="en-US" dirty="0"/>
              <a:t> naming the companies.</a:t>
            </a:r>
          </a:p>
        </p:txBody>
      </p:sp>
      <p:sp>
        <p:nvSpPr>
          <p:cNvPr id="4" name="Slide Number Placeholder 3"/>
          <p:cNvSpPr>
            <a:spLocks noGrp="1"/>
          </p:cNvSpPr>
          <p:nvPr>
            <p:ph type="sldNum" sz="quarter" idx="5"/>
          </p:nvPr>
        </p:nvSpPr>
        <p:spPr/>
        <p:txBody>
          <a:bodyPr/>
          <a:lstStyle/>
          <a:p>
            <a:fld id="{2AD13C27-AAAF-46DA-8FDA-06B48D91D2D1}" type="slidenum">
              <a:rPr lang="en-US" smtClean="0"/>
              <a:t>6</a:t>
            </a:fld>
            <a:endParaRPr lang="en-US"/>
          </a:p>
        </p:txBody>
      </p:sp>
    </p:spTree>
    <p:extLst>
      <p:ext uri="{BB962C8B-B14F-4D97-AF65-F5344CB8AC3E}">
        <p14:creationId xmlns:p14="http://schemas.microsoft.com/office/powerpoint/2010/main" val="163322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has to be involved in these discussions.    The business is going to be able to explain the RTO and RPO for each department and or application.</a:t>
            </a:r>
          </a:p>
        </p:txBody>
      </p:sp>
      <p:sp>
        <p:nvSpPr>
          <p:cNvPr id="4" name="Slide Number Placeholder 3"/>
          <p:cNvSpPr>
            <a:spLocks noGrp="1"/>
          </p:cNvSpPr>
          <p:nvPr>
            <p:ph type="sldNum" sz="quarter" idx="5"/>
          </p:nvPr>
        </p:nvSpPr>
        <p:spPr/>
        <p:txBody>
          <a:bodyPr/>
          <a:lstStyle/>
          <a:p>
            <a:fld id="{2AD13C27-AAAF-46DA-8FDA-06B48D91D2D1}" type="slidenum">
              <a:rPr lang="en-US" smtClean="0"/>
              <a:t>7</a:t>
            </a:fld>
            <a:endParaRPr lang="en-US"/>
          </a:p>
        </p:txBody>
      </p:sp>
    </p:spTree>
    <p:extLst>
      <p:ext uri="{BB962C8B-B14F-4D97-AF65-F5344CB8AC3E}">
        <p14:creationId xmlns:p14="http://schemas.microsoft.com/office/powerpoint/2010/main" val="350539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RPO – How many hours/days or how much data can be lost that is still considered “acceptable” by the business.  The truth is “zero”, but the leaders in the business understand that they need to come up with an actual number.  This can be a difficult conversation and it might have to happen many times.  It’s important to bring the right people to the table so this number can be defined, agreed upon, and then given to IT to provide the cost of that level of recovery.  </a:t>
            </a:r>
          </a:p>
          <a:p>
            <a:endParaRPr lang="en-US" dirty="0"/>
          </a:p>
          <a:p>
            <a:r>
              <a:rPr lang="en-US" dirty="0"/>
              <a:t>RTO – How long will it take to restore the data to the point to where the business can function again.  Both of these factors work together to give a number that must be met by the DBA and the IT team.  </a:t>
            </a:r>
          </a:p>
          <a:p>
            <a:endParaRPr lang="en-US" dirty="0"/>
          </a:p>
          <a:p>
            <a:r>
              <a:rPr lang="en-US" dirty="0"/>
              <a:t>Why should this be a task for a Senior person?  Because they have the experience and the connections with the business to have these challenging conversations.</a:t>
            </a:r>
          </a:p>
          <a:p>
            <a:endParaRPr lang="en-US" dirty="0"/>
          </a:p>
          <a:p>
            <a:r>
              <a:rPr lang="en-US" dirty="0"/>
              <a:t>Why should this be a task for a Junior person?  Because they want to have the experience of learning the processes of the team and the business and will have a chance to grow.</a:t>
            </a:r>
          </a:p>
          <a:p>
            <a:endParaRPr lang="en-US" dirty="0"/>
          </a:p>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8</a:t>
            </a:fld>
            <a:endParaRPr lang="en-US"/>
          </a:p>
        </p:txBody>
      </p:sp>
    </p:spTree>
    <p:extLst>
      <p:ext uri="{BB962C8B-B14F-4D97-AF65-F5344CB8AC3E}">
        <p14:creationId xmlns:p14="http://schemas.microsoft.com/office/powerpoint/2010/main" val="256226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to talk about the synergy that can be derived from such a conversation.  By having an experienced staff member lead the conversation with the business, everyone can work together and come up with a solution that benefits all parts of the organization.</a:t>
            </a:r>
          </a:p>
          <a:p>
            <a:endParaRPr lang="en-US" dirty="0"/>
          </a:p>
          <a:p>
            <a:endParaRPr lang="en-US" dirty="0"/>
          </a:p>
        </p:txBody>
      </p:sp>
      <p:sp>
        <p:nvSpPr>
          <p:cNvPr id="4" name="Slide Number Placeholder 3"/>
          <p:cNvSpPr>
            <a:spLocks noGrp="1"/>
          </p:cNvSpPr>
          <p:nvPr>
            <p:ph type="sldNum" sz="quarter" idx="5"/>
          </p:nvPr>
        </p:nvSpPr>
        <p:spPr/>
        <p:txBody>
          <a:bodyPr/>
          <a:lstStyle/>
          <a:p>
            <a:fld id="{2AD13C27-AAAF-46DA-8FDA-06B48D91D2D1}" type="slidenum">
              <a:rPr lang="en-US" smtClean="0"/>
              <a:t>9</a:t>
            </a:fld>
            <a:endParaRPr lang="en-US"/>
          </a:p>
        </p:txBody>
      </p:sp>
    </p:spTree>
    <p:extLst>
      <p:ext uri="{BB962C8B-B14F-4D97-AF65-F5344CB8AC3E}">
        <p14:creationId xmlns:p14="http://schemas.microsoft.com/office/powerpoint/2010/main" val="243861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traditional server/database scenario, the system backup is just as important as the database backup.    It needs to be backed up to have a place for that database to go.  But, don’t fall prey to the concept of “we’re backing up the VM, so you’re covered.”  </a:t>
            </a:r>
          </a:p>
          <a:p>
            <a:endParaRPr lang="en-US" dirty="0"/>
          </a:p>
          <a:p>
            <a:r>
              <a:rPr lang="en-US" dirty="0"/>
              <a:t>You might be.  Don’t want to upset the Storage admins and Sys Admins who know VM backup software solutions.  Make sure the server image is restorable and worry about the database backups.  </a:t>
            </a:r>
          </a:p>
          <a:p>
            <a:endParaRPr lang="en-US" dirty="0"/>
          </a:p>
          <a:p>
            <a:r>
              <a:rPr lang="en-US" dirty="0"/>
              <a:t>Keep in mind that snapshots can be used for downtimes/changes/testing scenarios, but always do a full database backup on top of it!  I might be old-fashioned, but there’s certainly not any harm in making sure that all of the pending transactions are written to disk and marked as complete.    </a:t>
            </a:r>
          </a:p>
          <a:p>
            <a:endParaRPr lang="en-US" dirty="0"/>
          </a:p>
          <a:p>
            <a:r>
              <a:rPr lang="en-US" dirty="0"/>
              <a:t>Be nice to your Sysadmin (</a:t>
            </a:r>
            <a:r>
              <a:rPr lang="en-US" dirty="0" err="1"/>
              <a:t>ie</a:t>
            </a:r>
            <a:r>
              <a:rPr lang="en-US" dirty="0"/>
              <a:t>, gifts) and make sure all the database servers are having system level backups on a regular place.  When all else fails, you need to be able to bring the server backup, even if it’s outside your RPO!</a:t>
            </a:r>
          </a:p>
        </p:txBody>
      </p:sp>
      <p:sp>
        <p:nvSpPr>
          <p:cNvPr id="4" name="Slide Number Placeholder 3"/>
          <p:cNvSpPr>
            <a:spLocks noGrp="1"/>
          </p:cNvSpPr>
          <p:nvPr>
            <p:ph type="sldNum" sz="quarter" idx="5"/>
          </p:nvPr>
        </p:nvSpPr>
        <p:spPr/>
        <p:txBody>
          <a:bodyPr/>
          <a:lstStyle/>
          <a:p>
            <a:fld id="{2AD13C27-AAAF-46DA-8FDA-06B48D91D2D1}" type="slidenum">
              <a:rPr lang="en-US" smtClean="0"/>
              <a:t>10</a:t>
            </a:fld>
            <a:endParaRPr lang="en-US"/>
          </a:p>
        </p:txBody>
      </p:sp>
    </p:spTree>
    <p:extLst>
      <p:ext uri="{BB962C8B-B14F-4D97-AF65-F5344CB8AC3E}">
        <p14:creationId xmlns:p14="http://schemas.microsoft.com/office/powerpoint/2010/main" val="2457501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191014"/>
            <a:ext cx="6215743" cy="1362243"/>
          </a:xfrm>
        </p:spPr>
        <p:txBody>
          <a:bodyPr>
            <a:normAutofit fontScale="90000"/>
          </a:bodyPr>
          <a:lstStyle/>
          <a:p>
            <a:br>
              <a:rPr lang="en-US" dirty="0"/>
            </a:br>
            <a:br>
              <a:rPr lang="en-US" dirty="0"/>
            </a:br>
            <a:br>
              <a:rPr lang="en-US" dirty="0"/>
            </a:br>
            <a:r>
              <a:rPr lang="en-US" dirty="0"/>
              <a:t>Data Backup and Recovery</a:t>
            </a:r>
            <a:br>
              <a:rPr lang="en-US" dirty="0"/>
            </a:br>
            <a:r>
              <a:rPr lang="en-US" dirty="0"/>
              <a:t>Best Practices</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871681"/>
            <a:ext cx="4632960" cy="406082"/>
          </a:xfrm>
        </p:spPr>
        <p:txBody>
          <a:bodyPr/>
          <a:lstStyle/>
          <a:p>
            <a:r>
              <a:rPr lang="en-US" dirty="0"/>
              <a:t>Michael Wall</a:t>
            </a:r>
          </a:p>
          <a:p>
            <a:endParaRPr lang="en-US" dirty="0"/>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F87D71-9F14-8B42-BCB0-CE9891E687FC}"/>
              </a:ext>
            </a:extLst>
          </p:cNvPr>
          <p:cNvSpPr/>
          <p:nvPr/>
        </p:nvSpPr>
        <p:spPr>
          <a:xfrm>
            <a:off x="472440"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04B246-7CE9-3D4D-A8F3-B3BD12C29A83}"/>
              </a:ext>
            </a:extLst>
          </p:cNvPr>
          <p:cNvSpPr/>
          <p:nvPr/>
        </p:nvSpPr>
        <p:spPr>
          <a:xfrm>
            <a:off x="4309655"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C193B5-8FC7-5B40-A242-B88E9CE66230}"/>
              </a:ext>
            </a:extLst>
          </p:cNvPr>
          <p:cNvSpPr/>
          <p:nvPr/>
        </p:nvSpPr>
        <p:spPr>
          <a:xfrm>
            <a:off x="8163198"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873BCF-EF1B-AA48-A629-DC145CFA8931}"/>
              </a:ext>
            </a:extLst>
          </p:cNvPr>
          <p:cNvSpPr/>
          <p:nvPr/>
        </p:nvSpPr>
        <p:spPr>
          <a:xfrm>
            <a:off x="472440" y="158310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77425C-1C97-FA46-B0E0-40C022F810BE}"/>
              </a:ext>
            </a:extLst>
          </p:cNvPr>
          <p:cNvSpPr/>
          <p:nvPr/>
        </p:nvSpPr>
        <p:spPr>
          <a:xfrm>
            <a:off x="4313806"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291D54-DD23-6841-BB6C-70250E006284}"/>
              </a:ext>
            </a:extLst>
          </p:cNvPr>
          <p:cNvSpPr/>
          <p:nvPr/>
        </p:nvSpPr>
        <p:spPr>
          <a:xfrm>
            <a:off x="8167349"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967607-BBBF-AB42-89C1-8426A545979E}"/>
              </a:ext>
            </a:extLst>
          </p:cNvPr>
          <p:cNvSpPr>
            <a:spLocks noGrp="1"/>
          </p:cNvSpPr>
          <p:nvPr>
            <p:ph sz="half" idx="2"/>
          </p:nvPr>
        </p:nvSpPr>
        <p:spPr>
          <a:xfrm>
            <a:off x="472440" y="2602704"/>
            <a:ext cx="3514329" cy="1941320"/>
          </a:xfrm>
        </p:spPr>
        <p:txBody>
          <a:bodyPr/>
          <a:lstStyle/>
          <a:p>
            <a:pPr marL="0" indent="0" algn="ctr">
              <a:buNone/>
            </a:pPr>
            <a:r>
              <a:rPr lang="en-US" sz="1800" dirty="0">
                <a:solidFill>
                  <a:schemeClr val="tx1">
                    <a:lumMod val="75000"/>
                    <a:lumOff val="25000"/>
                  </a:schemeClr>
                </a:solidFill>
              </a:rPr>
              <a:t>System Level</a:t>
            </a:r>
          </a:p>
          <a:p>
            <a:pPr marL="0" indent="0" algn="ctr">
              <a:buNone/>
            </a:pPr>
            <a:r>
              <a:rPr lang="en-US" sz="1800" dirty="0">
                <a:solidFill>
                  <a:schemeClr val="tx1">
                    <a:lumMod val="75000"/>
                    <a:lumOff val="25000"/>
                  </a:schemeClr>
                </a:solidFill>
              </a:rPr>
              <a:t>VM Backups – Pros and Cons</a:t>
            </a:r>
          </a:p>
          <a:p>
            <a:pPr marL="0" indent="0" algn="ctr">
              <a:buNone/>
            </a:pPr>
            <a:r>
              <a:rPr lang="en-US" sz="1800" dirty="0">
                <a:solidFill>
                  <a:schemeClr val="tx1">
                    <a:lumMod val="75000"/>
                    <a:lumOff val="25000"/>
                  </a:schemeClr>
                </a:solidFill>
              </a:rPr>
              <a:t>Snapshots versus Full Backups</a:t>
            </a:r>
          </a:p>
        </p:txBody>
      </p:sp>
      <p:sp>
        <p:nvSpPr>
          <p:cNvPr id="5" name="Content Placeholder 4">
            <a:extLst>
              <a:ext uri="{FF2B5EF4-FFF2-40B4-BE49-F238E27FC236}">
                <a16:creationId xmlns:a16="http://schemas.microsoft.com/office/drawing/2014/main" id="{D44D48FE-16FA-C343-B791-D5F9D7C0B3F6}"/>
              </a:ext>
            </a:extLst>
          </p:cNvPr>
          <p:cNvSpPr>
            <a:spLocks noGrp="1"/>
          </p:cNvSpPr>
          <p:nvPr>
            <p:ph sz="quarter" idx="4"/>
          </p:nvPr>
        </p:nvSpPr>
        <p:spPr>
          <a:xfrm>
            <a:off x="4305153" y="2602704"/>
            <a:ext cx="3531636" cy="1941320"/>
          </a:xfrm>
        </p:spPr>
        <p:txBody>
          <a:bodyPr/>
          <a:lstStyle/>
          <a:p>
            <a:pPr marL="0" indent="0" algn="ctr">
              <a:buNone/>
            </a:pPr>
            <a:r>
              <a:rPr lang="en-US" sz="1800" dirty="0">
                <a:solidFill>
                  <a:schemeClr val="tx1">
                    <a:lumMod val="75000"/>
                    <a:lumOff val="25000"/>
                  </a:schemeClr>
                </a:solidFill>
              </a:rPr>
              <a:t>Database Backups</a:t>
            </a:r>
          </a:p>
          <a:p>
            <a:pPr marL="0" indent="0" algn="ctr">
              <a:buNone/>
            </a:pPr>
            <a:r>
              <a:rPr lang="en-US" sz="1800" dirty="0">
                <a:solidFill>
                  <a:schemeClr val="tx1">
                    <a:lumMod val="75000"/>
                    <a:lumOff val="25000"/>
                  </a:schemeClr>
                </a:solidFill>
              </a:rPr>
              <a:t>Full/Differential/Transactional</a:t>
            </a:r>
          </a:p>
          <a:p>
            <a:pPr marL="0" indent="0" algn="ctr">
              <a:buNone/>
            </a:pPr>
            <a:r>
              <a:rPr lang="en-US" sz="1800" dirty="0">
                <a:solidFill>
                  <a:schemeClr val="tx1">
                    <a:lumMod val="75000"/>
                    <a:lumOff val="25000"/>
                  </a:schemeClr>
                </a:solidFill>
              </a:rPr>
              <a:t>Full versus Simple mode</a:t>
            </a:r>
          </a:p>
          <a:p>
            <a:pPr marL="0" indent="0" algn="ctr">
              <a:buNone/>
            </a:pPr>
            <a:r>
              <a:rPr lang="en-US" sz="1800" dirty="0">
                <a:solidFill>
                  <a:schemeClr val="tx1">
                    <a:lumMod val="75000"/>
                    <a:lumOff val="25000"/>
                  </a:schemeClr>
                </a:solidFill>
              </a:rPr>
              <a:t>Hot versus Cold</a:t>
            </a:r>
          </a:p>
        </p:txBody>
      </p:sp>
      <p:sp>
        <p:nvSpPr>
          <p:cNvPr id="7" name="Content Placeholder 6">
            <a:extLst>
              <a:ext uri="{FF2B5EF4-FFF2-40B4-BE49-F238E27FC236}">
                <a16:creationId xmlns:a16="http://schemas.microsoft.com/office/drawing/2014/main" id="{26BBF453-5CE3-D74F-9525-0B6809C21CB9}"/>
              </a:ext>
            </a:extLst>
          </p:cNvPr>
          <p:cNvSpPr>
            <a:spLocks noGrp="1"/>
          </p:cNvSpPr>
          <p:nvPr>
            <p:ph sz="quarter" idx="11"/>
          </p:nvPr>
        </p:nvSpPr>
        <p:spPr>
          <a:xfrm>
            <a:off x="8155173" y="2602704"/>
            <a:ext cx="3531636" cy="1941320"/>
          </a:xfrm>
        </p:spPr>
        <p:txBody>
          <a:bodyPr/>
          <a:lstStyle/>
          <a:p>
            <a:pPr marL="0" indent="0" algn="ctr">
              <a:buNone/>
            </a:pPr>
            <a:r>
              <a:rPr lang="en-US" sz="1800" dirty="0">
                <a:solidFill>
                  <a:schemeClr val="tx1">
                    <a:lumMod val="75000"/>
                    <a:lumOff val="25000"/>
                  </a:schemeClr>
                </a:solidFill>
              </a:rPr>
              <a:t>Data Backups</a:t>
            </a:r>
          </a:p>
          <a:p>
            <a:pPr marL="0" indent="0" algn="ctr">
              <a:buNone/>
            </a:pPr>
            <a:r>
              <a:rPr lang="en-US" sz="1800" dirty="0">
                <a:solidFill>
                  <a:schemeClr val="tx1">
                    <a:lumMod val="75000"/>
                    <a:lumOff val="25000"/>
                  </a:schemeClr>
                </a:solidFill>
              </a:rPr>
              <a:t>Table level backups</a:t>
            </a:r>
          </a:p>
          <a:p>
            <a:pPr marL="0" indent="0" algn="ctr">
              <a:buNone/>
            </a:pPr>
            <a:r>
              <a:rPr lang="en-US" sz="1800" dirty="0">
                <a:solidFill>
                  <a:schemeClr val="tx1">
                    <a:lumMod val="75000"/>
                    <a:lumOff val="25000"/>
                  </a:schemeClr>
                </a:solidFill>
              </a:rPr>
              <a:t>Exports and Imports</a:t>
            </a:r>
          </a:p>
          <a:p>
            <a:pPr marL="0" indent="0" algn="ctr">
              <a:buNone/>
            </a:pPr>
            <a:endParaRPr lang="en-US" sz="1800" dirty="0">
              <a:solidFill>
                <a:schemeClr val="tx1">
                  <a:lumMod val="75000"/>
                  <a:lumOff val="25000"/>
                </a:schemeClr>
              </a:solidFill>
            </a:endParaRPr>
          </a:p>
        </p:txBody>
      </p:sp>
      <p:pic>
        <p:nvPicPr>
          <p:cNvPr id="15" name="Picture 14">
            <a:extLst>
              <a:ext uri="{FF2B5EF4-FFF2-40B4-BE49-F238E27FC236}">
                <a16:creationId xmlns:a16="http://schemas.microsoft.com/office/drawing/2014/main" id="{84D295AC-2614-634E-8324-BCDC0FDA2C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498" y="1751807"/>
            <a:ext cx="848211" cy="616881"/>
          </a:xfrm>
          <a:prstGeom prst="rect">
            <a:avLst/>
          </a:prstGeom>
        </p:spPr>
      </p:pic>
      <p:pic>
        <p:nvPicPr>
          <p:cNvPr id="16" name="Picture 15">
            <a:extLst>
              <a:ext uri="{FF2B5EF4-FFF2-40B4-BE49-F238E27FC236}">
                <a16:creationId xmlns:a16="http://schemas.microsoft.com/office/drawing/2014/main" id="{76FA0002-62D3-6D4F-8543-1C1AB86662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1441" y="1638711"/>
            <a:ext cx="959058" cy="843392"/>
          </a:xfrm>
          <a:prstGeom prst="rect">
            <a:avLst/>
          </a:prstGeom>
        </p:spPr>
      </p:pic>
      <p:pic>
        <p:nvPicPr>
          <p:cNvPr id="17" name="Picture 16">
            <a:extLst>
              <a:ext uri="{FF2B5EF4-FFF2-40B4-BE49-F238E27FC236}">
                <a16:creationId xmlns:a16="http://schemas.microsoft.com/office/drawing/2014/main" id="{8E2CF070-B55C-C34F-832A-262171ED1E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16162" y="1655418"/>
            <a:ext cx="809657" cy="809657"/>
          </a:xfrm>
          <a:prstGeom prst="rect">
            <a:avLst/>
          </a:prstGeom>
        </p:spPr>
      </p:pic>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691896" y="680862"/>
            <a:ext cx="6215743" cy="837089"/>
          </a:xfrm>
        </p:spPr>
        <p:txBody>
          <a:bodyPr>
            <a:normAutofit fontScale="90000"/>
          </a:bodyPr>
          <a:lstStyle/>
          <a:p>
            <a:r>
              <a:rPr lang="en-US" dirty="0"/>
              <a:t>Types of Backups – System </a:t>
            </a:r>
          </a:p>
        </p:txBody>
      </p:sp>
    </p:spTree>
    <p:extLst>
      <p:ext uri="{BB962C8B-B14F-4D97-AF65-F5344CB8AC3E}">
        <p14:creationId xmlns:p14="http://schemas.microsoft.com/office/powerpoint/2010/main" val="387010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F87D71-9F14-8B42-BCB0-CE9891E687FC}"/>
              </a:ext>
            </a:extLst>
          </p:cNvPr>
          <p:cNvSpPr/>
          <p:nvPr/>
        </p:nvSpPr>
        <p:spPr>
          <a:xfrm>
            <a:off x="472440"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04B246-7CE9-3D4D-A8F3-B3BD12C29A83}"/>
              </a:ext>
            </a:extLst>
          </p:cNvPr>
          <p:cNvSpPr/>
          <p:nvPr/>
        </p:nvSpPr>
        <p:spPr>
          <a:xfrm>
            <a:off x="4309655"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C193B5-8FC7-5B40-A242-B88E9CE66230}"/>
              </a:ext>
            </a:extLst>
          </p:cNvPr>
          <p:cNvSpPr/>
          <p:nvPr/>
        </p:nvSpPr>
        <p:spPr>
          <a:xfrm>
            <a:off x="8163198"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873BCF-EF1B-AA48-A629-DC145CFA8931}"/>
              </a:ext>
            </a:extLst>
          </p:cNvPr>
          <p:cNvSpPr/>
          <p:nvPr/>
        </p:nvSpPr>
        <p:spPr>
          <a:xfrm>
            <a:off x="472440" y="158310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77425C-1C97-FA46-B0E0-40C022F810BE}"/>
              </a:ext>
            </a:extLst>
          </p:cNvPr>
          <p:cNvSpPr/>
          <p:nvPr/>
        </p:nvSpPr>
        <p:spPr>
          <a:xfrm>
            <a:off x="4313806"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291D54-DD23-6841-BB6C-70250E006284}"/>
              </a:ext>
            </a:extLst>
          </p:cNvPr>
          <p:cNvSpPr/>
          <p:nvPr/>
        </p:nvSpPr>
        <p:spPr>
          <a:xfrm>
            <a:off x="8167349"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967607-BBBF-AB42-89C1-8426A545979E}"/>
              </a:ext>
            </a:extLst>
          </p:cNvPr>
          <p:cNvSpPr>
            <a:spLocks noGrp="1"/>
          </p:cNvSpPr>
          <p:nvPr>
            <p:ph sz="half" idx="2"/>
          </p:nvPr>
        </p:nvSpPr>
        <p:spPr>
          <a:xfrm>
            <a:off x="472440" y="2602704"/>
            <a:ext cx="3514329" cy="1941320"/>
          </a:xfrm>
        </p:spPr>
        <p:txBody>
          <a:bodyPr/>
          <a:lstStyle/>
          <a:p>
            <a:pPr marL="0" indent="0" algn="ctr">
              <a:buNone/>
            </a:pPr>
            <a:r>
              <a:rPr lang="en-US" sz="1800" dirty="0">
                <a:solidFill>
                  <a:schemeClr val="tx1">
                    <a:lumMod val="75000"/>
                    <a:lumOff val="25000"/>
                  </a:schemeClr>
                </a:solidFill>
              </a:rPr>
              <a:t>System Level</a:t>
            </a:r>
          </a:p>
          <a:p>
            <a:pPr marL="0" indent="0" algn="ctr">
              <a:buNone/>
            </a:pPr>
            <a:r>
              <a:rPr lang="en-US" sz="1800" dirty="0">
                <a:solidFill>
                  <a:schemeClr val="tx1">
                    <a:lumMod val="75000"/>
                    <a:lumOff val="25000"/>
                  </a:schemeClr>
                </a:solidFill>
              </a:rPr>
              <a:t>VM Backups – Pros and Cons</a:t>
            </a:r>
          </a:p>
          <a:p>
            <a:pPr marL="0" indent="0" algn="ctr">
              <a:buNone/>
            </a:pPr>
            <a:r>
              <a:rPr lang="en-US" sz="1800" dirty="0">
                <a:solidFill>
                  <a:schemeClr val="tx1">
                    <a:lumMod val="75000"/>
                    <a:lumOff val="25000"/>
                  </a:schemeClr>
                </a:solidFill>
              </a:rPr>
              <a:t>Snapshots versus Full Backups</a:t>
            </a:r>
          </a:p>
        </p:txBody>
      </p:sp>
      <p:sp>
        <p:nvSpPr>
          <p:cNvPr id="5" name="Content Placeholder 4">
            <a:extLst>
              <a:ext uri="{FF2B5EF4-FFF2-40B4-BE49-F238E27FC236}">
                <a16:creationId xmlns:a16="http://schemas.microsoft.com/office/drawing/2014/main" id="{D44D48FE-16FA-C343-B791-D5F9D7C0B3F6}"/>
              </a:ext>
            </a:extLst>
          </p:cNvPr>
          <p:cNvSpPr>
            <a:spLocks noGrp="1"/>
          </p:cNvSpPr>
          <p:nvPr>
            <p:ph sz="quarter" idx="4"/>
          </p:nvPr>
        </p:nvSpPr>
        <p:spPr>
          <a:xfrm>
            <a:off x="4305153" y="2602704"/>
            <a:ext cx="3531636" cy="1941320"/>
          </a:xfrm>
        </p:spPr>
        <p:txBody>
          <a:bodyPr/>
          <a:lstStyle/>
          <a:p>
            <a:pPr marL="0" indent="0" algn="ctr">
              <a:buNone/>
            </a:pPr>
            <a:r>
              <a:rPr lang="en-US" sz="1800" dirty="0">
                <a:solidFill>
                  <a:schemeClr val="tx1">
                    <a:lumMod val="75000"/>
                    <a:lumOff val="25000"/>
                  </a:schemeClr>
                </a:solidFill>
              </a:rPr>
              <a:t>Database Backups</a:t>
            </a:r>
          </a:p>
          <a:p>
            <a:pPr marL="0" indent="0" algn="ctr">
              <a:buNone/>
            </a:pPr>
            <a:r>
              <a:rPr lang="en-US" sz="1800" dirty="0">
                <a:solidFill>
                  <a:schemeClr val="tx1">
                    <a:lumMod val="75000"/>
                    <a:lumOff val="25000"/>
                  </a:schemeClr>
                </a:solidFill>
              </a:rPr>
              <a:t>Full/Differential/Transactional</a:t>
            </a:r>
          </a:p>
          <a:p>
            <a:pPr marL="0" indent="0" algn="ctr">
              <a:buNone/>
            </a:pPr>
            <a:r>
              <a:rPr lang="en-US" sz="1800" dirty="0">
                <a:solidFill>
                  <a:schemeClr val="tx1">
                    <a:lumMod val="75000"/>
                    <a:lumOff val="25000"/>
                  </a:schemeClr>
                </a:solidFill>
              </a:rPr>
              <a:t>Full versus Simple Recovery Mode</a:t>
            </a:r>
          </a:p>
          <a:p>
            <a:pPr marL="0" indent="0" algn="ctr">
              <a:buNone/>
            </a:pPr>
            <a:r>
              <a:rPr lang="en-US" sz="1800" dirty="0">
                <a:solidFill>
                  <a:schemeClr val="tx1">
                    <a:lumMod val="75000"/>
                    <a:lumOff val="25000"/>
                  </a:schemeClr>
                </a:solidFill>
              </a:rPr>
              <a:t>Hot versus Cold</a:t>
            </a:r>
          </a:p>
        </p:txBody>
      </p:sp>
      <p:sp>
        <p:nvSpPr>
          <p:cNvPr id="7" name="Content Placeholder 6">
            <a:extLst>
              <a:ext uri="{FF2B5EF4-FFF2-40B4-BE49-F238E27FC236}">
                <a16:creationId xmlns:a16="http://schemas.microsoft.com/office/drawing/2014/main" id="{26BBF453-5CE3-D74F-9525-0B6809C21CB9}"/>
              </a:ext>
            </a:extLst>
          </p:cNvPr>
          <p:cNvSpPr>
            <a:spLocks noGrp="1"/>
          </p:cNvSpPr>
          <p:nvPr>
            <p:ph sz="quarter" idx="11"/>
          </p:nvPr>
        </p:nvSpPr>
        <p:spPr>
          <a:xfrm>
            <a:off x="8155173" y="2602704"/>
            <a:ext cx="3531636" cy="1941320"/>
          </a:xfrm>
        </p:spPr>
        <p:txBody>
          <a:bodyPr/>
          <a:lstStyle/>
          <a:p>
            <a:pPr marL="0" indent="0" algn="ctr">
              <a:buNone/>
            </a:pPr>
            <a:r>
              <a:rPr lang="en-US" sz="1800" dirty="0">
                <a:solidFill>
                  <a:schemeClr val="tx1">
                    <a:lumMod val="75000"/>
                    <a:lumOff val="25000"/>
                  </a:schemeClr>
                </a:solidFill>
              </a:rPr>
              <a:t>Data Backups</a:t>
            </a:r>
          </a:p>
          <a:p>
            <a:pPr marL="0" indent="0" algn="ctr">
              <a:buNone/>
            </a:pPr>
            <a:r>
              <a:rPr lang="en-US" sz="1800" dirty="0">
                <a:solidFill>
                  <a:schemeClr val="tx1">
                    <a:lumMod val="75000"/>
                    <a:lumOff val="25000"/>
                  </a:schemeClr>
                </a:solidFill>
              </a:rPr>
              <a:t>Table level backups</a:t>
            </a:r>
          </a:p>
          <a:p>
            <a:pPr marL="0" indent="0" algn="ctr">
              <a:buNone/>
            </a:pPr>
            <a:r>
              <a:rPr lang="en-US" sz="1800" dirty="0">
                <a:solidFill>
                  <a:schemeClr val="tx1">
                    <a:lumMod val="75000"/>
                    <a:lumOff val="25000"/>
                  </a:schemeClr>
                </a:solidFill>
              </a:rPr>
              <a:t>Exports and Imports</a:t>
            </a:r>
          </a:p>
          <a:p>
            <a:pPr marL="0" indent="0" algn="ctr">
              <a:buNone/>
            </a:pPr>
            <a:endParaRPr lang="en-US" sz="1800" dirty="0">
              <a:solidFill>
                <a:schemeClr val="tx1">
                  <a:lumMod val="75000"/>
                  <a:lumOff val="25000"/>
                </a:schemeClr>
              </a:solidFill>
            </a:endParaRPr>
          </a:p>
        </p:txBody>
      </p:sp>
      <p:pic>
        <p:nvPicPr>
          <p:cNvPr id="15" name="Picture 14">
            <a:extLst>
              <a:ext uri="{FF2B5EF4-FFF2-40B4-BE49-F238E27FC236}">
                <a16:creationId xmlns:a16="http://schemas.microsoft.com/office/drawing/2014/main" id="{84D295AC-2614-634E-8324-BCDC0FDA2C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498" y="1751807"/>
            <a:ext cx="848211" cy="616881"/>
          </a:xfrm>
          <a:prstGeom prst="rect">
            <a:avLst/>
          </a:prstGeom>
        </p:spPr>
      </p:pic>
      <p:pic>
        <p:nvPicPr>
          <p:cNvPr id="16" name="Picture 15">
            <a:extLst>
              <a:ext uri="{FF2B5EF4-FFF2-40B4-BE49-F238E27FC236}">
                <a16:creationId xmlns:a16="http://schemas.microsoft.com/office/drawing/2014/main" id="{76FA0002-62D3-6D4F-8543-1C1AB86662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1441" y="1638711"/>
            <a:ext cx="959058" cy="843392"/>
          </a:xfrm>
          <a:prstGeom prst="rect">
            <a:avLst/>
          </a:prstGeom>
        </p:spPr>
      </p:pic>
      <p:pic>
        <p:nvPicPr>
          <p:cNvPr id="17" name="Picture 16">
            <a:extLst>
              <a:ext uri="{FF2B5EF4-FFF2-40B4-BE49-F238E27FC236}">
                <a16:creationId xmlns:a16="http://schemas.microsoft.com/office/drawing/2014/main" id="{8E2CF070-B55C-C34F-832A-262171ED1E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16162" y="1655418"/>
            <a:ext cx="809657" cy="809657"/>
          </a:xfrm>
          <a:prstGeom prst="rect">
            <a:avLst/>
          </a:prstGeom>
        </p:spPr>
      </p:pic>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838200" y="628386"/>
            <a:ext cx="7003091" cy="837089"/>
          </a:xfrm>
        </p:spPr>
        <p:txBody>
          <a:bodyPr>
            <a:normAutofit fontScale="90000"/>
          </a:bodyPr>
          <a:lstStyle/>
          <a:p>
            <a:r>
              <a:rPr lang="en-US" dirty="0"/>
              <a:t>Types of Backups - Database</a:t>
            </a:r>
          </a:p>
        </p:txBody>
      </p:sp>
    </p:spTree>
    <p:extLst>
      <p:ext uri="{BB962C8B-B14F-4D97-AF65-F5344CB8AC3E}">
        <p14:creationId xmlns:p14="http://schemas.microsoft.com/office/powerpoint/2010/main" val="107240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359604"/>
            <a:ext cx="6270172" cy="2967468"/>
          </a:xfrm>
        </p:spPr>
        <p:txBody>
          <a:bodyPr/>
          <a:lstStyle/>
          <a:p>
            <a:pPr marL="342900" indent="-342900">
              <a:buFont typeface="Arial" panose="020B0604020202020204" pitchFamily="34" charset="0"/>
              <a:buChar char="•"/>
            </a:pPr>
            <a:r>
              <a:rPr lang="en-US" sz="2400" dirty="0"/>
              <a:t>Azure SQL Database – you’re covered mostly.</a:t>
            </a:r>
          </a:p>
          <a:p>
            <a:pPr marL="800100" lvl="1" indent="-342900">
              <a:buFont typeface="Arial" panose="020B0604020202020204" pitchFamily="34" charset="0"/>
              <a:buChar char="•"/>
            </a:pPr>
            <a:r>
              <a:rPr lang="en-US" sz="2000" dirty="0"/>
              <a:t>Guaranteed Number of Backups	</a:t>
            </a:r>
          </a:p>
          <a:p>
            <a:pPr marL="342900" indent="-342900">
              <a:buFont typeface="Arial" panose="020B0604020202020204" pitchFamily="34" charset="0"/>
              <a:buChar char="•"/>
            </a:pPr>
            <a:r>
              <a:rPr lang="en-US" sz="2400" dirty="0"/>
              <a:t>SQL Server on Azure VM – it’s all up to you.</a:t>
            </a:r>
          </a:p>
          <a:p>
            <a:pPr marL="800100" lvl="1" indent="-342900">
              <a:buFont typeface="Arial" panose="020B0604020202020204" pitchFamily="34" charset="0"/>
              <a:buChar char="•"/>
            </a:pPr>
            <a:r>
              <a:rPr lang="en-US" sz="2000" dirty="0"/>
              <a:t>It’s up to space and network bandwidth</a:t>
            </a:r>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Azure Backups??</a:t>
            </a:r>
          </a:p>
        </p:txBody>
      </p:sp>
    </p:spTree>
    <p:extLst>
      <p:ext uri="{BB962C8B-B14F-4D97-AF65-F5344CB8AC3E}">
        <p14:creationId xmlns:p14="http://schemas.microsoft.com/office/powerpoint/2010/main" val="371252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400" dirty="0">
                <a:solidFill>
                  <a:schemeClr val="tx1">
                    <a:lumMod val="75000"/>
                    <a:lumOff val="25000"/>
                  </a:schemeClr>
                </a:solidFill>
              </a:rPr>
              <a:t>Basics – work with your </a:t>
            </a:r>
            <a:r>
              <a:rPr lang="en-US" sz="2400" dirty="0" err="1">
                <a:solidFill>
                  <a:schemeClr val="tx1">
                    <a:lumMod val="75000"/>
                    <a:lumOff val="25000"/>
                  </a:schemeClr>
                </a:solidFill>
              </a:rPr>
              <a:t>SysAdmin</a:t>
            </a:r>
            <a:r>
              <a:rPr lang="en-US" sz="2400" dirty="0">
                <a:solidFill>
                  <a:schemeClr val="tx1">
                    <a:lumMod val="75000"/>
                    <a:lumOff val="25000"/>
                  </a:schemeClr>
                </a:solidFill>
              </a:rPr>
              <a:t> and Storage team.  They’re going to be the ones that provide that infrastructure for you and your backups!</a:t>
            </a:r>
          </a:p>
          <a:p>
            <a:r>
              <a:rPr lang="en-US" sz="2400" dirty="0">
                <a:solidFill>
                  <a:schemeClr val="tx1">
                    <a:lumMod val="75000"/>
                    <a:lumOff val="25000"/>
                  </a:schemeClr>
                </a:solidFill>
                <a:latin typeface="AvantGarde Bk BT Book" panose="020B0402020202020204" pitchFamily="34" charset="0"/>
              </a:rPr>
              <a:t>Full Backups – It doesn’t matter whether your SQL Server instance is in Full or Simple mode, do your full backups, even for a dev instance!  Keep at least a few days worth so you have more than one chance.</a:t>
            </a:r>
          </a:p>
          <a:p>
            <a:r>
              <a:rPr lang="en-US" sz="2400" dirty="0">
                <a:solidFill>
                  <a:schemeClr val="tx1">
                    <a:lumMod val="75000"/>
                    <a:lumOff val="25000"/>
                  </a:schemeClr>
                </a:solidFill>
              </a:rPr>
              <a:t>Log Backups – Being able to provide a to the minute recovery is a nice thing for the business.</a:t>
            </a:r>
          </a:p>
          <a:p>
            <a:r>
              <a:rPr lang="en-US" sz="2400" dirty="0">
                <a:solidFill>
                  <a:schemeClr val="tx1">
                    <a:lumMod val="75000"/>
                    <a:lumOff val="25000"/>
                  </a:schemeClr>
                </a:solidFill>
                <a:latin typeface="AvantGarde Bk BT Book" panose="020B0402020202020204" pitchFamily="34" charset="0"/>
              </a:rPr>
              <a:t>Export</a:t>
            </a:r>
            <a:r>
              <a:rPr lang="en-US" sz="2400" dirty="0">
                <a:solidFill>
                  <a:schemeClr val="tx1">
                    <a:lumMod val="75000"/>
                    <a:lumOff val="25000"/>
                  </a:schemeClr>
                </a:solidFill>
              </a:rPr>
              <a:t>s – Export key tables, set them aside.  They have a multitude of uses.</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7293746" cy="837089"/>
          </a:xfrm>
        </p:spPr>
        <p:txBody>
          <a:bodyPr>
            <a:normAutofit fontScale="90000"/>
          </a:bodyPr>
          <a:lstStyle/>
          <a:p>
            <a:r>
              <a:rPr lang="en-US" dirty="0"/>
              <a:t>Defense in Depth – why not?</a:t>
            </a:r>
          </a:p>
        </p:txBody>
      </p:sp>
    </p:spTree>
    <p:extLst>
      <p:ext uri="{BB962C8B-B14F-4D97-AF65-F5344CB8AC3E}">
        <p14:creationId xmlns:p14="http://schemas.microsoft.com/office/powerpoint/2010/main" val="326015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359604"/>
            <a:ext cx="6270172" cy="4099636"/>
          </a:xfrm>
        </p:spPr>
        <p:txBody>
          <a:bodyPr/>
          <a:lstStyle/>
          <a:p>
            <a:pPr marL="342900" indent="-342900">
              <a:buFont typeface="Arial" panose="020B0604020202020204" pitchFamily="34" charset="0"/>
              <a:buChar char="•"/>
            </a:pPr>
            <a:r>
              <a:rPr lang="en-US" sz="2400" dirty="0"/>
              <a:t>Talk to the business – what is their RTO/RPO?</a:t>
            </a:r>
          </a:p>
          <a:p>
            <a:pPr marL="800100" lvl="1" indent="-342900">
              <a:buFont typeface="Arial" panose="020B0604020202020204" pitchFamily="34" charset="0"/>
              <a:buChar char="•"/>
            </a:pPr>
            <a:r>
              <a:rPr lang="en-US" sz="2000" dirty="0"/>
              <a:t>This is your opportunity to help them decide what they need and when they need it.</a:t>
            </a:r>
          </a:p>
          <a:p>
            <a:pPr marL="342900" indent="-342900">
              <a:buFont typeface="Arial" panose="020B0604020202020204" pitchFamily="34" charset="0"/>
              <a:buChar char="•"/>
            </a:pPr>
            <a:r>
              <a:rPr lang="en-US" sz="2400" dirty="0"/>
              <a:t>Creating test systems – best possible way to automate and test your backups at the same time!</a:t>
            </a:r>
          </a:p>
          <a:p>
            <a:pPr marL="342900" indent="-342900">
              <a:buFont typeface="Arial" panose="020B0604020202020204" pitchFamily="34" charset="0"/>
              <a:buChar char="•"/>
            </a:pPr>
            <a:r>
              <a:rPr lang="en-US" sz="2400" dirty="0"/>
              <a:t>Your users will love you having fresh data on a daily basis!</a:t>
            </a:r>
          </a:p>
          <a:p>
            <a:pPr marL="342900" indent="-34290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Recovery Practices</a:t>
            </a:r>
          </a:p>
        </p:txBody>
      </p:sp>
    </p:spTree>
    <p:extLst>
      <p:ext uri="{BB962C8B-B14F-4D97-AF65-F5344CB8AC3E}">
        <p14:creationId xmlns:p14="http://schemas.microsoft.com/office/powerpoint/2010/main" val="89402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400" dirty="0">
                <a:solidFill>
                  <a:schemeClr val="tx1">
                    <a:lumMod val="75000"/>
                    <a:lumOff val="25000"/>
                  </a:schemeClr>
                </a:solidFill>
              </a:rPr>
              <a:t>Personal experience – it’s best to backup the database directly to the server and then copy it offsite.  If you backup directly to a SAN/NAS, you’ll get some nasty waits like the unholy trinity of BACKUPBUFFER – ASYNC_IO_COMPLETION – BACKUPIO.</a:t>
            </a:r>
          </a:p>
          <a:p>
            <a:r>
              <a:rPr lang="en-US" sz="2400" dirty="0">
                <a:solidFill>
                  <a:schemeClr val="tx1">
                    <a:lumMod val="75000"/>
                    <a:lumOff val="25000"/>
                  </a:schemeClr>
                </a:solidFill>
              </a:rPr>
              <a:t>Offsite backups should be close, but not too close!</a:t>
            </a:r>
          </a:p>
          <a:p>
            <a:pPr lvl="1"/>
            <a:r>
              <a:rPr lang="en-US" sz="2000" dirty="0">
                <a:solidFill>
                  <a:schemeClr val="tx1">
                    <a:lumMod val="75000"/>
                    <a:lumOff val="25000"/>
                  </a:schemeClr>
                </a:solidFill>
              </a:rPr>
              <a:t>Part of the discussion with the business about RTO/RPO</a:t>
            </a:r>
          </a:p>
          <a:p>
            <a:pPr lvl="1"/>
            <a:r>
              <a:rPr lang="en-US" sz="2000" dirty="0">
                <a:solidFill>
                  <a:schemeClr val="tx1">
                    <a:lumMod val="75000"/>
                    <a:lumOff val="25000"/>
                  </a:schemeClr>
                </a:solidFill>
              </a:rPr>
              <a:t>What is your network like?  Will it support moving backups back and forth?</a:t>
            </a:r>
          </a:p>
          <a:p>
            <a:pPr lvl="1"/>
            <a:r>
              <a:rPr lang="en-US" sz="2000" dirty="0">
                <a:solidFill>
                  <a:schemeClr val="tx1">
                    <a:lumMod val="75000"/>
                    <a:lumOff val="25000"/>
                  </a:schemeClr>
                </a:solidFill>
              </a:rPr>
              <a:t>Again, make sure you’re working with your </a:t>
            </a:r>
            <a:r>
              <a:rPr lang="en-US" sz="2000" dirty="0" err="1">
                <a:solidFill>
                  <a:schemeClr val="tx1">
                    <a:lumMod val="75000"/>
                    <a:lumOff val="25000"/>
                  </a:schemeClr>
                </a:solidFill>
              </a:rPr>
              <a:t>SysAdmin</a:t>
            </a:r>
            <a:r>
              <a:rPr lang="en-US" sz="2000" dirty="0">
                <a:solidFill>
                  <a:schemeClr val="tx1">
                    <a:lumMod val="75000"/>
                    <a:lumOff val="25000"/>
                  </a:schemeClr>
                </a:solidFill>
              </a:rPr>
              <a:t> and Network team to properly support the business. </a:t>
            </a:r>
          </a:p>
          <a:p>
            <a:endParaRPr lang="en-US" sz="2400" dirty="0">
              <a:solidFill>
                <a:schemeClr val="tx1">
                  <a:lumMod val="75000"/>
                  <a:lumOff val="25000"/>
                </a:schemeClr>
              </a:solidFill>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8083858" cy="837089"/>
          </a:xfrm>
        </p:spPr>
        <p:txBody>
          <a:bodyPr>
            <a:normAutofit fontScale="90000"/>
          </a:bodyPr>
          <a:lstStyle/>
          <a:p>
            <a:r>
              <a:rPr lang="en-US" dirty="0"/>
              <a:t>Offsite Backups – care and feeding</a:t>
            </a:r>
          </a:p>
        </p:txBody>
      </p:sp>
    </p:spTree>
    <p:extLst>
      <p:ext uri="{BB962C8B-B14F-4D97-AF65-F5344CB8AC3E}">
        <p14:creationId xmlns:p14="http://schemas.microsoft.com/office/powerpoint/2010/main" val="22565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359604"/>
            <a:ext cx="6270172" cy="4099636"/>
          </a:xfrm>
        </p:spPr>
        <p:txBody>
          <a:bodyPr/>
          <a:lstStyle/>
          <a:p>
            <a:pPr marL="342900" indent="-342900">
              <a:buFont typeface="Arial" panose="020B0604020202020204" pitchFamily="34" charset="0"/>
              <a:buChar char="•"/>
            </a:pPr>
            <a:r>
              <a:rPr lang="en-US" sz="2400" dirty="0"/>
              <a:t>Basic Schedule – </a:t>
            </a:r>
            <a:r>
              <a:rPr lang="en-US" sz="2400" dirty="0" err="1"/>
              <a:t>Fulls</a:t>
            </a:r>
            <a:r>
              <a:rPr lang="en-US" sz="2400" dirty="0"/>
              <a:t> 1/day, Logs every hour.</a:t>
            </a:r>
          </a:p>
          <a:p>
            <a:pPr marL="342900" indent="-342900">
              <a:buFont typeface="Arial" panose="020B0604020202020204" pitchFamily="34" charset="0"/>
              <a:buChar char="•"/>
            </a:pPr>
            <a:r>
              <a:rPr lang="en-US" sz="2400" dirty="0"/>
              <a:t>If you can decrease the interval of the </a:t>
            </a:r>
            <a:r>
              <a:rPr lang="en-US" sz="2400" dirty="0" err="1"/>
              <a:t>fulls</a:t>
            </a:r>
            <a:r>
              <a:rPr lang="en-US" sz="2400" dirty="0"/>
              <a:t> and logs, why not?  Who doesn’t want to be able to recover to the minute?</a:t>
            </a:r>
          </a:p>
          <a:p>
            <a:pPr marL="342900" indent="-342900">
              <a:buFont typeface="Arial" panose="020B0604020202020204" pitchFamily="34" charset="0"/>
              <a:buChar char="•"/>
            </a:pPr>
            <a:r>
              <a:rPr lang="en-US" sz="2400" dirty="0"/>
              <a:t>All of these backups are useless without alerts letting you know if they failed!</a:t>
            </a:r>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Scheduling and Alerts</a:t>
            </a:r>
          </a:p>
        </p:txBody>
      </p:sp>
    </p:spTree>
    <p:extLst>
      <p:ext uri="{BB962C8B-B14F-4D97-AF65-F5344CB8AC3E}">
        <p14:creationId xmlns:p14="http://schemas.microsoft.com/office/powerpoint/2010/main" val="294657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400" dirty="0">
                <a:solidFill>
                  <a:schemeClr val="tx1">
                    <a:lumMod val="75000"/>
                    <a:lumOff val="25000"/>
                  </a:schemeClr>
                </a:solidFill>
              </a:rPr>
              <a:t>SQL Server syntax – select * into &lt;new table name&gt; from &lt;old table name&gt;.</a:t>
            </a:r>
          </a:p>
          <a:p>
            <a:pPr lvl="1"/>
            <a:r>
              <a:rPr lang="en-US" sz="2000" dirty="0">
                <a:solidFill>
                  <a:schemeClr val="tx1">
                    <a:lumMod val="75000"/>
                    <a:lumOff val="25000"/>
                  </a:schemeClr>
                </a:solidFill>
              </a:rPr>
              <a:t>Don’t use NOLOCK – you want a GOOD copy.</a:t>
            </a:r>
          </a:p>
          <a:p>
            <a:r>
              <a:rPr lang="en-US" sz="2400" dirty="0">
                <a:solidFill>
                  <a:schemeClr val="tx1">
                    <a:lumMod val="75000"/>
                    <a:lumOff val="25000"/>
                  </a:schemeClr>
                </a:solidFill>
              </a:rPr>
              <a:t>These backups are perfect before doing some work on a table.</a:t>
            </a:r>
          </a:p>
          <a:p>
            <a:r>
              <a:rPr lang="en-US" sz="2400" dirty="0">
                <a:solidFill>
                  <a:schemeClr val="tx1">
                    <a:lumMod val="75000"/>
                    <a:lumOff val="25000"/>
                  </a:schemeClr>
                </a:solidFill>
              </a:rPr>
              <a:t>Schedule these selects to have another place from which to recover data.</a:t>
            </a:r>
          </a:p>
          <a:p>
            <a:r>
              <a:rPr lang="en-US" sz="2400" dirty="0">
                <a:solidFill>
                  <a:schemeClr val="tx1">
                    <a:lumMod val="75000"/>
                    <a:lumOff val="25000"/>
                  </a:schemeClr>
                </a:solidFill>
              </a:rPr>
              <a:t>Schedule exports to a shared location (via excel) so users can grab them for ingesting into another application like </a:t>
            </a:r>
            <a:r>
              <a:rPr lang="en-US" sz="2400" dirty="0" err="1">
                <a:solidFill>
                  <a:schemeClr val="tx1">
                    <a:lumMod val="75000"/>
                    <a:lumOff val="25000"/>
                  </a:schemeClr>
                </a:solidFill>
              </a:rPr>
              <a:t>PowerBI</a:t>
            </a:r>
            <a:r>
              <a:rPr lang="en-US" sz="2400" dirty="0">
                <a:solidFill>
                  <a:schemeClr val="tx1">
                    <a:lumMod val="75000"/>
                    <a:lumOff val="25000"/>
                  </a:schemeClr>
                </a:solidFill>
              </a:rPr>
              <a:t>. </a:t>
            </a: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8373035" cy="837089"/>
          </a:xfrm>
        </p:spPr>
        <p:txBody>
          <a:bodyPr>
            <a:normAutofit fontScale="90000"/>
          </a:bodyPr>
          <a:lstStyle/>
          <a:p>
            <a:r>
              <a:rPr lang="en-US" dirty="0"/>
              <a:t>Data Backups – uses and scenarios</a:t>
            </a:r>
          </a:p>
        </p:txBody>
      </p:sp>
    </p:spTree>
    <p:extLst>
      <p:ext uri="{BB962C8B-B14F-4D97-AF65-F5344CB8AC3E}">
        <p14:creationId xmlns:p14="http://schemas.microsoft.com/office/powerpoint/2010/main" val="282270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endParaRPr lang="en-US" sz="2400" dirty="0">
              <a:solidFill>
                <a:schemeClr val="tx1">
                  <a:lumMod val="75000"/>
                  <a:lumOff val="25000"/>
                </a:schemeClr>
              </a:solidFill>
            </a:endParaRPr>
          </a:p>
          <a:p>
            <a:r>
              <a:rPr lang="en-US" sz="2400" dirty="0">
                <a:solidFill>
                  <a:schemeClr val="tx1">
                    <a:lumMod val="75000"/>
                    <a:lumOff val="25000"/>
                  </a:schemeClr>
                </a:solidFill>
              </a:rPr>
              <a:t>Always set the default in the SQL Server properties to Compress Backup – why not?</a:t>
            </a:r>
          </a:p>
          <a:p>
            <a:r>
              <a:rPr lang="en-US" sz="2400" dirty="0">
                <a:solidFill>
                  <a:schemeClr val="tx1">
                    <a:lumMod val="75000"/>
                    <a:lumOff val="25000"/>
                  </a:schemeClr>
                </a:solidFill>
              </a:rPr>
              <a:t>Verification – another great idea and typically only adds an extra few minutes to the backups.  Why wouldn’t you want to have valid backups?</a:t>
            </a:r>
          </a:p>
          <a:p>
            <a:r>
              <a:rPr lang="en-US" sz="2400" dirty="0">
                <a:solidFill>
                  <a:schemeClr val="tx1">
                    <a:lumMod val="75000"/>
                    <a:lumOff val="25000"/>
                  </a:schemeClr>
                </a:solidFill>
              </a:rPr>
              <a:t>Tail-log backups – used to capture all log entries that have not yet been backed up – especially a good idea if the database in question is damaged.</a:t>
            </a:r>
          </a:p>
          <a:p>
            <a:r>
              <a:rPr lang="en-US" sz="2400" dirty="0">
                <a:solidFill>
                  <a:schemeClr val="tx1">
                    <a:lumMod val="75000"/>
                    <a:lumOff val="25000"/>
                  </a:schemeClr>
                </a:solidFill>
              </a:rPr>
              <a:t>Backup those system databases, Master, MSDB, Model, </a:t>
            </a:r>
            <a:r>
              <a:rPr lang="en-US" sz="2400" dirty="0" err="1">
                <a:solidFill>
                  <a:schemeClr val="tx1">
                    <a:lumMod val="75000"/>
                    <a:lumOff val="25000"/>
                  </a:schemeClr>
                </a:solidFill>
              </a:rPr>
              <a:t>ReportServer</a:t>
            </a:r>
            <a:endParaRPr lang="en-US" sz="2400" dirty="0">
              <a:solidFill>
                <a:schemeClr val="tx1">
                  <a:lumMod val="75000"/>
                  <a:lumOff val="25000"/>
                </a:schemeClr>
              </a:solidFill>
            </a:endParaRPr>
          </a:p>
          <a:p>
            <a:r>
              <a:rPr lang="en-US" sz="2400" dirty="0">
                <a:solidFill>
                  <a:schemeClr val="tx1">
                    <a:lumMod val="75000"/>
                    <a:lumOff val="25000"/>
                  </a:schemeClr>
                </a:solidFill>
              </a:rPr>
              <a:t>Script out the user and role objects in case the restore of Master fails.</a:t>
            </a:r>
          </a:p>
          <a:p>
            <a:endParaRPr lang="en-US" sz="2400" dirty="0">
              <a:solidFill>
                <a:schemeClr val="tx1">
                  <a:lumMod val="75000"/>
                  <a:lumOff val="25000"/>
                </a:schemeClr>
              </a:solidFill>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8373035" cy="837089"/>
          </a:xfrm>
        </p:spPr>
        <p:txBody>
          <a:bodyPr>
            <a:normAutofit/>
          </a:bodyPr>
          <a:lstStyle/>
          <a:p>
            <a:r>
              <a:rPr lang="en-US" dirty="0"/>
              <a:t>Errata – other items</a:t>
            </a:r>
          </a:p>
        </p:txBody>
      </p:sp>
    </p:spTree>
    <p:extLst>
      <p:ext uri="{BB962C8B-B14F-4D97-AF65-F5344CB8AC3E}">
        <p14:creationId xmlns:p14="http://schemas.microsoft.com/office/powerpoint/2010/main" val="314910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515600" cy="4895594"/>
          </a:xfrm>
        </p:spPr>
        <p:txBody>
          <a:bodyPr/>
          <a:lstStyle/>
          <a:p>
            <a:endParaRPr lang="en-US" sz="2400" dirty="0">
              <a:solidFill>
                <a:schemeClr val="tx1">
                  <a:lumMod val="75000"/>
                  <a:lumOff val="25000"/>
                </a:schemeClr>
              </a:solidFill>
            </a:endParaRPr>
          </a:p>
          <a:p>
            <a:r>
              <a:rPr lang="en-US" sz="2400" dirty="0">
                <a:solidFill>
                  <a:schemeClr val="tx1">
                    <a:lumMod val="75000"/>
                    <a:lumOff val="25000"/>
                  </a:schemeClr>
                </a:solidFill>
              </a:rPr>
              <a:t>Work with the business and your team – backing up in a vacuum won’t help anyone!</a:t>
            </a:r>
          </a:p>
          <a:p>
            <a:r>
              <a:rPr lang="en-US" sz="2400" dirty="0">
                <a:solidFill>
                  <a:schemeClr val="tx1">
                    <a:lumMod val="75000"/>
                    <a:lumOff val="25000"/>
                  </a:schemeClr>
                </a:solidFill>
              </a:rPr>
              <a:t>Automate your restores to reduce stress and maintain continuity</a:t>
            </a:r>
          </a:p>
          <a:p>
            <a:r>
              <a:rPr lang="en-US" sz="2400" dirty="0">
                <a:solidFill>
                  <a:schemeClr val="tx1">
                    <a:lumMod val="75000"/>
                    <a:lumOff val="25000"/>
                  </a:schemeClr>
                </a:solidFill>
              </a:rPr>
              <a:t>Full backups everyday and logs as often as you can make them happen.</a:t>
            </a:r>
          </a:p>
          <a:p>
            <a:r>
              <a:rPr lang="en-US" sz="2400" dirty="0">
                <a:solidFill>
                  <a:schemeClr val="tx1">
                    <a:lumMod val="75000"/>
                    <a:lumOff val="25000"/>
                  </a:schemeClr>
                </a:solidFill>
              </a:rPr>
              <a:t>Don’t forget the System Backups!</a:t>
            </a:r>
          </a:p>
          <a:p>
            <a:r>
              <a:rPr lang="en-US" sz="2400" dirty="0">
                <a:solidFill>
                  <a:schemeClr val="tx1">
                    <a:lumMod val="75000"/>
                    <a:lumOff val="25000"/>
                  </a:schemeClr>
                </a:solidFill>
              </a:rPr>
              <a:t>Additional data backups are a good idea and can prevent a lot of grief for you and the business!</a:t>
            </a:r>
          </a:p>
          <a:p>
            <a:r>
              <a:rPr lang="en-US" sz="2400" dirty="0">
                <a:solidFill>
                  <a:schemeClr val="tx1">
                    <a:lumMod val="75000"/>
                    <a:lumOff val="25000"/>
                  </a:schemeClr>
                </a:solidFill>
              </a:rPr>
              <a:t>Don’t forget:  Alerts, Compress Backup default, Verify Backup default.</a:t>
            </a:r>
          </a:p>
          <a:p>
            <a:r>
              <a:rPr lang="en-US" sz="2400" dirty="0">
                <a:solidFill>
                  <a:schemeClr val="tx1">
                    <a:lumMod val="75000"/>
                    <a:lumOff val="25000"/>
                  </a:schemeClr>
                </a:solidFill>
              </a:rPr>
              <a:t>Finally, it’s a RESTORE strategy because your backups are ONLY as good as YOUR LAST SUCCESSFUL RESTORE!</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628386"/>
            <a:ext cx="8373035" cy="837089"/>
          </a:xfrm>
        </p:spPr>
        <p:txBody>
          <a:bodyPr>
            <a:normAutofit/>
          </a:bodyPr>
          <a:lstStyle/>
          <a:p>
            <a:r>
              <a:rPr lang="en-US" dirty="0"/>
              <a:t>Checklist</a:t>
            </a:r>
          </a:p>
        </p:txBody>
      </p:sp>
    </p:spTree>
    <p:extLst>
      <p:ext uri="{BB962C8B-B14F-4D97-AF65-F5344CB8AC3E}">
        <p14:creationId xmlns:p14="http://schemas.microsoft.com/office/powerpoint/2010/main" val="283266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000" dirty="0">
                <a:solidFill>
                  <a:schemeClr val="tx1">
                    <a:lumMod val="75000"/>
                    <a:lumOff val="25000"/>
                  </a:schemeClr>
                </a:solidFill>
                <a:latin typeface="AvantGarde Bk BT Book" panose="020B0402020202020204" pitchFamily="34" charset="0"/>
              </a:rPr>
              <a:t>Senior Database Administrator with years of experience supporting a variety of database engines (Oracle, SQL Server, Ingres) on multiple OS platforms (Windows, UNIX, VMS, Azure).</a:t>
            </a:r>
          </a:p>
          <a:p>
            <a:r>
              <a:rPr lang="en-US" sz="2000" dirty="0">
                <a:solidFill>
                  <a:schemeClr val="tx1">
                    <a:lumMod val="75000"/>
                    <a:lumOff val="25000"/>
                  </a:schemeClr>
                </a:solidFill>
              </a:rPr>
              <a:t>Local SQL Server User Group Leader and Regional Supporter</a:t>
            </a:r>
          </a:p>
          <a:p>
            <a:r>
              <a:rPr lang="en-US" sz="2000" dirty="0">
                <a:solidFill>
                  <a:schemeClr val="tx1">
                    <a:lumMod val="75000"/>
                    <a:lumOff val="25000"/>
                  </a:schemeClr>
                </a:solidFill>
                <a:latin typeface="AvantGarde Bk BT Book" panose="020B0402020202020204" pitchFamily="34" charset="0"/>
              </a:rPr>
              <a:t>SQL Saturday Presenter</a:t>
            </a:r>
          </a:p>
          <a:p>
            <a:r>
              <a:rPr lang="en-US" sz="2000" dirty="0">
                <a:solidFill>
                  <a:schemeClr val="tx1">
                    <a:lumMod val="75000"/>
                    <a:lumOff val="25000"/>
                  </a:schemeClr>
                </a:solidFill>
              </a:rPr>
              <a:t>Big on Community</a:t>
            </a:r>
          </a:p>
          <a:p>
            <a:r>
              <a:rPr lang="en-US" sz="2000" dirty="0">
                <a:solidFill>
                  <a:schemeClr val="tx1">
                    <a:lumMod val="75000"/>
                    <a:lumOff val="25000"/>
                  </a:schemeClr>
                </a:solidFill>
                <a:latin typeface="AvantGarde Bk BT Book" panose="020B0402020202020204" pitchFamily="34" charset="0"/>
              </a:rPr>
              <a:t>My first backup discussion with </a:t>
            </a:r>
            <a:r>
              <a:rPr lang="en-US" sz="2000">
                <a:solidFill>
                  <a:schemeClr val="tx1">
                    <a:lumMod val="75000"/>
                    <a:lumOff val="25000"/>
                  </a:schemeClr>
                </a:solidFill>
                <a:latin typeface="AvantGarde Bk BT Book" panose="020B0402020202020204" pitchFamily="34" charset="0"/>
              </a:rPr>
              <a:t>the business.</a:t>
            </a:r>
            <a:endParaRPr lang="en-US" sz="20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normAutofit/>
          </a:bodyPr>
          <a:lstStyle/>
          <a:p>
            <a:r>
              <a:rPr lang="en-US" dirty="0"/>
              <a:t>Who am I??</a:t>
            </a:r>
          </a:p>
        </p:txBody>
      </p:sp>
    </p:spTree>
    <p:extLst>
      <p:ext uri="{BB962C8B-B14F-4D97-AF65-F5344CB8AC3E}">
        <p14:creationId xmlns:p14="http://schemas.microsoft.com/office/powerpoint/2010/main" val="282712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774891" y="2644836"/>
            <a:ext cx="8642215"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5"/>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400" dirty="0">
                <a:solidFill>
                  <a:schemeClr val="tx1">
                    <a:lumMod val="75000"/>
                    <a:lumOff val="25000"/>
                  </a:schemeClr>
                </a:solidFill>
              </a:rPr>
              <a:t>Definition of a Backup</a:t>
            </a:r>
          </a:p>
          <a:p>
            <a:r>
              <a:rPr lang="en-US" sz="2400" dirty="0">
                <a:solidFill>
                  <a:schemeClr val="tx1">
                    <a:lumMod val="75000"/>
                    <a:lumOff val="25000"/>
                  </a:schemeClr>
                </a:solidFill>
                <a:latin typeface="AvantGarde Bk BT Book" panose="020B0402020202020204" pitchFamily="34" charset="0"/>
              </a:rPr>
              <a:t>What does it mean to the bu</a:t>
            </a:r>
            <a:r>
              <a:rPr lang="en-US" sz="2400" dirty="0">
                <a:solidFill>
                  <a:schemeClr val="tx1">
                    <a:lumMod val="75000"/>
                    <a:lumOff val="25000"/>
                  </a:schemeClr>
                </a:solidFill>
              </a:rPr>
              <a:t>siness?</a:t>
            </a:r>
          </a:p>
          <a:p>
            <a:pPr lvl="1"/>
            <a:r>
              <a:rPr lang="en-US" sz="2000" dirty="0">
                <a:solidFill>
                  <a:schemeClr val="tx1">
                    <a:lumMod val="75000"/>
                    <a:lumOff val="25000"/>
                  </a:schemeClr>
                </a:solidFill>
              </a:rPr>
              <a:t>Continuity!!!</a:t>
            </a:r>
          </a:p>
          <a:p>
            <a:r>
              <a:rPr lang="en-US" sz="2400" dirty="0">
                <a:solidFill>
                  <a:schemeClr val="tx1">
                    <a:lumMod val="75000"/>
                    <a:lumOff val="25000"/>
                  </a:schemeClr>
                </a:solidFill>
                <a:latin typeface="AvantGarde Bk BT Book" panose="020B0402020202020204" pitchFamily="34" charset="0"/>
              </a:rPr>
              <a:t>What does it mean to the IT staff?</a:t>
            </a:r>
          </a:p>
          <a:p>
            <a:pPr lvl="1"/>
            <a:r>
              <a:rPr lang="en-US" sz="2000" dirty="0">
                <a:solidFill>
                  <a:schemeClr val="tx1">
                    <a:lumMod val="75000"/>
                    <a:lumOff val="25000"/>
                  </a:schemeClr>
                </a:solidFill>
              </a:rPr>
              <a:t>Time and Responsibility!!!</a:t>
            </a:r>
            <a:endParaRPr lang="en-US" sz="2000" dirty="0">
              <a:solidFill>
                <a:schemeClr val="tx1">
                  <a:lumMod val="75000"/>
                  <a:lumOff val="25000"/>
                </a:schemeClr>
              </a:solidFill>
              <a:latin typeface="AvantGarde Bk BT Book" panose="020B0402020202020204" pitchFamily="34" charset="0"/>
            </a:endParaRPr>
          </a:p>
          <a:p>
            <a:r>
              <a:rPr lang="en-US" sz="2400" dirty="0">
                <a:solidFill>
                  <a:schemeClr val="tx1">
                    <a:lumMod val="75000"/>
                    <a:lumOff val="25000"/>
                  </a:schemeClr>
                </a:solidFill>
              </a:rPr>
              <a:t>What does it mean to the bottom line?</a:t>
            </a:r>
          </a:p>
          <a:p>
            <a:pPr lvl="1"/>
            <a:r>
              <a:rPr lang="en-US" sz="2000" dirty="0">
                <a:solidFill>
                  <a:schemeClr val="tx1">
                    <a:lumMod val="75000"/>
                    <a:lumOff val="25000"/>
                  </a:schemeClr>
                </a:solidFill>
                <a:latin typeface="AvantGarde Bk BT Book" panose="020B0402020202020204" pitchFamily="34" charset="0"/>
              </a:rPr>
              <a:t>Cost and Savings</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normAutofit fontScale="90000"/>
          </a:bodyPr>
          <a:lstStyle/>
          <a:p>
            <a:r>
              <a:rPr lang="en-US" dirty="0"/>
              <a:t>Backups – What are they?</a:t>
            </a:r>
          </a:p>
        </p:txBody>
      </p:sp>
    </p:spTree>
    <p:extLst>
      <p:ext uri="{BB962C8B-B14F-4D97-AF65-F5344CB8AC3E}">
        <p14:creationId xmlns:p14="http://schemas.microsoft.com/office/powerpoint/2010/main" val="282039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2400" dirty="0">
                <a:solidFill>
                  <a:schemeClr val="tx1">
                    <a:lumMod val="75000"/>
                    <a:lumOff val="25000"/>
                  </a:schemeClr>
                </a:solidFill>
              </a:rPr>
              <a:t>Definition of a Restore</a:t>
            </a:r>
          </a:p>
          <a:p>
            <a:r>
              <a:rPr lang="en-US" sz="2400" dirty="0">
                <a:solidFill>
                  <a:schemeClr val="tx1">
                    <a:lumMod val="75000"/>
                    <a:lumOff val="25000"/>
                  </a:schemeClr>
                </a:solidFill>
                <a:latin typeface="AvantGarde Bk BT Book" panose="020B0402020202020204" pitchFamily="34" charset="0"/>
              </a:rPr>
              <a:t>What does it mean to the bu</a:t>
            </a:r>
            <a:r>
              <a:rPr lang="en-US" sz="2400" dirty="0">
                <a:solidFill>
                  <a:schemeClr val="tx1">
                    <a:lumMod val="75000"/>
                    <a:lumOff val="25000"/>
                  </a:schemeClr>
                </a:solidFill>
              </a:rPr>
              <a:t>siness?</a:t>
            </a:r>
          </a:p>
          <a:p>
            <a:pPr lvl="1"/>
            <a:r>
              <a:rPr lang="en-US" sz="2000" dirty="0">
                <a:solidFill>
                  <a:schemeClr val="tx1">
                    <a:lumMod val="75000"/>
                    <a:lumOff val="25000"/>
                  </a:schemeClr>
                </a:solidFill>
              </a:rPr>
              <a:t>Continuity and Flexibility!!!</a:t>
            </a:r>
          </a:p>
          <a:p>
            <a:r>
              <a:rPr lang="en-US" sz="2400" dirty="0">
                <a:solidFill>
                  <a:schemeClr val="tx1">
                    <a:lumMod val="75000"/>
                    <a:lumOff val="25000"/>
                  </a:schemeClr>
                </a:solidFill>
                <a:latin typeface="AvantGarde Bk BT Book" panose="020B0402020202020204" pitchFamily="34" charset="0"/>
              </a:rPr>
              <a:t>What does it mean to the IT staff?</a:t>
            </a:r>
          </a:p>
          <a:p>
            <a:pPr lvl="1"/>
            <a:r>
              <a:rPr lang="en-US" sz="2000" dirty="0">
                <a:solidFill>
                  <a:schemeClr val="tx1">
                    <a:lumMod val="75000"/>
                    <a:lumOff val="25000"/>
                  </a:schemeClr>
                </a:solidFill>
              </a:rPr>
              <a:t>Time and Responsibility!!!</a:t>
            </a:r>
            <a:endParaRPr lang="en-US" sz="2000" dirty="0">
              <a:solidFill>
                <a:schemeClr val="tx1">
                  <a:lumMod val="75000"/>
                  <a:lumOff val="25000"/>
                </a:schemeClr>
              </a:solidFill>
              <a:latin typeface="AvantGarde Bk BT Book" panose="020B0402020202020204" pitchFamily="34" charset="0"/>
            </a:endParaRPr>
          </a:p>
          <a:p>
            <a:r>
              <a:rPr lang="en-US" sz="2400" dirty="0">
                <a:solidFill>
                  <a:schemeClr val="tx1">
                    <a:lumMod val="75000"/>
                    <a:lumOff val="25000"/>
                  </a:schemeClr>
                </a:solidFill>
              </a:rPr>
              <a:t>What does it mean to the bottom line?</a:t>
            </a:r>
          </a:p>
          <a:p>
            <a:pPr lvl="1"/>
            <a:r>
              <a:rPr lang="en-US" sz="2000" dirty="0">
                <a:solidFill>
                  <a:schemeClr val="tx1">
                    <a:lumMod val="75000"/>
                    <a:lumOff val="25000"/>
                  </a:schemeClr>
                </a:solidFill>
                <a:latin typeface="AvantGarde Bk BT Book" panose="020B0402020202020204" pitchFamily="34" charset="0"/>
              </a:rPr>
              <a:t>Cost and Savings</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normAutofit fontScale="90000"/>
          </a:bodyPr>
          <a:lstStyle/>
          <a:p>
            <a:r>
              <a:rPr lang="en-US" dirty="0"/>
              <a:t>Restores – What are they?</a:t>
            </a:r>
          </a:p>
        </p:txBody>
      </p:sp>
    </p:spTree>
    <p:extLst>
      <p:ext uri="{BB962C8B-B14F-4D97-AF65-F5344CB8AC3E}">
        <p14:creationId xmlns:p14="http://schemas.microsoft.com/office/powerpoint/2010/main" val="141056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Then who is responsible?</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sz="2400" dirty="0"/>
              <a:t>If it’s so important, why is it one of the tasks that is usually given to junior staff?</a:t>
            </a:r>
            <a:endParaRPr lang="en-US" sz="2400" dirty="0">
              <a:latin typeface="AvantGarde Bk BT Book" panose="020B0402020202020204" pitchFamily="34" charset="0"/>
            </a:endParaRP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372036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Then who is responsible?</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sz="2400" dirty="0"/>
              <a:t>Why shouldn’t the junior staff be given the task? </a:t>
            </a:r>
            <a:endParaRPr lang="en-US" sz="2400" dirty="0">
              <a:latin typeface="AvantGarde Bk BT Book" panose="020B0402020202020204" pitchFamily="34" charset="0"/>
            </a:endParaRP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269024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Then who is responsible?</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sz="2400" dirty="0"/>
              <a:t>The business is an equal partner in all of this.</a:t>
            </a:r>
            <a:endParaRPr lang="en-US" sz="2400" dirty="0">
              <a:latin typeface="AvantGarde Bk BT Book" panose="020B0402020202020204" pitchFamily="34" charset="0"/>
            </a:endParaRP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88930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fontScale="90000"/>
          </a:bodyPr>
          <a:lstStyle/>
          <a:p>
            <a:r>
              <a:rPr lang="en-US" dirty="0"/>
              <a:t>Then who is responsible?</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sz="2400" dirty="0"/>
              <a:t>RTO/RPO – what are you talking about?</a:t>
            </a:r>
            <a:endParaRPr lang="en-US" sz="2400" dirty="0">
              <a:latin typeface="AvantGarde Bk BT Book" panose="020B0402020202020204" pitchFamily="34" charset="0"/>
            </a:endParaRP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107042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a:bodyPr>
          <a:lstStyle/>
          <a:p>
            <a:r>
              <a:rPr lang="en-US" dirty="0"/>
              <a:t>Working together.</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3052621" y="4284321"/>
            <a:ext cx="2068849" cy="2067379"/>
          </a:xfrm>
        </p:spPr>
      </p:pic>
      <p:pic>
        <p:nvPicPr>
          <p:cNvPr id="14" name="Picture Placeholder 13" descr="A person sitting at a table with a computer&#10;&#10;Description automatically generated">
            <a:extLst>
              <a:ext uri="{FF2B5EF4-FFF2-40B4-BE49-F238E27FC236}">
                <a16:creationId xmlns:a16="http://schemas.microsoft.com/office/drawing/2014/main" id="{18A5C5C2-A353-2E4A-A144-3C94AD78F0CC}"/>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9FFBAE4-D5CB-054C-89A0-896ECBCEE509}"/>
              </a:ext>
            </a:extLst>
          </p:cNvPr>
          <p:cNvSpPr>
            <a:spLocks noGrp="1"/>
          </p:cNvSpPr>
          <p:nvPr>
            <p:ph type="body" sz="quarter" idx="18"/>
          </p:nvPr>
        </p:nvSpPr>
        <p:spPr>
          <a:xfrm>
            <a:off x="8439002" y="2529274"/>
            <a:ext cx="2878112" cy="1750397"/>
          </a:xfrm>
        </p:spPr>
        <p:txBody>
          <a:bodyPr/>
          <a:lstStyle/>
          <a:p>
            <a:r>
              <a:rPr lang="en-US" sz="2400" dirty="0"/>
              <a:t>The junior and senior DBAs and the business can all work and grow together.</a:t>
            </a:r>
            <a:endParaRPr lang="en-US" sz="2400" dirty="0">
              <a:latin typeface="AvantGarde Bk BT Book" panose="020B0402020202020204" pitchFamily="34" charset="0"/>
            </a:endParaRP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tx1">
                  <a:lumMod val="75000"/>
                  <a:lumOff val="25000"/>
                </a:schemeClr>
              </a:solidFill>
              <a:latin typeface="AvantGarde Bk BT Book" panose="020B0402020202020204" pitchFamily="34" charset="0"/>
            </a:endParaRPr>
          </a:p>
        </p:txBody>
      </p:sp>
    </p:spTree>
    <p:extLst>
      <p:ext uri="{BB962C8B-B14F-4D97-AF65-F5344CB8AC3E}">
        <p14:creationId xmlns:p14="http://schemas.microsoft.com/office/powerpoint/2010/main" val="2426602072"/>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7" ma:contentTypeDescription="Create a new document." ma:contentTypeScope="" ma:versionID="41d284efff04971e4c52463653847435">
  <xsd:schema xmlns:xsd="http://www.w3.org/2001/XMLSchema" xmlns:xs="http://www.w3.org/2001/XMLSchema" xmlns:p="http://schemas.microsoft.com/office/2006/metadata/properties" xmlns:ns2="ac2cf9c6-a5cc-43ca-99ef-a3ab066b4ae5" targetNamespace="http://schemas.microsoft.com/office/2006/metadata/properties" ma:root="true" ma:fieldsID="fb138d93b2406d688c2406c0987faa03"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C60976-2800-4D6A-B8D2-CF8D78F86478}">
  <ds:schemaRefs>
    <ds:schemaRef ds:uri="http://schemas.microsoft.com/sharepoint/v3/contenttype/forms"/>
  </ds:schemaRefs>
</ds:datastoreItem>
</file>

<file path=customXml/itemProps2.xml><?xml version="1.0" encoding="utf-8"?>
<ds:datastoreItem xmlns:ds="http://schemas.openxmlformats.org/officeDocument/2006/customXml" ds:itemID="{DE43F97A-2366-4968-82D7-011B8518D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A5888-9705-4D73-B45E-466F1EA731A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7668</TotalTime>
  <Words>4344</Words>
  <Application>Microsoft Office PowerPoint</Application>
  <PresentationFormat>Widescreen</PresentationFormat>
  <Paragraphs>249</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AvantGarde Bk BT Book</vt:lpstr>
      <vt:lpstr>AvantGarde Bk BT Demi</vt:lpstr>
      <vt:lpstr>Calibri</vt:lpstr>
      <vt:lpstr>Verdana</vt:lpstr>
      <vt:lpstr>Pragmatic Works</vt:lpstr>
      <vt:lpstr>   Data Backup and Recovery Best Practices</vt:lpstr>
      <vt:lpstr>Who am I??</vt:lpstr>
      <vt:lpstr>Backups – What are they?</vt:lpstr>
      <vt:lpstr>Restores – What are they?</vt:lpstr>
      <vt:lpstr>Then who is responsible?</vt:lpstr>
      <vt:lpstr>Then who is responsible?</vt:lpstr>
      <vt:lpstr>Then who is responsible?</vt:lpstr>
      <vt:lpstr>Then who is responsible?</vt:lpstr>
      <vt:lpstr>Working together.</vt:lpstr>
      <vt:lpstr>Types of Backups – System </vt:lpstr>
      <vt:lpstr>Types of Backups - Database</vt:lpstr>
      <vt:lpstr>Azure Backups??</vt:lpstr>
      <vt:lpstr>Defense in Depth – why not?</vt:lpstr>
      <vt:lpstr>Recovery Practices</vt:lpstr>
      <vt:lpstr>Offsite Backups – care and feeding</vt:lpstr>
      <vt:lpstr>Scheduling and Alerts</vt:lpstr>
      <vt:lpstr>Data Backups – uses and scenarios</vt:lpstr>
      <vt:lpstr>Errata – other items</vt:lpstr>
      <vt:lpstr>Checklist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karobito@gmail.com</cp:lastModifiedBy>
  <cp:revision>72</cp:revision>
  <cp:lastPrinted>2019-01-11T19:40:18Z</cp:lastPrinted>
  <dcterms:created xsi:type="dcterms:W3CDTF">2019-01-10T16:41:43Z</dcterms:created>
  <dcterms:modified xsi:type="dcterms:W3CDTF">2020-03-06T17:08:43Z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