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59" r:id="rId5"/>
    <p:sldId id="273" r:id="rId6"/>
    <p:sldId id="261" r:id="rId7"/>
    <p:sldId id="308" r:id="rId8"/>
    <p:sldId id="309" r:id="rId9"/>
    <p:sldId id="310" r:id="rId10"/>
    <p:sldId id="311" r:id="rId11"/>
    <p:sldId id="262" r:id="rId12"/>
    <p:sldId id="280" r:id="rId13"/>
    <p:sldId id="312" r:id="rId14"/>
    <p:sldId id="281" r:id="rId15"/>
    <p:sldId id="313" r:id="rId16"/>
    <p:sldId id="314" r:id="rId17"/>
    <p:sldId id="315" r:id="rId18"/>
    <p:sldId id="316" r:id="rId19"/>
    <p:sldId id="317" r:id="rId20"/>
    <p:sldId id="318" r:id="rId21"/>
    <p:sldId id="320" r:id="rId22"/>
    <p:sldId id="325" r:id="rId23"/>
    <p:sldId id="326" r:id="rId24"/>
    <p:sldId id="319" r:id="rId25"/>
    <p:sldId id="321" r:id="rId26"/>
    <p:sldId id="274" r:id="rId27"/>
    <p:sldId id="322" r:id="rId28"/>
    <p:sldId id="323" r:id="rId29"/>
    <p:sldId id="324" r:id="rId30"/>
    <p:sldId id="327" r:id="rId31"/>
    <p:sldId id="275" r:id="rId32"/>
    <p:sldId id="328" r:id="rId33"/>
    <p:sldId id="329" r:id="rId34"/>
    <p:sldId id="330" r:id="rId35"/>
    <p:sldId id="331" r:id="rId36"/>
    <p:sldId id="332" r:id="rId37"/>
    <p:sldId id="333" r:id="rId38"/>
    <p:sldId id="306" r:id="rId39"/>
    <p:sldId id="307" r:id="rId40"/>
    <p:sldId id="270" r:id="rId4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45260" autoAdjust="0"/>
  </p:normalViewPr>
  <p:slideViewPr>
    <p:cSldViewPr snapToGrid="0" snapToObjects="1">
      <p:cViewPr varScale="1">
        <p:scale>
          <a:sx n="32" d="100"/>
          <a:sy n="32" d="100"/>
        </p:scale>
        <p:origin x="2022"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EC858830-DBBA-3141-8AA0-46484002B111}" type="datetimeFigureOut">
              <a:rPr lang="en-US" smtClean="0"/>
              <a:t>3/25/2020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8F7BF0D4-C961-4307-A762-F6A1B52AF67D}" type="datetimeFigureOut">
              <a:rPr lang="en-US" smtClean="0"/>
              <a:t>3/25/2020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5A2FE82-781B-40C2-A341-761DBAC492A4}" type="slidenum">
              <a:rPr lang="en-US" smtClean="0"/>
              <a:t>‹#›</a:t>
            </a:fld>
            <a:endParaRPr lang="en-US"/>
          </a:p>
        </p:txBody>
      </p:sp>
    </p:spTree>
    <p:extLst>
      <p:ext uri="{BB962C8B-B14F-4D97-AF65-F5344CB8AC3E}">
        <p14:creationId xmlns:p14="http://schemas.microsoft.com/office/powerpoint/2010/main" val="100568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A2FE82-781B-40C2-A341-761DBAC492A4}" type="slidenum">
              <a:rPr lang="en-US" smtClean="0"/>
              <a:t>1</a:t>
            </a:fld>
            <a:endParaRPr lang="en-US"/>
          </a:p>
        </p:txBody>
      </p:sp>
    </p:spTree>
    <p:extLst>
      <p:ext uri="{BB962C8B-B14F-4D97-AF65-F5344CB8AC3E}">
        <p14:creationId xmlns:p14="http://schemas.microsoft.com/office/powerpoint/2010/main" val="419065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assess the situation.</a:t>
            </a:r>
          </a:p>
          <a:p>
            <a:endParaRPr lang="en-US" dirty="0"/>
          </a:p>
          <a:p>
            <a:r>
              <a:rPr lang="en-US" dirty="0"/>
              <a:t>Look at the scope, triage the problem.  While there may be a bigger issue that needs to be fixed, due to the time it will take to recover the system (bring offsite tapes onsite or copying the backups onsite or spinning up that secondary server), there may be something else smaller that can be done right now!</a:t>
            </a:r>
          </a:p>
          <a:p>
            <a:endParaRPr lang="en-US" dirty="0"/>
          </a:p>
          <a:p>
            <a:r>
              <a:rPr lang="en-US" dirty="0"/>
              <a:t>Since you had the conversation with the business and you know what’s important, it will be easier to make that decision and implement it!</a:t>
            </a:r>
          </a:p>
          <a:p>
            <a:endParaRPr lang="en-US" dirty="0"/>
          </a:p>
          <a:p>
            <a:r>
              <a:rPr lang="en-US" dirty="0"/>
              <a:t>It also could be that another system is ready to tip over the cliff, but you can put some measures into place to keep it from becoming another disaster!</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10</a:t>
            </a:fld>
            <a:endParaRPr lang="en-US"/>
          </a:p>
        </p:txBody>
      </p:sp>
    </p:spTree>
    <p:extLst>
      <p:ext uri="{BB962C8B-B14F-4D97-AF65-F5344CB8AC3E}">
        <p14:creationId xmlns:p14="http://schemas.microsoft.com/office/powerpoint/2010/main" val="6979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server is gone, whether it’s in house, in another data center, or up in the cloud.</a:t>
            </a:r>
          </a:p>
          <a:p>
            <a:endParaRPr lang="en-US" dirty="0"/>
          </a:p>
          <a:p>
            <a:r>
              <a:rPr lang="en-US" dirty="0"/>
              <a:t>What’s the plan?</a:t>
            </a:r>
          </a:p>
          <a:p>
            <a:endParaRPr lang="en-US" dirty="0"/>
          </a:p>
          <a:p>
            <a:r>
              <a:rPr lang="en-US" dirty="0"/>
              <a:t>Ideally there will be a secondary server available, one that is either Hot (up and running and ideally current), or Cold, meaning it has to be started up and then have the last backup restored onto it.  </a:t>
            </a:r>
          </a:p>
          <a:p>
            <a:endParaRPr lang="en-US" dirty="0"/>
          </a:p>
          <a:p>
            <a:r>
              <a:rPr lang="en-US" dirty="0"/>
              <a:t>If it’s a hot server, perhaps certain applications and or services have to be shutdown due to this server now becoming the primary!</a:t>
            </a:r>
          </a:p>
          <a:p>
            <a:endParaRPr lang="en-US" dirty="0"/>
          </a:p>
          <a:p>
            <a:r>
              <a:rPr lang="en-US" dirty="0"/>
              <a:t>If it’s cold, let the customers know and make a cup of coffee.</a:t>
            </a:r>
          </a:p>
          <a:p>
            <a:endParaRPr lang="en-US" dirty="0"/>
          </a:p>
          <a:p>
            <a:r>
              <a:rPr lang="en-US" dirty="0"/>
              <a:t>If your DR plan involves another data center, the hot/cold conversation still applies along with any other changes like pointing applications to the right place!</a:t>
            </a:r>
          </a:p>
          <a:p>
            <a:endParaRPr lang="en-US" dirty="0"/>
          </a:p>
          <a:p>
            <a:r>
              <a:rPr lang="en-US" dirty="0"/>
              <a:t>Don’t forget about the storage discussion.  Perhaps the servers are just fine, but your SAN or NAS has given up the ghost.  Was the right person making sure that that device/infrastructure was being copied to another location?  If a multi-terabyte disk array goes kaput, it might take a little while for it to come back online!  </a:t>
            </a:r>
          </a:p>
          <a:p>
            <a:endParaRPr lang="en-US" dirty="0"/>
          </a:p>
          <a:p>
            <a:r>
              <a:rPr lang="en-US" dirty="0"/>
              <a:t>Part of your discussion with your data center provider should encompass the following topics – network redundancy, server redundancy, power redundancy for the whole data center (</a:t>
            </a:r>
            <a:r>
              <a:rPr lang="en-US" dirty="0" err="1"/>
              <a:t>ie</a:t>
            </a:r>
            <a:r>
              <a:rPr lang="en-US" dirty="0"/>
              <a:t>, battery backup and generator) as well as PEOPLE redundancy.  What measures do they have in place to make sure they have the staff to cover during a disaster.</a:t>
            </a:r>
          </a:p>
          <a:p>
            <a:endParaRPr lang="en-US" dirty="0"/>
          </a:p>
          <a:p>
            <a:r>
              <a:rPr lang="en-US" dirty="0"/>
              <a:t>Legacy equipment.  What if you have some old servers that need specific </a:t>
            </a:r>
            <a:r>
              <a:rPr lang="en-US" dirty="0" err="1"/>
              <a:t>harddrives</a:t>
            </a:r>
            <a:r>
              <a:rPr lang="en-US" dirty="0"/>
              <a:t> or other parts to function?  Better make sure those are on the shelf and ready to go!</a:t>
            </a:r>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11</a:t>
            </a:fld>
            <a:endParaRPr lang="en-US"/>
          </a:p>
        </p:txBody>
      </p:sp>
    </p:spTree>
    <p:extLst>
      <p:ext uri="{BB962C8B-B14F-4D97-AF65-F5344CB8AC3E}">
        <p14:creationId xmlns:p14="http://schemas.microsoft.com/office/powerpoint/2010/main" val="200022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actual servers have been planned out, maybe even a blended strategy that involves both an alternate terrestrial data center as well as one in Azure.  </a:t>
            </a:r>
          </a:p>
          <a:p>
            <a:endParaRPr lang="en-US" dirty="0"/>
          </a:p>
          <a:p>
            <a:r>
              <a:rPr lang="en-US" dirty="0"/>
              <a:t>If backups are not being automatically restored on these server, how long will take to get the backup to the server and how long will it take to restore it on the server??</a:t>
            </a:r>
          </a:p>
          <a:p>
            <a:endParaRPr lang="en-US" dirty="0"/>
          </a:p>
          <a:p>
            <a:r>
              <a:rPr lang="en-US" dirty="0"/>
              <a:t>Anything else that needs to restored in order get the business online?  Users/Roles/Security in general?  DNS records need to be changed?  Perhaps there is a critical shared file that is missing?  All of this has to be planned for as best as possible.  </a:t>
            </a:r>
          </a:p>
          <a:p>
            <a:endParaRPr lang="en-US" dirty="0"/>
          </a:p>
          <a:p>
            <a:r>
              <a:rPr lang="en-US" dirty="0"/>
              <a:t>Another fun gotcha, make sure there is enough space to restore the backups!</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12</a:t>
            </a:fld>
            <a:endParaRPr lang="en-US"/>
          </a:p>
        </p:txBody>
      </p:sp>
    </p:spTree>
    <p:extLst>
      <p:ext uri="{BB962C8B-B14F-4D97-AF65-F5344CB8AC3E}">
        <p14:creationId xmlns:p14="http://schemas.microsoft.com/office/powerpoint/2010/main" val="53114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are all issues that you may run into if you try to use your secondary databases as primary.</a:t>
            </a:r>
          </a:p>
        </p:txBody>
      </p:sp>
      <p:sp>
        <p:nvSpPr>
          <p:cNvPr id="4" name="Slide Number Placeholder 3"/>
          <p:cNvSpPr>
            <a:spLocks noGrp="1"/>
          </p:cNvSpPr>
          <p:nvPr>
            <p:ph type="sldNum" sz="quarter" idx="5"/>
          </p:nvPr>
        </p:nvSpPr>
        <p:spPr/>
        <p:txBody>
          <a:bodyPr/>
          <a:lstStyle/>
          <a:p>
            <a:fld id="{A5A2FE82-781B-40C2-A341-761DBAC492A4}" type="slidenum">
              <a:rPr lang="en-US" smtClean="0"/>
              <a:t>13</a:t>
            </a:fld>
            <a:endParaRPr lang="en-US"/>
          </a:p>
        </p:txBody>
      </p:sp>
    </p:spTree>
    <p:extLst>
      <p:ext uri="{BB962C8B-B14F-4D97-AF65-F5344CB8AC3E}">
        <p14:creationId xmlns:p14="http://schemas.microsoft.com/office/powerpoint/2010/main" val="288429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Perhaps the business can get by with certain tables.  As a clever DBA, you were already making copies of these tables to make sure they were there for the business just in case….</a:t>
            </a:r>
          </a:p>
          <a:p>
            <a:endParaRPr lang="en-US" dirty="0"/>
          </a:p>
          <a:p>
            <a:pPr defTabSz="939363"/>
            <a:r>
              <a:rPr lang="en-US" dirty="0"/>
              <a:t>They might be half measures, but if you have some critical data available that will allow the business to function well enough even if you don’t have all the transactions available at this point in time.  </a:t>
            </a:r>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14</a:t>
            </a:fld>
            <a:endParaRPr lang="en-US"/>
          </a:p>
        </p:txBody>
      </p:sp>
    </p:spTree>
    <p:extLst>
      <p:ext uri="{BB962C8B-B14F-4D97-AF65-F5344CB8AC3E}">
        <p14:creationId xmlns:p14="http://schemas.microsoft.com/office/powerpoint/2010/main" val="387105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Work with HR…..work with HR……work with HR……</a:t>
            </a:r>
          </a:p>
          <a:p>
            <a:endParaRPr lang="en-US" dirty="0"/>
          </a:p>
          <a:p>
            <a:r>
              <a:rPr lang="en-US" dirty="0"/>
              <a:t>In order to make any HA and/or DR plan work, the business has to make sure the people resources are available for when the crisis hits.</a:t>
            </a:r>
          </a:p>
          <a:p>
            <a:endParaRPr lang="en-US" dirty="0"/>
          </a:p>
          <a:p>
            <a:r>
              <a:rPr lang="en-US" dirty="0"/>
              <a:t>Simple things like team calendars can make it a lot easier for planning and perhaps keep from losing too many resources at once.</a:t>
            </a:r>
          </a:p>
          <a:p>
            <a:r>
              <a:rPr lang="en-US" dirty="0"/>
              <a:t>Have a phone list available.  </a:t>
            </a:r>
          </a:p>
          <a:p>
            <a:endParaRPr lang="en-US" dirty="0"/>
          </a:p>
          <a:p>
            <a:r>
              <a:rPr lang="en-US" dirty="0"/>
              <a:t>The business can also plan on having extra resources available </a:t>
            </a:r>
            <a:r>
              <a:rPr lang="en-US" dirty="0" err="1"/>
              <a:t>oncall</a:t>
            </a:r>
            <a:r>
              <a:rPr lang="en-US" dirty="0"/>
              <a:t> for such a situation.</a:t>
            </a:r>
          </a:p>
        </p:txBody>
      </p:sp>
      <p:sp>
        <p:nvSpPr>
          <p:cNvPr id="4" name="Slide Number Placeholder 3"/>
          <p:cNvSpPr>
            <a:spLocks noGrp="1"/>
          </p:cNvSpPr>
          <p:nvPr>
            <p:ph type="sldNum" sz="quarter" idx="5"/>
          </p:nvPr>
        </p:nvSpPr>
        <p:spPr/>
        <p:txBody>
          <a:bodyPr/>
          <a:lstStyle/>
          <a:p>
            <a:fld id="{A5A2FE82-781B-40C2-A341-761DBAC492A4}" type="slidenum">
              <a:rPr lang="en-US" smtClean="0"/>
              <a:t>15</a:t>
            </a:fld>
            <a:endParaRPr lang="en-US"/>
          </a:p>
        </p:txBody>
      </p:sp>
    </p:spTree>
    <p:extLst>
      <p:ext uri="{BB962C8B-B14F-4D97-AF65-F5344CB8AC3E}">
        <p14:creationId xmlns:p14="http://schemas.microsoft.com/office/powerpoint/2010/main" val="46602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long does it take to recreate your work environment when you get a new laptop at work?  How long would it take when the network was down and you were under stress?  Perhaps in a natural disaster, you are stuck on the wrong side of the bridge/lake/city/ocean.  But, if you were able to get any network connection, you could then login to your trusty extra development workstation with all of your tools and connections and passwords and start fixing things!  </a:t>
            </a:r>
          </a:p>
          <a:p>
            <a:endParaRPr lang="en-US" dirty="0"/>
          </a:p>
          <a:p>
            <a:r>
              <a:rPr lang="en-US" dirty="0"/>
              <a:t>Randolph’s article is a good point of how you can be a little more ready.</a:t>
            </a:r>
          </a:p>
        </p:txBody>
      </p:sp>
      <p:sp>
        <p:nvSpPr>
          <p:cNvPr id="4" name="Slide Number Placeholder 3"/>
          <p:cNvSpPr>
            <a:spLocks noGrp="1"/>
          </p:cNvSpPr>
          <p:nvPr>
            <p:ph type="sldNum" sz="quarter" idx="5"/>
          </p:nvPr>
        </p:nvSpPr>
        <p:spPr/>
        <p:txBody>
          <a:bodyPr/>
          <a:lstStyle/>
          <a:p>
            <a:fld id="{A5A2FE82-781B-40C2-A341-761DBAC492A4}" type="slidenum">
              <a:rPr lang="en-US" smtClean="0"/>
              <a:t>16</a:t>
            </a:fld>
            <a:endParaRPr lang="en-US"/>
          </a:p>
        </p:txBody>
      </p:sp>
    </p:spTree>
    <p:extLst>
      <p:ext uri="{BB962C8B-B14F-4D97-AF65-F5344CB8AC3E}">
        <p14:creationId xmlns:p14="http://schemas.microsoft.com/office/powerpoint/2010/main" val="255198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friends at Microsoft want to make sure that if you are paying for Software Assurance, you have some good solid options.</a:t>
            </a:r>
          </a:p>
          <a:p>
            <a:endParaRPr lang="en-US" dirty="0"/>
          </a:p>
          <a:p>
            <a:r>
              <a:rPr lang="en-US" dirty="0"/>
              <a:t>Microsoft has added extra benefits for existing Software Assurance customers.</a:t>
            </a:r>
          </a:p>
          <a:p>
            <a:endParaRPr lang="en-US" dirty="0"/>
          </a:p>
          <a:p>
            <a:r>
              <a:rPr lang="en-US" dirty="0"/>
              <a:t>Before they were allowed one extra instance for HA only, but now you can have both the included HA instance </a:t>
            </a:r>
          </a:p>
          <a:p>
            <a:endParaRPr lang="en-US" dirty="0"/>
          </a:p>
          <a:p>
            <a:r>
              <a:rPr lang="en-US" dirty="0"/>
              <a:t>as well as up to two stand-by (</a:t>
            </a:r>
            <a:r>
              <a:rPr lang="en-US" dirty="0" err="1"/>
              <a:t>ie</a:t>
            </a:r>
            <a:r>
              <a:rPr lang="en-US" dirty="0"/>
              <a:t>, asynchronous instance) instances for DR purposes.  In addition, the HA (synchronous) instance can also be in Azure, </a:t>
            </a:r>
          </a:p>
          <a:p>
            <a:endParaRPr lang="en-US" dirty="0"/>
          </a:p>
          <a:p>
            <a:r>
              <a:rPr lang="en-US" dirty="0"/>
              <a:t>so the only cost there will be for the server costs, not the licensing anymore.  </a:t>
            </a:r>
          </a:p>
          <a:p>
            <a:endParaRPr lang="en-US" dirty="0"/>
          </a:p>
          <a:p>
            <a:r>
              <a:rPr lang="en-US" dirty="0"/>
              <a:t>“All supported versions” are covered under this, so it may go back as far as 2008R2.</a:t>
            </a:r>
          </a:p>
        </p:txBody>
      </p:sp>
      <p:sp>
        <p:nvSpPr>
          <p:cNvPr id="4" name="Slide Number Placeholder 3"/>
          <p:cNvSpPr>
            <a:spLocks noGrp="1"/>
          </p:cNvSpPr>
          <p:nvPr>
            <p:ph type="sldNum" sz="quarter" idx="5"/>
          </p:nvPr>
        </p:nvSpPr>
        <p:spPr/>
        <p:txBody>
          <a:bodyPr/>
          <a:lstStyle/>
          <a:p>
            <a:fld id="{A5A2FE82-781B-40C2-A341-761DBAC492A4}" type="slidenum">
              <a:rPr lang="en-US" smtClean="0"/>
              <a:t>17</a:t>
            </a:fld>
            <a:endParaRPr lang="en-US"/>
          </a:p>
        </p:txBody>
      </p:sp>
    </p:spTree>
    <p:extLst>
      <p:ext uri="{BB962C8B-B14F-4D97-AF65-F5344CB8AC3E}">
        <p14:creationId xmlns:p14="http://schemas.microsoft.com/office/powerpoint/2010/main" val="901036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synchronous replica is being written to at the same time as the primary storage.  This allows for automatic failover scenarios.</a:t>
            </a:r>
          </a:p>
          <a:p>
            <a:endParaRPr lang="en-US" dirty="0"/>
          </a:p>
          <a:p>
            <a:r>
              <a:rPr lang="en-US" dirty="0"/>
              <a:t>An asynchronous replica is being written to after the primary storage has been written to.  This can be a very short delay, but it means it will still be slightly behind and there could be data loss.</a:t>
            </a:r>
          </a:p>
          <a:p>
            <a:endParaRPr lang="en-US" dirty="0"/>
          </a:p>
          <a:p>
            <a:r>
              <a:rPr lang="en-US" dirty="0"/>
              <a:t>But, advantages include a big savings on bandwidth and it can also help improve performance.   It usually gets down to I/</a:t>
            </a:r>
            <a:r>
              <a:rPr lang="en-US" dirty="0" err="1"/>
              <a:t>Os</a:t>
            </a:r>
            <a:r>
              <a:rPr lang="en-US" dirty="0"/>
              <a:t>, so in an asynchronous situation, the writes will be serial instead of being parallel, which will save a lot of time and effort.</a:t>
            </a:r>
          </a:p>
        </p:txBody>
      </p:sp>
      <p:sp>
        <p:nvSpPr>
          <p:cNvPr id="4" name="Slide Number Placeholder 3"/>
          <p:cNvSpPr>
            <a:spLocks noGrp="1"/>
          </p:cNvSpPr>
          <p:nvPr>
            <p:ph type="sldNum" sz="quarter" idx="5"/>
          </p:nvPr>
        </p:nvSpPr>
        <p:spPr/>
        <p:txBody>
          <a:bodyPr/>
          <a:lstStyle/>
          <a:p>
            <a:fld id="{A5A2FE82-781B-40C2-A341-761DBAC492A4}" type="slidenum">
              <a:rPr lang="en-US" smtClean="0"/>
              <a:t>18</a:t>
            </a:fld>
            <a:endParaRPr lang="en-US"/>
          </a:p>
        </p:txBody>
      </p:sp>
    </p:spTree>
    <p:extLst>
      <p:ext uri="{BB962C8B-B14F-4D97-AF65-F5344CB8AC3E}">
        <p14:creationId xmlns:p14="http://schemas.microsoft.com/office/powerpoint/2010/main" val="41681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19</a:t>
            </a:fld>
            <a:endParaRPr lang="en-US"/>
          </a:p>
        </p:txBody>
      </p:sp>
    </p:spTree>
    <p:extLst>
      <p:ext uri="{BB962C8B-B14F-4D97-AF65-F5344CB8AC3E}">
        <p14:creationId xmlns:p14="http://schemas.microsoft.com/office/powerpoint/2010/main" val="44309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2</a:t>
            </a:fld>
            <a:endParaRPr lang="en-US"/>
          </a:p>
        </p:txBody>
      </p:sp>
    </p:spTree>
    <p:extLst>
      <p:ext uri="{BB962C8B-B14F-4D97-AF65-F5344CB8AC3E}">
        <p14:creationId xmlns:p14="http://schemas.microsoft.com/office/powerpoint/2010/main" val="251085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20</a:t>
            </a:fld>
            <a:endParaRPr lang="en-US"/>
          </a:p>
        </p:txBody>
      </p:sp>
    </p:spTree>
    <p:extLst>
      <p:ext uri="{BB962C8B-B14F-4D97-AF65-F5344CB8AC3E}">
        <p14:creationId xmlns:p14="http://schemas.microsoft.com/office/powerpoint/2010/main" val="286551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your hardware needs and your licensing costs.</a:t>
            </a:r>
          </a:p>
          <a:p>
            <a:endParaRPr lang="en-US" dirty="0"/>
          </a:p>
          <a:p>
            <a:pPr marL="234841" indent="-234841">
              <a:buAutoNum type="arabicParenR"/>
            </a:pPr>
            <a:r>
              <a:rPr lang="en-US" dirty="0"/>
              <a:t>Microsoft does licensing for both Enterprise and Standard based on the CORE price.  If your HA or DR server has fewer cores, it’s a lower cost.</a:t>
            </a:r>
          </a:p>
          <a:p>
            <a:pPr marL="234841" indent="-234841">
              <a:buAutoNum type="arabicParenR"/>
            </a:pPr>
            <a:r>
              <a:rPr lang="en-US" dirty="0"/>
              <a:t>The Server + CAL model is still a viable option.  The Server standalone price is VERY low, but you have to have CALs with it.  In a DR scenario, perhaps only a few critical staff are needed to make the business run, so the Server + CAL model might work just fine.</a:t>
            </a:r>
          </a:p>
          <a:p>
            <a:pPr marL="234841" indent="-234841">
              <a:buAutoNum type="arabicParenR"/>
            </a:pPr>
            <a:r>
              <a:rPr lang="en-US" dirty="0"/>
              <a:t>The truth is, do what you need to do to get the business working – </a:t>
            </a:r>
            <a:r>
              <a:rPr lang="en-US" dirty="0" err="1"/>
              <a:t>ie</a:t>
            </a:r>
            <a:r>
              <a:rPr lang="en-US" dirty="0"/>
              <a:t>, ask for forgiveness rather than permission.  Worry about a licensing audit down the road.  </a:t>
            </a:r>
          </a:p>
          <a:p>
            <a:pPr marL="234841" indent="-234841">
              <a:buAutoNum type="arabicParenR"/>
            </a:pPr>
            <a:r>
              <a:rPr lang="en-US" dirty="0"/>
              <a:t>Finally, have that conversation with the business about how creative you might need to be in order to get the job done and keep the business running!  </a:t>
            </a:r>
          </a:p>
          <a:p>
            <a:pPr marL="234841" indent="-234841">
              <a:buAutoNum type="arabicParenR"/>
            </a:pPr>
            <a:endParaRPr lang="en-US" dirty="0"/>
          </a:p>
          <a:p>
            <a:pPr marL="234841" indent="-234841">
              <a:buAutoNum type="arabicParenR"/>
            </a:pPr>
            <a:r>
              <a:rPr lang="en-US" dirty="0"/>
              <a:t>How much is your time worth?  Perhaps it would be better for the DBA to be working on additional plans instead of worrying about saving some dollars on licenses.  I am guilty of this one as well!</a:t>
            </a:r>
          </a:p>
        </p:txBody>
      </p:sp>
      <p:sp>
        <p:nvSpPr>
          <p:cNvPr id="4" name="Slide Number Placeholder 3"/>
          <p:cNvSpPr>
            <a:spLocks noGrp="1"/>
          </p:cNvSpPr>
          <p:nvPr>
            <p:ph type="sldNum" sz="quarter" idx="5"/>
          </p:nvPr>
        </p:nvSpPr>
        <p:spPr/>
        <p:txBody>
          <a:bodyPr/>
          <a:lstStyle/>
          <a:p>
            <a:fld id="{A5A2FE82-781B-40C2-A341-761DBAC492A4}" type="slidenum">
              <a:rPr lang="en-US" smtClean="0"/>
              <a:t>21</a:t>
            </a:fld>
            <a:endParaRPr lang="en-US"/>
          </a:p>
        </p:txBody>
      </p:sp>
    </p:spTree>
    <p:extLst>
      <p:ext uri="{BB962C8B-B14F-4D97-AF65-F5344CB8AC3E}">
        <p14:creationId xmlns:p14="http://schemas.microsoft.com/office/powerpoint/2010/main" val="288019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A2FE82-781B-40C2-A341-761DBAC492A4}" type="slidenum">
              <a:rPr lang="en-US" smtClean="0"/>
              <a:t>22</a:t>
            </a:fld>
            <a:endParaRPr lang="en-US"/>
          </a:p>
        </p:txBody>
      </p:sp>
    </p:spTree>
    <p:extLst>
      <p:ext uri="{BB962C8B-B14F-4D97-AF65-F5344CB8AC3E}">
        <p14:creationId xmlns:p14="http://schemas.microsoft.com/office/powerpoint/2010/main" val="3013125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23</a:t>
            </a:fld>
            <a:endParaRPr lang="en-US"/>
          </a:p>
        </p:txBody>
      </p:sp>
    </p:spTree>
    <p:extLst>
      <p:ext uri="{BB962C8B-B14F-4D97-AF65-F5344CB8AC3E}">
        <p14:creationId xmlns:p14="http://schemas.microsoft.com/office/powerpoint/2010/main" val="2871695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24</a:t>
            </a:fld>
            <a:endParaRPr lang="en-US"/>
          </a:p>
        </p:txBody>
      </p:sp>
    </p:spTree>
    <p:extLst>
      <p:ext uri="{BB962C8B-B14F-4D97-AF65-F5344CB8AC3E}">
        <p14:creationId xmlns:p14="http://schemas.microsoft.com/office/powerpoint/2010/main" val="3694636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25</a:t>
            </a:fld>
            <a:endParaRPr lang="en-US"/>
          </a:p>
        </p:txBody>
      </p:sp>
    </p:spTree>
    <p:extLst>
      <p:ext uri="{BB962C8B-B14F-4D97-AF65-F5344CB8AC3E}">
        <p14:creationId xmlns:p14="http://schemas.microsoft.com/office/powerpoint/2010/main" val="4013906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Each Fault Domain represents a standalone server rack with redundant network connections and power supplies, just like in an on-prem data center.  </a:t>
            </a:r>
          </a:p>
          <a:p>
            <a:endParaRPr lang="en-US" dirty="0"/>
          </a:p>
          <a:p>
            <a:r>
              <a:rPr lang="en-US" dirty="0"/>
              <a:t>Update Domains are used for patching and maintenance and are spread across Fault Domains within an Availability Set. </a:t>
            </a:r>
          </a:p>
          <a:p>
            <a:endParaRPr lang="en-US" dirty="0"/>
          </a:p>
          <a:p>
            <a:r>
              <a:rPr lang="en-US" dirty="0"/>
              <a:t>The point of all of this is to make sure that Azure VMs are not impacted by downtimes at a server (rack) level either through hardware/network issues or due to maintenance issues.  </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26</a:t>
            </a:fld>
            <a:endParaRPr lang="en-US"/>
          </a:p>
        </p:txBody>
      </p:sp>
    </p:spTree>
    <p:extLst>
      <p:ext uri="{BB962C8B-B14F-4D97-AF65-F5344CB8AC3E}">
        <p14:creationId xmlns:p14="http://schemas.microsoft.com/office/powerpoint/2010/main" val="2679367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Availability Sets – covers a single data center</a:t>
            </a:r>
          </a:p>
          <a:p>
            <a:endParaRPr lang="en-US" dirty="0"/>
          </a:p>
          <a:p>
            <a:r>
              <a:rPr lang="en-US" dirty="0"/>
              <a:t>Availability Zones – covers multiple data centers in a Region</a:t>
            </a:r>
          </a:p>
          <a:p>
            <a:endParaRPr lang="en-US" dirty="0"/>
          </a:p>
          <a:p>
            <a:r>
              <a:rPr lang="en-US" dirty="0"/>
              <a:t>Region Pairs – offers protection across regions</a:t>
            </a:r>
          </a:p>
          <a:p>
            <a:endParaRPr lang="en-US" dirty="0"/>
          </a:p>
          <a:p>
            <a:r>
              <a:rPr lang="en-US" dirty="0"/>
              <a:t>Each one of these options offers progressively more protection and more expense.  </a:t>
            </a:r>
          </a:p>
          <a:p>
            <a:endParaRPr lang="en-US" dirty="0"/>
          </a:p>
          <a:p>
            <a:r>
              <a:rPr lang="en-US" dirty="0"/>
              <a:t>These options and concepts were certainly available before through data centers, especially the larger companies; Microsoft is just packaging it all under the Azure name.</a:t>
            </a:r>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27</a:t>
            </a:fld>
            <a:endParaRPr lang="en-US"/>
          </a:p>
        </p:txBody>
      </p:sp>
    </p:spTree>
    <p:extLst>
      <p:ext uri="{BB962C8B-B14F-4D97-AF65-F5344CB8AC3E}">
        <p14:creationId xmlns:p14="http://schemas.microsoft.com/office/powerpoint/2010/main" val="3257392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28</a:t>
            </a:fld>
            <a:endParaRPr lang="en-US"/>
          </a:p>
        </p:txBody>
      </p:sp>
    </p:spTree>
    <p:extLst>
      <p:ext uri="{BB962C8B-B14F-4D97-AF65-F5344CB8AC3E}">
        <p14:creationId xmlns:p14="http://schemas.microsoft.com/office/powerpoint/2010/main" val="3900048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29</a:t>
            </a:fld>
            <a:endParaRPr lang="en-US"/>
          </a:p>
        </p:txBody>
      </p:sp>
    </p:spTree>
    <p:extLst>
      <p:ext uri="{BB962C8B-B14F-4D97-AF65-F5344CB8AC3E}">
        <p14:creationId xmlns:p14="http://schemas.microsoft.com/office/powerpoint/2010/main" val="9288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a:t>
            </a:fld>
            <a:endParaRPr lang="en-US"/>
          </a:p>
        </p:txBody>
      </p:sp>
    </p:spTree>
    <p:extLst>
      <p:ext uri="{BB962C8B-B14F-4D97-AF65-F5344CB8AC3E}">
        <p14:creationId xmlns:p14="http://schemas.microsoft.com/office/powerpoint/2010/main" val="3646497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30</a:t>
            </a:fld>
            <a:endParaRPr lang="en-US"/>
          </a:p>
        </p:txBody>
      </p:sp>
    </p:spTree>
    <p:extLst>
      <p:ext uri="{BB962C8B-B14F-4D97-AF65-F5344CB8AC3E}">
        <p14:creationId xmlns:p14="http://schemas.microsoft.com/office/powerpoint/2010/main" val="766214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31</a:t>
            </a:fld>
            <a:endParaRPr lang="en-US"/>
          </a:p>
        </p:txBody>
      </p:sp>
    </p:spTree>
    <p:extLst>
      <p:ext uri="{BB962C8B-B14F-4D97-AF65-F5344CB8AC3E}">
        <p14:creationId xmlns:p14="http://schemas.microsoft.com/office/powerpoint/2010/main" val="3631916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32</a:t>
            </a:fld>
            <a:endParaRPr lang="en-US"/>
          </a:p>
        </p:txBody>
      </p:sp>
    </p:spTree>
    <p:extLst>
      <p:ext uri="{BB962C8B-B14F-4D97-AF65-F5344CB8AC3E}">
        <p14:creationId xmlns:p14="http://schemas.microsoft.com/office/powerpoint/2010/main" val="852020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33</a:t>
            </a:fld>
            <a:endParaRPr lang="en-US"/>
          </a:p>
        </p:txBody>
      </p:sp>
    </p:spTree>
    <p:extLst>
      <p:ext uri="{BB962C8B-B14F-4D97-AF65-F5344CB8AC3E}">
        <p14:creationId xmlns:p14="http://schemas.microsoft.com/office/powerpoint/2010/main" val="1731555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34</a:t>
            </a:fld>
            <a:endParaRPr lang="en-US"/>
          </a:p>
        </p:txBody>
      </p:sp>
    </p:spTree>
    <p:extLst>
      <p:ext uri="{BB962C8B-B14F-4D97-AF65-F5344CB8AC3E}">
        <p14:creationId xmlns:p14="http://schemas.microsoft.com/office/powerpoint/2010/main" val="410385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35</a:t>
            </a:fld>
            <a:endParaRPr lang="en-US"/>
          </a:p>
        </p:txBody>
      </p:sp>
    </p:spTree>
    <p:extLst>
      <p:ext uri="{BB962C8B-B14F-4D97-AF65-F5344CB8AC3E}">
        <p14:creationId xmlns:p14="http://schemas.microsoft.com/office/powerpoint/2010/main" val="2066034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36</a:t>
            </a:fld>
            <a:endParaRPr lang="en-US"/>
          </a:p>
        </p:txBody>
      </p:sp>
    </p:spTree>
    <p:extLst>
      <p:ext uri="{BB962C8B-B14F-4D97-AF65-F5344CB8AC3E}">
        <p14:creationId xmlns:p14="http://schemas.microsoft.com/office/powerpoint/2010/main" val="2038971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A2FE82-781B-40C2-A341-761DBAC492A4}" type="slidenum">
              <a:rPr lang="en-US" smtClean="0"/>
              <a:t>37</a:t>
            </a:fld>
            <a:endParaRPr lang="en-US"/>
          </a:p>
        </p:txBody>
      </p:sp>
    </p:spTree>
    <p:extLst>
      <p:ext uri="{BB962C8B-B14F-4D97-AF65-F5344CB8AC3E}">
        <p14:creationId xmlns:p14="http://schemas.microsoft.com/office/powerpoint/2010/main" val="329136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4</a:t>
            </a:fld>
            <a:endParaRPr lang="en-US"/>
          </a:p>
        </p:txBody>
      </p:sp>
    </p:spTree>
    <p:extLst>
      <p:ext uri="{BB962C8B-B14F-4D97-AF65-F5344CB8AC3E}">
        <p14:creationId xmlns:p14="http://schemas.microsoft.com/office/powerpoint/2010/main" val="202928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Servers have been evolving for the past twenty years with many new improvements like redundant power supplies, dual network cards, ERROR checking RAM, but the disks are always going to be one of the main problems.</a:t>
            </a:r>
          </a:p>
          <a:p>
            <a:endParaRPr lang="en-US" dirty="0"/>
          </a:p>
          <a:p>
            <a:r>
              <a:rPr lang="en-US" dirty="0"/>
              <a:t>Locally attached disk utilizes RAID technology along with hot swappable disks to maintain the server and the applications running on it.  RAID 5 and RAID 10 are both great examples of ways for your local storage to protect your data.  But….does the disk array have redundant connectors???</a:t>
            </a:r>
          </a:p>
          <a:p>
            <a:endParaRPr lang="en-US" dirty="0"/>
          </a:p>
          <a:p>
            <a:r>
              <a:rPr lang="en-US" dirty="0"/>
              <a:t>Also, even if your data is protected this way, is the OS disk also protected?  A downtime is a downtime, and if the OS disk dies, no server.  </a:t>
            </a:r>
          </a:p>
          <a:p>
            <a:endParaRPr lang="en-US" dirty="0"/>
          </a:p>
          <a:p>
            <a:r>
              <a:rPr lang="en-US" dirty="0"/>
              <a:t>In addition, what about a UPS for your server?  It might be just enough to keep the server running without interruption while the main power is restored/redirected.  </a:t>
            </a:r>
          </a:p>
          <a:p>
            <a:endParaRPr lang="en-US" dirty="0"/>
          </a:p>
          <a:p>
            <a:r>
              <a:rPr lang="en-US" dirty="0"/>
              <a:t>If your company has direct interaction with the people managing the data center, whether it be onsite or at a remote location, it’s best to find out what sort of redundant features are in place to make sure that there aren’t any blips in delivering data and applications to the business.  </a:t>
            </a:r>
          </a:p>
          <a:p>
            <a:endParaRPr lang="en-US" dirty="0"/>
          </a:p>
          <a:p>
            <a:r>
              <a:rPr lang="en-US" dirty="0"/>
              <a:t>What about your connection to the data center?  If your “pipe” goes down, no one can connect to the applications.  Having a backup WAN connection can be a really good idea.</a:t>
            </a:r>
          </a:p>
          <a:p>
            <a:endParaRPr lang="en-US" dirty="0"/>
          </a:p>
          <a:p>
            <a:r>
              <a:rPr lang="en-US" dirty="0"/>
              <a:t>It’s a little dizzying thinking about all of the permutations which is why it’s best to have a good conversation with the business about what really needs to be up and running!</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5</a:t>
            </a:fld>
            <a:endParaRPr lang="en-US"/>
          </a:p>
        </p:txBody>
      </p:sp>
    </p:spTree>
    <p:extLst>
      <p:ext uri="{BB962C8B-B14F-4D97-AF65-F5344CB8AC3E}">
        <p14:creationId xmlns:p14="http://schemas.microsoft.com/office/powerpoint/2010/main" val="5884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SQL Server comes with a lot of features that provide Highly Available data and applications.  Some of these features are as old as SQL Server 2000, but they’re all valid and have their own pros and cons</a:t>
            </a:r>
          </a:p>
          <a:p>
            <a:endParaRPr lang="en-US" dirty="0"/>
          </a:p>
          <a:p>
            <a:r>
              <a:rPr lang="en-US" dirty="0"/>
              <a:t>Backup and Restore – A good backup plan provides High Availability and a good restore plan provides Disaster Recovery.  By taking regular backups, your data is protected and those backups can be restored (logs mostly) to allow a quick recovery back to before the problem started.</a:t>
            </a:r>
          </a:p>
          <a:p>
            <a:endParaRPr lang="en-US" dirty="0"/>
          </a:p>
          <a:p>
            <a:r>
              <a:rPr lang="en-US" dirty="0"/>
              <a:t>Log Shipping – a very dependable technology that provides automatic restores of logs to maintain an additional copy of the database.  One side benefit is the fact that depending upon the interval and your response time, that second copy will have a NON-affected copy of the data which means </a:t>
            </a:r>
          </a:p>
          <a:p>
            <a:r>
              <a:rPr lang="en-US" dirty="0"/>
              <a:t>	a) Stop the restore of the logs</a:t>
            </a:r>
          </a:p>
          <a:p>
            <a:r>
              <a:rPr lang="en-US" dirty="0"/>
              <a:t>	b) Get a copy of that non-affected database back as soon as possible.</a:t>
            </a:r>
          </a:p>
          <a:p>
            <a:endParaRPr lang="en-US" dirty="0"/>
          </a:p>
          <a:p>
            <a:r>
              <a:rPr lang="en-US" dirty="0"/>
              <a:t>Mirroring – As long as a witness is being utilized, a Synchronous failover will happen, </a:t>
            </a:r>
            <a:r>
              <a:rPr lang="en-US" dirty="0" err="1"/>
              <a:t>ie</a:t>
            </a:r>
            <a:r>
              <a:rPr lang="en-US" dirty="0"/>
              <a:t>, the mirror will be current.  Note – there will be some scripting involved to point any clients at the new location of the database.  If the witness is not being used, the failover cannot be automatic and the mirror will not be completely in sync (</a:t>
            </a:r>
            <a:r>
              <a:rPr lang="en-US" dirty="0" err="1"/>
              <a:t>ie</a:t>
            </a:r>
            <a:r>
              <a:rPr lang="en-US" dirty="0"/>
              <a:t>, asynchronous).  Mirroring is mirroring to another SQL Server instance.</a:t>
            </a:r>
          </a:p>
          <a:p>
            <a:endParaRPr lang="en-US" dirty="0"/>
          </a:p>
          <a:p>
            <a:r>
              <a:rPr lang="en-US" dirty="0"/>
              <a:t>Always On AGs – the latest and greatest for SQL Server HA.  They work just fine, but Windows Failover Cluster also has to be installed on the servers, increasing the overall cost.  Synchronous or Asynchronous?  </a:t>
            </a:r>
          </a:p>
          <a:p>
            <a:endParaRPr lang="en-US" dirty="0"/>
          </a:p>
          <a:p>
            <a:r>
              <a:rPr lang="en-US" dirty="0"/>
              <a:t>Replication – It still works just fine and allows a form of HA.  By using replication of databases, MULTIPLE copies (</a:t>
            </a:r>
            <a:r>
              <a:rPr lang="en-US" dirty="0" err="1"/>
              <a:t>ie</a:t>
            </a:r>
            <a:r>
              <a:rPr lang="en-US" dirty="0"/>
              <a:t>, subscribers) can be created, thereby providing availability of the data to the business.  Note, while the replicated copy could be used with an application, a lot of scripting would need to be performed to repoint everything.</a:t>
            </a:r>
          </a:p>
          <a:p>
            <a:endParaRPr lang="en-US" dirty="0"/>
          </a:p>
          <a:p>
            <a:r>
              <a:rPr lang="en-US" dirty="0"/>
              <a:t>In all of these options, the standby, the secondary, the subscribers can all be used by the business at a minimum for </a:t>
            </a:r>
            <a:r>
              <a:rPr lang="en-US" dirty="0" err="1"/>
              <a:t>readonly</a:t>
            </a:r>
            <a:r>
              <a:rPr lang="en-US" dirty="0"/>
              <a:t>.  </a:t>
            </a:r>
          </a:p>
        </p:txBody>
      </p:sp>
      <p:sp>
        <p:nvSpPr>
          <p:cNvPr id="4" name="Slide Number Placeholder 3"/>
          <p:cNvSpPr>
            <a:spLocks noGrp="1"/>
          </p:cNvSpPr>
          <p:nvPr>
            <p:ph type="sldNum" sz="quarter" idx="5"/>
          </p:nvPr>
        </p:nvSpPr>
        <p:spPr/>
        <p:txBody>
          <a:bodyPr/>
          <a:lstStyle/>
          <a:p>
            <a:fld id="{A5A2FE82-781B-40C2-A341-761DBAC492A4}" type="slidenum">
              <a:rPr lang="en-US" smtClean="0"/>
              <a:t>6</a:t>
            </a:fld>
            <a:endParaRPr lang="en-US"/>
          </a:p>
        </p:txBody>
      </p:sp>
    </p:spTree>
    <p:extLst>
      <p:ext uri="{BB962C8B-B14F-4D97-AF65-F5344CB8AC3E}">
        <p14:creationId xmlns:p14="http://schemas.microsoft.com/office/powerpoint/2010/main" val="19973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replication and restores can be used to make sure that tables are available, sometimes just a simple copy of the table is all that’s needed for the business.</a:t>
            </a:r>
          </a:p>
          <a:p>
            <a:endParaRPr lang="en-US" dirty="0"/>
          </a:p>
          <a:p>
            <a:r>
              <a:rPr lang="en-US" dirty="0"/>
              <a:t>Just like I mentioned in my Backup and Recovery Webinar at the beginning of the month, there are some simple tricks that can be used to keep those tables available.</a:t>
            </a:r>
          </a:p>
          <a:p>
            <a:endParaRPr lang="en-US" dirty="0"/>
          </a:p>
          <a:p>
            <a:r>
              <a:rPr lang="en-US" dirty="0"/>
              <a:t>Also, keeping key DB objects may be a good plan for your business.   Using SSRS as an example, there can be stored procedures, views, </a:t>
            </a:r>
            <a:r>
              <a:rPr lang="en-US" dirty="0" err="1"/>
              <a:t>etc</a:t>
            </a:r>
            <a:r>
              <a:rPr lang="en-US" dirty="0"/>
              <a:t> that are necessary for the generation of the reports.  What happens if the data is available, but not the database objects that are necessary to make the reports run?  You can keep this from becoming a DR scenario by making sure the objects are available.</a:t>
            </a:r>
          </a:p>
          <a:p>
            <a:endParaRPr lang="en-US" dirty="0"/>
          </a:p>
          <a:p>
            <a:endParaRPr lang="en-US" dirty="0"/>
          </a:p>
        </p:txBody>
      </p:sp>
      <p:sp>
        <p:nvSpPr>
          <p:cNvPr id="4" name="Slide Number Placeholder 3"/>
          <p:cNvSpPr>
            <a:spLocks noGrp="1"/>
          </p:cNvSpPr>
          <p:nvPr>
            <p:ph type="sldNum" sz="quarter" idx="5"/>
          </p:nvPr>
        </p:nvSpPr>
        <p:spPr/>
        <p:txBody>
          <a:bodyPr/>
          <a:lstStyle/>
          <a:p>
            <a:fld id="{A5A2FE82-781B-40C2-A341-761DBAC492A4}" type="slidenum">
              <a:rPr lang="en-US" smtClean="0"/>
              <a:t>7</a:t>
            </a:fld>
            <a:endParaRPr lang="en-US"/>
          </a:p>
        </p:txBody>
      </p:sp>
    </p:spTree>
    <p:extLst>
      <p:ext uri="{BB962C8B-B14F-4D97-AF65-F5344CB8AC3E}">
        <p14:creationId xmlns:p14="http://schemas.microsoft.com/office/powerpoint/2010/main" val="197182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it’s actually Highly Available.  In other words, the data, the application, the needs of the business can be made highly available, but not ALWAYS available.  </a:t>
            </a:r>
          </a:p>
          <a:p>
            <a:endParaRPr lang="en-US" dirty="0"/>
          </a:p>
          <a:p>
            <a:r>
              <a:rPr lang="en-US" dirty="0"/>
              <a:t>Take a deep breath and step back.  </a:t>
            </a:r>
          </a:p>
          <a:p>
            <a:endParaRPr lang="en-US" dirty="0"/>
          </a:p>
          <a:p>
            <a:r>
              <a:rPr lang="en-US" dirty="0"/>
              <a:t>First of all, even though it might seem like the weight of the world is on your shoulders and all the responsibility is yours, really the responsibility is to have the discussion with the business about their options.</a:t>
            </a:r>
          </a:p>
          <a:p>
            <a:endParaRPr lang="en-US" dirty="0"/>
          </a:p>
          <a:p>
            <a:r>
              <a:rPr lang="en-US" dirty="0"/>
              <a:t>You’re going to perform heroic actions no matter what to keep everything running, but at the end of the day, there is a limit to what you can actually keep running.</a:t>
            </a:r>
          </a:p>
          <a:p>
            <a:endParaRPr lang="en-US" dirty="0"/>
          </a:p>
          <a:p>
            <a:r>
              <a:rPr lang="en-US" dirty="0"/>
              <a:t>Second, after having the discussion with the business about the RPO and RTO for EVERY system – come up with a plan on how best to meet those demands.  That IS your responsibility.</a:t>
            </a:r>
          </a:p>
          <a:p>
            <a:endParaRPr lang="en-US" dirty="0"/>
          </a:p>
          <a:p>
            <a:r>
              <a:rPr lang="en-US" dirty="0"/>
              <a:t>Third, implement it all as best as you can and then document the whole plan.</a:t>
            </a:r>
          </a:p>
          <a:p>
            <a:endParaRPr lang="en-US" dirty="0"/>
          </a:p>
          <a:p>
            <a:r>
              <a:rPr lang="en-US" dirty="0"/>
              <a:t>Make sure you do this while keeping all the systems running and everything else….  Right?</a:t>
            </a:r>
          </a:p>
        </p:txBody>
      </p:sp>
      <p:sp>
        <p:nvSpPr>
          <p:cNvPr id="4" name="Slide Number Placeholder 3"/>
          <p:cNvSpPr>
            <a:spLocks noGrp="1"/>
          </p:cNvSpPr>
          <p:nvPr>
            <p:ph type="sldNum" sz="quarter" idx="5"/>
          </p:nvPr>
        </p:nvSpPr>
        <p:spPr/>
        <p:txBody>
          <a:bodyPr/>
          <a:lstStyle/>
          <a:p>
            <a:fld id="{A5A2FE82-781B-40C2-A341-761DBAC492A4}" type="slidenum">
              <a:rPr lang="en-US" smtClean="0"/>
              <a:t>8</a:t>
            </a:fld>
            <a:endParaRPr lang="en-US"/>
          </a:p>
        </p:txBody>
      </p:sp>
    </p:spTree>
    <p:extLst>
      <p:ext uri="{BB962C8B-B14F-4D97-AF65-F5344CB8AC3E}">
        <p14:creationId xmlns:p14="http://schemas.microsoft.com/office/powerpoint/2010/main" val="407548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clever tricks and software has finally failed.  The system is down.  The users are unable to connect.  You might have to start calling people.  </a:t>
            </a:r>
          </a:p>
          <a:p>
            <a:endParaRPr lang="en-US" dirty="0"/>
          </a:p>
          <a:p>
            <a:r>
              <a:rPr lang="en-US" dirty="0"/>
              <a:t>That’s ok.  Keep your head.  No matter how tough a situation it is, there is probably a solution, and the best to get there is to be calm about it and just move forward.</a:t>
            </a:r>
          </a:p>
          <a:p>
            <a:endParaRPr lang="en-US" dirty="0"/>
          </a:p>
          <a:p>
            <a:r>
              <a:rPr lang="en-US" dirty="0"/>
              <a:t>It’s not just the data at risk, it’s also the time of your customers and your company.  </a:t>
            </a:r>
          </a:p>
          <a:p>
            <a:endParaRPr lang="en-US" dirty="0"/>
          </a:p>
          <a:p>
            <a:r>
              <a:rPr lang="en-US" dirty="0"/>
              <a:t>Ideally the DBA will be one of the key people that will know where the important parts are located, how to implement the plan, and how to recover the system and the data.</a:t>
            </a:r>
          </a:p>
        </p:txBody>
      </p:sp>
      <p:sp>
        <p:nvSpPr>
          <p:cNvPr id="4" name="Slide Number Placeholder 3"/>
          <p:cNvSpPr>
            <a:spLocks noGrp="1"/>
          </p:cNvSpPr>
          <p:nvPr>
            <p:ph type="sldNum" sz="quarter" idx="5"/>
          </p:nvPr>
        </p:nvSpPr>
        <p:spPr/>
        <p:txBody>
          <a:bodyPr/>
          <a:lstStyle/>
          <a:p>
            <a:fld id="{A5A2FE82-781B-40C2-A341-761DBAC492A4}" type="slidenum">
              <a:rPr lang="en-US" smtClean="0"/>
              <a:t>9</a:t>
            </a:fld>
            <a:endParaRPr lang="en-US"/>
          </a:p>
        </p:txBody>
      </p:sp>
    </p:spTree>
    <p:extLst>
      <p:ext uri="{BB962C8B-B14F-4D97-AF65-F5344CB8AC3E}">
        <p14:creationId xmlns:p14="http://schemas.microsoft.com/office/powerpoint/2010/main" val="1590065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0"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userDrawn="1"/>
        </p:nvPicPr>
        <p:blipFill>
          <a:blip r:embed="rId21"/>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ornsql.ca/blog/disaster-recovery-tools-editi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cloudblogs.microsoft.com/sqlserver/2019/10/30/new-high-availability-and-disaster-recovery-benefits-for-sql-server/"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pass.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qlsaturday.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054345"/>
            <a:ext cx="6215743" cy="1289055"/>
          </a:xfrm>
        </p:spPr>
        <p:txBody>
          <a:bodyPr>
            <a:normAutofit fontScale="90000"/>
          </a:bodyPr>
          <a:lstStyle/>
          <a:p>
            <a:r>
              <a:rPr lang="en-US" dirty="0"/>
              <a:t>High Availability and Disaster Recovery</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441185"/>
            <a:ext cx="4632960" cy="406082"/>
          </a:xfrm>
        </p:spPr>
        <p:txBody>
          <a:bodyPr/>
          <a:lstStyle/>
          <a:p>
            <a:r>
              <a:rPr lang="en-US" dirty="0"/>
              <a:t>Michael Wall</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a:bodyPr>
          <a:lstStyle/>
          <a:p>
            <a:r>
              <a:rPr lang="en-US" dirty="0"/>
              <a:t>Dealing with Disasters</a:t>
            </a:r>
          </a:p>
        </p:txBody>
      </p:sp>
      <p:sp>
        <p:nvSpPr>
          <p:cNvPr id="5" name="Content Placeholder 4">
            <a:extLst>
              <a:ext uri="{FF2B5EF4-FFF2-40B4-BE49-F238E27FC236}">
                <a16:creationId xmlns:a16="http://schemas.microsoft.com/office/drawing/2014/main" id="{5A97D27B-5BA1-40FD-82B3-1CAD5F67591B}"/>
              </a:ext>
            </a:extLst>
          </p:cNvPr>
          <p:cNvSpPr>
            <a:spLocks noGrp="1"/>
          </p:cNvSpPr>
          <p:nvPr>
            <p:ph idx="1"/>
          </p:nvPr>
        </p:nvSpPr>
        <p:spPr/>
        <p:txBody>
          <a:bodyPr/>
          <a:lstStyle/>
          <a:p>
            <a:r>
              <a:rPr lang="en-US" dirty="0"/>
              <a:t>Take a breath….it’s not necessarily all your fault.</a:t>
            </a:r>
          </a:p>
          <a:p>
            <a:r>
              <a:rPr lang="en-US" dirty="0"/>
              <a:t>It’s your fault when you didn’t have the conversation with the business, much like during the HA conversation.</a:t>
            </a:r>
          </a:p>
          <a:p>
            <a:r>
              <a:rPr lang="en-US" dirty="0"/>
              <a:t>Remember, HA is keeping the disaster from happening as long as possible, while DR is dealing with it after the fact.</a:t>
            </a:r>
          </a:p>
          <a:p>
            <a:r>
              <a:rPr lang="en-US" dirty="0"/>
              <a:t>Four main topics, Hardware, Software, Data, and People</a:t>
            </a:r>
          </a:p>
        </p:txBody>
      </p:sp>
    </p:spTree>
    <p:extLst>
      <p:ext uri="{BB962C8B-B14F-4D97-AF65-F5344CB8AC3E}">
        <p14:creationId xmlns:p14="http://schemas.microsoft.com/office/powerpoint/2010/main" val="409290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F1398-1244-45AB-9E85-1A535D4A7364}"/>
              </a:ext>
            </a:extLst>
          </p:cNvPr>
          <p:cNvSpPr>
            <a:spLocks noGrp="1"/>
          </p:cNvSpPr>
          <p:nvPr>
            <p:ph idx="1"/>
          </p:nvPr>
        </p:nvSpPr>
        <p:spPr/>
        <p:txBody>
          <a:bodyPr/>
          <a:lstStyle/>
          <a:p>
            <a:r>
              <a:rPr lang="en-US" dirty="0"/>
              <a:t>Secondary servers – either hot or cold</a:t>
            </a:r>
          </a:p>
          <a:p>
            <a:r>
              <a:rPr lang="en-US" dirty="0"/>
              <a:t>Alternate data centers</a:t>
            </a:r>
          </a:p>
          <a:p>
            <a:r>
              <a:rPr lang="en-US" dirty="0"/>
              <a:t>What about legacy equipment?</a:t>
            </a:r>
          </a:p>
        </p:txBody>
      </p:sp>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a:bodyPr>
          <a:lstStyle/>
          <a:p>
            <a:r>
              <a:rPr lang="en-US" dirty="0"/>
              <a:t>DR – Hardware Style</a:t>
            </a:r>
          </a:p>
        </p:txBody>
      </p:sp>
    </p:spTree>
    <p:extLst>
      <p:ext uri="{BB962C8B-B14F-4D97-AF65-F5344CB8AC3E}">
        <p14:creationId xmlns:p14="http://schemas.microsoft.com/office/powerpoint/2010/main" val="18558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F1398-1244-45AB-9E85-1A535D4A7364}"/>
              </a:ext>
            </a:extLst>
          </p:cNvPr>
          <p:cNvSpPr>
            <a:spLocks noGrp="1"/>
          </p:cNvSpPr>
          <p:nvPr>
            <p:ph idx="1"/>
          </p:nvPr>
        </p:nvSpPr>
        <p:spPr/>
        <p:txBody>
          <a:bodyPr/>
          <a:lstStyle/>
          <a:p>
            <a:r>
              <a:rPr lang="en-US" dirty="0"/>
              <a:t>Now that recovery strategy is put into play</a:t>
            </a:r>
          </a:p>
          <a:p>
            <a:r>
              <a:rPr lang="en-US" dirty="0"/>
              <a:t>RPO should already be agreed upon by the business.</a:t>
            </a:r>
          </a:p>
          <a:p>
            <a:r>
              <a:rPr lang="en-US" dirty="0"/>
              <a:t>RTO comes into play.</a:t>
            </a:r>
          </a:p>
          <a:p>
            <a:r>
              <a:rPr lang="en-US" dirty="0"/>
              <a:t>How long to have access to the backups?</a:t>
            </a:r>
          </a:p>
          <a:p>
            <a:r>
              <a:rPr lang="en-US" dirty="0"/>
              <a:t>What needs to be restored to bring the business online?</a:t>
            </a:r>
          </a:p>
          <a:p>
            <a:r>
              <a:rPr lang="en-US" dirty="0"/>
              <a:t>Where are you going to restore the backups?</a:t>
            </a:r>
          </a:p>
        </p:txBody>
      </p:sp>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fontScale="90000"/>
          </a:bodyPr>
          <a:lstStyle/>
          <a:p>
            <a:r>
              <a:rPr lang="en-US" dirty="0"/>
              <a:t>DR – Software – Backup and Recovery </a:t>
            </a:r>
          </a:p>
        </p:txBody>
      </p:sp>
    </p:spTree>
    <p:extLst>
      <p:ext uri="{BB962C8B-B14F-4D97-AF65-F5344CB8AC3E}">
        <p14:creationId xmlns:p14="http://schemas.microsoft.com/office/powerpoint/2010/main" val="103999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F1398-1244-45AB-9E85-1A535D4A7364}"/>
              </a:ext>
            </a:extLst>
          </p:cNvPr>
          <p:cNvSpPr>
            <a:spLocks noGrp="1"/>
          </p:cNvSpPr>
          <p:nvPr>
            <p:ph idx="1"/>
          </p:nvPr>
        </p:nvSpPr>
        <p:spPr/>
        <p:txBody>
          <a:bodyPr/>
          <a:lstStyle/>
          <a:p>
            <a:r>
              <a:rPr lang="en-US" dirty="0"/>
              <a:t>Log Shipping – primary database was lost, now the secondary is your only hope.</a:t>
            </a:r>
          </a:p>
          <a:p>
            <a:r>
              <a:rPr lang="en-US" dirty="0"/>
              <a:t>Mirroring – you’ve failed over, now what?</a:t>
            </a:r>
          </a:p>
          <a:p>
            <a:r>
              <a:rPr lang="en-US" dirty="0"/>
              <a:t>Always On AG – Hope one of your secondaries was in a different location!</a:t>
            </a:r>
          </a:p>
          <a:p>
            <a:r>
              <a:rPr lang="en-US" dirty="0"/>
              <a:t>Replication – How do you switch the business to use one of your subscribers</a:t>
            </a:r>
          </a:p>
        </p:txBody>
      </p:sp>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a:bodyPr>
          <a:lstStyle/>
          <a:p>
            <a:r>
              <a:rPr lang="en-US" dirty="0"/>
              <a:t>DR – Software – Grey Areas </a:t>
            </a:r>
          </a:p>
        </p:txBody>
      </p:sp>
    </p:spTree>
    <p:extLst>
      <p:ext uri="{BB962C8B-B14F-4D97-AF65-F5344CB8AC3E}">
        <p14:creationId xmlns:p14="http://schemas.microsoft.com/office/powerpoint/2010/main" val="202991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F1398-1244-45AB-9E85-1A535D4A7364}"/>
              </a:ext>
            </a:extLst>
          </p:cNvPr>
          <p:cNvSpPr>
            <a:spLocks noGrp="1"/>
          </p:cNvSpPr>
          <p:nvPr>
            <p:ph idx="1"/>
          </p:nvPr>
        </p:nvSpPr>
        <p:spPr/>
        <p:txBody>
          <a:bodyPr/>
          <a:lstStyle/>
          <a:p>
            <a:r>
              <a:rPr lang="en-US" dirty="0"/>
              <a:t>Another grey area and really part of backup and recovery</a:t>
            </a:r>
          </a:p>
          <a:p>
            <a:r>
              <a:rPr lang="en-US" dirty="0"/>
              <a:t>What critical tables/objects/rights/users are needed to make the business limp along?</a:t>
            </a:r>
          </a:p>
        </p:txBody>
      </p:sp>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a:bodyPr>
          <a:lstStyle/>
          <a:p>
            <a:r>
              <a:rPr lang="en-US" dirty="0"/>
              <a:t>DR – Data – Can you run a business?</a:t>
            </a:r>
          </a:p>
        </p:txBody>
      </p:sp>
    </p:spTree>
    <p:extLst>
      <p:ext uri="{BB962C8B-B14F-4D97-AF65-F5344CB8AC3E}">
        <p14:creationId xmlns:p14="http://schemas.microsoft.com/office/powerpoint/2010/main" val="353477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F1398-1244-45AB-9E85-1A535D4A7364}"/>
              </a:ext>
            </a:extLst>
          </p:cNvPr>
          <p:cNvSpPr>
            <a:spLocks noGrp="1"/>
          </p:cNvSpPr>
          <p:nvPr>
            <p:ph idx="1"/>
          </p:nvPr>
        </p:nvSpPr>
        <p:spPr/>
        <p:txBody>
          <a:bodyPr/>
          <a:lstStyle/>
          <a:p>
            <a:r>
              <a:rPr lang="en-US" dirty="0"/>
              <a:t>People will be needed to make sure everything is up and running.</a:t>
            </a:r>
          </a:p>
          <a:p>
            <a:r>
              <a:rPr lang="en-US" dirty="0"/>
              <a:t>This has to be part of the original plan agreed upon by the business, whether it be inhouse staff or outsourced staff, there has to be a plan in place.</a:t>
            </a:r>
          </a:p>
          <a:p>
            <a:endParaRPr lang="en-US" dirty="0"/>
          </a:p>
          <a:p>
            <a:endParaRPr lang="en-US" dirty="0"/>
          </a:p>
        </p:txBody>
      </p:sp>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a:bodyPr>
          <a:lstStyle/>
          <a:p>
            <a:r>
              <a:rPr lang="en-US" dirty="0"/>
              <a:t>DR – People!!!!</a:t>
            </a:r>
          </a:p>
        </p:txBody>
      </p:sp>
      <p:pic>
        <p:nvPicPr>
          <p:cNvPr id="4" name="Picture 3">
            <a:extLst>
              <a:ext uri="{FF2B5EF4-FFF2-40B4-BE49-F238E27FC236}">
                <a16:creationId xmlns:a16="http://schemas.microsoft.com/office/drawing/2014/main" id="{772879E6-7829-456B-B8B5-1B5C1177F8DA}"/>
              </a:ext>
            </a:extLst>
          </p:cNvPr>
          <p:cNvPicPr>
            <a:picLocks noChangeAspect="1"/>
          </p:cNvPicPr>
          <p:nvPr/>
        </p:nvPicPr>
        <p:blipFill>
          <a:blip r:embed="rId3"/>
          <a:stretch>
            <a:fillRect/>
          </a:stretch>
        </p:blipFill>
        <p:spPr>
          <a:xfrm>
            <a:off x="2135505" y="4067935"/>
            <a:ext cx="7920990" cy="1085850"/>
          </a:xfrm>
          <a:prstGeom prst="rect">
            <a:avLst/>
          </a:prstGeom>
        </p:spPr>
      </p:pic>
    </p:spTree>
    <p:extLst>
      <p:ext uri="{BB962C8B-B14F-4D97-AF65-F5344CB8AC3E}">
        <p14:creationId xmlns:p14="http://schemas.microsoft.com/office/powerpoint/2010/main" val="249058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F1398-1244-45AB-9E85-1A535D4A7364}"/>
              </a:ext>
            </a:extLst>
          </p:cNvPr>
          <p:cNvSpPr>
            <a:spLocks noGrp="1"/>
          </p:cNvSpPr>
          <p:nvPr>
            <p:ph idx="1"/>
          </p:nvPr>
        </p:nvSpPr>
        <p:spPr/>
        <p:txBody>
          <a:bodyPr/>
          <a:lstStyle/>
          <a:p>
            <a:r>
              <a:rPr lang="en-US" dirty="0"/>
              <a:t>Part of the people discussion, but what if “the office” is no longer accessible.</a:t>
            </a:r>
          </a:p>
          <a:p>
            <a:r>
              <a:rPr lang="en-US" dirty="0"/>
              <a:t>Randolph West has a great blog post about keeping a copy of your personal tools and work environment in the cloud:</a:t>
            </a:r>
          </a:p>
          <a:p>
            <a:r>
              <a:rPr lang="en-US" u="sng" dirty="0">
                <a:hlinkClick r:id="rId3"/>
              </a:rPr>
              <a:t>https://bornsql.ca/blog/disaster-recovery-tools-edition/</a:t>
            </a:r>
            <a:endParaRPr lang="en-US" dirty="0"/>
          </a:p>
          <a:p>
            <a:endParaRPr lang="en-US" dirty="0"/>
          </a:p>
        </p:txBody>
      </p:sp>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a:bodyPr>
          <a:lstStyle/>
          <a:p>
            <a:r>
              <a:rPr lang="en-US" dirty="0"/>
              <a:t>DR – Work Environment</a:t>
            </a:r>
          </a:p>
        </p:txBody>
      </p:sp>
    </p:spTree>
    <p:extLst>
      <p:ext uri="{BB962C8B-B14F-4D97-AF65-F5344CB8AC3E}">
        <p14:creationId xmlns:p14="http://schemas.microsoft.com/office/powerpoint/2010/main" val="200924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fontScale="90000"/>
          </a:bodyPr>
          <a:lstStyle/>
          <a:p>
            <a:r>
              <a:rPr lang="en-US" dirty="0"/>
              <a:t>A word from Microsoft...</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dirty="0">
                <a:latin typeface="AvantGarde Bk BT Book" panose="020B0402020202020204" pitchFamily="34" charset="0"/>
              </a:rPr>
              <a:t>Changes were made to the Software Assurance Licensing model in late 2019</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13078"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a:hlinkClick r:id="rId7"/>
              </a:rPr>
              <a:t>https://cloudblogs.microsoft.com/sqlserver/2019/10/30/new-high-availability-and-disaster-recovery-benefits-for-sql-server/</a:t>
            </a:r>
            <a:endParaRPr lang="en-US"/>
          </a:p>
        </p:txBody>
      </p:sp>
    </p:spTree>
    <p:extLst>
      <p:ext uri="{BB962C8B-B14F-4D97-AF65-F5344CB8AC3E}">
        <p14:creationId xmlns:p14="http://schemas.microsoft.com/office/powerpoint/2010/main" val="258162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fontScale="90000"/>
          </a:bodyPr>
          <a:lstStyle/>
          <a:p>
            <a:r>
              <a:rPr lang="en-US" dirty="0"/>
              <a:t>A word from Microsoft...</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dirty="0">
                <a:latin typeface="AvantGarde Bk BT Book" panose="020B0402020202020204" pitchFamily="34" charset="0"/>
              </a:rPr>
              <a:t>To </a:t>
            </a:r>
            <a:r>
              <a:rPr lang="en-US" dirty="0"/>
              <a:t>s</a:t>
            </a:r>
            <a:r>
              <a:rPr lang="en-US" dirty="0">
                <a:latin typeface="AvantGarde Bk BT Book" panose="020B0402020202020204" pitchFamily="34" charset="0"/>
              </a:rPr>
              <a:t>ynch or to </a:t>
            </a:r>
            <a:r>
              <a:rPr lang="en-US" dirty="0" err="1">
                <a:latin typeface="AvantGarde Bk BT Book" panose="020B0402020202020204" pitchFamily="34" charset="0"/>
              </a:rPr>
              <a:t>asynch</a:t>
            </a:r>
            <a:r>
              <a:rPr lang="en-US" dirty="0">
                <a:latin typeface="AvantGarde Bk BT Book" panose="020B0402020202020204" pitchFamily="34" charset="0"/>
              </a:rPr>
              <a:t>, that is the question….</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13078"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What’s the difference between synchronous and asynchronous???</a:t>
            </a:r>
          </a:p>
        </p:txBody>
      </p:sp>
    </p:spTree>
    <p:extLst>
      <p:ext uri="{BB962C8B-B14F-4D97-AF65-F5344CB8AC3E}">
        <p14:creationId xmlns:p14="http://schemas.microsoft.com/office/powerpoint/2010/main" val="36410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a:bodyPr>
          <a:lstStyle/>
          <a:p>
            <a:r>
              <a:rPr lang="en-US" dirty="0"/>
              <a:t>A Word from Microsoft…</a:t>
            </a:r>
          </a:p>
        </p:txBody>
      </p:sp>
      <p:sp>
        <p:nvSpPr>
          <p:cNvPr id="5" name="Content Placeholder 4">
            <a:extLst>
              <a:ext uri="{FF2B5EF4-FFF2-40B4-BE49-F238E27FC236}">
                <a16:creationId xmlns:a16="http://schemas.microsoft.com/office/drawing/2014/main" id="{4BB7A222-2C70-4EEF-BB29-D813DB6EDF4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829C49C-D5F6-4E68-BE04-E79C92E13373}"/>
              </a:ext>
            </a:extLst>
          </p:cNvPr>
          <p:cNvPicPr>
            <a:picLocks noChangeAspect="1"/>
          </p:cNvPicPr>
          <p:nvPr/>
        </p:nvPicPr>
        <p:blipFill>
          <a:blip r:embed="rId3"/>
          <a:stretch>
            <a:fillRect/>
          </a:stretch>
        </p:blipFill>
        <p:spPr>
          <a:xfrm>
            <a:off x="717135" y="1530015"/>
            <a:ext cx="11022330" cy="4180523"/>
          </a:xfrm>
          <a:prstGeom prst="rect">
            <a:avLst/>
          </a:prstGeom>
        </p:spPr>
      </p:pic>
    </p:spTree>
    <p:extLst>
      <p:ext uri="{BB962C8B-B14F-4D97-AF65-F5344CB8AC3E}">
        <p14:creationId xmlns:p14="http://schemas.microsoft.com/office/powerpoint/2010/main" val="70213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2000" dirty="0">
                <a:solidFill>
                  <a:schemeClr val="tx1">
                    <a:lumMod val="75000"/>
                    <a:lumOff val="25000"/>
                  </a:schemeClr>
                </a:solidFill>
                <a:latin typeface="AvantGarde Bk BT Book" panose="020B0402020202020204" pitchFamily="34" charset="0"/>
              </a:rPr>
              <a:t>Senior Database Administrator with years of experience supporting a variety of database engines (Oracle, SQL Server, Ingres) on multiple OS platforms (Windows, UNIX, VMS, Azure).</a:t>
            </a:r>
          </a:p>
          <a:p>
            <a:r>
              <a:rPr lang="en-US" sz="2000" dirty="0">
                <a:solidFill>
                  <a:schemeClr val="tx1">
                    <a:lumMod val="75000"/>
                    <a:lumOff val="25000"/>
                  </a:schemeClr>
                </a:solidFill>
              </a:rPr>
              <a:t>Local SQL Server User Group Leader and Regional Supporter</a:t>
            </a:r>
          </a:p>
          <a:p>
            <a:r>
              <a:rPr lang="en-US" sz="2000" dirty="0">
                <a:solidFill>
                  <a:schemeClr val="tx1">
                    <a:lumMod val="75000"/>
                    <a:lumOff val="25000"/>
                  </a:schemeClr>
                </a:solidFill>
                <a:latin typeface="AvantGarde Bk BT Book" panose="020B0402020202020204" pitchFamily="34" charset="0"/>
              </a:rPr>
              <a:t>SQL Saturday Presenter</a:t>
            </a:r>
          </a:p>
          <a:p>
            <a:r>
              <a:rPr lang="en-US" sz="2000" dirty="0">
                <a:solidFill>
                  <a:schemeClr val="tx1">
                    <a:lumMod val="75000"/>
                    <a:lumOff val="25000"/>
                  </a:schemeClr>
                </a:solidFill>
              </a:rPr>
              <a:t>Big on Community</a:t>
            </a:r>
          </a:p>
          <a:p>
            <a:r>
              <a:rPr lang="en-US" sz="2000" dirty="0">
                <a:solidFill>
                  <a:schemeClr val="tx1">
                    <a:lumMod val="75000"/>
                    <a:lumOff val="25000"/>
                  </a:schemeClr>
                </a:solidFill>
              </a:rPr>
              <a:t>Go to </a:t>
            </a:r>
            <a:r>
              <a:rPr lang="en-US" sz="2000" dirty="0">
                <a:solidFill>
                  <a:schemeClr val="tx1">
                    <a:lumMod val="75000"/>
                    <a:lumOff val="25000"/>
                  </a:schemeClr>
                </a:solidFill>
                <a:hlinkClick r:id="rId3"/>
              </a:rPr>
              <a:t>http://pass.org</a:t>
            </a:r>
            <a:r>
              <a:rPr lang="en-US" sz="2000" dirty="0">
                <a:solidFill>
                  <a:schemeClr val="tx1">
                    <a:lumMod val="75000"/>
                    <a:lumOff val="25000"/>
                  </a:schemeClr>
                </a:solidFill>
              </a:rPr>
              <a:t> and sign up!</a:t>
            </a:r>
          </a:p>
          <a:p>
            <a:r>
              <a:rPr lang="en-US" sz="2000" dirty="0">
                <a:solidFill>
                  <a:schemeClr val="tx1">
                    <a:lumMod val="75000"/>
                    <a:lumOff val="25000"/>
                  </a:schemeClr>
                </a:solidFill>
              </a:rPr>
              <a:t>Go to </a:t>
            </a:r>
            <a:r>
              <a:rPr lang="en-US" sz="2000" dirty="0">
                <a:solidFill>
                  <a:schemeClr val="tx1">
                    <a:lumMod val="75000"/>
                    <a:lumOff val="25000"/>
                  </a:schemeClr>
                </a:solidFill>
                <a:hlinkClick r:id="rId4"/>
              </a:rPr>
              <a:t>http://sqlsaturday.com</a:t>
            </a:r>
            <a:r>
              <a:rPr lang="en-US" sz="2000" dirty="0">
                <a:solidFill>
                  <a:schemeClr val="tx1">
                    <a:lumMod val="75000"/>
                    <a:lumOff val="25000"/>
                  </a:schemeClr>
                </a:solidFill>
              </a:rPr>
              <a:t> and look for SQL Saturdays coming to your neck of the woods.</a:t>
            </a:r>
          </a:p>
          <a:p>
            <a:endParaRPr lang="en-US" sz="2000" dirty="0">
              <a:solidFill>
                <a:schemeClr val="tx1">
                  <a:lumMod val="75000"/>
                  <a:lumOff val="25000"/>
                </a:schemeClr>
              </a:solidFill>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normAutofit/>
          </a:bodyPr>
          <a:lstStyle/>
          <a:p>
            <a:r>
              <a:rPr lang="en-US" dirty="0"/>
              <a:t>Who am I??</a:t>
            </a:r>
          </a:p>
        </p:txBody>
      </p:sp>
    </p:spTree>
    <p:extLst>
      <p:ext uri="{BB962C8B-B14F-4D97-AF65-F5344CB8AC3E}">
        <p14:creationId xmlns:p14="http://schemas.microsoft.com/office/powerpoint/2010/main" val="185517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a:bodyPr>
          <a:lstStyle/>
          <a:p>
            <a:r>
              <a:rPr lang="en-US" dirty="0"/>
              <a:t>A Word from Microsoft…</a:t>
            </a:r>
          </a:p>
        </p:txBody>
      </p:sp>
      <p:sp>
        <p:nvSpPr>
          <p:cNvPr id="5" name="Content Placeholder 4">
            <a:extLst>
              <a:ext uri="{FF2B5EF4-FFF2-40B4-BE49-F238E27FC236}">
                <a16:creationId xmlns:a16="http://schemas.microsoft.com/office/drawing/2014/main" id="{4BB7A222-2C70-4EEF-BB29-D813DB6EDF41}"/>
              </a:ext>
            </a:extLst>
          </p:cNvPr>
          <p:cNvSpPr>
            <a:spLocks noGrp="1"/>
          </p:cNvSpPr>
          <p:nvPr>
            <p:ph idx="1"/>
          </p:nvPr>
        </p:nvSpPr>
        <p:spPr/>
        <p:txBody>
          <a:bodyPr/>
          <a:lstStyle/>
          <a:p>
            <a:endParaRPr lang="en-US" dirty="0"/>
          </a:p>
        </p:txBody>
      </p:sp>
      <p:pic>
        <p:nvPicPr>
          <p:cNvPr id="2" name="Picture 1">
            <a:extLst>
              <a:ext uri="{FF2B5EF4-FFF2-40B4-BE49-F238E27FC236}">
                <a16:creationId xmlns:a16="http://schemas.microsoft.com/office/drawing/2014/main" id="{87CAA0B0-C51D-4E65-A1D9-BE1993675AF9}"/>
              </a:ext>
            </a:extLst>
          </p:cNvPr>
          <p:cNvPicPr>
            <a:picLocks noChangeAspect="1"/>
          </p:cNvPicPr>
          <p:nvPr/>
        </p:nvPicPr>
        <p:blipFill>
          <a:blip r:embed="rId3"/>
          <a:stretch>
            <a:fillRect/>
          </a:stretch>
        </p:blipFill>
        <p:spPr>
          <a:xfrm>
            <a:off x="838200" y="1566687"/>
            <a:ext cx="11011853" cy="4107180"/>
          </a:xfrm>
          <a:prstGeom prst="rect">
            <a:avLst/>
          </a:prstGeom>
        </p:spPr>
      </p:pic>
    </p:spTree>
    <p:extLst>
      <p:ext uri="{BB962C8B-B14F-4D97-AF65-F5344CB8AC3E}">
        <p14:creationId xmlns:p14="http://schemas.microsoft.com/office/powerpoint/2010/main" val="1671452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fontScale="90000"/>
          </a:bodyPr>
          <a:lstStyle/>
          <a:p>
            <a:r>
              <a:rPr lang="en-US" dirty="0"/>
              <a:t>A word from Microsoft...</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dirty="0">
                <a:latin typeface="AvantGarde Bk BT Book" panose="020B0402020202020204" pitchFamily="34" charset="0"/>
              </a:rPr>
              <a:t>You just have to be more creative….</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13078"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That’s great, but I can’t afford SA!!!</a:t>
            </a:r>
          </a:p>
        </p:txBody>
      </p:sp>
    </p:spTree>
    <p:extLst>
      <p:ext uri="{BB962C8B-B14F-4D97-AF65-F5344CB8AC3E}">
        <p14:creationId xmlns:p14="http://schemas.microsoft.com/office/powerpoint/2010/main" val="1834060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054345"/>
            <a:ext cx="6215743" cy="1289055"/>
          </a:xfrm>
        </p:spPr>
        <p:txBody>
          <a:bodyPr>
            <a:normAutofit fontScale="90000"/>
          </a:bodyPr>
          <a:lstStyle/>
          <a:p>
            <a:r>
              <a:rPr lang="en-US" dirty="0"/>
              <a:t>Utilizing Azure for your HA and DR needs.</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441185"/>
            <a:ext cx="4632960" cy="868234"/>
          </a:xfrm>
        </p:spPr>
        <p:txBody>
          <a:bodyPr/>
          <a:lstStyle/>
          <a:p>
            <a:r>
              <a:rPr lang="en-US" dirty="0"/>
              <a:t>This is where the cloud can really shine.</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79302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a:bodyPr>
          <a:lstStyle/>
          <a:p>
            <a:r>
              <a:rPr lang="en-US" dirty="0"/>
              <a:t>Advantages of Azure</a:t>
            </a:r>
          </a:p>
        </p:txBody>
      </p:sp>
      <p:sp>
        <p:nvSpPr>
          <p:cNvPr id="5" name="Content Placeholder 4">
            <a:extLst>
              <a:ext uri="{FF2B5EF4-FFF2-40B4-BE49-F238E27FC236}">
                <a16:creationId xmlns:a16="http://schemas.microsoft.com/office/drawing/2014/main" id="{4BB7A222-2C70-4EEF-BB29-D813DB6EDF41}"/>
              </a:ext>
            </a:extLst>
          </p:cNvPr>
          <p:cNvSpPr>
            <a:spLocks noGrp="1"/>
          </p:cNvSpPr>
          <p:nvPr>
            <p:ph idx="1"/>
          </p:nvPr>
        </p:nvSpPr>
        <p:spPr/>
        <p:txBody>
          <a:bodyPr/>
          <a:lstStyle/>
          <a:p>
            <a:r>
              <a:rPr lang="en-US" dirty="0"/>
              <a:t>First of all, your data center is already located “offsite”.</a:t>
            </a:r>
          </a:p>
          <a:p>
            <a:r>
              <a:rPr lang="en-US" dirty="0"/>
              <a:t>Second, Microsoft is making sure that even the most minimum (</a:t>
            </a:r>
            <a:r>
              <a:rPr lang="en-US" dirty="0" err="1"/>
              <a:t>ie</a:t>
            </a:r>
            <a:r>
              <a:rPr lang="en-US" dirty="0"/>
              <a:t>, cheapest) options already have multiple forms of redundancy in place.</a:t>
            </a:r>
          </a:p>
          <a:p>
            <a:r>
              <a:rPr lang="en-US" dirty="0"/>
              <a:t>Third, depending upon your business needs, your DR instances can easily be shutdown and brought back up, again saving on cost.</a:t>
            </a:r>
          </a:p>
        </p:txBody>
      </p:sp>
    </p:spTree>
    <p:extLst>
      <p:ext uri="{BB962C8B-B14F-4D97-AF65-F5344CB8AC3E}">
        <p14:creationId xmlns:p14="http://schemas.microsoft.com/office/powerpoint/2010/main" val="265712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099300" cy="837089"/>
          </a:xfrm>
        </p:spPr>
        <p:txBody>
          <a:bodyPr>
            <a:normAutofit/>
          </a:bodyPr>
          <a:lstStyle/>
          <a:p>
            <a:r>
              <a:rPr lang="en-US" dirty="0"/>
              <a:t>Disadvantages of Azure</a:t>
            </a:r>
          </a:p>
        </p:txBody>
      </p:sp>
      <p:sp>
        <p:nvSpPr>
          <p:cNvPr id="5" name="Content Placeholder 4">
            <a:extLst>
              <a:ext uri="{FF2B5EF4-FFF2-40B4-BE49-F238E27FC236}">
                <a16:creationId xmlns:a16="http://schemas.microsoft.com/office/drawing/2014/main" id="{4BB7A222-2C70-4EEF-BB29-D813DB6EDF41}"/>
              </a:ext>
            </a:extLst>
          </p:cNvPr>
          <p:cNvSpPr>
            <a:spLocks noGrp="1"/>
          </p:cNvSpPr>
          <p:nvPr>
            <p:ph idx="1"/>
          </p:nvPr>
        </p:nvSpPr>
        <p:spPr/>
        <p:txBody>
          <a:bodyPr/>
          <a:lstStyle/>
          <a:p>
            <a:r>
              <a:rPr lang="en-US" dirty="0"/>
              <a:t>Your network was already your biggest bottleneck, now it’s your only lifeline.</a:t>
            </a:r>
          </a:p>
          <a:p>
            <a:r>
              <a:rPr lang="en-US" dirty="0"/>
              <a:t>Microsoft does a really good job, but there are outages and also you have to understand how to best take advantage of the options.</a:t>
            </a:r>
          </a:p>
          <a:p>
            <a:r>
              <a:rPr lang="en-US" dirty="0"/>
              <a:t>Depending again on the needs of the business, having something “more local” means that your business is in control of the communication, not the vendor.  </a:t>
            </a:r>
          </a:p>
        </p:txBody>
      </p:sp>
    </p:spTree>
    <p:extLst>
      <p:ext uri="{BB962C8B-B14F-4D97-AF65-F5344CB8AC3E}">
        <p14:creationId xmlns:p14="http://schemas.microsoft.com/office/powerpoint/2010/main" val="120324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9928123" cy="837089"/>
          </a:xfrm>
        </p:spPr>
        <p:txBody>
          <a:bodyPr>
            <a:normAutofit fontScale="90000"/>
          </a:bodyPr>
          <a:lstStyle/>
          <a:p>
            <a:r>
              <a:rPr lang="en-US" dirty="0"/>
              <a:t>Disadvantages of offsite options in general</a:t>
            </a:r>
          </a:p>
        </p:txBody>
      </p:sp>
      <p:sp>
        <p:nvSpPr>
          <p:cNvPr id="5" name="Content Placeholder 4">
            <a:extLst>
              <a:ext uri="{FF2B5EF4-FFF2-40B4-BE49-F238E27FC236}">
                <a16:creationId xmlns:a16="http://schemas.microsoft.com/office/drawing/2014/main" id="{4BB7A222-2C70-4EEF-BB29-D813DB6EDF41}"/>
              </a:ext>
            </a:extLst>
          </p:cNvPr>
          <p:cNvSpPr>
            <a:spLocks noGrp="1"/>
          </p:cNvSpPr>
          <p:nvPr>
            <p:ph idx="1"/>
          </p:nvPr>
        </p:nvSpPr>
        <p:spPr/>
        <p:txBody>
          <a:bodyPr/>
          <a:lstStyle/>
          <a:p>
            <a:r>
              <a:rPr lang="en-US" dirty="0"/>
              <a:t>These problems are with any offsite datacenter, whether it be Azure or any other vendor.</a:t>
            </a:r>
          </a:p>
          <a:p>
            <a:r>
              <a:rPr lang="en-US" dirty="0"/>
              <a:t>Your data and your HA/DR options are connected via ….. NETWORK.</a:t>
            </a:r>
          </a:p>
          <a:p>
            <a:r>
              <a:rPr lang="en-US" dirty="0"/>
              <a:t>Don’t make the mistake of spending lots of money on a solid HA/DR solution and then only have one network option…</a:t>
            </a:r>
          </a:p>
        </p:txBody>
      </p:sp>
    </p:spTree>
    <p:extLst>
      <p:ext uri="{BB962C8B-B14F-4D97-AF65-F5344CB8AC3E}">
        <p14:creationId xmlns:p14="http://schemas.microsoft.com/office/powerpoint/2010/main" val="255734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9928123" cy="837089"/>
          </a:xfrm>
        </p:spPr>
        <p:txBody>
          <a:bodyPr>
            <a:normAutofit/>
          </a:bodyPr>
          <a:lstStyle/>
          <a:p>
            <a:r>
              <a:rPr lang="en-US" dirty="0"/>
              <a:t>Why Azure is pretty neat!</a:t>
            </a:r>
          </a:p>
        </p:txBody>
      </p:sp>
      <p:sp>
        <p:nvSpPr>
          <p:cNvPr id="5" name="Content Placeholder 4">
            <a:extLst>
              <a:ext uri="{FF2B5EF4-FFF2-40B4-BE49-F238E27FC236}">
                <a16:creationId xmlns:a16="http://schemas.microsoft.com/office/drawing/2014/main" id="{4BB7A222-2C70-4EEF-BB29-D813DB6EDF41}"/>
              </a:ext>
            </a:extLst>
          </p:cNvPr>
          <p:cNvSpPr>
            <a:spLocks noGrp="1"/>
          </p:cNvSpPr>
          <p:nvPr>
            <p:ph idx="1"/>
          </p:nvPr>
        </p:nvSpPr>
        <p:spPr/>
        <p:txBody>
          <a:bodyPr/>
          <a:lstStyle/>
          <a:p>
            <a:r>
              <a:rPr lang="en-US" dirty="0"/>
              <a:t>Every Azure Data Center is set up with Fault Domains and Update Domains</a:t>
            </a:r>
          </a:p>
        </p:txBody>
      </p:sp>
      <p:pic>
        <p:nvPicPr>
          <p:cNvPr id="2" name="Picture 1">
            <a:extLst>
              <a:ext uri="{FF2B5EF4-FFF2-40B4-BE49-F238E27FC236}">
                <a16:creationId xmlns:a16="http://schemas.microsoft.com/office/drawing/2014/main" id="{4EDBEFE9-9573-45D7-A1FA-E5C7EEF3360C}"/>
              </a:ext>
            </a:extLst>
          </p:cNvPr>
          <p:cNvPicPr>
            <a:picLocks noChangeAspect="1"/>
          </p:cNvPicPr>
          <p:nvPr/>
        </p:nvPicPr>
        <p:blipFill>
          <a:blip r:embed="rId3"/>
          <a:stretch>
            <a:fillRect/>
          </a:stretch>
        </p:blipFill>
        <p:spPr>
          <a:xfrm>
            <a:off x="2928170" y="2704793"/>
            <a:ext cx="5981700" cy="3867150"/>
          </a:xfrm>
          <a:prstGeom prst="rect">
            <a:avLst/>
          </a:prstGeom>
        </p:spPr>
      </p:pic>
    </p:spTree>
    <p:extLst>
      <p:ext uri="{BB962C8B-B14F-4D97-AF65-F5344CB8AC3E}">
        <p14:creationId xmlns:p14="http://schemas.microsoft.com/office/powerpoint/2010/main" val="106327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9928123" cy="837089"/>
          </a:xfrm>
        </p:spPr>
        <p:txBody>
          <a:bodyPr>
            <a:normAutofit/>
          </a:bodyPr>
          <a:lstStyle/>
          <a:p>
            <a:r>
              <a:rPr lang="en-US" dirty="0"/>
              <a:t>Why Azure is pretty neat!</a:t>
            </a:r>
          </a:p>
        </p:txBody>
      </p:sp>
      <p:sp>
        <p:nvSpPr>
          <p:cNvPr id="4" name="TextBox 3">
            <a:extLst>
              <a:ext uri="{FF2B5EF4-FFF2-40B4-BE49-F238E27FC236}">
                <a16:creationId xmlns:a16="http://schemas.microsoft.com/office/drawing/2014/main" id="{BB634457-D773-4DEF-8FBE-F108A17AA612}"/>
              </a:ext>
            </a:extLst>
          </p:cNvPr>
          <p:cNvSpPr txBox="1"/>
          <p:nvPr/>
        </p:nvSpPr>
        <p:spPr>
          <a:xfrm>
            <a:off x="9202994" y="2020529"/>
            <a:ext cx="2521974" cy="2308324"/>
          </a:xfrm>
          <a:prstGeom prst="rect">
            <a:avLst/>
          </a:prstGeom>
          <a:noFill/>
        </p:spPr>
        <p:txBody>
          <a:bodyPr wrap="square" rtlCol="0">
            <a:spAutoFit/>
          </a:bodyPr>
          <a:lstStyle/>
          <a:p>
            <a:r>
              <a:rPr lang="en-US" sz="2400" dirty="0"/>
              <a:t>Availability Sets and</a:t>
            </a:r>
          </a:p>
          <a:p>
            <a:r>
              <a:rPr lang="en-US" sz="2400" dirty="0"/>
              <a:t>Availability Zones and </a:t>
            </a:r>
          </a:p>
          <a:p>
            <a:r>
              <a:rPr lang="en-US" sz="2400" dirty="0"/>
              <a:t>Region Pairs </a:t>
            </a:r>
          </a:p>
          <a:p>
            <a:r>
              <a:rPr lang="en-US" sz="2400" dirty="0"/>
              <a:t>oh my!</a:t>
            </a:r>
          </a:p>
        </p:txBody>
      </p:sp>
      <p:sp>
        <p:nvSpPr>
          <p:cNvPr id="6" name="Content Placeholder 5">
            <a:extLst>
              <a:ext uri="{FF2B5EF4-FFF2-40B4-BE49-F238E27FC236}">
                <a16:creationId xmlns:a16="http://schemas.microsoft.com/office/drawing/2014/main" id="{63624CB1-73E1-4F13-B1FD-304F53C84C7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8F3AA50-F2B6-490F-8FC7-4CF85C3B8753}"/>
              </a:ext>
            </a:extLst>
          </p:cNvPr>
          <p:cNvPicPr>
            <a:picLocks noChangeAspect="1"/>
          </p:cNvPicPr>
          <p:nvPr/>
        </p:nvPicPr>
        <p:blipFill>
          <a:blip r:embed="rId3"/>
          <a:stretch>
            <a:fillRect/>
          </a:stretch>
        </p:blipFill>
        <p:spPr>
          <a:xfrm>
            <a:off x="3017483" y="1465475"/>
            <a:ext cx="5569553" cy="4569238"/>
          </a:xfrm>
          <a:prstGeom prst="rect">
            <a:avLst/>
          </a:prstGeom>
        </p:spPr>
      </p:pic>
    </p:spTree>
    <p:extLst>
      <p:ext uri="{BB962C8B-B14F-4D97-AF65-F5344CB8AC3E}">
        <p14:creationId xmlns:p14="http://schemas.microsoft.com/office/powerpoint/2010/main" val="379720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7524135" cy="837089"/>
          </a:xfrm>
        </p:spPr>
        <p:txBody>
          <a:bodyPr>
            <a:normAutofit/>
          </a:bodyPr>
          <a:lstStyle/>
          <a:p>
            <a:r>
              <a:rPr lang="en-US" dirty="0"/>
              <a:t>This is a little complicated…</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dirty="0"/>
              <a:t>It is, but whether having a local onsite option or working with another vendor to provide offsite support, it’s essential to keeping the business running.</a:t>
            </a:r>
          </a:p>
          <a:p>
            <a:r>
              <a:rPr lang="en-US" dirty="0"/>
              <a:t>Remember the basics, Hardware, Software, Data, and People</a:t>
            </a:r>
          </a:p>
          <a:p>
            <a:endParaRPr lang="en-US" dirty="0"/>
          </a:p>
        </p:txBody>
      </p:sp>
    </p:spTree>
    <p:extLst>
      <p:ext uri="{BB962C8B-B14F-4D97-AF65-F5344CB8AC3E}">
        <p14:creationId xmlns:p14="http://schemas.microsoft.com/office/powerpoint/2010/main" val="3612601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7524135" cy="837089"/>
          </a:xfrm>
        </p:spPr>
        <p:txBody>
          <a:bodyPr>
            <a:normAutofit/>
          </a:bodyPr>
          <a:lstStyle/>
          <a:p>
            <a:r>
              <a:rPr lang="en-US" dirty="0"/>
              <a:t>Checklist Time!!!</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sz="3200" dirty="0"/>
              <a:t>Working with the business:</a:t>
            </a:r>
          </a:p>
          <a:p>
            <a:pPr lvl="1"/>
            <a:r>
              <a:rPr lang="en-US" sz="3200" dirty="0"/>
              <a:t>Each System – Criticality Level and RTO/RPO</a:t>
            </a:r>
          </a:p>
          <a:p>
            <a:pPr lvl="1"/>
            <a:r>
              <a:rPr lang="en-US" sz="3200" dirty="0"/>
              <a:t>What are ALL of the components needed for the application?</a:t>
            </a:r>
          </a:p>
          <a:p>
            <a:pPr lvl="1"/>
            <a:r>
              <a:rPr lang="en-US" sz="3200" dirty="0"/>
              <a:t>Can we limp along with table X or component Y?</a:t>
            </a:r>
          </a:p>
          <a:p>
            <a:pPr lvl="1"/>
            <a:r>
              <a:rPr lang="en-US" sz="3200" dirty="0"/>
              <a:t>Who are the staff members needed during a crisis?</a:t>
            </a:r>
          </a:p>
          <a:p>
            <a:pPr lvl="1"/>
            <a:r>
              <a:rPr lang="en-US" sz="3200" dirty="0"/>
              <a:t>Is it documented?</a:t>
            </a:r>
          </a:p>
          <a:p>
            <a:pPr marL="0" indent="0">
              <a:buNone/>
            </a:pPr>
            <a:endParaRPr lang="en-US" dirty="0"/>
          </a:p>
        </p:txBody>
      </p:sp>
    </p:spTree>
    <p:extLst>
      <p:ext uri="{BB962C8B-B14F-4D97-AF65-F5344CB8AC3E}">
        <p14:creationId xmlns:p14="http://schemas.microsoft.com/office/powerpoint/2010/main" val="270869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7833853" cy="837089"/>
          </a:xfrm>
        </p:spPr>
        <p:txBody>
          <a:bodyPr>
            <a:normAutofit fontScale="90000"/>
          </a:bodyPr>
          <a:lstStyle/>
          <a:p>
            <a:r>
              <a:rPr lang="en-US" dirty="0"/>
              <a:t>Highly Availability – Continuity	</a:t>
            </a:r>
          </a:p>
        </p:txBody>
      </p:sp>
      <p:sp>
        <p:nvSpPr>
          <p:cNvPr id="4" name="Content Placeholder 3">
            <a:extLst>
              <a:ext uri="{FF2B5EF4-FFF2-40B4-BE49-F238E27FC236}">
                <a16:creationId xmlns:a16="http://schemas.microsoft.com/office/drawing/2014/main" id="{A04F6626-C620-4538-96ED-5BD90E5D199F}"/>
              </a:ext>
            </a:extLst>
          </p:cNvPr>
          <p:cNvSpPr>
            <a:spLocks noGrp="1"/>
          </p:cNvSpPr>
          <p:nvPr>
            <p:ph idx="1"/>
          </p:nvPr>
        </p:nvSpPr>
        <p:spPr/>
        <p:txBody>
          <a:bodyPr/>
          <a:lstStyle/>
          <a:p>
            <a:r>
              <a:rPr lang="en-US" dirty="0"/>
              <a:t>First of all, HA is not DR, and DR is not HA.</a:t>
            </a:r>
          </a:p>
          <a:p>
            <a:r>
              <a:rPr lang="en-US" dirty="0"/>
              <a:t>High Availability (Highly) is there to keep the data and the applications available for the business, </a:t>
            </a:r>
            <a:r>
              <a:rPr lang="en-US" dirty="0" err="1"/>
              <a:t>ie</a:t>
            </a:r>
            <a:r>
              <a:rPr lang="en-US" dirty="0"/>
              <a:t>, your users</a:t>
            </a:r>
          </a:p>
          <a:p>
            <a:r>
              <a:rPr lang="en-US" dirty="0"/>
              <a:t>This all flows back to IT maintaining business continuity.</a:t>
            </a:r>
          </a:p>
          <a:p>
            <a:r>
              <a:rPr lang="en-US" dirty="0"/>
              <a:t>This also is an opportunity for Senior IT staff to work with the business to understand what systems really need to be running.</a:t>
            </a:r>
          </a:p>
          <a:p>
            <a:endParaRPr lang="en-US" dirty="0"/>
          </a:p>
          <a:p>
            <a:endParaRPr lang="en-US" dirty="0"/>
          </a:p>
        </p:txBody>
      </p:sp>
    </p:spTree>
    <p:extLst>
      <p:ext uri="{BB962C8B-B14F-4D97-AF65-F5344CB8AC3E}">
        <p14:creationId xmlns:p14="http://schemas.microsoft.com/office/powerpoint/2010/main" val="2827126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7524135" cy="837089"/>
          </a:xfrm>
        </p:spPr>
        <p:txBody>
          <a:bodyPr>
            <a:normAutofit/>
          </a:bodyPr>
          <a:lstStyle/>
          <a:p>
            <a:r>
              <a:rPr lang="en-US" dirty="0"/>
              <a:t>Checklist Time!!!</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sz="3200" dirty="0"/>
              <a:t>Working with the Infrastructure Team:</a:t>
            </a:r>
          </a:p>
          <a:p>
            <a:pPr lvl="1"/>
            <a:r>
              <a:rPr lang="en-US" sz="3200" dirty="0"/>
              <a:t>Each System – Hardware Redundancy and Storage</a:t>
            </a:r>
          </a:p>
          <a:p>
            <a:pPr lvl="1"/>
            <a:r>
              <a:rPr lang="en-US" sz="3200" dirty="0"/>
              <a:t>Legacy Systems – do we have hard to find components available?</a:t>
            </a:r>
          </a:p>
          <a:p>
            <a:pPr lvl="1"/>
            <a:r>
              <a:rPr lang="en-US" sz="3200" dirty="0"/>
              <a:t>Networking – is there redundancy there?</a:t>
            </a:r>
          </a:p>
          <a:p>
            <a:pPr lvl="1"/>
            <a:r>
              <a:rPr lang="en-US" sz="3200" dirty="0"/>
              <a:t>Who are the staff members needed during a crisis?</a:t>
            </a:r>
          </a:p>
          <a:p>
            <a:pPr lvl="1"/>
            <a:r>
              <a:rPr lang="en-US" sz="3200" dirty="0"/>
              <a:t>Is it documented?</a:t>
            </a:r>
          </a:p>
          <a:p>
            <a:pPr marL="0" indent="0">
              <a:buNone/>
            </a:pPr>
            <a:endParaRPr lang="en-US" dirty="0"/>
          </a:p>
        </p:txBody>
      </p:sp>
    </p:spTree>
    <p:extLst>
      <p:ext uri="{BB962C8B-B14F-4D97-AF65-F5344CB8AC3E}">
        <p14:creationId xmlns:p14="http://schemas.microsoft.com/office/powerpoint/2010/main" val="1825541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7524135" cy="837089"/>
          </a:xfrm>
        </p:spPr>
        <p:txBody>
          <a:bodyPr>
            <a:normAutofit/>
          </a:bodyPr>
          <a:lstStyle/>
          <a:p>
            <a:r>
              <a:rPr lang="en-US" dirty="0"/>
              <a:t>Checklist Time!!!</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sz="3200" dirty="0"/>
              <a:t>Working with the data team</a:t>
            </a:r>
          </a:p>
          <a:p>
            <a:pPr lvl="1"/>
            <a:r>
              <a:rPr lang="en-US" sz="3200" dirty="0"/>
              <a:t> What measures are being used for HA and DR?</a:t>
            </a:r>
          </a:p>
          <a:p>
            <a:pPr lvl="1"/>
            <a:r>
              <a:rPr lang="en-US" sz="3200" dirty="0"/>
              <a:t> Is it documented?  </a:t>
            </a:r>
          </a:p>
          <a:p>
            <a:pPr lvl="1"/>
            <a:r>
              <a:rPr lang="en-US" sz="3200" dirty="0"/>
              <a:t> Is it automated?</a:t>
            </a:r>
          </a:p>
          <a:p>
            <a:pPr lvl="1"/>
            <a:r>
              <a:rPr lang="en-US" sz="3200" dirty="0"/>
              <a:t> Who are the staff members needed during a crisis?</a:t>
            </a:r>
          </a:p>
          <a:p>
            <a:pPr lvl="1"/>
            <a:r>
              <a:rPr lang="en-US" sz="3200" dirty="0"/>
              <a:t>Critical workstations/tools/passwords/accounts/phone numbers</a:t>
            </a:r>
          </a:p>
        </p:txBody>
      </p:sp>
    </p:spTree>
    <p:extLst>
      <p:ext uri="{BB962C8B-B14F-4D97-AF65-F5344CB8AC3E}">
        <p14:creationId xmlns:p14="http://schemas.microsoft.com/office/powerpoint/2010/main" val="106308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7524135" cy="837089"/>
          </a:xfrm>
        </p:spPr>
        <p:txBody>
          <a:bodyPr>
            <a:normAutofit/>
          </a:bodyPr>
          <a:lstStyle/>
          <a:p>
            <a:r>
              <a:rPr lang="en-US" dirty="0"/>
              <a:t>Checklist Time!!!</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sz="3200" dirty="0"/>
              <a:t>Communicate, communicate, communicate!!!</a:t>
            </a:r>
          </a:p>
          <a:p>
            <a:r>
              <a:rPr lang="en-US" sz="3200" dirty="0"/>
              <a:t>Don’t hide problems, make sure your management and the executive team are aware of them!</a:t>
            </a:r>
          </a:p>
          <a:p>
            <a:r>
              <a:rPr lang="en-US" sz="3200" dirty="0"/>
              <a:t>Document, document, document and then have a REVIEW!</a:t>
            </a:r>
          </a:p>
          <a:p>
            <a:r>
              <a:rPr lang="en-US" sz="3200" dirty="0"/>
              <a:t>Don’t work in a vacuum, cover yourself and cover the business.</a:t>
            </a:r>
          </a:p>
        </p:txBody>
      </p:sp>
    </p:spTree>
    <p:extLst>
      <p:ext uri="{BB962C8B-B14F-4D97-AF65-F5344CB8AC3E}">
        <p14:creationId xmlns:p14="http://schemas.microsoft.com/office/powerpoint/2010/main" val="1263290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8099324" cy="837089"/>
          </a:xfrm>
        </p:spPr>
        <p:txBody>
          <a:bodyPr>
            <a:normAutofit fontScale="90000"/>
          </a:bodyPr>
          <a:lstStyle/>
          <a:p>
            <a:r>
              <a:rPr lang="en-US" dirty="0"/>
              <a:t>Something completely random…</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sz="3200" dirty="0"/>
              <a:t>And yet on point…</a:t>
            </a:r>
          </a:p>
          <a:p>
            <a:r>
              <a:rPr lang="en-US" sz="3200" dirty="0"/>
              <a:t>Don’t forget about using SQL Azure for your Log Shipping/Mirroring/Replication needs.  It’s a low cost way to provide HA and DR type features for your business.</a:t>
            </a:r>
          </a:p>
          <a:p>
            <a:endParaRPr lang="en-US" sz="3200" dirty="0"/>
          </a:p>
          <a:p>
            <a:pPr marL="0" indent="0">
              <a:buNone/>
            </a:pPr>
            <a:endParaRPr lang="en-US" sz="3200" dirty="0"/>
          </a:p>
        </p:txBody>
      </p:sp>
    </p:spTree>
    <p:extLst>
      <p:ext uri="{BB962C8B-B14F-4D97-AF65-F5344CB8AC3E}">
        <p14:creationId xmlns:p14="http://schemas.microsoft.com/office/powerpoint/2010/main" val="4087743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8099324" cy="837089"/>
          </a:xfrm>
        </p:spPr>
        <p:txBody>
          <a:bodyPr>
            <a:normAutofit fontScale="90000"/>
          </a:bodyPr>
          <a:lstStyle/>
          <a:p>
            <a:r>
              <a:rPr lang="en-US" dirty="0"/>
              <a:t>Something completely random…</a:t>
            </a:r>
          </a:p>
        </p:txBody>
      </p:sp>
      <p:sp>
        <p:nvSpPr>
          <p:cNvPr id="5" name="Content Placeholder 4">
            <a:extLst>
              <a:ext uri="{FF2B5EF4-FFF2-40B4-BE49-F238E27FC236}">
                <a16:creationId xmlns:a16="http://schemas.microsoft.com/office/drawing/2014/main" id="{CAFBC45A-2BD9-4081-B6C3-15D19FDF277C}"/>
              </a:ext>
            </a:extLst>
          </p:cNvPr>
          <p:cNvSpPr>
            <a:spLocks noGrp="1"/>
          </p:cNvSpPr>
          <p:nvPr>
            <p:ph idx="1"/>
          </p:nvPr>
        </p:nvSpPr>
        <p:spPr/>
        <p:txBody>
          <a:bodyPr/>
          <a:lstStyle/>
          <a:p>
            <a:r>
              <a:rPr lang="en-US" sz="3200" dirty="0"/>
              <a:t>And their take on SQL Azure HA capabilities…</a:t>
            </a:r>
          </a:p>
          <a:p>
            <a:r>
              <a:rPr lang="en-US" sz="3200" dirty="0"/>
              <a:t>The Azure SQL Database platform takes responsibility for maintaining High Availability (HA) by tightly integrating with Azure Service Fabric (ASF). ASF allows persistence of data and log files using N-way replication on local SSD disks. We can take advantage of having data and log files on local SSD for maximum possible performance - without risking a single point of failure.</a:t>
            </a:r>
          </a:p>
          <a:p>
            <a:endParaRPr lang="en-US" sz="3200" dirty="0"/>
          </a:p>
          <a:p>
            <a:pPr marL="0" indent="0">
              <a:buNone/>
            </a:pPr>
            <a:endParaRPr lang="en-US" sz="3200" dirty="0"/>
          </a:p>
        </p:txBody>
      </p:sp>
    </p:spTree>
    <p:extLst>
      <p:ext uri="{BB962C8B-B14F-4D97-AF65-F5344CB8AC3E}">
        <p14:creationId xmlns:p14="http://schemas.microsoft.com/office/powerpoint/2010/main" val="2371060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What didn’t we cover???</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r>
              <a:rPr lang="en-US" dirty="0"/>
              <a:t>Pricing for all the different options</a:t>
            </a:r>
          </a:p>
          <a:p>
            <a:r>
              <a:rPr lang="en-US" dirty="0"/>
              <a:t>How to configure these different options</a:t>
            </a:r>
          </a:p>
          <a:p>
            <a:r>
              <a:rPr lang="en-US" dirty="0"/>
              <a:t>Random Chaos – testing the disaster before the disaster – always a good idea!</a:t>
            </a:r>
          </a:p>
          <a:p>
            <a:r>
              <a:rPr lang="en-US" dirty="0"/>
              <a:t>Anything else?</a:t>
            </a:r>
          </a:p>
        </p:txBody>
      </p:sp>
    </p:spTree>
    <p:extLst>
      <p:ext uri="{BB962C8B-B14F-4D97-AF65-F5344CB8AC3E}">
        <p14:creationId xmlns:p14="http://schemas.microsoft.com/office/powerpoint/2010/main" val="101202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046110" cy="837089"/>
          </a:xfrm>
        </p:spPr>
        <p:txBody>
          <a:bodyPr>
            <a:normAutofit/>
          </a:bodyPr>
          <a:lstStyle/>
          <a:p>
            <a:r>
              <a:rPr lang="en-US" dirty="0"/>
              <a:t>What did we cover??</a:t>
            </a:r>
          </a:p>
        </p:txBody>
      </p:sp>
      <p:sp>
        <p:nvSpPr>
          <p:cNvPr id="4" name="Content Placeholder 3">
            <a:extLst>
              <a:ext uri="{FF2B5EF4-FFF2-40B4-BE49-F238E27FC236}">
                <a16:creationId xmlns:a16="http://schemas.microsoft.com/office/drawing/2014/main" id="{E6B9D8FC-1589-4D6D-B068-7C4FC9A71353}"/>
              </a:ext>
            </a:extLst>
          </p:cNvPr>
          <p:cNvSpPr>
            <a:spLocks noGrp="1"/>
          </p:cNvSpPr>
          <p:nvPr>
            <p:ph idx="1"/>
          </p:nvPr>
        </p:nvSpPr>
        <p:spPr>
          <a:xfrm>
            <a:off x="353961" y="1465475"/>
            <a:ext cx="11665974" cy="4114231"/>
          </a:xfrm>
        </p:spPr>
        <p:txBody>
          <a:bodyPr/>
          <a:lstStyle/>
          <a:p>
            <a:r>
              <a:rPr lang="en-US" dirty="0"/>
              <a:t>The differences between HA and DR as a concept</a:t>
            </a:r>
          </a:p>
          <a:p>
            <a:r>
              <a:rPr lang="en-US" dirty="0"/>
              <a:t>HA features in current server hardware</a:t>
            </a:r>
          </a:p>
          <a:p>
            <a:r>
              <a:rPr lang="en-US" dirty="0"/>
              <a:t>HA and DR features in SQL Server offerings</a:t>
            </a:r>
          </a:p>
          <a:p>
            <a:r>
              <a:rPr lang="en-US" dirty="0"/>
              <a:t>The pros and cons of using Azure (and any other data center vendor)</a:t>
            </a:r>
          </a:p>
          <a:p>
            <a:r>
              <a:rPr lang="en-US" dirty="0"/>
              <a:t>Some of the cool features that are available in Azure to promote business continuity</a:t>
            </a:r>
          </a:p>
          <a:p>
            <a:r>
              <a:rPr lang="en-US" dirty="0"/>
              <a:t>Plan, talk, collaborate, document, review, and present.  </a:t>
            </a:r>
          </a:p>
          <a:p>
            <a:pPr marL="0" indent="0">
              <a:buNone/>
            </a:pPr>
            <a:endParaRPr lang="en-US" dirty="0"/>
          </a:p>
        </p:txBody>
      </p:sp>
    </p:spTree>
    <p:extLst>
      <p:ext uri="{BB962C8B-B14F-4D97-AF65-F5344CB8AC3E}">
        <p14:creationId xmlns:p14="http://schemas.microsoft.com/office/powerpoint/2010/main" val="2080782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47B5A518-A581-6744-80CD-42E678ED2450}"/>
              </a:ext>
            </a:extLst>
          </p:cNvPr>
          <p:cNvSpPr txBox="1">
            <a:spLocks/>
          </p:cNvSpPr>
          <p:nvPr/>
        </p:nvSpPr>
        <p:spPr>
          <a:xfrm>
            <a:off x="1317690" y="2673166"/>
            <a:ext cx="8642215"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atin typeface="AvantGarde Bk BT Book" panose="020B0402020202020204" pitchFamily="34" charset="0"/>
              </a:rPr>
              <a:t>Thank you!!!!</a:t>
            </a:r>
            <a:endParaRPr lang="en-US" dirty="0">
              <a:latin typeface="AvantGarde Bk BT Book" panose="020B0402020202020204" pitchFamily="34" charset="0"/>
            </a:endParaRPr>
          </a:p>
        </p:txBody>
      </p: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5"/>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28359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A9F5D-C2C8-FC4F-A1D1-E96FD18734C1}"/>
              </a:ext>
            </a:extLst>
          </p:cNvPr>
          <p:cNvSpPr>
            <a:spLocks noGrp="1"/>
          </p:cNvSpPr>
          <p:nvPr>
            <p:ph sz="half" idx="1"/>
          </p:nvPr>
        </p:nvSpPr>
        <p:spPr>
          <a:xfrm>
            <a:off x="-93678" y="-40783"/>
            <a:ext cx="4095610" cy="3469783"/>
          </a:xfrm>
          <a:blipFill>
            <a:blip r:embed="rId3"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3" name="Content Placeholder 2">
            <a:extLst>
              <a:ext uri="{FF2B5EF4-FFF2-40B4-BE49-F238E27FC236}">
                <a16:creationId xmlns:a16="http://schemas.microsoft.com/office/drawing/2014/main" id="{787B0AE8-0867-4741-9B13-89F3727B030F}"/>
              </a:ext>
            </a:extLst>
          </p:cNvPr>
          <p:cNvSpPr>
            <a:spLocks noGrp="1"/>
          </p:cNvSpPr>
          <p:nvPr>
            <p:ph sz="half" idx="11"/>
          </p:nvPr>
        </p:nvSpPr>
        <p:spPr>
          <a:blipFill dpi="0" rotWithShape="1">
            <a:blip r:embed="rId4"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4" name="Content Placeholder 3">
            <a:extLst>
              <a:ext uri="{FF2B5EF4-FFF2-40B4-BE49-F238E27FC236}">
                <a16:creationId xmlns:a16="http://schemas.microsoft.com/office/drawing/2014/main" id="{B42CB647-48B3-3948-8362-338FA8A8876E}"/>
              </a:ext>
            </a:extLst>
          </p:cNvPr>
          <p:cNvSpPr>
            <a:spLocks noGrp="1"/>
          </p:cNvSpPr>
          <p:nvPr>
            <p:ph sz="half" idx="12"/>
          </p:nvPr>
        </p:nvSpPr>
        <p:spPr>
          <a:blipFill>
            <a:blip r:embed="rId5"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9" name="Rectangle 8">
            <a:extLst>
              <a:ext uri="{FF2B5EF4-FFF2-40B4-BE49-F238E27FC236}">
                <a16:creationId xmlns:a16="http://schemas.microsoft.com/office/drawing/2014/main" id="{CD5CB911-E8FB-A44D-B60F-5FB3DA887066}"/>
              </a:ext>
            </a:extLst>
          </p:cNvPr>
          <p:cNvSpPr/>
          <p:nvPr/>
        </p:nvSpPr>
        <p:spPr>
          <a:xfrm>
            <a:off x="-93678" y="2504362"/>
            <a:ext cx="4095610"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6D84E37-F479-C54A-A446-B6C42B3AC991}"/>
              </a:ext>
            </a:extLst>
          </p:cNvPr>
          <p:cNvSpPr/>
          <p:nvPr/>
        </p:nvSpPr>
        <p:spPr>
          <a:xfrm>
            <a:off x="4021122" y="2504362"/>
            <a:ext cx="4095610"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C47AF3-1438-E941-A201-6146A342E6CB}"/>
              </a:ext>
            </a:extLst>
          </p:cNvPr>
          <p:cNvSpPr/>
          <p:nvPr/>
        </p:nvSpPr>
        <p:spPr>
          <a:xfrm>
            <a:off x="8135922" y="2504362"/>
            <a:ext cx="4073838"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6B5C08FC-9FF6-6845-B000-0ED8B2D3082D}"/>
              </a:ext>
            </a:extLst>
          </p:cNvPr>
          <p:cNvSpPr>
            <a:spLocks noGrp="1"/>
          </p:cNvSpPr>
          <p:nvPr>
            <p:ph type="body" sz="quarter" idx="17"/>
          </p:nvPr>
        </p:nvSpPr>
        <p:spPr>
          <a:xfrm>
            <a:off x="2685148" y="4353637"/>
            <a:ext cx="6821704" cy="1324491"/>
          </a:xfrm>
        </p:spPr>
        <p:txBody>
          <a:bodyPr/>
          <a:lstStyle/>
          <a:p>
            <a:r>
              <a:rPr lang="en-US" sz="2400" dirty="0"/>
              <a:t>There are number of different ways for IT to provide HA.</a:t>
            </a:r>
          </a:p>
        </p:txBody>
      </p:sp>
      <p:sp>
        <p:nvSpPr>
          <p:cNvPr id="6" name="Text Placeholder 5">
            <a:extLst>
              <a:ext uri="{FF2B5EF4-FFF2-40B4-BE49-F238E27FC236}">
                <a16:creationId xmlns:a16="http://schemas.microsoft.com/office/drawing/2014/main" id="{FF227A80-968C-E041-977C-027CCE420971}"/>
              </a:ext>
            </a:extLst>
          </p:cNvPr>
          <p:cNvSpPr>
            <a:spLocks noGrp="1"/>
          </p:cNvSpPr>
          <p:nvPr>
            <p:ph type="body" sz="quarter" idx="18"/>
          </p:nvPr>
        </p:nvSpPr>
        <p:spPr>
          <a:xfrm>
            <a:off x="-65314" y="2504362"/>
            <a:ext cx="4067402" cy="924638"/>
          </a:xfrm>
        </p:spPr>
        <p:txBody>
          <a:bodyPr/>
          <a:lstStyle/>
          <a:p>
            <a:pPr algn="ctr"/>
            <a:r>
              <a:rPr lang="en-US" sz="3600" dirty="0">
                <a:solidFill>
                  <a:srgbClr val="FF0000"/>
                </a:solidFill>
              </a:rPr>
              <a:t>Hardware	</a:t>
            </a:r>
          </a:p>
        </p:txBody>
      </p:sp>
      <p:sp>
        <p:nvSpPr>
          <p:cNvPr id="7" name="Text Placeholder 6">
            <a:extLst>
              <a:ext uri="{FF2B5EF4-FFF2-40B4-BE49-F238E27FC236}">
                <a16:creationId xmlns:a16="http://schemas.microsoft.com/office/drawing/2014/main" id="{3F6A8004-4A11-454F-A8E0-795E14F992A7}"/>
              </a:ext>
            </a:extLst>
          </p:cNvPr>
          <p:cNvSpPr>
            <a:spLocks noGrp="1"/>
          </p:cNvSpPr>
          <p:nvPr>
            <p:ph type="body" sz="quarter" idx="19"/>
          </p:nvPr>
        </p:nvSpPr>
        <p:spPr>
          <a:xfrm>
            <a:off x="4021137" y="2504362"/>
            <a:ext cx="4095751" cy="924638"/>
          </a:xfrm>
        </p:spPr>
        <p:txBody>
          <a:bodyPr/>
          <a:lstStyle/>
          <a:p>
            <a:pPr algn="ctr"/>
            <a:r>
              <a:rPr lang="en-US" sz="3600" dirty="0">
                <a:solidFill>
                  <a:srgbClr val="FF0000"/>
                </a:solidFill>
              </a:rPr>
              <a:t>Software</a:t>
            </a:r>
          </a:p>
          <a:p>
            <a:endParaRPr lang="en-US" dirty="0"/>
          </a:p>
        </p:txBody>
      </p:sp>
      <p:sp>
        <p:nvSpPr>
          <p:cNvPr id="8" name="Text Placeholder 7">
            <a:extLst>
              <a:ext uri="{FF2B5EF4-FFF2-40B4-BE49-F238E27FC236}">
                <a16:creationId xmlns:a16="http://schemas.microsoft.com/office/drawing/2014/main" id="{DAE30AB6-24EA-9942-8A7A-79EAB90E55C9}"/>
              </a:ext>
            </a:extLst>
          </p:cNvPr>
          <p:cNvSpPr>
            <a:spLocks noGrp="1"/>
          </p:cNvSpPr>
          <p:nvPr>
            <p:ph type="body" sz="quarter" idx="20"/>
          </p:nvPr>
        </p:nvSpPr>
        <p:spPr>
          <a:xfrm>
            <a:off x="8112420" y="2504362"/>
            <a:ext cx="4095751" cy="924638"/>
          </a:xfrm>
        </p:spPr>
        <p:txBody>
          <a:bodyPr/>
          <a:lstStyle/>
          <a:p>
            <a:pPr algn="ctr"/>
            <a:r>
              <a:rPr lang="en-US" sz="3600" dirty="0">
                <a:solidFill>
                  <a:srgbClr val="FF0000"/>
                </a:solidFill>
              </a:rPr>
              <a:t>Data</a:t>
            </a:r>
          </a:p>
          <a:p>
            <a:endParaRPr lang="en-US" dirty="0"/>
          </a:p>
        </p:txBody>
      </p:sp>
      <p:sp>
        <p:nvSpPr>
          <p:cNvPr id="14" name="TextBox 13">
            <a:extLst>
              <a:ext uri="{FF2B5EF4-FFF2-40B4-BE49-F238E27FC236}">
                <a16:creationId xmlns:a16="http://schemas.microsoft.com/office/drawing/2014/main" id="{0FB310AB-C68D-074A-B90F-0C789F615ADE}"/>
              </a:ext>
            </a:extLst>
          </p:cNvPr>
          <p:cNvSpPr txBox="1"/>
          <p:nvPr/>
        </p:nvSpPr>
        <p:spPr>
          <a:xfrm>
            <a:off x="7246189" y="393364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03301C18-666A-C741-BA94-20F77EACEAF5}"/>
              </a:ext>
            </a:extLst>
          </p:cNvPr>
          <p:cNvSpPr>
            <a:spLocks noGrp="1"/>
          </p:cNvSpPr>
          <p:nvPr>
            <p:ph type="ctrTitle" hasCustomPrompt="1"/>
          </p:nvPr>
        </p:nvSpPr>
        <p:spPr>
          <a:xfrm>
            <a:off x="2988128" y="3516547"/>
            <a:ext cx="6215743" cy="837089"/>
          </a:xfr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Ways to provide HA</a:t>
            </a:r>
          </a:p>
        </p:txBody>
      </p:sp>
    </p:spTree>
    <p:extLst>
      <p:ext uri="{BB962C8B-B14F-4D97-AF65-F5344CB8AC3E}">
        <p14:creationId xmlns:p14="http://schemas.microsoft.com/office/powerpoint/2010/main" val="344690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945265"/>
            <a:ext cx="6270172" cy="3570631"/>
          </a:xfrm>
        </p:spPr>
        <p:txBody>
          <a:bodyPr/>
          <a:lstStyle/>
          <a:p>
            <a:r>
              <a:rPr lang="en-US" sz="2400" dirty="0"/>
              <a:t>Power supplies – most systems have dual power supplies that are hot swappable</a:t>
            </a:r>
          </a:p>
          <a:p>
            <a:r>
              <a:rPr lang="en-US" sz="2400" dirty="0"/>
              <a:t>Network cards – dual NICs are fairly common</a:t>
            </a:r>
          </a:p>
          <a:p>
            <a:r>
              <a:rPr lang="en-US" sz="2400" dirty="0"/>
              <a:t>Error Checking RAM</a:t>
            </a:r>
          </a:p>
          <a:p>
            <a:r>
              <a:rPr lang="en-US" sz="2400" dirty="0"/>
              <a:t>Storage layer – both local and network storage</a:t>
            </a:r>
          </a:p>
          <a:p>
            <a:r>
              <a:rPr lang="en-US" sz="2400" dirty="0"/>
              <a:t>RAID levels help protect your disks</a:t>
            </a:r>
          </a:p>
          <a:p>
            <a:r>
              <a:rPr lang="en-US" sz="2400" dirty="0"/>
              <a:t>Data Center connectivity??</a:t>
            </a:r>
          </a:p>
          <a:p>
            <a:endParaRPr lang="en-US" sz="2800" dirty="0"/>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656990" cy="1290520"/>
          </a:xfrm>
        </p:spPr>
        <p:txBody>
          <a:bodyPr anchor="b">
            <a:normAutofit fontScale="90000"/>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HA – How your hardware is at risk</a:t>
            </a:r>
          </a:p>
        </p:txBody>
      </p:sp>
    </p:spTree>
    <p:extLst>
      <p:ext uri="{BB962C8B-B14F-4D97-AF65-F5344CB8AC3E}">
        <p14:creationId xmlns:p14="http://schemas.microsoft.com/office/powerpoint/2010/main" val="251701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945265"/>
            <a:ext cx="6270172" cy="3703367"/>
          </a:xfrm>
        </p:spPr>
        <p:txBody>
          <a:bodyPr/>
          <a:lstStyle/>
          <a:p>
            <a:r>
              <a:rPr lang="en-US" sz="2400" dirty="0"/>
              <a:t>Backup and Restore – kind of in both the HA and DR camps</a:t>
            </a:r>
          </a:p>
          <a:p>
            <a:r>
              <a:rPr lang="en-US" sz="2400" dirty="0"/>
              <a:t>Log Shipping – an oldie but a goodie</a:t>
            </a:r>
          </a:p>
          <a:p>
            <a:r>
              <a:rPr lang="en-US" sz="2400" dirty="0"/>
              <a:t>Mirroring – still working as well as before</a:t>
            </a:r>
          </a:p>
          <a:p>
            <a:r>
              <a:rPr lang="en-US" sz="2400" dirty="0"/>
              <a:t>Always On Availability Groups – the latest and greatest</a:t>
            </a:r>
          </a:p>
          <a:p>
            <a:r>
              <a:rPr lang="en-US" sz="2400" dirty="0"/>
              <a:t>Windows Failover Clusters – It has to be there for Always On to work</a:t>
            </a:r>
          </a:p>
          <a:p>
            <a:r>
              <a:rPr lang="en-US" sz="2400" dirty="0"/>
              <a:t>Replication – It just works</a:t>
            </a:r>
          </a:p>
          <a:p>
            <a:endParaRPr lang="en-US" sz="2400" dirty="0"/>
          </a:p>
          <a:p>
            <a:endParaRPr lang="en-US" sz="2800" dirty="0"/>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656990" cy="1290520"/>
          </a:xfrm>
        </p:spPr>
        <p:txBody>
          <a:bodyPr anchor="b">
            <a:normAutofit fontScale="90000"/>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HA – How your software can provide continuity</a:t>
            </a:r>
          </a:p>
        </p:txBody>
      </p:sp>
    </p:spTree>
    <p:extLst>
      <p:ext uri="{BB962C8B-B14F-4D97-AF65-F5344CB8AC3E}">
        <p14:creationId xmlns:p14="http://schemas.microsoft.com/office/powerpoint/2010/main" val="385786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945265"/>
            <a:ext cx="6270172" cy="3703367"/>
          </a:xfrm>
        </p:spPr>
        <p:txBody>
          <a:bodyPr/>
          <a:lstStyle/>
          <a:p>
            <a:r>
              <a:rPr lang="en-US" sz="2400" dirty="0"/>
              <a:t>Using SQL commands to make sure that certain key tables are always available for the business.</a:t>
            </a:r>
          </a:p>
          <a:p>
            <a:r>
              <a:rPr lang="en-US" sz="2400" dirty="0"/>
              <a:t>Scripting out your database objects and keeping them in additional locations.  </a:t>
            </a:r>
          </a:p>
          <a:p>
            <a:endParaRPr lang="en-US" sz="2400" dirty="0"/>
          </a:p>
          <a:p>
            <a:endParaRPr lang="en-US" sz="2800" dirty="0"/>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656990" cy="1290520"/>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HA – Stupid Data Tricks</a:t>
            </a:r>
          </a:p>
        </p:txBody>
      </p:sp>
    </p:spTree>
    <p:extLst>
      <p:ext uri="{BB962C8B-B14F-4D97-AF65-F5344CB8AC3E}">
        <p14:creationId xmlns:p14="http://schemas.microsoft.com/office/powerpoint/2010/main" val="279383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lstStyle/>
          <a:p>
            <a:r>
              <a:rPr lang="en-US" dirty="0"/>
              <a:t>Big Picture Stuff - HA</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dirty="0">
                <a:latin typeface="AvantGarde Bk BT Book" panose="020B0402020202020204" pitchFamily="34" charset="0"/>
              </a:rPr>
              <a:t>Mistakes are going to be made and eventually there might be a DR or Disaster Recovery scenario</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13078"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tx1">
                    <a:lumMod val="75000"/>
                    <a:lumOff val="25000"/>
                  </a:schemeClr>
                </a:solidFill>
                <a:latin typeface="AvantGarde Bk BT Book" panose="020B0402020202020204" pitchFamily="34" charset="0"/>
              </a:rPr>
              <a:t>HA is there to keep the business running but….</a:t>
            </a:r>
          </a:p>
        </p:txBody>
      </p:sp>
    </p:spTree>
    <p:extLst>
      <p:ext uri="{BB962C8B-B14F-4D97-AF65-F5344CB8AC3E}">
        <p14:creationId xmlns:p14="http://schemas.microsoft.com/office/powerpoint/2010/main" val="372036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123FE-FB42-40EC-A731-9E2E1CF380A6}"/>
              </a:ext>
            </a:extLst>
          </p:cNvPr>
          <p:cNvSpPr>
            <a:spLocks noGrp="1"/>
          </p:cNvSpPr>
          <p:nvPr>
            <p:ph type="ctrTitle"/>
          </p:nvPr>
        </p:nvSpPr>
        <p:spPr>
          <a:xfrm>
            <a:off x="838200" y="628386"/>
            <a:ext cx="9544665" cy="837089"/>
          </a:xfrm>
        </p:spPr>
        <p:txBody>
          <a:bodyPr>
            <a:normAutofit/>
          </a:bodyPr>
          <a:lstStyle/>
          <a:p>
            <a:r>
              <a:rPr lang="en-US" dirty="0"/>
              <a:t>Dealing with Disasters</a:t>
            </a:r>
          </a:p>
        </p:txBody>
      </p:sp>
      <p:sp>
        <p:nvSpPr>
          <p:cNvPr id="5" name="Content Placeholder 4">
            <a:extLst>
              <a:ext uri="{FF2B5EF4-FFF2-40B4-BE49-F238E27FC236}">
                <a16:creationId xmlns:a16="http://schemas.microsoft.com/office/drawing/2014/main" id="{5A97D27B-5BA1-40FD-82B3-1CAD5F67591B}"/>
              </a:ext>
            </a:extLst>
          </p:cNvPr>
          <p:cNvSpPr>
            <a:spLocks noGrp="1"/>
          </p:cNvSpPr>
          <p:nvPr>
            <p:ph idx="1"/>
          </p:nvPr>
        </p:nvSpPr>
        <p:spPr/>
        <p:txBody>
          <a:bodyPr/>
          <a:lstStyle/>
          <a:p>
            <a:r>
              <a:rPr lang="en-US" dirty="0"/>
              <a:t>Disaster Recovery – once you’ve gone past the point of Highly Available</a:t>
            </a:r>
          </a:p>
          <a:p>
            <a:r>
              <a:rPr lang="en-US" dirty="0"/>
              <a:t>Any recovery is a disaster, no matter how small.  </a:t>
            </a:r>
          </a:p>
          <a:p>
            <a:r>
              <a:rPr lang="en-US" dirty="0"/>
              <a:t>Where does the DBA fit in to all of this?</a:t>
            </a:r>
          </a:p>
        </p:txBody>
      </p:sp>
    </p:spTree>
    <p:extLst>
      <p:ext uri="{BB962C8B-B14F-4D97-AF65-F5344CB8AC3E}">
        <p14:creationId xmlns:p14="http://schemas.microsoft.com/office/powerpoint/2010/main" val="2928086309"/>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7" ma:contentTypeDescription="Create a new document." ma:contentTypeScope="" ma:versionID="41d284efff04971e4c52463653847435">
  <xsd:schema xmlns:xsd="http://www.w3.org/2001/XMLSchema" xmlns:xs="http://www.w3.org/2001/XMLSchema" xmlns:p="http://schemas.microsoft.com/office/2006/metadata/properties" xmlns:ns2="ac2cf9c6-a5cc-43ca-99ef-a3ab066b4ae5" targetNamespace="http://schemas.microsoft.com/office/2006/metadata/properties" ma:root="true" ma:fieldsID="fb138d93b2406d688c2406c0987faa03"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EA5888-9705-4D73-B45E-466F1EA731AB}">
  <ds:schemaRefs>
    <ds:schemaRef ds:uri="http://schemas.microsoft.com/office/2006/documentManagement/types"/>
    <ds:schemaRef ds:uri="ac2cf9c6-a5cc-43ca-99ef-a3ab066b4ae5"/>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DE43F97A-2366-4968-82D7-011B8518D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C60976-2800-4D6A-B8D2-CF8D78F864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15750</TotalTime>
  <Words>4170</Words>
  <Application>Microsoft Office PowerPoint</Application>
  <PresentationFormat>Widescreen</PresentationFormat>
  <Paragraphs>357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AvantGarde Bk BT Book</vt:lpstr>
      <vt:lpstr>AvantGarde Bk BT Demi</vt:lpstr>
      <vt:lpstr>Calibri</vt:lpstr>
      <vt:lpstr>Verdana</vt:lpstr>
      <vt:lpstr>Pragmatic Works</vt:lpstr>
      <vt:lpstr>High Availability and Disaster Recovery</vt:lpstr>
      <vt:lpstr>Who am I??</vt:lpstr>
      <vt:lpstr>Highly Availability – Continuity </vt:lpstr>
      <vt:lpstr>Ways to provide HA</vt:lpstr>
      <vt:lpstr>HA – How your hardware is at risk</vt:lpstr>
      <vt:lpstr>HA – How your software can provide continuity</vt:lpstr>
      <vt:lpstr>HA – Stupid Data Tricks</vt:lpstr>
      <vt:lpstr>Big Picture Stuff - HA</vt:lpstr>
      <vt:lpstr>Dealing with Disasters</vt:lpstr>
      <vt:lpstr>Dealing with Disasters</vt:lpstr>
      <vt:lpstr>DR – Hardware Style</vt:lpstr>
      <vt:lpstr>DR – Software – Backup and Recovery </vt:lpstr>
      <vt:lpstr>DR – Software – Grey Areas </vt:lpstr>
      <vt:lpstr>DR – Data – Can you run a business?</vt:lpstr>
      <vt:lpstr>DR – People!!!!</vt:lpstr>
      <vt:lpstr>DR – Work Environment</vt:lpstr>
      <vt:lpstr>A word from Microsoft...</vt:lpstr>
      <vt:lpstr>A word from Microsoft...</vt:lpstr>
      <vt:lpstr>A Word from Microsoft…</vt:lpstr>
      <vt:lpstr>A Word from Microsoft…</vt:lpstr>
      <vt:lpstr>A word from Microsoft...</vt:lpstr>
      <vt:lpstr>Utilizing Azure for your HA and DR needs.</vt:lpstr>
      <vt:lpstr>Advantages of Azure</vt:lpstr>
      <vt:lpstr>Disadvantages of Azure</vt:lpstr>
      <vt:lpstr>Disadvantages of offsite options in general</vt:lpstr>
      <vt:lpstr>Why Azure is pretty neat!</vt:lpstr>
      <vt:lpstr>Why Azure is pretty neat!</vt:lpstr>
      <vt:lpstr>This is a little complicated…</vt:lpstr>
      <vt:lpstr>Checklist Time!!!</vt:lpstr>
      <vt:lpstr>Checklist Time!!!</vt:lpstr>
      <vt:lpstr>Checklist Time!!!</vt:lpstr>
      <vt:lpstr>Checklist Time!!!</vt:lpstr>
      <vt:lpstr>Something completely random…</vt:lpstr>
      <vt:lpstr>Something completely random…</vt:lpstr>
      <vt:lpstr>What didn’t we cover???</vt:lpstr>
      <vt:lpstr>What did we cover??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Mincey</dc:creator>
  <cp:lastModifiedBy>karobito@gmail.com</cp:lastModifiedBy>
  <cp:revision>164</cp:revision>
  <cp:lastPrinted>2020-03-24T14:38:36Z</cp:lastPrinted>
  <dcterms:created xsi:type="dcterms:W3CDTF">2019-01-10T16:41:43Z</dcterms:created>
  <dcterms:modified xsi:type="dcterms:W3CDTF">2020-03-25T19:26:02Z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0x010100254247606362E441ADA82642F26A3272</vt:lpwstr>
  </property>
</Properties>
</file>