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9" r:id="rId5"/>
    <p:sldId id="273" r:id="rId6"/>
    <p:sldId id="261" r:id="rId7"/>
    <p:sldId id="262" r:id="rId8"/>
    <p:sldId id="280" r:id="rId9"/>
    <p:sldId id="281" r:id="rId10"/>
    <p:sldId id="274" r:id="rId11"/>
    <p:sldId id="275" r:id="rId12"/>
    <p:sldId id="276" r:id="rId13"/>
    <p:sldId id="277" r:id="rId14"/>
    <p:sldId id="278" r:id="rId15"/>
    <p:sldId id="279" r:id="rId16"/>
    <p:sldId id="282" r:id="rId17"/>
    <p:sldId id="283" r:id="rId18"/>
    <p:sldId id="271" r:id="rId19"/>
    <p:sldId id="284" r:id="rId20"/>
    <p:sldId id="285" r:id="rId21"/>
    <p:sldId id="286" r:id="rId22"/>
    <p:sldId id="287" r:id="rId23"/>
    <p:sldId id="268"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2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57322" autoAdjust="0"/>
  </p:normalViewPr>
  <p:slideViewPr>
    <p:cSldViewPr snapToGrid="0" snapToObjects="1">
      <p:cViewPr varScale="1">
        <p:scale>
          <a:sx n="41" d="100"/>
          <a:sy n="41" d="100"/>
        </p:scale>
        <p:origin x="1662"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3/18/2020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BF0D4-C961-4307-A762-F6A1B52AF67D}"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2FE82-781B-40C2-A341-761DBAC492A4}" type="slidenum">
              <a:rPr lang="en-US" smtClean="0"/>
              <a:t>‹#›</a:t>
            </a:fld>
            <a:endParaRPr lang="en-US"/>
          </a:p>
        </p:txBody>
      </p:sp>
    </p:spTree>
    <p:extLst>
      <p:ext uri="{BB962C8B-B14F-4D97-AF65-F5344CB8AC3E}">
        <p14:creationId xmlns:p14="http://schemas.microsoft.com/office/powerpoint/2010/main" val="100568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2</a:t>
            </a:fld>
            <a:endParaRPr lang="en-US"/>
          </a:p>
        </p:txBody>
      </p:sp>
    </p:spTree>
    <p:extLst>
      <p:ext uri="{BB962C8B-B14F-4D97-AF65-F5344CB8AC3E}">
        <p14:creationId xmlns:p14="http://schemas.microsoft.com/office/powerpoint/2010/main" val="251085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as a DBA, you have to balance between practicality and security.  Sometimes you will need to grant more rights than you feel comfortable about in order to get the job done.  That’s ok, do that, keep track of it, and come up with a good permanent solution.  </a:t>
            </a:r>
          </a:p>
          <a:p>
            <a:endParaRPr lang="en-US" dirty="0"/>
          </a:p>
          <a:p>
            <a:r>
              <a:rPr lang="en-US" dirty="0"/>
              <a:t>Mention OneNote – even show a page.</a:t>
            </a:r>
          </a:p>
          <a:p>
            <a:endParaRPr lang="en-US" dirty="0"/>
          </a:p>
          <a:p>
            <a:r>
              <a:rPr lang="en-US" dirty="0"/>
              <a:t>Principle of Least Privilege is a guideline and a goal, not always a hard and fast rule.    </a:t>
            </a:r>
          </a:p>
          <a:p>
            <a:endParaRPr lang="en-US" dirty="0"/>
          </a:p>
          <a:p>
            <a:r>
              <a:rPr lang="en-US" dirty="0"/>
              <a:t>But what does it mean?  It means to give the user/application/service only the rights needed in order for them to get the job done.  </a:t>
            </a:r>
          </a:p>
          <a:p>
            <a:endParaRPr lang="en-US" dirty="0"/>
          </a:p>
          <a:p>
            <a:r>
              <a:rPr lang="en-US" dirty="0"/>
              <a:t>One advantage of taking the time to perform this work up front means it will be documented and quite possibly can be reused in the future!  </a:t>
            </a:r>
          </a:p>
        </p:txBody>
      </p:sp>
      <p:sp>
        <p:nvSpPr>
          <p:cNvPr id="4" name="Slide Number Placeholder 3"/>
          <p:cNvSpPr>
            <a:spLocks noGrp="1"/>
          </p:cNvSpPr>
          <p:nvPr>
            <p:ph type="sldNum" sz="quarter" idx="5"/>
          </p:nvPr>
        </p:nvSpPr>
        <p:spPr/>
        <p:txBody>
          <a:bodyPr/>
          <a:lstStyle/>
          <a:p>
            <a:fld id="{A5A2FE82-781B-40C2-A341-761DBAC492A4}" type="slidenum">
              <a:rPr lang="en-US" smtClean="0"/>
              <a:t>12</a:t>
            </a:fld>
            <a:endParaRPr lang="en-US"/>
          </a:p>
        </p:txBody>
      </p:sp>
    </p:spTree>
    <p:extLst>
      <p:ext uri="{BB962C8B-B14F-4D97-AF65-F5344CB8AC3E}">
        <p14:creationId xmlns:p14="http://schemas.microsoft.com/office/powerpoint/2010/main" val="339174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balance, the SA account and mixed mode authentication are the cause for lots of discussion about security.  </a:t>
            </a:r>
          </a:p>
        </p:txBody>
      </p:sp>
      <p:sp>
        <p:nvSpPr>
          <p:cNvPr id="4" name="Slide Number Placeholder 3"/>
          <p:cNvSpPr>
            <a:spLocks noGrp="1"/>
          </p:cNvSpPr>
          <p:nvPr>
            <p:ph type="sldNum" sz="quarter" idx="5"/>
          </p:nvPr>
        </p:nvSpPr>
        <p:spPr/>
        <p:txBody>
          <a:bodyPr/>
          <a:lstStyle/>
          <a:p>
            <a:fld id="{A5A2FE82-781B-40C2-A341-761DBAC492A4}" type="slidenum">
              <a:rPr lang="en-US" smtClean="0"/>
              <a:t>13</a:t>
            </a:fld>
            <a:endParaRPr lang="en-US"/>
          </a:p>
        </p:txBody>
      </p:sp>
    </p:spTree>
    <p:extLst>
      <p:ext uri="{BB962C8B-B14F-4D97-AF65-F5344CB8AC3E}">
        <p14:creationId xmlns:p14="http://schemas.microsoft.com/office/powerpoint/2010/main" val="92914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mixed mode authentication is enabled or not, the SA account and password will still exist as they are the owners of Master, MSDB, </a:t>
            </a:r>
            <a:r>
              <a:rPr lang="en-US" dirty="0" err="1"/>
              <a:t>Tempdb</a:t>
            </a:r>
            <a:r>
              <a:rPr lang="en-US" dirty="0"/>
              <a:t>, and Model.    Remember, this is mixed mode AUTHENTICATION – can I connect to the SQL Server instance with a </a:t>
            </a:r>
            <a:r>
              <a:rPr lang="en-US" dirty="0" err="1"/>
              <a:t>sql</a:t>
            </a:r>
            <a:r>
              <a:rPr lang="en-US" dirty="0"/>
              <a:t> login in addition to a windows login?</a:t>
            </a:r>
          </a:p>
          <a:p>
            <a:endParaRPr lang="en-US" dirty="0"/>
          </a:p>
          <a:p>
            <a:r>
              <a:rPr lang="en-US" dirty="0"/>
              <a:t>If you choose not to enable Mixed Mode Authentication, please be sure to set the SA password securely anyway!  If the server were hacked, it would just take a registry hack and restart to enable mixed mode authentication with a weak/none password for SA!</a:t>
            </a:r>
          </a:p>
          <a:p>
            <a:endParaRPr lang="en-US" dirty="0"/>
          </a:p>
          <a:p>
            <a:r>
              <a:rPr lang="en-US" dirty="0"/>
              <a:t>First of all, secure the account with a huge complicated password.</a:t>
            </a:r>
          </a:p>
          <a:p>
            <a:endParaRPr lang="en-US" dirty="0"/>
          </a:p>
          <a:p>
            <a:r>
              <a:rPr lang="en-US" dirty="0"/>
              <a:t>Second, you can rename the account to confuse attackers (briefly)</a:t>
            </a:r>
          </a:p>
          <a:p>
            <a:endParaRPr lang="en-US" dirty="0"/>
          </a:p>
          <a:p>
            <a:r>
              <a:rPr lang="en-US" dirty="0"/>
              <a:t>Third, disable the account.  It will still retain ownership of databases and run SQL Agent Jobs.</a:t>
            </a:r>
          </a:p>
          <a:p>
            <a:endParaRPr lang="en-US" dirty="0"/>
          </a:p>
          <a:p>
            <a:r>
              <a:rPr lang="en-US" dirty="0"/>
              <a:t>Note – disabling the account is a practice that should be documented.  Best practice in this case would be to plan on reenabling the SA account for any updates and patches.  Setting up a huge secure password will go a long ways towards keeping all of this safe.</a:t>
            </a:r>
          </a:p>
        </p:txBody>
      </p:sp>
      <p:sp>
        <p:nvSpPr>
          <p:cNvPr id="4" name="Slide Number Placeholder 3"/>
          <p:cNvSpPr>
            <a:spLocks noGrp="1"/>
          </p:cNvSpPr>
          <p:nvPr>
            <p:ph type="sldNum" sz="quarter" idx="5"/>
          </p:nvPr>
        </p:nvSpPr>
        <p:spPr/>
        <p:txBody>
          <a:bodyPr/>
          <a:lstStyle/>
          <a:p>
            <a:fld id="{A5A2FE82-781B-40C2-A341-761DBAC492A4}" type="slidenum">
              <a:rPr lang="en-US" smtClean="0"/>
              <a:t>14</a:t>
            </a:fld>
            <a:endParaRPr lang="en-US"/>
          </a:p>
        </p:txBody>
      </p:sp>
    </p:spTree>
    <p:extLst>
      <p:ext uri="{BB962C8B-B14F-4D97-AF65-F5344CB8AC3E}">
        <p14:creationId xmlns:p14="http://schemas.microsoft.com/office/powerpoint/2010/main" val="2632372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Personally I use Password Safe.  There is a perfectly good free version, and the paid version is pretty cool because it allows you to use a USB key to have a portable copy of your Password Safe.    It also supports </a:t>
            </a:r>
            <a:r>
              <a:rPr lang="en-US" dirty="0" err="1"/>
              <a:t>Yubikey</a:t>
            </a:r>
            <a:r>
              <a:rPr lang="en-US" dirty="0"/>
              <a:t> for MFA.  There are a lot of different products out there, none that are very expensive, but they will take the guesswork and danger out of password management.</a:t>
            </a:r>
          </a:p>
          <a:p>
            <a:endParaRPr lang="en-US" dirty="0"/>
          </a:p>
          <a:p>
            <a:r>
              <a:rPr lang="en-US" dirty="0"/>
              <a:t>Using the USB key will add an extra layer of security as there will not be a copy of the password file on your network at all…</a:t>
            </a:r>
          </a:p>
          <a:p>
            <a:endParaRPr lang="en-US" dirty="0"/>
          </a:p>
          <a:p>
            <a:r>
              <a:rPr lang="en-US" dirty="0"/>
              <a:t>The default policy is for an eight character password, go to your own policy, set the length to at least 16 and use all the symbols.  </a:t>
            </a:r>
          </a:p>
          <a:p>
            <a:endParaRPr lang="en-US" dirty="0"/>
          </a:p>
          <a:p>
            <a:r>
              <a:rPr lang="en-US" dirty="0"/>
              <a:t>Be sure to use this for each SQL Server install (ideally).</a:t>
            </a:r>
          </a:p>
          <a:p>
            <a:endParaRPr lang="en-US" dirty="0"/>
          </a:p>
          <a:p>
            <a:r>
              <a:rPr lang="en-US" dirty="0"/>
              <a:t>In addition, use this tool to keep track of your other important passwords!  </a:t>
            </a:r>
          </a:p>
        </p:txBody>
      </p:sp>
      <p:sp>
        <p:nvSpPr>
          <p:cNvPr id="4" name="Slide Number Placeholder 3"/>
          <p:cNvSpPr>
            <a:spLocks noGrp="1"/>
          </p:cNvSpPr>
          <p:nvPr>
            <p:ph type="sldNum" sz="quarter" idx="5"/>
          </p:nvPr>
        </p:nvSpPr>
        <p:spPr/>
        <p:txBody>
          <a:bodyPr/>
          <a:lstStyle/>
          <a:p>
            <a:fld id="{A5A2FE82-781B-40C2-A341-761DBAC492A4}" type="slidenum">
              <a:rPr lang="en-US" smtClean="0"/>
              <a:t>15</a:t>
            </a:fld>
            <a:endParaRPr lang="en-US"/>
          </a:p>
        </p:txBody>
      </p:sp>
    </p:spTree>
    <p:extLst>
      <p:ext uri="{BB962C8B-B14F-4D97-AF65-F5344CB8AC3E}">
        <p14:creationId xmlns:p14="http://schemas.microsoft.com/office/powerpoint/2010/main" val="128133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this can’t be avoided.  There are lots of legacy (and not so legacy) applications that will not support Windows Authentication.</a:t>
            </a:r>
          </a:p>
          <a:p>
            <a:endParaRPr lang="en-US" dirty="0"/>
          </a:p>
          <a:p>
            <a:r>
              <a:rPr lang="en-US" dirty="0"/>
              <a:t>In addition, if it is needed to enable access from a non-trusted domain, a SQL Account will be the best option.  </a:t>
            </a:r>
          </a:p>
          <a:p>
            <a:endParaRPr lang="en-US" dirty="0"/>
          </a:p>
          <a:p>
            <a:r>
              <a:rPr lang="en-US" dirty="0"/>
              <a:t>But, in this case, a better suggestion would be (if possible), to set up a “jump” box within your network.  Allow the user from the non-trusted domain to logon to that jump box.  From there, within in your network, connections can be made using Windows accounts.    This option is only going to work when a human is involved.  Things like ACH transfers and other automated types of jobs may still very much need to have a SQL authentication.  </a:t>
            </a:r>
          </a:p>
          <a:p>
            <a:endParaRPr lang="en-US" dirty="0"/>
          </a:p>
          <a:p>
            <a:r>
              <a:rPr lang="en-US" dirty="0"/>
              <a:t>Linked servers – definitely will work with Windows Authentication, but it is complicated across multiple servers due to Kerberos authentication.    Make sure the accounts are secure and locked down.  You are the DBA, set up the accounts so they work.  No one has to know the username or the password, just the linked server so they are able to get their work done.  </a:t>
            </a:r>
          </a:p>
          <a:p>
            <a:endParaRPr lang="en-US" dirty="0"/>
          </a:p>
          <a:p>
            <a:r>
              <a:rPr lang="en-US" dirty="0"/>
              <a:t>Finally, SQL Azure instances, not SQL Azure MANAGED instances all require SQL Authentication.  Here’s an opportunity to use that password keeper and generate some really nifty passwords.</a:t>
            </a:r>
          </a:p>
        </p:txBody>
      </p:sp>
      <p:sp>
        <p:nvSpPr>
          <p:cNvPr id="4" name="Slide Number Placeholder 3"/>
          <p:cNvSpPr>
            <a:spLocks noGrp="1"/>
          </p:cNvSpPr>
          <p:nvPr>
            <p:ph type="sldNum" sz="quarter" idx="5"/>
          </p:nvPr>
        </p:nvSpPr>
        <p:spPr/>
        <p:txBody>
          <a:bodyPr/>
          <a:lstStyle/>
          <a:p>
            <a:fld id="{A5A2FE82-781B-40C2-A341-761DBAC492A4}" type="slidenum">
              <a:rPr lang="en-US" smtClean="0"/>
              <a:t>16</a:t>
            </a:fld>
            <a:endParaRPr lang="en-US"/>
          </a:p>
        </p:txBody>
      </p:sp>
    </p:spTree>
    <p:extLst>
      <p:ext uri="{BB962C8B-B14F-4D97-AF65-F5344CB8AC3E}">
        <p14:creationId xmlns:p14="http://schemas.microsoft.com/office/powerpoint/2010/main" val="1513478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SQL Server can be setup to require all sorts of password policies, from length of password, to complexity, to required characters, to change requirements.</a:t>
            </a:r>
          </a:p>
          <a:p>
            <a:endParaRPr lang="en-US" dirty="0"/>
          </a:p>
          <a:p>
            <a:r>
              <a:rPr lang="en-US" dirty="0"/>
              <a:t>The question is, will the users come up with a brand new password each time, or will they just change their original Password1 to Password2?  </a:t>
            </a:r>
          </a:p>
          <a:p>
            <a:endParaRPr lang="en-US" dirty="0"/>
          </a:p>
          <a:p>
            <a:r>
              <a:rPr lang="en-US" dirty="0"/>
              <a:t>This is an opportunity to make sure your monitoring is up to snuff.  Make sure that you have failed logons checked in your security tab and set up a SQL Agent job that will automatically alerts you when there are too many failed logons in a row.</a:t>
            </a:r>
          </a:p>
          <a:p>
            <a:endParaRPr lang="en-US" dirty="0"/>
          </a:p>
          <a:p>
            <a:r>
              <a:rPr lang="en-US" dirty="0"/>
              <a:t>At that point, then contact the user and suggest/require that they change their password. </a:t>
            </a:r>
          </a:p>
          <a:p>
            <a:endParaRPr lang="en-US" dirty="0"/>
          </a:p>
          <a:p>
            <a:r>
              <a:rPr lang="en-US" dirty="0"/>
              <a:t>Also suggest that they look at setting up a password keeper….</a:t>
            </a:r>
          </a:p>
        </p:txBody>
      </p:sp>
      <p:sp>
        <p:nvSpPr>
          <p:cNvPr id="4" name="Slide Number Placeholder 3"/>
          <p:cNvSpPr>
            <a:spLocks noGrp="1"/>
          </p:cNvSpPr>
          <p:nvPr>
            <p:ph type="sldNum" sz="quarter" idx="5"/>
          </p:nvPr>
        </p:nvSpPr>
        <p:spPr/>
        <p:txBody>
          <a:bodyPr/>
          <a:lstStyle/>
          <a:p>
            <a:fld id="{A5A2FE82-781B-40C2-A341-761DBAC492A4}" type="slidenum">
              <a:rPr lang="en-US" smtClean="0"/>
              <a:t>17</a:t>
            </a:fld>
            <a:endParaRPr lang="en-US"/>
          </a:p>
        </p:txBody>
      </p:sp>
    </p:spTree>
    <p:extLst>
      <p:ext uri="{BB962C8B-B14F-4D97-AF65-F5344CB8AC3E}">
        <p14:creationId xmlns:p14="http://schemas.microsoft.com/office/powerpoint/2010/main" val="135286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going down a detour on the SA account and SQL Logins, it’s important to take a step back and cover these important basics.  </a:t>
            </a:r>
          </a:p>
          <a:p>
            <a:endParaRPr lang="en-US" dirty="0"/>
          </a:p>
          <a:p>
            <a:r>
              <a:rPr lang="en-US" dirty="0"/>
              <a:t>The login is the entrance to the server; without a login, there is no entrance.  </a:t>
            </a:r>
          </a:p>
          <a:p>
            <a:endParaRPr lang="en-US" dirty="0"/>
          </a:p>
          <a:p>
            <a:r>
              <a:rPr lang="en-US" dirty="0"/>
              <a:t>The user is the entrance to the individual database; </a:t>
            </a:r>
            <a:r>
              <a:rPr lang="en-US" dirty="0" err="1"/>
              <a:t>ie</a:t>
            </a:r>
            <a:r>
              <a:rPr lang="en-US" dirty="0"/>
              <a:t>, the access to the data in the database.</a:t>
            </a:r>
          </a:p>
          <a:p>
            <a:endParaRPr lang="en-US" dirty="0"/>
          </a:p>
          <a:p>
            <a:r>
              <a:rPr lang="en-US" dirty="0"/>
              <a:t>While logins can exist and function without users, the users can only exist (</a:t>
            </a:r>
            <a:r>
              <a:rPr lang="en-US" dirty="0" err="1"/>
              <a:t>ie</a:t>
            </a:r>
            <a:r>
              <a:rPr lang="en-US" dirty="0"/>
              <a:t>, zombie users), but not function without a login.  </a:t>
            </a:r>
          </a:p>
          <a:p>
            <a:endParaRPr lang="en-US" dirty="0"/>
          </a:p>
          <a:p>
            <a:r>
              <a:rPr lang="en-US" dirty="0"/>
              <a:t>Normally this is caused by the restore of a database to an instance that either does not have the corresponding login for the user or they need to be relinked.  This is usually tied to SQL logins.</a:t>
            </a:r>
          </a:p>
          <a:p>
            <a:endParaRPr lang="en-US" dirty="0"/>
          </a:p>
          <a:p>
            <a:r>
              <a:rPr lang="en-US" dirty="0"/>
              <a:t>This issue can be fixed by recreating the login and then relinking the connection.</a:t>
            </a:r>
          </a:p>
          <a:p>
            <a:endParaRPr lang="en-US" dirty="0"/>
          </a:p>
          <a:p>
            <a:r>
              <a:rPr lang="en-US" dirty="0"/>
              <a:t>AD or windows logins cause their own issue when a user is termed from the company and then the administrators remove the AD account.  This will leave behind debris of both the login and user.  </a:t>
            </a:r>
          </a:p>
          <a:p>
            <a:endParaRPr lang="en-US" dirty="0"/>
          </a:p>
          <a:p>
            <a:r>
              <a:rPr lang="en-US" dirty="0"/>
              <a:t>It’s a good practice to clean your instances every couple quarters to make sure there aren’t any extra accounts sitting around as well as being a good security practice.  </a:t>
            </a:r>
          </a:p>
        </p:txBody>
      </p:sp>
      <p:sp>
        <p:nvSpPr>
          <p:cNvPr id="4" name="Slide Number Placeholder 3"/>
          <p:cNvSpPr>
            <a:spLocks noGrp="1"/>
          </p:cNvSpPr>
          <p:nvPr>
            <p:ph type="sldNum" sz="quarter" idx="5"/>
          </p:nvPr>
        </p:nvSpPr>
        <p:spPr/>
        <p:txBody>
          <a:bodyPr/>
          <a:lstStyle/>
          <a:p>
            <a:fld id="{A5A2FE82-781B-40C2-A341-761DBAC492A4}" type="slidenum">
              <a:rPr lang="en-US" smtClean="0"/>
              <a:t>18</a:t>
            </a:fld>
            <a:endParaRPr lang="en-US"/>
          </a:p>
        </p:txBody>
      </p:sp>
    </p:spTree>
    <p:extLst>
      <p:ext uri="{BB962C8B-B14F-4D97-AF65-F5344CB8AC3E}">
        <p14:creationId xmlns:p14="http://schemas.microsoft.com/office/powerpoint/2010/main" val="111276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logins can both be a headache and a time-saver.</a:t>
            </a:r>
          </a:p>
          <a:p>
            <a:endParaRPr lang="en-US" dirty="0"/>
          </a:p>
          <a:p>
            <a:r>
              <a:rPr lang="en-US" dirty="0"/>
              <a:t>Absolutely it’s an advantage to have another team take over the password management of the users.  But, it can create issues when troubleshooting access issues.  With a SQL login, the DBA has full control over the username and password and can make sure that the access is working appropriately ahead of time.  With AD logins, the DBA is either working with the user on login issues or will need to add themselves to an AD group to test access.</a:t>
            </a:r>
          </a:p>
          <a:p>
            <a:endParaRPr lang="en-US" dirty="0"/>
          </a:p>
          <a:p>
            <a:r>
              <a:rPr lang="en-US" dirty="0"/>
              <a:t>By being further removed from the process of user administration, the DBA still needs to be vigilant about cleaning up “user debris”.  Then again, they need to do this as well with SQL logins.  </a:t>
            </a:r>
          </a:p>
          <a:p>
            <a:endParaRPr lang="en-US" dirty="0"/>
          </a:p>
          <a:p>
            <a:r>
              <a:rPr lang="en-US" dirty="0"/>
              <a:t>AD groups are a really great way to manage users.  Not only is another department handling the user administration, the AD group, as its own entity, can make security administration much easier for the DBA as they can be added as members to roles.  </a:t>
            </a:r>
          </a:p>
        </p:txBody>
      </p:sp>
      <p:sp>
        <p:nvSpPr>
          <p:cNvPr id="4" name="Slide Number Placeholder 3"/>
          <p:cNvSpPr>
            <a:spLocks noGrp="1"/>
          </p:cNvSpPr>
          <p:nvPr>
            <p:ph type="sldNum" sz="quarter" idx="5"/>
          </p:nvPr>
        </p:nvSpPr>
        <p:spPr/>
        <p:txBody>
          <a:bodyPr/>
          <a:lstStyle/>
          <a:p>
            <a:fld id="{A5A2FE82-781B-40C2-A341-761DBAC492A4}" type="slidenum">
              <a:rPr lang="en-US" smtClean="0"/>
              <a:t>19</a:t>
            </a:fld>
            <a:endParaRPr lang="en-US"/>
          </a:p>
        </p:txBody>
      </p:sp>
    </p:spTree>
    <p:extLst>
      <p:ext uri="{BB962C8B-B14F-4D97-AF65-F5344CB8AC3E}">
        <p14:creationId xmlns:p14="http://schemas.microsoft.com/office/powerpoint/2010/main" val="97847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20</a:t>
            </a:fld>
            <a:endParaRPr lang="en-US"/>
          </a:p>
        </p:txBody>
      </p:sp>
    </p:spTree>
    <p:extLst>
      <p:ext uri="{BB962C8B-B14F-4D97-AF65-F5344CB8AC3E}">
        <p14:creationId xmlns:p14="http://schemas.microsoft.com/office/powerpoint/2010/main" val="1235654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Cinnamon rolls are delicious, they’re not the type of roll that we need to worry about here in this presentation.  </a:t>
            </a:r>
          </a:p>
          <a:p>
            <a:endParaRPr lang="en-US" dirty="0"/>
          </a:p>
          <a:p>
            <a:r>
              <a:rPr lang="en-US" dirty="0"/>
              <a:t>Ultimately, the rights of a SQL Server login or user get down to what abilities they have to influence the SQL Server Instance (Server Roles), the SQL Server Database (Database roles) or the data itself (Custom roles).  </a:t>
            </a:r>
          </a:p>
        </p:txBody>
      </p:sp>
      <p:sp>
        <p:nvSpPr>
          <p:cNvPr id="4" name="Slide Number Placeholder 3"/>
          <p:cNvSpPr>
            <a:spLocks noGrp="1"/>
          </p:cNvSpPr>
          <p:nvPr>
            <p:ph type="sldNum" sz="quarter" idx="5"/>
          </p:nvPr>
        </p:nvSpPr>
        <p:spPr/>
        <p:txBody>
          <a:bodyPr/>
          <a:lstStyle/>
          <a:p>
            <a:fld id="{A5A2FE82-781B-40C2-A341-761DBAC492A4}" type="slidenum">
              <a:rPr lang="en-US" smtClean="0"/>
              <a:t>21</a:t>
            </a:fld>
            <a:endParaRPr lang="en-US"/>
          </a:p>
        </p:txBody>
      </p:sp>
    </p:spTree>
    <p:extLst>
      <p:ext uri="{BB962C8B-B14F-4D97-AF65-F5344CB8AC3E}">
        <p14:creationId xmlns:p14="http://schemas.microsoft.com/office/powerpoint/2010/main" val="344889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DBA is dead, long live the DBA!  </a:t>
            </a:r>
          </a:p>
          <a:p>
            <a:endParaRPr lang="en-US" dirty="0"/>
          </a:p>
          <a:p>
            <a:r>
              <a:rPr lang="en-US" dirty="0"/>
              <a:t>The database administrator’s job, while much maligned and expected to die out at any time is still very much alive and well, thanks to the incredible amount of data out there which is only growing in leaps and bounds.  </a:t>
            </a:r>
          </a:p>
          <a:p>
            <a:endParaRPr lang="en-US" dirty="0"/>
          </a:p>
          <a:p>
            <a:r>
              <a:rPr lang="en-US" dirty="0"/>
              <a:t>We’re going to cover recommended practices for securing your servers and environment.   </a:t>
            </a:r>
          </a:p>
          <a:p>
            <a:endParaRPr lang="en-US" dirty="0"/>
          </a:p>
          <a:p>
            <a:r>
              <a:rPr lang="en-US" dirty="0"/>
              <a:t>The DBA needs to be aware of their whole enterprise so they can make the business appropriate decision.  They need to take into account the business practices and needs and balance them against good solid security practices.  </a:t>
            </a:r>
          </a:p>
          <a:p>
            <a:endParaRPr lang="en-US" dirty="0"/>
          </a:p>
          <a:p>
            <a:r>
              <a:rPr lang="en-US" dirty="0"/>
              <a:t>Unfortunately, it’s not always simple, and it’s not always an easy conversation, but it’s one of those things that has to be covered to protect the data, the business, and your job.</a:t>
            </a:r>
          </a:p>
        </p:txBody>
      </p:sp>
      <p:sp>
        <p:nvSpPr>
          <p:cNvPr id="4" name="Slide Number Placeholder 3"/>
          <p:cNvSpPr>
            <a:spLocks noGrp="1"/>
          </p:cNvSpPr>
          <p:nvPr>
            <p:ph type="sldNum" sz="quarter" idx="5"/>
          </p:nvPr>
        </p:nvSpPr>
        <p:spPr/>
        <p:txBody>
          <a:bodyPr/>
          <a:lstStyle/>
          <a:p>
            <a:fld id="{A5A2FE82-781B-40C2-A341-761DBAC492A4}" type="slidenum">
              <a:rPr lang="en-US" smtClean="0"/>
              <a:t>3</a:t>
            </a:fld>
            <a:endParaRPr lang="en-US"/>
          </a:p>
        </p:txBody>
      </p:sp>
    </p:spTree>
    <p:extLst>
      <p:ext uri="{BB962C8B-B14F-4D97-AF65-F5344CB8AC3E}">
        <p14:creationId xmlns:p14="http://schemas.microsoft.com/office/powerpoint/2010/main" val="3646497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Sysadmin is the one that is written about all the time and it should be as it has complete power over the environment.</a:t>
            </a:r>
          </a:p>
          <a:p>
            <a:endParaRPr lang="en-US" dirty="0"/>
          </a:p>
          <a:p>
            <a:r>
              <a:rPr lang="en-US" dirty="0"/>
              <a:t>But, </a:t>
            </a:r>
            <a:r>
              <a:rPr lang="en-US" dirty="0" err="1"/>
              <a:t>securityadmin</a:t>
            </a:r>
            <a:r>
              <a:rPr lang="en-US" dirty="0"/>
              <a:t> is just as dangerous as it can grant you sysadmin rights…..</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22</a:t>
            </a:fld>
            <a:endParaRPr lang="en-US"/>
          </a:p>
        </p:txBody>
      </p:sp>
    </p:spTree>
    <p:extLst>
      <p:ext uri="{BB962C8B-B14F-4D97-AF65-F5344CB8AC3E}">
        <p14:creationId xmlns:p14="http://schemas.microsoft.com/office/powerpoint/2010/main" val="22834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Dbo</a:t>
            </a:r>
            <a:r>
              <a:rPr lang="en-US" dirty="0"/>
              <a:t> or database owner is going to be the one that most people will ask for when they are asking for rights.  </a:t>
            </a:r>
          </a:p>
          <a:p>
            <a:endParaRPr lang="en-US" dirty="0"/>
          </a:p>
          <a:p>
            <a:r>
              <a:rPr lang="en-US" dirty="0"/>
              <a:t>Ultimately, the three that you will use the most will be </a:t>
            </a:r>
            <a:r>
              <a:rPr lang="en-US" dirty="0" err="1"/>
              <a:t>db_datareader</a:t>
            </a:r>
            <a:r>
              <a:rPr lang="en-US" dirty="0"/>
              <a:t>, </a:t>
            </a:r>
            <a:r>
              <a:rPr lang="en-US" dirty="0" err="1"/>
              <a:t>db_datawriter</a:t>
            </a:r>
            <a:r>
              <a:rPr lang="en-US" dirty="0"/>
              <a:t>, and </a:t>
            </a:r>
            <a:r>
              <a:rPr lang="en-US" dirty="0" err="1"/>
              <a:t>db_ddladmin</a:t>
            </a:r>
            <a:r>
              <a:rPr lang="en-US" dirty="0"/>
              <a:t> (in order to give the right to execute stored procedures)</a:t>
            </a:r>
          </a:p>
        </p:txBody>
      </p:sp>
      <p:sp>
        <p:nvSpPr>
          <p:cNvPr id="4" name="Slide Number Placeholder 3"/>
          <p:cNvSpPr>
            <a:spLocks noGrp="1"/>
          </p:cNvSpPr>
          <p:nvPr>
            <p:ph type="sldNum" sz="quarter" idx="5"/>
          </p:nvPr>
        </p:nvSpPr>
        <p:spPr/>
        <p:txBody>
          <a:bodyPr/>
          <a:lstStyle/>
          <a:p>
            <a:fld id="{A5A2FE82-781B-40C2-A341-761DBAC492A4}" type="slidenum">
              <a:rPr lang="en-US" smtClean="0"/>
              <a:t>23</a:t>
            </a:fld>
            <a:endParaRPr lang="en-US"/>
          </a:p>
        </p:txBody>
      </p:sp>
    </p:spTree>
    <p:extLst>
      <p:ext uri="{BB962C8B-B14F-4D97-AF65-F5344CB8AC3E}">
        <p14:creationId xmlns:p14="http://schemas.microsoft.com/office/powerpoint/2010/main" val="3820298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24</a:t>
            </a:fld>
            <a:endParaRPr lang="en-US"/>
          </a:p>
        </p:txBody>
      </p:sp>
    </p:spTree>
    <p:extLst>
      <p:ext uri="{BB962C8B-B14F-4D97-AF65-F5344CB8AC3E}">
        <p14:creationId xmlns:p14="http://schemas.microsoft.com/office/powerpoint/2010/main" val="2888739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25</a:t>
            </a:fld>
            <a:endParaRPr lang="en-US"/>
          </a:p>
        </p:txBody>
      </p:sp>
    </p:spTree>
    <p:extLst>
      <p:ext uri="{BB962C8B-B14F-4D97-AF65-F5344CB8AC3E}">
        <p14:creationId xmlns:p14="http://schemas.microsoft.com/office/powerpoint/2010/main" val="415687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26</a:t>
            </a:fld>
            <a:endParaRPr lang="en-US"/>
          </a:p>
        </p:txBody>
      </p:sp>
    </p:spTree>
    <p:extLst>
      <p:ext uri="{BB962C8B-B14F-4D97-AF65-F5344CB8AC3E}">
        <p14:creationId xmlns:p14="http://schemas.microsoft.com/office/powerpoint/2010/main" val="2489541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enough role here – it’s set up to have access to two tables in a database.  A service-type login is created specifically to tie to this role.  This is where roles will make a lot of sense for a service account.  The user (because database roles are at the database level) is added as a member to the role.  Any number of users can be added as members to the role.</a:t>
            </a:r>
          </a:p>
          <a:p>
            <a:endParaRPr lang="en-US" dirty="0"/>
          </a:p>
          <a:p>
            <a:r>
              <a:rPr lang="en-US" dirty="0"/>
              <a:t>If an AD group is created and added as a member to the role, then any AD user that is added to the AD group will automatically be added as a member of the role!  </a:t>
            </a:r>
          </a:p>
        </p:txBody>
      </p:sp>
      <p:sp>
        <p:nvSpPr>
          <p:cNvPr id="4" name="Slide Number Placeholder 3"/>
          <p:cNvSpPr>
            <a:spLocks noGrp="1"/>
          </p:cNvSpPr>
          <p:nvPr>
            <p:ph type="sldNum" sz="quarter" idx="5"/>
          </p:nvPr>
        </p:nvSpPr>
        <p:spPr/>
        <p:txBody>
          <a:bodyPr/>
          <a:lstStyle/>
          <a:p>
            <a:fld id="{A5A2FE82-781B-40C2-A341-761DBAC492A4}" type="slidenum">
              <a:rPr lang="en-US" smtClean="0"/>
              <a:t>27</a:t>
            </a:fld>
            <a:endParaRPr lang="en-US"/>
          </a:p>
        </p:txBody>
      </p:sp>
    </p:spTree>
    <p:extLst>
      <p:ext uri="{BB962C8B-B14F-4D97-AF65-F5344CB8AC3E}">
        <p14:creationId xmlns:p14="http://schemas.microsoft.com/office/powerpoint/2010/main" val="408551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my windows group and adding users to it.</a:t>
            </a:r>
          </a:p>
        </p:txBody>
      </p:sp>
      <p:sp>
        <p:nvSpPr>
          <p:cNvPr id="4" name="Slide Number Placeholder 3"/>
          <p:cNvSpPr>
            <a:spLocks noGrp="1"/>
          </p:cNvSpPr>
          <p:nvPr>
            <p:ph type="sldNum" sz="quarter" idx="5"/>
          </p:nvPr>
        </p:nvSpPr>
        <p:spPr/>
        <p:txBody>
          <a:bodyPr/>
          <a:lstStyle/>
          <a:p>
            <a:fld id="{A5A2FE82-781B-40C2-A341-761DBAC492A4}" type="slidenum">
              <a:rPr lang="en-US" smtClean="0"/>
              <a:t>28</a:t>
            </a:fld>
            <a:endParaRPr lang="en-US"/>
          </a:p>
        </p:txBody>
      </p:sp>
    </p:spTree>
    <p:extLst>
      <p:ext uri="{BB962C8B-B14F-4D97-AF65-F5344CB8AC3E}">
        <p14:creationId xmlns:p14="http://schemas.microsoft.com/office/powerpoint/2010/main" val="574252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script for creating the role.  </a:t>
            </a:r>
          </a:p>
        </p:txBody>
      </p:sp>
      <p:sp>
        <p:nvSpPr>
          <p:cNvPr id="4" name="Slide Number Placeholder 3"/>
          <p:cNvSpPr>
            <a:spLocks noGrp="1"/>
          </p:cNvSpPr>
          <p:nvPr>
            <p:ph type="sldNum" sz="quarter" idx="5"/>
          </p:nvPr>
        </p:nvSpPr>
        <p:spPr/>
        <p:txBody>
          <a:bodyPr/>
          <a:lstStyle/>
          <a:p>
            <a:fld id="{A5A2FE82-781B-40C2-A341-761DBAC492A4}" type="slidenum">
              <a:rPr lang="en-US" smtClean="0"/>
              <a:t>29</a:t>
            </a:fld>
            <a:endParaRPr lang="en-US"/>
          </a:p>
        </p:txBody>
      </p:sp>
    </p:spTree>
    <p:extLst>
      <p:ext uri="{BB962C8B-B14F-4D97-AF65-F5344CB8AC3E}">
        <p14:creationId xmlns:p14="http://schemas.microsoft.com/office/powerpoint/2010/main" val="12668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defensive code here – useful to keep from having errors.</a:t>
            </a:r>
          </a:p>
        </p:txBody>
      </p:sp>
      <p:sp>
        <p:nvSpPr>
          <p:cNvPr id="4" name="Slide Number Placeholder 3"/>
          <p:cNvSpPr>
            <a:spLocks noGrp="1"/>
          </p:cNvSpPr>
          <p:nvPr>
            <p:ph type="sldNum" sz="quarter" idx="5"/>
          </p:nvPr>
        </p:nvSpPr>
        <p:spPr/>
        <p:txBody>
          <a:bodyPr/>
          <a:lstStyle/>
          <a:p>
            <a:fld id="{A5A2FE82-781B-40C2-A341-761DBAC492A4}" type="slidenum">
              <a:rPr lang="en-US" smtClean="0"/>
              <a:t>30</a:t>
            </a:fld>
            <a:endParaRPr lang="en-US"/>
          </a:p>
        </p:txBody>
      </p:sp>
    </p:spTree>
    <p:extLst>
      <p:ext uri="{BB962C8B-B14F-4D97-AF65-F5344CB8AC3E}">
        <p14:creationId xmlns:p14="http://schemas.microsoft.com/office/powerpoint/2010/main" val="2077119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defensive code here – useful to keep from having errors.</a:t>
            </a:r>
          </a:p>
        </p:txBody>
      </p:sp>
      <p:sp>
        <p:nvSpPr>
          <p:cNvPr id="4" name="Slide Number Placeholder 3"/>
          <p:cNvSpPr>
            <a:spLocks noGrp="1"/>
          </p:cNvSpPr>
          <p:nvPr>
            <p:ph type="sldNum" sz="quarter" idx="5"/>
          </p:nvPr>
        </p:nvSpPr>
        <p:spPr/>
        <p:txBody>
          <a:bodyPr/>
          <a:lstStyle/>
          <a:p>
            <a:fld id="{A5A2FE82-781B-40C2-A341-761DBAC492A4}" type="slidenum">
              <a:rPr lang="en-US" smtClean="0"/>
              <a:t>31</a:t>
            </a:fld>
            <a:endParaRPr lang="en-US"/>
          </a:p>
        </p:txBody>
      </p:sp>
    </p:spTree>
    <p:extLst>
      <p:ext uri="{BB962C8B-B14F-4D97-AF65-F5344CB8AC3E}">
        <p14:creationId xmlns:p14="http://schemas.microsoft.com/office/powerpoint/2010/main" val="169557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saying that you can’t have a domain account named </a:t>
            </a:r>
            <a:r>
              <a:rPr lang="en-US" dirty="0" err="1"/>
              <a:t>SQLServer</a:t>
            </a:r>
            <a:r>
              <a:rPr lang="en-US" dirty="0"/>
              <a:t>, it just can’t have any rights, especially any domain rights.  Having a </a:t>
            </a:r>
            <a:r>
              <a:rPr lang="en-US" dirty="0" err="1"/>
              <a:t>SQLServer</a:t>
            </a:r>
            <a:r>
              <a:rPr lang="en-US" dirty="0"/>
              <a:t> domain account is useful for sending email and even alerts if you want, but it should not have any filesystem access nor any service access.</a:t>
            </a:r>
          </a:p>
          <a:p>
            <a:endParaRPr lang="en-US" dirty="0"/>
          </a:p>
          <a:p>
            <a:r>
              <a:rPr lang="en-US" dirty="0"/>
              <a:t>It’s really simple now to set up SQL Server using local Service accounts.  These are going to meet most of your needs.</a:t>
            </a:r>
          </a:p>
          <a:p>
            <a:endParaRPr lang="en-US" dirty="0"/>
          </a:p>
          <a:p>
            <a:r>
              <a:rPr lang="en-US" dirty="0"/>
              <a:t>The individual names are created by default in the SQL Server install process and will have access to their respective services and filesystems where appropriate.</a:t>
            </a:r>
          </a:p>
        </p:txBody>
      </p:sp>
      <p:sp>
        <p:nvSpPr>
          <p:cNvPr id="4" name="Slide Number Placeholder 3"/>
          <p:cNvSpPr>
            <a:spLocks noGrp="1"/>
          </p:cNvSpPr>
          <p:nvPr>
            <p:ph type="sldNum" sz="quarter" idx="5"/>
          </p:nvPr>
        </p:nvSpPr>
        <p:spPr/>
        <p:txBody>
          <a:bodyPr/>
          <a:lstStyle/>
          <a:p>
            <a:fld id="{A5A2FE82-781B-40C2-A341-761DBAC492A4}" type="slidenum">
              <a:rPr lang="en-US" smtClean="0"/>
              <a:t>4</a:t>
            </a:fld>
            <a:endParaRPr lang="en-US"/>
          </a:p>
        </p:txBody>
      </p:sp>
    </p:spTree>
    <p:extLst>
      <p:ext uri="{BB962C8B-B14F-4D97-AF65-F5344CB8AC3E}">
        <p14:creationId xmlns:p14="http://schemas.microsoft.com/office/powerpoint/2010/main" val="4075482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here – granulated rights on columns in a table, follows PLP practices.</a:t>
            </a:r>
          </a:p>
          <a:p>
            <a:endParaRPr lang="en-US" dirty="0"/>
          </a:p>
          <a:p>
            <a:r>
              <a:rPr lang="en-US" dirty="0"/>
              <a:t>Adding the group as a member of the role.</a:t>
            </a:r>
          </a:p>
        </p:txBody>
      </p:sp>
      <p:sp>
        <p:nvSpPr>
          <p:cNvPr id="4" name="Slide Number Placeholder 3"/>
          <p:cNvSpPr>
            <a:spLocks noGrp="1"/>
          </p:cNvSpPr>
          <p:nvPr>
            <p:ph type="sldNum" sz="quarter" idx="5"/>
          </p:nvPr>
        </p:nvSpPr>
        <p:spPr/>
        <p:txBody>
          <a:bodyPr/>
          <a:lstStyle/>
          <a:p>
            <a:fld id="{A5A2FE82-781B-40C2-A341-761DBAC492A4}" type="slidenum">
              <a:rPr lang="en-US" smtClean="0"/>
              <a:t>32</a:t>
            </a:fld>
            <a:endParaRPr lang="en-US"/>
          </a:p>
        </p:txBody>
      </p:sp>
    </p:spTree>
    <p:extLst>
      <p:ext uri="{BB962C8B-B14F-4D97-AF65-F5344CB8AC3E}">
        <p14:creationId xmlns:p14="http://schemas.microsoft.com/office/powerpoint/2010/main" val="1876630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for individual accounts anymore due to the group having access.</a:t>
            </a:r>
          </a:p>
        </p:txBody>
      </p:sp>
      <p:sp>
        <p:nvSpPr>
          <p:cNvPr id="4" name="Slide Number Placeholder 3"/>
          <p:cNvSpPr>
            <a:spLocks noGrp="1"/>
          </p:cNvSpPr>
          <p:nvPr>
            <p:ph type="sldNum" sz="quarter" idx="5"/>
          </p:nvPr>
        </p:nvSpPr>
        <p:spPr/>
        <p:txBody>
          <a:bodyPr/>
          <a:lstStyle/>
          <a:p>
            <a:fld id="{A5A2FE82-781B-40C2-A341-761DBAC492A4}" type="slidenum">
              <a:rPr lang="en-US" smtClean="0"/>
              <a:t>33</a:t>
            </a:fld>
            <a:endParaRPr lang="en-US"/>
          </a:p>
        </p:txBody>
      </p:sp>
    </p:spTree>
    <p:extLst>
      <p:ext uri="{BB962C8B-B14F-4D97-AF65-F5344CB8AC3E}">
        <p14:creationId xmlns:p14="http://schemas.microsoft.com/office/powerpoint/2010/main" val="1459527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Running SSMS as another user in the group that only has rights via the group.</a:t>
            </a:r>
          </a:p>
          <a:p>
            <a:endParaRPr lang="en-US" dirty="0"/>
          </a:p>
          <a:p>
            <a:r>
              <a:rPr lang="en-US" dirty="0"/>
              <a:t>Important note, this group has no filesystem access whatsoever!!!</a:t>
            </a:r>
          </a:p>
        </p:txBody>
      </p:sp>
      <p:sp>
        <p:nvSpPr>
          <p:cNvPr id="4" name="Slide Number Placeholder 3"/>
          <p:cNvSpPr>
            <a:spLocks noGrp="1"/>
          </p:cNvSpPr>
          <p:nvPr>
            <p:ph type="sldNum" sz="quarter" idx="5"/>
          </p:nvPr>
        </p:nvSpPr>
        <p:spPr/>
        <p:txBody>
          <a:bodyPr/>
          <a:lstStyle/>
          <a:p>
            <a:fld id="{A5A2FE82-781B-40C2-A341-761DBAC492A4}" type="slidenum">
              <a:rPr lang="en-US" smtClean="0"/>
              <a:t>34</a:t>
            </a:fld>
            <a:endParaRPr lang="en-US"/>
          </a:p>
        </p:txBody>
      </p:sp>
    </p:spTree>
    <p:extLst>
      <p:ext uri="{BB962C8B-B14F-4D97-AF65-F5344CB8AC3E}">
        <p14:creationId xmlns:p14="http://schemas.microsoft.com/office/powerpoint/2010/main" val="2449893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we can’t do a select * from table due to the restrictions in the ROLE.</a:t>
            </a:r>
          </a:p>
        </p:txBody>
      </p:sp>
      <p:sp>
        <p:nvSpPr>
          <p:cNvPr id="4" name="Slide Number Placeholder 3"/>
          <p:cNvSpPr>
            <a:spLocks noGrp="1"/>
          </p:cNvSpPr>
          <p:nvPr>
            <p:ph type="sldNum" sz="quarter" idx="5"/>
          </p:nvPr>
        </p:nvSpPr>
        <p:spPr/>
        <p:txBody>
          <a:bodyPr/>
          <a:lstStyle/>
          <a:p>
            <a:fld id="{A5A2FE82-781B-40C2-A341-761DBAC492A4}" type="slidenum">
              <a:rPr lang="en-US" smtClean="0"/>
              <a:t>35</a:t>
            </a:fld>
            <a:endParaRPr lang="en-US"/>
          </a:p>
        </p:txBody>
      </p:sp>
    </p:spTree>
    <p:extLst>
      <p:ext uri="{BB962C8B-B14F-4D97-AF65-F5344CB8AC3E}">
        <p14:creationId xmlns:p14="http://schemas.microsoft.com/office/powerpoint/2010/main" val="1991472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line in the role for that table.  Note that the group only has access to select four of the tables.</a:t>
            </a:r>
          </a:p>
        </p:txBody>
      </p:sp>
      <p:sp>
        <p:nvSpPr>
          <p:cNvPr id="4" name="Slide Number Placeholder 3"/>
          <p:cNvSpPr>
            <a:spLocks noGrp="1"/>
          </p:cNvSpPr>
          <p:nvPr>
            <p:ph type="sldNum" sz="quarter" idx="5"/>
          </p:nvPr>
        </p:nvSpPr>
        <p:spPr/>
        <p:txBody>
          <a:bodyPr/>
          <a:lstStyle/>
          <a:p>
            <a:fld id="{A5A2FE82-781B-40C2-A341-761DBAC492A4}" type="slidenum">
              <a:rPr lang="en-US" smtClean="0"/>
              <a:t>36</a:t>
            </a:fld>
            <a:endParaRPr lang="en-US"/>
          </a:p>
        </p:txBody>
      </p:sp>
    </p:spTree>
    <p:extLst>
      <p:ext uri="{BB962C8B-B14F-4D97-AF65-F5344CB8AC3E}">
        <p14:creationId xmlns:p14="http://schemas.microsoft.com/office/powerpoint/2010/main" val="1352818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allowed columns are selected, everything works just fine.</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37</a:t>
            </a:fld>
            <a:endParaRPr lang="en-US"/>
          </a:p>
        </p:txBody>
      </p:sp>
    </p:spTree>
    <p:extLst>
      <p:ext uri="{BB962C8B-B14F-4D97-AF65-F5344CB8AC3E}">
        <p14:creationId xmlns:p14="http://schemas.microsoft.com/office/powerpoint/2010/main" val="439005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view from SSMS on the role.  Notice the rights on the columns in the GUI.</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38</a:t>
            </a:fld>
            <a:endParaRPr lang="en-US"/>
          </a:p>
        </p:txBody>
      </p:sp>
    </p:spTree>
    <p:extLst>
      <p:ext uri="{BB962C8B-B14F-4D97-AF65-F5344CB8AC3E}">
        <p14:creationId xmlns:p14="http://schemas.microsoft.com/office/powerpoint/2010/main" val="1662315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 Hardening – any DBA worth their salt should know </a:t>
            </a:r>
          </a:p>
          <a:p>
            <a:endParaRPr lang="en-US" dirty="0"/>
          </a:p>
          <a:p>
            <a:pPr marL="228600" indent="-228600">
              <a:buAutoNum type="arabicParenR"/>
            </a:pPr>
            <a:r>
              <a:rPr lang="en-US" dirty="0"/>
              <a:t>The general practices on hardening a server and</a:t>
            </a:r>
          </a:p>
          <a:p>
            <a:pPr marL="228600" indent="-228600">
              <a:buAutoNum type="arabicParenR"/>
            </a:pPr>
            <a:r>
              <a:rPr lang="en-US" dirty="0"/>
              <a:t>Working with the infrastructure team and giving your input on what you’d like done.  They know what they are doing, but it can still be a collaborative environment for a great outcome that provides security to the company.</a:t>
            </a:r>
          </a:p>
          <a:p>
            <a:pPr marL="228600" indent="-228600">
              <a:buAutoNum type="arabicParenR"/>
            </a:pPr>
            <a:endParaRPr lang="en-US" dirty="0"/>
          </a:p>
          <a:p>
            <a:pPr marL="0" indent="0">
              <a:buNone/>
            </a:pPr>
            <a:r>
              <a:rPr lang="en-US" dirty="0"/>
              <a:t>Encryption – tons of great material out there on the various encryption techniques available for SQL Server – much more material than can be covered in this webinar!!!</a:t>
            </a:r>
          </a:p>
          <a:p>
            <a:pPr marL="0" indent="0">
              <a:buNone/>
            </a:pPr>
            <a:endParaRPr lang="en-US" dirty="0"/>
          </a:p>
          <a:p>
            <a:pPr marL="0" indent="0">
              <a:buNone/>
            </a:pPr>
            <a:r>
              <a:rPr lang="en-US" dirty="0"/>
              <a:t>Appropriate use of AD groups in the environment – outside the scope of this webinar.  Work with your infrastructure team.  Request names of groups that are sensical for the role that you want to mate with the group.  If the group needs filesystem permissions, then that’s another discussion point with the infrastructure team.  The main point here is that AD groups are a very good way to grant permissions in roles to a group of users in the business, keeping the management to a minimum.</a:t>
            </a:r>
          </a:p>
          <a:p>
            <a:pPr marL="0" indent="0">
              <a:buNone/>
            </a:pPr>
            <a:endParaRPr lang="en-US" dirty="0"/>
          </a:p>
          <a:p>
            <a:pPr marL="0" indent="0">
              <a:buNone/>
            </a:pPr>
            <a:r>
              <a:rPr lang="en-US" dirty="0"/>
              <a:t>Explaining all the premade server and database roles.  Again, there is a lot of information out on the internet explaining each one.  The main thing is to understand their uses and then maintain your environment appropriately!  </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39</a:t>
            </a:fld>
            <a:endParaRPr lang="en-US"/>
          </a:p>
        </p:txBody>
      </p:sp>
    </p:spTree>
    <p:extLst>
      <p:ext uri="{BB962C8B-B14F-4D97-AF65-F5344CB8AC3E}">
        <p14:creationId xmlns:p14="http://schemas.microsoft.com/office/powerpoint/2010/main" val="2066034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your job, accept it and own it.  It’s not always the easiest thing to keep track of security and it can be VERY frustrating to track down why a user or service can’t get access to the data, but it’s still your job.</a:t>
            </a:r>
          </a:p>
          <a:p>
            <a:endParaRPr lang="en-US" dirty="0"/>
          </a:p>
          <a:p>
            <a:r>
              <a:rPr lang="en-US" dirty="0"/>
              <a:t>Local Service Accounts and group Managed Service Accounts – they’re relatively easy to use (at least the local ones) and they will keep your life and environment much simpler and safer.</a:t>
            </a:r>
          </a:p>
          <a:p>
            <a:endParaRPr lang="en-US" dirty="0"/>
          </a:p>
          <a:p>
            <a:r>
              <a:rPr lang="en-US" dirty="0"/>
              <a:t>Mixed mode – it’s not going away anytime soon.  Just use common sense and test out your password skills.</a:t>
            </a:r>
          </a:p>
          <a:p>
            <a:endParaRPr lang="en-US" dirty="0"/>
          </a:p>
          <a:p>
            <a:r>
              <a:rPr lang="en-US" dirty="0"/>
              <a:t>Logins and Users – other than the Principle of Least Privilege, this is probably the single most important topic to understand and own.</a:t>
            </a:r>
          </a:p>
          <a:p>
            <a:endParaRPr lang="en-US" dirty="0"/>
          </a:p>
          <a:p>
            <a:r>
              <a:rPr lang="en-US" dirty="0"/>
              <a:t>Principle of Least Privilege.  It has to be understood and managed.</a:t>
            </a:r>
          </a:p>
          <a:p>
            <a:endParaRPr lang="en-US" dirty="0"/>
          </a:p>
          <a:p>
            <a:r>
              <a:rPr lang="en-US" dirty="0"/>
              <a:t>Roles – there is a lot of information out there on roles, but I am hoping that now you have a basic understanding of how much easier they can make your life!</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40</a:t>
            </a:fld>
            <a:endParaRPr lang="en-US"/>
          </a:p>
        </p:txBody>
      </p:sp>
    </p:spTree>
    <p:extLst>
      <p:ext uri="{BB962C8B-B14F-4D97-AF65-F5344CB8AC3E}">
        <p14:creationId xmlns:p14="http://schemas.microsoft.com/office/powerpoint/2010/main" val="203897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does not cover the use of </a:t>
            </a:r>
            <a:r>
              <a:rPr lang="en-US" dirty="0" err="1"/>
              <a:t>gMSAs</a:t>
            </a:r>
            <a:r>
              <a:rPr lang="en-US" dirty="0"/>
              <a:t>, but they are useful because they are recognized by the SQL Server Service(s) – SQL Server Engine, Agent, SSRS, and SSAS, and will work on a multi-node cluster.  In this case, the service is started on another node using the same group MSA principal, minimizing any service disruption for the users.</a:t>
            </a:r>
          </a:p>
          <a:p>
            <a:endParaRPr lang="en-US" dirty="0"/>
          </a:p>
          <a:p>
            <a:r>
              <a:rPr lang="en-US" dirty="0"/>
              <a:t>Local Service Accounts take a lot of the guesswork out of usernames and passwords.  There are not any passwords visible at all as they are all maintained by the server.  At this time, think about whether you really need to install SSAS or some of the other services.  Each one is just taking up extra resources from your server and increasing your exposure.</a:t>
            </a:r>
          </a:p>
          <a:p>
            <a:endParaRPr lang="en-US" dirty="0"/>
          </a:p>
          <a:p>
            <a:r>
              <a:rPr lang="en-US" dirty="0"/>
              <a:t>If you install something you don’t need, be sure to set it to disabled as a service.  Since installing a new feature WILL be a downtime, it is often times better to install everything you think you might need up front and keep it disabled until needed.</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6</a:t>
            </a:fld>
            <a:endParaRPr lang="en-US"/>
          </a:p>
        </p:txBody>
      </p:sp>
    </p:spTree>
    <p:extLst>
      <p:ext uri="{BB962C8B-B14F-4D97-AF65-F5344CB8AC3E}">
        <p14:creationId xmlns:p14="http://schemas.microsoft.com/office/powerpoint/2010/main" val="200022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PowerShell does really good job of showing the individual permissions as the Windows GUI does not expand.  </a:t>
            </a:r>
          </a:p>
          <a:p>
            <a:endParaRPr lang="en-US" dirty="0"/>
          </a:p>
          <a:p>
            <a:r>
              <a:rPr lang="en-US" dirty="0"/>
              <a:t>In this case, the NT Service\MSSQLSERVER local account does not even have any control over the base (and default) c:\program files\Microsoft SQL Server filesystem.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7</a:t>
            </a:fld>
            <a:endParaRPr lang="en-US"/>
          </a:p>
        </p:txBody>
      </p:sp>
    </p:spTree>
    <p:extLst>
      <p:ext uri="{BB962C8B-B14F-4D97-AF65-F5344CB8AC3E}">
        <p14:creationId xmlns:p14="http://schemas.microsoft.com/office/powerpoint/2010/main" val="287169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PowerShell does really good job of showing the individual permissions as the Windows GUI does not expand.  </a:t>
            </a:r>
          </a:p>
          <a:p>
            <a:endParaRPr lang="en-US" dirty="0"/>
          </a:p>
          <a:p>
            <a:r>
              <a:rPr lang="en-US" dirty="0"/>
              <a:t>Down a little deeper, the MSSQLSERVER user has read and execute access in the base MSSQL file system.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8</a:t>
            </a:fld>
            <a:endParaRPr lang="en-US"/>
          </a:p>
        </p:txBody>
      </p:sp>
    </p:spTree>
    <p:extLst>
      <p:ext uri="{BB962C8B-B14F-4D97-AF65-F5344CB8AC3E}">
        <p14:creationId xmlns:p14="http://schemas.microsoft.com/office/powerpoint/2010/main" val="390004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PowerShell does really good job of showing the individual permissions as the Windows GUI does not expand.  </a:t>
            </a:r>
          </a:p>
          <a:p>
            <a:endParaRPr lang="en-US" dirty="0"/>
          </a:p>
          <a:p>
            <a:r>
              <a:rPr lang="en-US" dirty="0"/>
              <a:t>Going even deeper, in the DATA file folder, the default location for the .MDF files for the database, the NT Service\MSSQLSERVER local service account does finally have FULL Control over the filesystem.  Up higher, it just wasn’t necessary!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9</a:t>
            </a:fld>
            <a:endParaRPr lang="en-US"/>
          </a:p>
        </p:txBody>
      </p:sp>
    </p:spTree>
    <p:extLst>
      <p:ext uri="{BB962C8B-B14F-4D97-AF65-F5344CB8AC3E}">
        <p14:creationId xmlns:p14="http://schemas.microsoft.com/office/powerpoint/2010/main" val="252008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Just for fun, the Windows GUI showing the rights on the filesystem.</a:t>
            </a:r>
          </a:p>
        </p:txBody>
      </p:sp>
      <p:sp>
        <p:nvSpPr>
          <p:cNvPr id="4" name="Slide Number Placeholder 3"/>
          <p:cNvSpPr>
            <a:spLocks noGrp="1"/>
          </p:cNvSpPr>
          <p:nvPr>
            <p:ph type="sldNum" sz="quarter" idx="5"/>
          </p:nvPr>
        </p:nvSpPr>
        <p:spPr/>
        <p:txBody>
          <a:bodyPr/>
          <a:lstStyle/>
          <a:p>
            <a:fld id="{A5A2FE82-781B-40C2-A341-761DBAC492A4}" type="slidenum">
              <a:rPr lang="en-US" smtClean="0"/>
              <a:t>10</a:t>
            </a:fld>
            <a:endParaRPr lang="en-US"/>
          </a:p>
        </p:txBody>
      </p:sp>
    </p:spTree>
    <p:extLst>
      <p:ext uri="{BB962C8B-B14F-4D97-AF65-F5344CB8AC3E}">
        <p14:creationId xmlns:p14="http://schemas.microsoft.com/office/powerpoint/2010/main" val="345744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Just for fun, the Windows GUI showing the rights on the filesystem.</a:t>
            </a:r>
          </a:p>
        </p:txBody>
      </p:sp>
      <p:sp>
        <p:nvSpPr>
          <p:cNvPr id="4" name="Slide Number Placeholder 3"/>
          <p:cNvSpPr>
            <a:spLocks noGrp="1"/>
          </p:cNvSpPr>
          <p:nvPr>
            <p:ph type="sldNum" sz="quarter" idx="5"/>
          </p:nvPr>
        </p:nvSpPr>
        <p:spPr/>
        <p:txBody>
          <a:bodyPr/>
          <a:lstStyle/>
          <a:p>
            <a:fld id="{A5A2FE82-781B-40C2-A341-761DBAC492A4}" type="slidenum">
              <a:rPr lang="en-US" smtClean="0"/>
              <a:t>11</a:t>
            </a:fld>
            <a:endParaRPr lang="en-US"/>
          </a:p>
        </p:txBody>
      </p:sp>
    </p:spTree>
    <p:extLst>
      <p:ext uri="{BB962C8B-B14F-4D97-AF65-F5344CB8AC3E}">
        <p14:creationId xmlns:p14="http://schemas.microsoft.com/office/powerpoint/2010/main" val="1931057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0"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1"/>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6215743" cy="1289055"/>
          </a:xfrm>
        </p:spPr>
        <p:txBody>
          <a:bodyPr>
            <a:normAutofit fontScale="90000"/>
          </a:bodyPr>
          <a:lstStyle/>
          <a:p>
            <a:r>
              <a:rPr lang="en-US" dirty="0"/>
              <a:t>SQL Server Security Best Practices</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441185"/>
            <a:ext cx="4632960" cy="406082"/>
          </a:xfrm>
        </p:spPr>
        <p:txBody>
          <a:bodyPr/>
          <a:lstStyle/>
          <a:p>
            <a:r>
              <a:rPr lang="en-US" dirty="0"/>
              <a:t>Michael Wall</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2"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Which File Systems??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3A5351DD-0E0B-4FAF-AAF9-A090B992EC40}"/>
              </a:ext>
            </a:extLst>
          </p:cNvPr>
          <p:cNvPicPr>
            <a:picLocks noChangeAspect="1"/>
          </p:cNvPicPr>
          <p:nvPr/>
        </p:nvPicPr>
        <p:blipFill>
          <a:blip r:embed="rId3"/>
          <a:stretch>
            <a:fillRect/>
          </a:stretch>
        </p:blipFill>
        <p:spPr>
          <a:xfrm>
            <a:off x="4232273" y="1465474"/>
            <a:ext cx="4075748" cy="5312093"/>
          </a:xfrm>
          <a:prstGeom prst="rect">
            <a:avLst/>
          </a:prstGeom>
        </p:spPr>
      </p:pic>
    </p:spTree>
    <p:extLst>
      <p:ext uri="{BB962C8B-B14F-4D97-AF65-F5344CB8AC3E}">
        <p14:creationId xmlns:p14="http://schemas.microsoft.com/office/powerpoint/2010/main" val="20882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fontScale="90000"/>
          </a:bodyPr>
          <a:lstStyle/>
          <a:p>
            <a:r>
              <a:rPr lang="en-US" dirty="0"/>
              <a:t>Filesystems – why is this important?</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These filesystem permissions are a good example of the Principle of Least Privilege.    </a:t>
            </a:r>
          </a:p>
          <a:p>
            <a:r>
              <a:rPr lang="en-US" dirty="0"/>
              <a:t>Our friends at Microsoft have determined the minimum rights needed for the SQL Server user to run the SQL Server database.</a:t>
            </a:r>
          </a:p>
          <a:p>
            <a:r>
              <a:rPr lang="en-US" dirty="0"/>
              <a:t>This is an important concept to be used on systems, databases, data, and applications.  In fact…..</a:t>
            </a:r>
          </a:p>
          <a:p>
            <a:endParaRPr lang="en-US" dirty="0"/>
          </a:p>
        </p:txBody>
      </p:sp>
    </p:spTree>
    <p:extLst>
      <p:ext uri="{BB962C8B-B14F-4D97-AF65-F5344CB8AC3E}">
        <p14:creationId xmlns:p14="http://schemas.microsoft.com/office/powerpoint/2010/main" val="386583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fontScale="90000"/>
          </a:bodyPr>
          <a:lstStyle/>
          <a:p>
            <a:r>
              <a:rPr lang="en-US" dirty="0"/>
              <a:t>Filesystems – why is this important?</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You should tattoo it somewhere…</a:t>
            </a:r>
          </a:p>
          <a:p>
            <a:endParaRPr lang="en-US" dirty="0"/>
          </a:p>
          <a:p>
            <a:endParaRPr lang="en-US" dirty="0"/>
          </a:p>
        </p:txBody>
      </p:sp>
      <p:pic>
        <p:nvPicPr>
          <p:cNvPr id="2" name="Picture 1">
            <a:extLst>
              <a:ext uri="{FF2B5EF4-FFF2-40B4-BE49-F238E27FC236}">
                <a16:creationId xmlns:a16="http://schemas.microsoft.com/office/drawing/2014/main" id="{992E0CA2-9865-4660-B48C-A975BEEE43A7}"/>
              </a:ext>
            </a:extLst>
          </p:cNvPr>
          <p:cNvPicPr>
            <a:picLocks noChangeAspect="1"/>
          </p:cNvPicPr>
          <p:nvPr/>
        </p:nvPicPr>
        <p:blipFill>
          <a:blip r:embed="rId3"/>
          <a:stretch>
            <a:fillRect/>
          </a:stretch>
        </p:blipFill>
        <p:spPr>
          <a:xfrm>
            <a:off x="885825" y="2728912"/>
            <a:ext cx="10420350" cy="1400175"/>
          </a:xfrm>
          <a:prstGeom prst="rect">
            <a:avLst/>
          </a:prstGeom>
        </p:spPr>
      </p:pic>
    </p:spTree>
    <p:extLst>
      <p:ext uri="{BB962C8B-B14F-4D97-AF65-F5344CB8AC3E}">
        <p14:creationId xmlns:p14="http://schemas.microsoft.com/office/powerpoint/2010/main" val="265366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SQL Server Install - continued</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That SA account….mixed mode authentication</a:t>
            </a:r>
          </a:p>
          <a:p>
            <a:endParaRPr lang="en-US" dirty="0"/>
          </a:p>
        </p:txBody>
      </p:sp>
      <p:pic>
        <p:nvPicPr>
          <p:cNvPr id="4" name="Picture 3">
            <a:extLst>
              <a:ext uri="{FF2B5EF4-FFF2-40B4-BE49-F238E27FC236}">
                <a16:creationId xmlns:a16="http://schemas.microsoft.com/office/drawing/2014/main" id="{5838172F-1F90-4B5B-91B2-A427AD570421}"/>
              </a:ext>
            </a:extLst>
          </p:cNvPr>
          <p:cNvPicPr>
            <a:picLocks noChangeAspect="1"/>
          </p:cNvPicPr>
          <p:nvPr/>
        </p:nvPicPr>
        <p:blipFill>
          <a:blip r:embed="rId3"/>
          <a:stretch>
            <a:fillRect/>
          </a:stretch>
        </p:blipFill>
        <p:spPr>
          <a:xfrm>
            <a:off x="1312772" y="2185220"/>
            <a:ext cx="7651623" cy="4401312"/>
          </a:xfrm>
          <a:prstGeom prst="rect">
            <a:avLst/>
          </a:prstGeom>
        </p:spPr>
      </p:pic>
    </p:spTree>
    <p:extLst>
      <p:ext uri="{BB962C8B-B14F-4D97-AF65-F5344CB8AC3E}">
        <p14:creationId xmlns:p14="http://schemas.microsoft.com/office/powerpoint/2010/main" val="263415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SQL Server Install - continued</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That SA account….mixed mode authentication</a:t>
            </a:r>
          </a:p>
          <a:p>
            <a:r>
              <a:rPr lang="en-US" dirty="0"/>
              <a:t>Tons of information out there on securing the SQL Server</a:t>
            </a:r>
          </a:p>
          <a:p>
            <a:r>
              <a:rPr lang="en-US" dirty="0"/>
              <a:t>Set up a huge secure password</a:t>
            </a:r>
          </a:p>
          <a:p>
            <a:r>
              <a:rPr lang="en-US" dirty="0"/>
              <a:t>Rename the account (even though the SID will be same)</a:t>
            </a:r>
          </a:p>
          <a:p>
            <a:r>
              <a:rPr lang="en-US" dirty="0"/>
              <a:t>Disable the account </a:t>
            </a:r>
          </a:p>
          <a:p>
            <a:r>
              <a:rPr lang="en-US" dirty="0"/>
              <a:t>Remember – even if in Windows Authentication only, the SA account is still there</a:t>
            </a:r>
          </a:p>
          <a:p>
            <a:endParaRPr lang="en-US" dirty="0"/>
          </a:p>
        </p:txBody>
      </p:sp>
    </p:spTree>
    <p:extLst>
      <p:ext uri="{BB962C8B-B14F-4D97-AF65-F5344CB8AC3E}">
        <p14:creationId xmlns:p14="http://schemas.microsoft.com/office/powerpoint/2010/main" val="58876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945266"/>
            <a:ext cx="6270172" cy="2967468"/>
          </a:xfrm>
        </p:spPr>
        <p:txBody>
          <a:bodyPr/>
          <a:lstStyle/>
          <a:p>
            <a:r>
              <a:rPr lang="en-US" sz="2400" dirty="0"/>
              <a:t>Use a Password Keeper/Generator!!!</a:t>
            </a:r>
          </a:p>
          <a:p>
            <a:endParaRPr lang="en-US" sz="2400" dirty="0"/>
          </a:p>
          <a:p>
            <a:r>
              <a:rPr lang="en-US" sz="2400" dirty="0"/>
              <a:t>You’ll need an entry for the SA password on each install (at least you should….)</a:t>
            </a:r>
          </a:p>
          <a:p>
            <a:endParaRPr lang="en-US" sz="2800"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656990" cy="1290520"/>
          </a:xfrm>
        </p:spPr>
        <p:txBody>
          <a:bodyPr anchor="b">
            <a:normAutofit fontScale="90000"/>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SQL Server Install - continued</a:t>
            </a:r>
          </a:p>
        </p:txBody>
      </p:sp>
      <p:pic>
        <p:nvPicPr>
          <p:cNvPr id="4" name="Picture 3">
            <a:extLst>
              <a:ext uri="{FF2B5EF4-FFF2-40B4-BE49-F238E27FC236}">
                <a16:creationId xmlns:a16="http://schemas.microsoft.com/office/drawing/2014/main" id="{717C8A0E-BD45-4687-97AA-B74CC4297BE5}"/>
              </a:ext>
            </a:extLst>
          </p:cNvPr>
          <p:cNvPicPr>
            <a:picLocks noChangeAspect="1"/>
          </p:cNvPicPr>
          <p:nvPr/>
        </p:nvPicPr>
        <p:blipFill>
          <a:blip r:embed="rId4"/>
          <a:stretch>
            <a:fillRect/>
          </a:stretch>
        </p:blipFill>
        <p:spPr>
          <a:xfrm>
            <a:off x="1" y="0"/>
            <a:ext cx="4908776" cy="6927723"/>
          </a:xfrm>
          <a:prstGeom prst="rect">
            <a:avLst/>
          </a:prstGeom>
        </p:spPr>
      </p:pic>
    </p:spTree>
    <p:extLst>
      <p:ext uri="{BB962C8B-B14F-4D97-AF65-F5344CB8AC3E}">
        <p14:creationId xmlns:p14="http://schemas.microsoft.com/office/powerpoint/2010/main" val="371252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945265"/>
            <a:ext cx="6270172" cy="3570631"/>
          </a:xfrm>
        </p:spPr>
        <p:txBody>
          <a:bodyPr/>
          <a:lstStyle/>
          <a:p>
            <a:r>
              <a:rPr lang="en-US" sz="2400" dirty="0"/>
              <a:t>Other reasons for mixed mode authentication</a:t>
            </a:r>
          </a:p>
          <a:p>
            <a:r>
              <a:rPr lang="en-US" sz="2400" dirty="0"/>
              <a:t>Legacy application requires it due to lack of support of Windows Authentication</a:t>
            </a:r>
          </a:p>
          <a:p>
            <a:r>
              <a:rPr lang="en-US" sz="2400" dirty="0"/>
              <a:t>Connection from a non-trusted domain is required to the application.</a:t>
            </a:r>
          </a:p>
          <a:p>
            <a:r>
              <a:rPr lang="en-US" sz="2400" dirty="0"/>
              <a:t>Linked Servers – Yes, you can use Windows Authentication, but it’s a lot easier using SQL Authentication.</a:t>
            </a:r>
          </a:p>
          <a:p>
            <a:r>
              <a:rPr lang="en-US" sz="2400" dirty="0"/>
              <a:t>SQL Azure – you don’t have a choice on this one.</a:t>
            </a:r>
          </a:p>
          <a:p>
            <a:endParaRPr lang="en-US" sz="2400" dirty="0"/>
          </a:p>
          <a:p>
            <a:endParaRPr lang="en-US" sz="2800"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656990" cy="1290520"/>
          </a:xfrm>
        </p:spPr>
        <p:txBody>
          <a:bodyPr anchor="b">
            <a:normAutofit fontScale="90000"/>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SQL Server Install - continued</a:t>
            </a:r>
          </a:p>
        </p:txBody>
      </p:sp>
    </p:spTree>
    <p:extLst>
      <p:ext uri="{BB962C8B-B14F-4D97-AF65-F5344CB8AC3E}">
        <p14:creationId xmlns:p14="http://schemas.microsoft.com/office/powerpoint/2010/main" val="383168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945265"/>
            <a:ext cx="6270172" cy="3570631"/>
          </a:xfrm>
        </p:spPr>
        <p:txBody>
          <a:bodyPr/>
          <a:lstStyle/>
          <a:p>
            <a:r>
              <a:rPr lang="en-US" sz="2400" dirty="0"/>
              <a:t>First of all, SQL Server has robust password policy capabilities.  </a:t>
            </a:r>
          </a:p>
          <a:p>
            <a:endParaRPr lang="en-US" sz="2400" dirty="0"/>
          </a:p>
          <a:p>
            <a:r>
              <a:rPr lang="en-US" sz="2400" dirty="0"/>
              <a:t>There is not any reason not to have your users generate complex passwords.</a:t>
            </a:r>
          </a:p>
          <a:p>
            <a:endParaRPr lang="en-US" sz="2400" dirty="0"/>
          </a:p>
          <a:p>
            <a:r>
              <a:rPr lang="en-US" sz="2400" dirty="0"/>
              <a:t>But…forcing them to change them often might create more problems…</a:t>
            </a:r>
          </a:p>
          <a:p>
            <a:endParaRPr lang="en-US" sz="2800"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656990" cy="1290520"/>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Password policies…</a:t>
            </a:r>
          </a:p>
        </p:txBody>
      </p:sp>
    </p:spTree>
    <p:extLst>
      <p:ext uri="{BB962C8B-B14F-4D97-AF65-F5344CB8AC3E}">
        <p14:creationId xmlns:p14="http://schemas.microsoft.com/office/powerpoint/2010/main" val="354341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Logins and Users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a:xfrm>
            <a:off x="838200" y="1660849"/>
            <a:ext cx="10515600" cy="4032028"/>
          </a:xfrm>
        </p:spPr>
        <p:txBody>
          <a:bodyPr/>
          <a:lstStyle/>
          <a:p>
            <a:r>
              <a:rPr lang="en-US" dirty="0"/>
              <a:t>The Login is the access to the SQL Server instance – permission to walk in the door of the house.</a:t>
            </a:r>
          </a:p>
          <a:p>
            <a:r>
              <a:rPr lang="en-US" dirty="0"/>
              <a:t>The user is the access to the individual database – permission to go in the room of the house.</a:t>
            </a:r>
          </a:p>
          <a:p>
            <a:r>
              <a:rPr lang="en-US" dirty="0"/>
              <a:t>Zombie users - affects both Windows and SQL Users </a:t>
            </a:r>
          </a:p>
          <a:p>
            <a:r>
              <a:rPr lang="en-US" dirty="0"/>
              <a:t>Caused by restores of databases without re-linking the login and user and/or lack of login in general</a:t>
            </a:r>
          </a:p>
          <a:p>
            <a:r>
              <a:rPr lang="en-US" dirty="0"/>
              <a:t>It’s important to understand these fundamentals as they will always be a “gotcha”.</a:t>
            </a:r>
          </a:p>
        </p:txBody>
      </p:sp>
    </p:spTree>
    <p:extLst>
      <p:ext uri="{BB962C8B-B14F-4D97-AF65-F5344CB8AC3E}">
        <p14:creationId xmlns:p14="http://schemas.microsoft.com/office/powerpoint/2010/main" val="3482292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Logins and Users - continued</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a:xfrm>
            <a:off x="838200" y="1660849"/>
            <a:ext cx="10515600" cy="4032028"/>
          </a:xfrm>
        </p:spPr>
        <p:txBody>
          <a:bodyPr/>
          <a:lstStyle/>
          <a:p>
            <a:r>
              <a:rPr lang="en-US" dirty="0"/>
              <a:t>Working with your AD administrators and using AD logins and AD groups can be a huge time-saver.  </a:t>
            </a:r>
          </a:p>
          <a:p>
            <a:r>
              <a:rPr lang="en-US" dirty="0"/>
              <a:t>The DBA does not have to worry about password policies or employee terming or onboarding.</a:t>
            </a:r>
          </a:p>
          <a:p>
            <a:r>
              <a:rPr lang="en-US" dirty="0"/>
              <a:t>In addition, AD groups can remove the DBA from the daily administration even further as the AD group is already setup with the needed rights and roles.</a:t>
            </a:r>
          </a:p>
        </p:txBody>
      </p:sp>
    </p:spTree>
    <p:extLst>
      <p:ext uri="{BB962C8B-B14F-4D97-AF65-F5344CB8AC3E}">
        <p14:creationId xmlns:p14="http://schemas.microsoft.com/office/powerpoint/2010/main" val="68344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000" dirty="0">
                <a:solidFill>
                  <a:schemeClr val="tx1">
                    <a:lumMod val="75000"/>
                    <a:lumOff val="25000"/>
                  </a:schemeClr>
                </a:solidFill>
                <a:latin typeface="AvantGarde Bk BT Book" panose="020B0402020202020204" pitchFamily="34" charset="0"/>
              </a:rPr>
              <a:t>Senior Database Administrator with years of experience supporting a variety of database engines (Oracle, SQL Server, Ingres) on multiple OS platforms (Windows, UNIX, VMS, Azure).</a:t>
            </a:r>
          </a:p>
          <a:p>
            <a:r>
              <a:rPr lang="en-US" sz="2000" dirty="0">
                <a:solidFill>
                  <a:schemeClr val="tx1">
                    <a:lumMod val="75000"/>
                    <a:lumOff val="25000"/>
                  </a:schemeClr>
                </a:solidFill>
              </a:rPr>
              <a:t>Local SQL Server User Group Leader and Regional Supporter</a:t>
            </a:r>
          </a:p>
          <a:p>
            <a:r>
              <a:rPr lang="en-US" sz="2000" dirty="0">
                <a:solidFill>
                  <a:schemeClr val="tx1">
                    <a:lumMod val="75000"/>
                    <a:lumOff val="25000"/>
                  </a:schemeClr>
                </a:solidFill>
                <a:latin typeface="AvantGarde Bk BT Book" panose="020B0402020202020204" pitchFamily="34" charset="0"/>
              </a:rPr>
              <a:t>SQL Saturday Presenter</a:t>
            </a:r>
          </a:p>
          <a:p>
            <a:r>
              <a:rPr lang="en-US" sz="2000" dirty="0">
                <a:solidFill>
                  <a:schemeClr val="tx1">
                    <a:lumMod val="75000"/>
                    <a:lumOff val="25000"/>
                  </a:schemeClr>
                </a:solidFill>
              </a:rPr>
              <a:t>Big on Community</a:t>
            </a:r>
          </a:p>
          <a:p>
            <a:endParaRPr lang="en-US" sz="2000" dirty="0">
              <a:solidFill>
                <a:schemeClr val="tx1">
                  <a:lumMod val="75000"/>
                  <a:lumOff val="25000"/>
                </a:schemeClr>
              </a:solidFill>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normAutofit/>
          </a:bodyPr>
          <a:lstStyle/>
          <a:p>
            <a:r>
              <a:rPr lang="en-US" dirty="0"/>
              <a:t>Who am I??</a:t>
            </a:r>
          </a:p>
        </p:txBody>
      </p:sp>
    </p:spTree>
    <p:extLst>
      <p:ext uri="{BB962C8B-B14F-4D97-AF65-F5344CB8AC3E}">
        <p14:creationId xmlns:p14="http://schemas.microsoft.com/office/powerpoint/2010/main" val="185517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A9F5D-C2C8-FC4F-A1D1-E96FD18734C1}"/>
              </a:ext>
            </a:extLst>
          </p:cNvPr>
          <p:cNvSpPr>
            <a:spLocks noGrp="1"/>
          </p:cNvSpPr>
          <p:nvPr>
            <p:ph sz="half" idx="1"/>
          </p:nvPr>
        </p:nvSpPr>
        <p:spPr>
          <a:xfrm>
            <a:off x="-93678" y="-40783"/>
            <a:ext cx="4095610" cy="3469783"/>
          </a:xfrm>
          <a:blipFill>
            <a:blip r:embed="rId3"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3" name="Content Placeholder 2">
            <a:extLst>
              <a:ext uri="{FF2B5EF4-FFF2-40B4-BE49-F238E27FC236}">
                <a16:creationId xmlns:a16="http://schemas.microsoft.com/office/drawing/2014/main" id="{787B0AE8-0867-4741-9B13-89F3727B030F}"/>
              </a:ext>
            </a:extLst>
          </p:cNvPr>
          <p:cNvSpPr>
            <a:spLocks noGrp="1"/>
          </p:cNvSpPr>
          <p:nvPr>
            <p:ph sz="half" idx="11"/>
          </p:nvPr>
        </p:nvSpPr>
        <p:spPr>
          <a:blipFill dpi="0" rotWithShape="1">
            <a:blip r:embed="rId4"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4" name="Content Placeholder 3">
            <a:extLst>
              <a:ext uri="{FF2B5EF4-FFF2-40B4-BE49-F238E27FC236}">
                <a16:creationId xmlns:a16="http://schemas.microsoft.com/office/drawing/2014/main" id="{B42CB647-48B3-3948-8362-338FA8A8876E}"/>
              </a:ext>
            </a:extLst>
          </p:cNvPr>
          <p:cNvSpPr>
            <a:spLocks noGrp="1"/>
          </p:cNvSpPr>
          <p:nvPr>
            <p:ph sz="half" idx="12"/>
          </p:nvPr>
        </p:nvSpPr>
        <p:spPr>
          <a:blipFill>
            <a:blip r:embed="rId5"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9" name="Rectangle 8">
            <a:extLst>
              <a:ext uri="{FF2B5EF4-FFF2-40B4-BE49-F238E27FC236}">
                <a16:creationId xmlns:a16="http://schemas.microsoft.com/office/drawing/2014/main" id="{CD5CB911-E8FB-A44D-B60F-5FB3DA887066}"/>
              </a:ext>
            </a:extLst>
          </p:cNvPr>
          <p:cNvSpPr/>
          <p:nvPr/>
        </p:nvSpPr>
        <p:spPr>
          <a:xfrm>
            <a:off x="-93678"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6D84E37-F479-C54A-A446-B6C42B3AC991}"/>
              </a:ext>
            </a:extLst>
          </p:cNvPr>
          <p:cNvSpPr/>
          <p:nvPr/>
        </p:nvSpPr>
        <p:spPr>
          <a:xfrm>
            <a:off x="4021122"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C47AF3-1438-E941-A201-6146A342E6CB}"/>
              </a:ext>
            </a:extLst>
          </p:cNvPr>
          <p:cNvSpPr/>
          <p:nvPr/>
        </p:nvSpPr>
        <p:spPr>
          <a:xfrm>
            <a:off x="8135922" y="2504362"/>
            <a:ext cx="4073838"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6B5C08FC-9FF6-6845-B000-0ED8B2D3082D}"/>
              </a:ext>
            </a:extLst>
          </p:cNvPr>
          <p:cNvSpPr>
            <a:spLocks noGrp="1"/>
          </p:cNvSpPr>
          <p:nvPr>
            <p:ph type="body" sz="quarter" idx="17"/>
          </p:nvPr>
        </p:nvSpPr>
        <p:spPr>
          <a:xfrm>
            <a:off x="2685148" y="4353637"/>
            <a:ext cx="6821704" cy="1324491"/>
          </a:xfrm>
        </p:spPr>
        <p:txBody>
          <a:bodyPr/>
          <a:lstStyle/>
          <a:p>
            <a:r>
              <a:rPr lang="en-US" sz="2400" dirty="0">
                <a:solidFill>
                  <a:schemeClr val="tx1">
                    <a:lumMod val="75000"/>
                    <a:lumOff val="25000"/>
                  </a:schemeClr>
                </a:solidFill>
              </a:rPr>
              <a:t>What’s a role?  It’s a set of security instructions to which a user can be granted access by being made a member of the role.</a:t>
            </a:r>
            <a:endParaRPr lang="en-US" sz="2400" dirty="0"/>
          </a:p>
        </p:txBody>
      </p:sp>
      <p:sp>
        <p:nvSpPr>
          <p:cNvPr id="6" name="Text Placeholder 5">
            <a:extLst>
              <a:ext uri="{FF2B5EF4-FFF2-40B4-BE49-F238E27FC236}">
                <a16:creationId xmlns:a16="http://schemas.microsoft.com/office/drawing/2014/main" id="{FF227A80-968C-E041-977C-027CCE420971}"/>
              </a:ext>
            </a:extLst>
          </p:cNvPr>
          <p:cNvSpPr>
            <a:spLocks noGrp="1"/>
          </p:cNvSpPr>
          <p:nvPr>
            <p:ph type="body" sz="quarter" idx="18"/>
          </p:nvPr>
        </p:nvSpPr>
        <p:spPr>
          <a:xfrm>
            <a:off x="-65314" y="2504362"/>
            <a:ext cx="4067402" cy="924638"/>
          </a:xfrm>
        </p:spPr>
        <p:txBody>
          <a:bodyPr/>
          <a:lstStyle/>
          <a:p>
            <a:pPr algn="ctr"/>
            <a:r>
              <a:rPr lang="en-US" sz="3600" dirty="0">
                <a:solidFill>
                  <a:srgbClr val="FF0000"/>
                </a:solidFill>
              </a:rPr>
              <a:t>Server Roles</a:t>
            </a:r>
          </a:p>
        </p:txBody>
      </p:sp>
      <p:sp>
        <p:nvSpPr>
          <p:cNvPr id="7" name="Text Placeholder 6">
            <a:extLst>
              <a:ext uri="{FF2B5EF4-FFF2-40B4-BE49-F238E27FC236}">
                <a16:creationId xmlns:a16="http://schemas.microsoft.com/office/drawing/2014/main" id="{3F6A8004-4A11-454F-A8E0-795E14F992A7}"/>
              </a:ext>
            </a:extLst>
          </p:cNvPr>
          <p:cNvSpPr>
            <a:spLocks noGrp="1"/>
          </p:cNvSpPr>
          <p:nvPr>
            <p:ph type="body" sz="quarter" idx="19"/>
          </p:nvPr>
        </p:nvSpPr>
        <p:spPr>
          <a:xfrm>
            <a:off x="4021137" y="2504362"/>
            <a:ext cx="4095751" cy="924638"/>
          </a:xfrm>
        </p:spPr>
        <p:txBody>
          <a:bodyPr/>
          <a:lstStyle/>
          <a:p>
            <a:pPr algn="ctr"/>
            <a:r>
              <a:rPr lang="en-US" sz="3600" dirty="0">
                <a:solidFill>
                  <a:srgbClr val="FF0000"/>
                </a:solidFill>
              </a:rPr>
              <a:t>Database Roles</a:t>
            </a:r>
          </a:p>
          <a:p>
            <a:endParaRPr lang="en-US" dirty="0"/>
          </a:p>
        </p:txBody>
      </p:sp>
      <p:sp>
        <p:nvSpPr>
          <p:cNvPr id="8" name="Text Placeholder 7">
            <a:extLst>
              <a:ext uri="{FF2B5EF4-FFF2-40B4-BE49-F238E27FC236}">
                <a16:creationId xmlns:a16="http://schemas.microsoft.com/office/drawing/2014/main" id="{DAE30AB6-24EA-9942-8A7A-79EAB90E55C9}"/>
              </a:ext>
            </a:extLst>
          </p:cNvPr>
          <p:cNvSpPr>
            <a:spLocks noGrp="1"/>
          </p:cNvSpPr>
          <p:nvPr>
            <p:ph type="body" sz="quarter" idx="20"/>
          </p:nvPr>
        </p:nvSpPr>
        <p:spPr>
          <a:xfrm>
            <a:off x="8112420" y="2504362"/>
            <a:ext cx="4095751" cy="924638"/>
          </a:xfrm>
        </p:spPr>
        <p:txBody>
          <a:bodyPr/>
          <a:lstStyle/>
          <a:p>
            <a:pPr algn="ctr"/>
            <a:r>
              <a:rPr lang="en-US" sz="3600" dirty="0">
                <a:solidFill>
                  <a:srgbClr val="FF0000"/>
                </a:solidFill>
              </a:rPr>
              <a:t>Cinnamon Rolls</a:t>
            </a:r>
          </a:p>
          <a:p>
            <a:endParaRPr lang="en-US" dirty="0"/>
          </a:p>
        </p:txBody>
      </p:sp>
      <p:sp>
        <p:nvSpPr>
          <p:cNvPr id="14" name="TextBox 13">
            <a:extLst>
              <a:ext uri="{FF2B5EF4-FFF2-40B4-BE49-F238E27FC236}">
                <a16:creationId xmlns:a16="http://schemas.microsoft.com/office/drawing/2014/main" id="{0FB310AB-C68D-074A-B90F-0C789F615ADE}"/>
              </a:ext>
            </a:extLst>
          </p:cNvPr>
          <p:cNvSpPr txBox="1"/>
          <p:nvPr/>
        </p:nvSpPr>
        <p:spPr>
          <a:xfrm>
            <a:off x="7246189" y="393364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03301C18-666A-C741-BA94-20F77EACEAF5}"/>
              </a:ext>
            </a:extLst>
          </p:cNvPr>
          <p:cNvSpPr>
            <a:spLocks noGrp="1"/>
          </p:cNvSpPr>
          <p:nvPr>
            <p:ph type="ctrTitle" hasCustomPrompt="1"/>
          </p:nvPr>
        </p:nvSpPr>
        <p:spPr>
          <a:xfrm>
            <a:off x="2988128" y="3516547"/>
            <a:ext cx="6215743" cy="837089"/>
          </a:xfr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All types of roles</a:t>
            </a:r>
          </a:p>
        </p:txBody>
      </p:sp>
    </p:spTree>
    <p:extLst>
      <p:ext uri="{BB962C8B-B14F-4D97-AF65-F5344CB8AC3E}">
        <p14:creationId xmlns:p14="http://schemas.microsoft.com/office/powerpoint/2010/main" val="217594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Roles – how to make them useful</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Remember this tattoo?</a:t>
            </a:r>
          </a:p>
          <a:p>
            <a:endParaRPr lang="en-US" dirty="0"/>
          </a:p>
          <a:p>
            <a:endParaRPr lang="en-US" dirty="0"/>
          </a:p>
        </p:txBody>
      </p:sp>
      <p:pic>
        <p:nvPicPr>
          <p:cNvPr id="2" name="Picture 1">
            <a:extLst>
              <a:ext uri="{FF2B5EF4-FFF2-40B4-BE49-F238E27FC236}">
                <a16:creationId xmlns:a16="http://schemas.microsoft.com/office/drawing/2014/main" id="{992E0CA2-9865-4660-B48C-A975BEEE43A7}"/>
              </a:ext>
            </a:extLst>
          </p:cNvPr>
          <p:cNvPicPr>
            <a:picLocks noChangeAspect="1"/>
          </p:cNvPicPr>
          <p:nvPr/>
        </p:nvPicPr>
        <p:blipFill>
          <a:blip r:embed="rId3"/>
          <a:stretch>
            <a:fillRect/>
          </a:stretch>
        </p:blipFill>
        <p:spPr>
          <a:xfrm>
            <a:off x="885825" y="2728912"/>
            <a:ext cx="10420350" cy="1400175"/>
          </a:xfrm>
          <a:prstGeom prst="rect">
            <a:avLst/>
          </a:prstGeom>
        </p:spPr>
      </p:pic>
    </p:spTree>
    <p:extLst>
      <p:ext uri="{BB962C8B-B14F-4D97-AF65-F5344CB8AC3E}">
        <p14:creationId xmlns:p14="http://schemas.microsoft.com/office/powerpoint/2010/main" val="350540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Server Roles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Impact the whole SQL Server instance</a:t>
            </a:r>
          </a:p>
          <a:p>
            <a:r>
              <a:rPr lang="en-US" dirty="0"/>
              <a:t>Their powers range from minor to destructive. </a:t>
            </a:r>
          </a:p>
          <a:p>
            <a:r>
              <a:rPr lang="en-US" dirty="0"/>
              <a:t>Grant these roles with caution.</a:t>
            </a:r>
          </a:p>
          <a:p>
            <a:r>
              <a:rPr lang="en-US" dirty="0"/>
              <a:t>There are custom Server roles – especially treat those with caution</a:t>
            </a:r>
          </a:p>
          <a:p>
            <a:endParaRPr lang="en-US" dirty="0"/>
          </a:p>
          <a:p>
            <a:endParaRPr lang="en-US" dirty="0"/>
          </a:p>
        </p:txBody>
      </p:sp>
    </p:spTree>
    <p:extLst>
      <p:ext uri="{BB962C8B-B14F-4D97-AF65-F5344CB8AC3E}">
        <p14:creationId xmlns:p14="http://schemas.microsoft.com/office/powerpoint/2010/main" val="90878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Database Roles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A DBA is going to spend a lot of their time at this level.</a:t>
            </a:r>
          </a:p>
          <a:p>
            <a:r>
              <a:rPr lang="en-US" dirty="0"/>
              <a:t>The roles for each database are limited to only the database and CANNOT affect other databases.</a:t>
            </a:r>
          </a:p>
          <a:p>
            <a:r>
              <a:rPr lang="en-US" dirty="0"/>
              <a:t>Most of your users will only need the </a:t>
            </a:r>
            <a:r>
              <a:rPr lang="en-US" dirty="0" err="1"/>
              <a:t>db_datareader</a:t>
            </a:r>
            <a:r>
              <a:rPr lang="en-US" dirty="0"/>
              <a:t>, even </a:t>
            </a:r>
            <a:r>
              <a:rPr lang="en-US" dirty="0" err="1"/>
              <a:t>db_datawriter</a:t>
            </a:r>
            <a:r>
              <a:rPr lang="en-US" dirty="0"/>
              <a:t> is dangerous!!!  </a:t>
            </a:r>
          </a:p>
        </p:txBody>
      </p:sp>
    </p:spTree>
    <p:extLst>
      <p:ext uri="{BB962C8B-B14F-4D97-AF65-F5344CB8AC3E}">
        <p14:creationId xmlns:p14="http://schemas.microsoft.com/office/powerpoint/2010/main" val="192203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Custom Roles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This is where a DBA can really shine.  </a:t>
            </a:r>
          </a:p>
          <a:p>
            <a:r>
              <a:rPr lang="en-US" dirty="0"/>
              <a:t>By applying the Principle of Least Privilege, you can craft practical and useful roles for your customer that will protect the database, the data, and the user.  </a:t>
            </a:r>
          </a:p>
        </p:txBody>
      </p:sp>
    </p:spTree>
    <p:extLst>
      <p:ext uri="{BB962C8B-B14F-4D97-AF65-F5344CB8AC3E}">
        <p14:creationId xmlns:p14="http://schemas.microsoft.com/office/powerpoint/2010/main" val="3443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600768" cy="837089"/>
          </a:xfrm>
        </p:spPr>
        <p:txBody>
          <a:bodyPr>
            <a:normAutofit/>
          </a:bodyPr>
          <a:lstStyle/>
          <a:p>
            <a:r>
              <a:rPr lang="en-US" dirty="0"/>
              <a:t>Adding members to a role</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Logins are added to Server roles because they have the power to impact the whole instance.</a:t>
            </a:r>
          </a:p>
          <a:p>
            <a:r>
              <a:rPr lang="en-US" dirty="0"/>
              <a:t>Users (whether they be from SQL logins, AD user logins, or AD groups) are added to Database and Custom roles.</a:t>
            </a:r>
          </a:p>
        </p:txBody>
      </p:sp>
    </p:spTree>
    <p:extLst>
      <p:ext uri="{BB962C8B-B14F-4D97-AF65-F5344CB8AC3E}">
        <p14:creationId xmlns:p14="http://schemas.microsoft.com/office/powerpoint/2010/main" val="110968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fontScale="90000"/>
          </a:bodyPr>
          <a:lstStyle/>
          <a:p>
            <a:r>
              <a:rPr lang="en-US" dirty="0"/>
              <a:t>Adding members to a role – how it works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The initial role is designed in a database – it will have access to tables and columns.</a:t>
            </a:r>
          </a:p>
          <a:p>
            <a:r>
              <a:rPr lang="en-US" dirty="0"/>
              <a:t>A user of the database (whether it be a SQL User, AD user, or AD group) will then be added as a member to the role.</a:t>
            </a:r>
          </a:p>
          <a:p>
            <a:r>
              <a:rPr lang="en-US" dirty="0"/>
              <a:t>They will then have all the access of that role.</a:t>
            </a:r>
          </a:p>
        </p:txBody>
      </p:sp>
    </p:spTree>
    <p:extLst>
      <p:ext uri="{BB962C8B-B14F-4D97-AF65-F5344CB8AC3E}">
        <p14:creationId xmlns:p14="http://schemas.microsoft.com/office/powerpoint/2010/main" val="3190510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Basic Role</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USE Database</a:t>
            </a:r>
          </a:p>
          <a:p>
            <a:r>
              <a:rPr lang="en-US" dirty="0"/>
              <a:t>Create login [LOGIN_FORMYROLE]</a:t>
            </a:r>
          </a:p>
          <a:p>
            <a:r>
              <a:rPr lang="en-US" dirty="0"/>
              <a:t>Create user [USER_FORMYLOGIN]</a:t>
            </a:r>
          </a:p>
          <a:p>
            <a:r>
              <a:rPr lang="en-US" dirty="0"/>
              <a:t>Create role [</a:t>
            </a:r>
            <a:r>
              <a:rPr lang="en-US" dirty="0" err="1"/>
              <a:t>role_formydatabase</a:t>
            </a:r>
            <a:r>
              <a:rPr lang="en-US" dirty="0"/>
              <a:t>]</a:t>
            </a:r>
          </a:p>
          <a:p>
            <a:r>
              <a:rPr lang="en-US" dirty="0"/>
              <a:t>Grant Insert on table to [</a:t>
            </a:r>
            <a:r>
              <a:rPr lang="en-US" dirty="0" err="1"/>
              <a:t>role_formydatabase</a:t>
            </a:r>
            <a:r>
              <a:rPr lang="en-US" dirty="0"/>
              <a:t>]</a:t>
            </a:r>
          </a:p>
          <a:p>
            <a:r>
              <a:rPr lang="en-US" dirty="0"/>
              <a:t>Grant Update on </a:t>
            </a:r>
            <a:r>
              <a:rPr lang="en-US" dirty="0" err="1"/>
              <a:t>table.column</a:t>
            </a:r>
            <a:r>
              <a:rPr lang="en-US" dirty="0"/>
              <a:t> to [</a:t>
            </a:r>
            <a:r>
              <a:rPr lang="en-US" dirty="0" err="1"/>
              <a:t>role_formydatabase</a:t>
            </a:r>
            <a:r>
              <a:rPr lang="en-US" dirty="0"/>
              <a:t>]</a:t>
            </a:r>
          </a:p>
          <a:p>
            <a:r>
              <a:rPr lang="en-US" dirty="0"/>
              <a:t>EXECUTE </a:t>
            </a:r>
            <a:r>
              <a:rPr lang="en-US" dirty="0" err="1"/>
              <a:t>sp_addrolemember</a:t>
            </a:r>
            <a:r>
              <a:rPr lang="en-US" dirty="0"/>
              <a:t> ‘ROLE_FORMYDATABASE’,’USER_FORMYLOGIN’</a:t>
            </a:r>
          </a:p>
        </p:txBody>
      </p:sp>
    </p:spTree>
    <p:extLst>
      <p:ext uri="{BB962C8B-B14F-4D97-AF65-F5344CB8AC3E}">
        <p14:creationId xmlns:p14="http://schemas.microsoft.com/office/powerpoint/2010/main" val="3322089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Basic Role – Breaking it down</a:t>
            </a:r>
          </a:p>
        </p:txBody>
      </p:sp>
      <p:pic>
        <p:nvPicPr>
          <p:cNvPr id="2" name="Content Placeholder 1">
            <a:extLst>
              <a:ext uri="{FF2B5EF4-FFF2-40B4-BE49-F238E27FC236}">
                <a16:creationId xmlns:a16="http://schemas.microsoft.com/office/drawing/2014/main" id="{47012C6C-C515-47F4-B7AE-3F9C20C1F4CD}"/>
              </a:ext>
            </a:extLst>
          </p:cNvPr>
          <p:cNvPicPr>
            <a:picLocks noGrp="1" noChangeAspect="1"/>
          </p:cNvPicPr>
          <p:nvPr>
            <p:ph idx="1"/>
          </p:nvPr>
        </p:nvPicPr>
        <p:blipFill>
          <a:blip r:embed="rId3"/>
          <a:stretch>
            <a:fillRect/>
          </a:stretch>
        </p:blipFill>
        <p:spPr>
          <a:xfrm>
            <a:off x="4369331" y="1660525"/>
            <a:ext cx="3453337" cy="3919538"/>
          </a:xfrm>
          <a:prstGeom prst="rect">
            <a:avLst/>
          </a:prstGeom>
        </p:spPr>
      </p:pic>
    </p:spTree>
    <p:extLst>
      <p:ext uri="{BB962C8B-B14F-4D97-AF65-F5344CB8AC3E}">
        <p14:creationId xmlns:p14="http://schemas.microsoft.com/office/powerpoint/2010/main" val="972658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Basic Role – Breaking it down</a:t>
            </a:r>
          </a:p>
        </p:txBody>
      </p:sp>
      <p:pic>
        <p:nvPicPr>
          <p:cNvPr id="6" name="Content Placeholder 5">
            <a:extLst>
              <a:ext uri="{FF2B5EF4-FFF2-40B4-BE49-F238E27FC236}">
                <a16:creationId xmlns:a16="http://schemas.microsoft.com/office/drawing/2014/main" id="{1D92A596-AFC7-4960-88FD-5E42507944F9}"/>
              </a:ext>
            </a:extLst>
          </p:cNvPr>
          <p:cNvPicPr>
            <a:picLocks noGrp="1" noChangeAspect="1"/>
          </p:cNvPicPr>
          <p:nvPr>
            <p:ph idx="1"/>
          </p:nvPr>
        </p:nvPicPr>
        <p:blipFill>
          <a:blip r:embed="rId3"/>
          <a:stretch>
            <a:fillRect/>
          </a:stretch>
        </p:blipFill>
        <p:spPr>
          <a:xfrm>
            <a:off x="1722283" y="1465474"/>
            <a:ext cx="7743825" cy="4933950"/>
          </a:xfrm>
          <a:prstGeom prst="rect">
            <a:avLst/>
          </a:prstGeom>
        </p:spPr>
      </p:pic>
    </p:spTree>
    <p:extLst>
      <p:ext uri="{BB962C8B-B14F-4D97-AF65-F5344CB8AC3E}">
        <p14:creationId xmlns:p14="http://schemas.microsoft.com/office/powerpoint/2010/main" val="337221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fontScale="90000"/>
          </a:bodyPr>
          <a:lstStyle/>
          <a:p>
            <a:r>
              <a:rPr lang="en-US" dirty="0"/>
              <a:t>Security – Yeah, it’s your job	</a:t>
            </a:r>
          </a:p>
        </p:txBody>
      </p:sp>
      <p:sp>
        <p:nvSpPr>
          <p:cNvPr id="4" name="Content Placeholder 3">
            <a:extLst>
              <a:ext uri="{FF2B5EF4-FFF2-40B4-BE49-F238E27FC236}">
                <a16:creationId xmlns:a16="http://schemas.microsoft.com/office/drawing/2014/main" id="{A04F6626-C620-4538-96ED-5BD90E5D199F}"/>
              </a:ext>
            </a:extLst>
          </p:cNvPr>
          <p:cNvSpPr>
            <a:spLocks noGrp="1"/>
          </p:cNvSpPr>
          <p:nvPr>
            <p:ph idx="1"/>
          </p:nvPr>
        </p:nvSpPr>
        <p:spPr/>
        <p:txBody>
          <a:bodyPr/>
          <a:lstStyle/>
          <a:p>
            <a:r>
              <a:rPr lang="en-US" dirty="0"/>
              <a:t>Everyone should be mindful of security, but the DBA is in a special place.</a:t>
            </a:r>
          </a:p>
          <a:p>
            <a:r>
              <a:rPr lang="en-US" dirty="0"/>
              <a:t>Know your systems, know your customers, know your data.</a:t>
            </a:r>
          </a:p>
          <a:p>
            <a:r>
              <a:rPr lang="en-US" dirty="0"/>
              <a:t>The DBA is still usually considered the gatekeeper to the data in the organization.  </a:t>
            </a:r>
          </a:p>
          <a:p>
            <a:endParaRPr lang="en-US" dirty="0"/>
          </a:p>
          <a:p>
            <a:endParaRPr lang="en-US" dirty="0"/>
          </a:p>
        </p:txBody>
      </p:sp>
    </p:spTree>
    <p:extLst>
      <p:ext uri="{BB962C8B-B14F-4D97-AF65-F5344CB8AC3E}">
        <p14:creationId xmlns:p14="http://schemas.microsoft.com/office/powerpoint/2010/main" val="282712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Basic Role – Breaking it down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838200" y="1465475"/>
            <a:ext cx="10515600" cy="4114231"/>
          </a:xfrm>
        </p:spPr>
        <p:txBody>
          <a:bodyPr/>
          <a:lstStyle/>
          <a:p>
            <a:pPr marL="0" indent="0">
              <a:buNone/>
            </a:pPr>
            <a:r>
              <a:rPr lang="en-US" sz="2400" dirty="0"/>
              <a:t>-- Connect to the database</a:t>
            </a:r>
          </a:p>
          <a:p>
            <a:pPr marL="0" indent="0">
              <a:buNone/>
            </a:pPr>
            <a:r>
              <a:rPr lang="en-US" sz="2400" dirty="0"/>
              <a:t>USE StackOverflow2010</a:t>
            </a:r>
          </a:p>
          <a:p>
            <a:pPr marL="0" indent="0">
              <a:buNone/>
            </a:pPr>
            <a:r>
              <a:rPr lang="en-US" sz="2400" dirty="0"/>
              <a:t>GO</a:t>
            </a:r>
          </a:p>
          <a:p>
            <a:pPr marL="0" indent="0">
              <a:buNone/>
            </a:pPr>
            <a:r>
              <a:rPr lang="en-US" sz="2400" dirty="0"/>
              <a:t>-- Check for login existence</a:t>
            </a:r>
          </a:p>
          <a:p>
            <a:pPr marL="0" indent="0">
              <a:buNone/>
            </a:pPr>
            <a:r>
              <a:rPr lang="en-US" sz="2400" dirty="0"/>
              <a:t> if not exists (select * from </a:t>
            </a:r>
            <a:r>
              <a:rPr lang="en-US" sz="2400" dirty="0" err="1"/>
              <a:t>sys.syslogins</a:t>
            </a:r>
            <a:r>
              <a:rPr lang="en-US" sz="2400" dirty="0"/>
              <a:t> where name = 'mwtest1\demogroup')</a:t>
            </a:r>
          </a:p>
          <a:p>
            <a:pPr marL="0" indent="0">
              <a:buNone/>
            </a:pPr>
            <a:r>
              <a:rPr lang="en-US" sz="2400" dirty="0"/>
              <a:t>create login [mwtest1\demogroup] from windows;</a:t>
            </a:r>
          </a:p>
          <a:p>
            <a:pPr marL="0" indent="0">
              <a:buNone/>
            </a:pPr>
            <a:r>
              <a:rPr lang="en-US" sz="2400" dirty="0"/>
              <a:t> -- Check for user existence</a:t>
            </a:r>
          </a:p>
          <a:p>
            <a:pPr marL="0" indent="0">
              <a:buNone/>
            </a:pPr>
            <a:r>
              <a:rPr lang="en-US" sz="2400" dirty="0"/>
              <a:t> IF NOT EXISTS (Select * from </a:t>
            </a:r>
            <a:r>
              <a:rPr lang="en-US" sz="2400" dirty="0" err="1"/>
              <a:t>sys.sysusers</a:t>
            </a:r>
            <a:r>
              <a:rPr lang="en-US" sz="2400" dirty="0"/>
              <a:t> WHERE name = 'mwtest1\demogroup')</a:t>
            </a:r>
          </a:p>
          <a:p>
            <a:pPr marL="0" indent="0">
              <a:buNone/>
            </a:pPr>
            <a:r>
              <a:rPr lang="en-US" sz="2400" dirty="0"/>
              <a:t>CREATE USER [mwtest1\demogroup] from login [mwtest1\demogroup];</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779907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Basic Role – Breaking it down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838200" y="1465475"/>
            <a:ext cx="10515600" cy="4114231"/>
          </a:xfrm>
        </p:spPr>
        <p:txBody>
          <a:bodyPr/>
          <a:lstStyle/>
          <a:p>
            <a:pPr marL="0" indent="0">
              <a:buNone/>
            </a:pPr>
            <a:r>
              <a:rPr lang="en-US" dirty="0"/>
              <a:t>-- Check for ROLE existence</a:t>
            </a:r>
          </a:p>
          <a:p>
            <a:pPr marL="0" indent="0">
              <a:buNone/>
            </a:pPr>
            <a:r>
              <a:rPr lang="en-US" dirty="0"/>
              <a:t> </a:t>
            </a:r>
          </a:p>
          <a:p>
            <a:pPr marL="0" indent="0">
              <a:buNone/>
            </a:pPr>
            <a:r>
              <a:rPr lang="en-US" dirty="0"/>
              <a:t>IF NOT EXISTS </a:t>
            </a:r>
          </a:p>
          <a:p>
            <a:pPr marL="0" indent="0">
              <a:buNone/>
            </a:pPr>
            <a:r>
              <a:rPr lang="en-US" dirty="0"/>
              <a:t>(SELECT * FROM SYS.DATABASE_PRINCIPALS WHERE NAME = 'ROLE_SLACKOVERFLOW_DEMOGROUP'</a:t>
            </a:r>
          </a:p>
          <a:p>
            <a:pPr marL="0" indent="0">
              <a:buNone/>
            </a:pPr>
            <a:r>
              <a:rPr lang="en-US" dirty="0"/>
              <a:t>AND type = 'R')</a:t>
            </a:r>
          </a:p>
          <a:p>
            <a:pPr marL="0" indent="0">
              <a:buNone/>
            </a:pPr>
            <a:r>
              <a:rPr lang="en-US" dirty="0"/>
              <a:t>CREATE ROLE [ROLE_SLACKOVERFLOW_DEMOGROUP];</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115792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Basic Role – Breaking it down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pPr marL="0" indent="0">
              <a:buNone/>
            </a:pPr>
            <a:r>
              <a:rPr lang="en-US" sz="2400" dirty="0"/>
              <a:t>-- Grant Select, Insert, Update objects</a:t>
            </a:r>
          </a:p>
          <a:p>
            <a:pPr marL="0" indent="0">
              <a:buNone/>
            </a:pPr>
            <a:r>
              <a:rPr lang="en-US" sz="2400" dirty="0"/>
              <a:t> GRANT INSERT ON [</a:t>
            </a:r>
            <a:r>
              <a:rPr lang="en-US" sz="2400" dirty="0" err="1"/>
              <a:t>dbo</a:t>
            </a:r>
            <a:r>
              <a:rPr lang="en-US" sz="2400" dirty="0"/>
              <a:t>].[USERS] TO [ROLE_SLACKOVERFLOW_DEMOGROUP];</a:t>
            </a:r>
          </a:p>
          <a:p>
            <a:pPr marL="0" indent="0">
              <a:buNone/>
            </a:pPr>
            <a:r>
              <a:rPr lang="en-US" sz="2400" dirty="0"/>
              <a:t>GRANT SELECT ON [</a:t>
            </a:r>
            <a:r>
              <a:rPr lang="en-US" sz="2400" dirty="0" err="1"/>
              <a:t>dbo</a:t>
            </a:r>
            <a:r>
              <a:rPr lang="en-US" sz="2400" dirty="0"/>
              <a:t>].[POSTS] ([TITLE],[BODY],[TAGS],[VIEWCOUNT]) TO [ROLE_SLACKOVERFLOW_DEMOGROUP];</a:t>
            </a:r>
          </a:p>
          <a:p>
            <a:pPr marL="0" indent="0">
              <a:buNone/>
            </a:pPr>
            <a:r>
              <a:rPr lang="en-US" sz="2400" dirty="0"/>
              <a:t>GRANT UPDATE ON [</a:t>
            </a:r>
            <a:r>
              <a:rPr lang="en-US" sz="2400" dirty="0" err="1"/>
              <a:t>dbo</a:t>
            </a:r>
            <a:r>
              <a:rPr lang="en-US" sz="2400" dirty="0"/>
              <a:t>].[COMMENTS] ([SCORE]) TO [ROLE_SLACKOVERFLOW_DEMOGROUP];</a:t>
            </a:r>
          </a:p>
          <a:p>
            <a:pPr marL="0" indent="0">
              <a:buNone/>
            </a:pPr>
            <a:r>
              <a:rPr lang="en-US" sz="2400" dirty="0"/>
              <a:t> -- Add local Windows group as ROLE member</a:t>
            </a:r>
          </a:p>
          <a:p>
            <a:pPr marL="0" indent="0">
              <a:buNone/>
            </a:pPr>
            <a:r>
              <a:rPr lang="en-US" sz="2400" dirty="0"/>
              <a:t> EXECUTE </a:t>
            </a:r>
            <a:r>
              <a:rPr lang="en-US" sz="2400" dirty="0" err="1"/>
              <a:t>sp_AddRoleMember</a:t>
            </a:r>
            <a:r>
              <a:rPr lang="en-US" sz="2400" dirty="0"/>
              <a:t> 'ROLE_SLACKOVERFLOW_DEMOGROUP', 'mwtest1\demogroup'</a:t>
            </a:r>
          </a:p>
          <a:p>
            <a:pPr marL="0" indent="0">
              <a:buNone/>
            </a:pPr>
            <a:r>
              <a:rPr lang="en-US" sz="2400" dirty="0"/>
              <a:t>GO</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9245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Principle of Least Privilege in action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D10AB1B2-C642-4963-B5C9-AF41905E30D1}"/>
              </a:ext>
            </a:extLst>
          </p:cNvPr>
          <p:cNvPicPr>
            <a:picLocks noChangeAspect="1"/>
          </p:cNvPicPr>
          <p:nvPr/>
        </p:nvPicPr>
        <p:blipFill>
          <a:blip r:embed="rId3"/>
          <a:stretch>
            <a:fillRect/>
          </a:stretch>
        </p:blipFill>
        <p:spPr>
          <a:xfrm>
            <a:off x="3527107" y="1891788"/>
            <a:ext cx="5137785" cy="4115753"/>
          </a:xfrm>
          <a:prstGeom prst="rect">
            <a:avLst/>
          </a:prstGeom>
        </p:spPr>
      </p:pic>
    </p:spTree>
    <p:extLst>
      <p:ext uri="{BB962C8B-B14F-4D97-AF65-F5344CB8AC3E}">
        <p14:creationId xmlns:p14="http://schemas.microsoft.com/office/powerpoint/2010/main" val="259003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Principle of Least Privilege in action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pPr marL="0" indent="0">
              <a:buNone/>
            </a:pPr>
            <a:r>
              <a:rPr lang="en-US" dirty="0"/>
              <a:t> </a:t>
            </a:r>
          </a:p>
          <a:p>
            <a:pPr marL="0" indent="0">
              <a:buNone/>
            </a:pPr>
            <a:endParaRPr lang="en-US" dirty="0"/>
          </a:p>
        </p:txBody>
      </p:sp>
      <p:pic>
        <p:nvPicPr>
          <p:cNvPr id="2" name="Picture 1">
            <a:extLst>
              <a:ext uri="{FF2B5EF4-FFF2-40B4-BE49-F238E27FC236}">
                <a16:creationId xmlns:a16="http://schemas.microsoft.com/office/drawing/2014/main" id="{4437CEF6-D358-447B-8368-B71F8FDAA078}"/>
              </a:ext>
            </a:extLst>
          </p:cNvPr>
          <p:cNvPicPr>
            <a:picLocks noChangeAspect="1"/>
          </p:cNvPicPr>
          <p:nvPr/>
        </p:nvPicPr>
        <p:blipFill>
          <a:blip r:embed="rId3"/>
          <a:stretch>
            <a:fillRect/>
          </a:stretch>
        </p:blipFill>
        <p:spPr>
          <a:xfrm>
            <a:off x="3146568" y="1509024"/>
            <a:ext cx="6080760" cy="4720590"/>
          </a:xfrm>
          <a:prstGeom prst="rect">
            <a:avLst/>
          </a:prstGeom>
        </p:spPr>
      </p:pic>
    </p:spTree>
    <p:extLst>
      <p:ext uri="{BB962C8B-B14F-4D97-AF65-F5344CB8AC3E}">
        <p14:creationId xmlns:p14="http://schemas.microsoft.com/office/powerpoint/2010/main" val="2842979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Principle of Least Privilege in action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pPr marL="0" indent="0">
              <a:buNone/>
            </a:pPr>
            <a:r>
              <a:rPr lang="en-US" dirty="0"/>
              <a:t> </a:t>
            </a:r>
          </a:p>
          <a:p>
            <a:pPr marL="0" indent="0">
              <a:buNone/>
            </a:pPr>
            <a:endParaRPr lang="en-US" dirty="0"/>
          </a:p>
        </p:txBody>
      </p:sp>
      <p:pic>
        <p:nvPicPr>
          <p:cNvPr id="6" name="Picture 5">
            <a:extLst>
              <a:ext uri="{FF2B5EF4-FFF2-40B4-BE49-F238E27FC236}">
                <a16:creationId xmlns:a16="http://schemas.microsoft.com/office/drawing/2014/main" id="{E7346856-BB5B-46BA-99E3-8E26238CC691}"/>
              </a:ext>
            </a:extLst>
          </p:cNvPr>
          <p:cNvPicPr>
            <a:picLocks noChangeAspect="1"/>
          </p:cNvPicPr>
          <p:nvPr/>
        </p:nvPicPr>
        <p:blipFill>
          <a:blip r:embed="rId3"/>
          <a:stretch>
            <a:fillRect/>
          </a:stretch>
        </p:blipFill>
        <p:spPr>
          <a:xfrm>
            <a:off x="838200" y="1465475"/>
            <a:ext cx="8666417" cy="4390644"/>
          </a:xfrm>
          <a:prstGeom prst="rect">
            <a:avLst/>
          </a:prstGeom>
        </p:spPr>
      </p:pic>
    </p:spTree>
    <p:extLst>
      <p:ext uri="{BB962C8B-B14F-4D97-AF65-F5344CB8AC3E}">
        <p14:creationId xmlns:p14="http://schemas.microsoft.com/office/powerpoint/2010/main" val="19521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Principle of Least Privilege in action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pPr marL="0" indent="0">
              <a:buNone/>
            </a:pPr>
            <a:r>
              <a:rPr lang="en-US" dirty="0"/>
              <a:t> GRANT SELECT ON [</a:t>
            </a:r>
            <a:r>
              <a:rPr lang="en-US" dirty="0" err="1"/>
              <a:t>dbo</a:t>
            </a:r>
            <a:r>
              <a:rPr lang="en-US" dirty="0"/>
              <a:t>].[POSTS] ([TITLE],[BODY],[TAGS],[VIEWCOUNT]) TO [ROLE_SLACKOVERFLOW_DEMOGROUP];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4230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Principle of Least Privilege in action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pPr marL="0" indent="0">
              <a:buNone/>
            </a:pPr>
            <a:r>
              <a:rPr lang="en-US" dirty="0"/>
              <a:t> </a:t>
            </a:r>
          </a:p>
          <a:p>
            <a:pPr marL="0" indent="0">
              <a:buNone/>
            </a:pPr>
            <a:endParaRPr lang="en-US" dirty="0"/>
          </a:p>
        </p:txBody>
      </p:sp>
      <p:pic>
        <p:nvPicPr>
          <p:cNvPr id="2" name="Picture 1">
            <a:extLst>
              <a:ext uri="{FF2B5EF4-FFF2-40B4-BE49-F238E27FC236}">
                <a16:creationId xmlns:a16="http://schemas.microsoft.com/office/drawing/2014/main" id="{8BCD80CB-E7C8-45FC-BA28-AD980F8C61A5}"/>
              </a:ext>
            </a:extLst>
          </p:cNvPr>
          <p:cNvPicPr>
            <a:picLocks noChangeAspect="1"/>
          </p:cNvPicPr>
          <p:nvPr/>
        </p:nvPicPr>
        <p:blipFill>
          <a:blip r:embed="rId3"/>
          <a:stretch>
            <a:fillRect/>
          </a:stretch>
        </p:blipFill>
        <p:spPr>
          <a:xfrm>
            <a:off x="0" y="1622427"/>
            <a:ext cx="12192000" cy="3613145"/>
          </a:xfrm>
          <a:prstGeom prst="rect">
            <a:avLst/>
          </a:prstGeom>
        </p:spPr>
      </p:pic>
    </p:spTree>
    <p:extLst>
      <p:ext uri="{BB962C8B-B14F-4D97-AF65-F5344CB8AC3E}">
        <p14:creationId xmlns:p14="http://schemas.microsoft.com/office/powerpoint/2010/main" val="3937761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Principle of Least Privilege in action</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8E6CD634-43B2-4F7B-A903-7C67E6AEB699}"/>
              </a:ext>
            </a:extLst>
          </p:cNvPr>
          <p:cNvPicPr>
            <a:picLocks noChangeAspect="1"/>
          </p:cNvPicPr>
          <p:nvPr/>
        </p:nvPicPr>
        <p:blipFill>
          <a:blip r:embed="rId3"/>
          <a:stretch>
            <a:fillRect/>
          </a:stretch>
        </p:blipFill>
        <p:spPr>
          <a:xfrm>
            <a:off x="0" y="1465475"/>
            <a:ext cx="9594056" cy="5052060"/>
          </a:xfrm>
          <a:prstGeom prst="rect">
            <a:avLst/>
          </a:prstGeom>
        </p:spPr>
      </p:pic>
    </p:spTree>
    <p:extLst>
      <p:ext uri="{BB962C8B-B14F-4D97-AF65-F5344CB8AC3E}">
        <p14:creationId xmlns:p14="http://schemas.microsoft.com/office/powerpoint/2010/main" val="3660144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What didn’t we cover???</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r>
              <a:rPr lang="en-US" dirty="0"/>
              <a:t>Server Hardening</a:t>
            </a:r>
          </a:p>
          <a:p>
            <a:r>
              <a:rPr lang="en-US" dirty="0"/>
              <a:t>Encryption in its evolution in SQL Server</a:t>
            </a:r>
          </a:p>
          <a:p>
            <a:r>
              <a:rPr lang="en-US" dirty="0"/>
              <a:t>Appropriate use of AD groups in the environment</a:t>
            </a:r>
          </a:p>
          <a:p>
            <a:r>
              <a:rPr lang="en-US" dirty="0"/>
              <a:t>Explicit examples of using the pre-created roles at the SQL Server </a:t>
            </a:r>
            <a:r>
              <a:rPr lang="en-US" dirty="0" err="1"/>
              <a:t>Server</a:t>
            </a:r>
            <a:r>
              <a:rPr lang="en-US" dirty="0"/>
              <a:t> role level and the database level.</a:t>
            </a:r>
          </a:p>
          <a:p>
            <a:r>
              <a:rPr lang="en-US" dirty="0"/>
              <a:t>Anything else?</a:t>
            </a:r>
          </a:p>
        </p:txBody>
      </p:sp>
    </p:spTree>
    <p:extLst>
      <p:ext uri="{BB962C8B-B14F-4D97-AF65-F5344CB8AC3E}">
        <p14:creationId xmlns:p14="http://schemas.microsoft.com/office/powerpoint/2010/main" val="101202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lstStyle/>
          <a:p>
            <a:r>
              <a:rPr lang="en-US" dirty="0"/>
              <a:t>Big Picture Stuff</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dirty="0">
                <a:latin typeface="AvantGarde Bk BT Book" panose="020B0402020202020204" pitchFamily="34" charset="0"/>
              </a:rPr>
              <a:t>Get ahold of a copy of Password Safe or some other password keeper to keep track of the SA passwords for each instance!</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13078"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tx1">
                    <a:lumMod val="75000"/>
                    <a:lumOff val="25000"/>
                  </a:schemeClr>
                </a:solidFill>
                <a:latin typeface="AvantGarde Bk BT Book" panose="020B0402020202020204" pitchFamily="34" charset="0"/>
              </a:rPr>
              <a:t>Gone are the days are using Domain Admin accounts for the SQL Server user.  Local accounts are cool and reduce the attack surface.</a:t>
            </a:r>
          </a:p>
        </p:txBody>
      </p:sp>
    </p:spTree>
    <p:extLst>
      <p:ext uri="{BB962C8B-B14F-4D97-AF65-F5344CB8AC3E}">
        <p14:creationId xmlns:p14="http://schemas.microsoft.com/office/powerpoint/2010/main" val="3720366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What did we cover??</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r>
              <a:rPr lang="en-US" dirty="0"/>
              <a:t>The traditional role of the DBA in regards to security</a:t>
            </a:r>
          </a:p>
          <a:p>
            <a:r>
              <a:rPr lang="en-US" dirty="0"/>
              <a:t>Best Practices for the SQL Server install – local service account and group Managed Service Accounts and how they are setup with the filesystems.</a:t>
            </a:r>
          </a:p>
          <a:p>
            <a:r>
              <a:rPr lang="en-US" dirty="0"/>
              <a:t>The controversy over mixed mode authentication and the SA account</a:t>
            </a:r>
          </a:p>
          <a:p>
            <a:r>
              <a:rPr lang="en-US" dirty="0"/>
              <a:t>Ways to manage your passwords responsibly</a:t>
            </a:r>
          </a:p>
          <a:p>
            <a:r>
              <a:rPr lang="en-US" dirty="0"/>
              <a:t>The difference between logins and users</a:t>
            </a:r>
          </a:p>
          <a:p>
            <a:r>
              <a:rPr lang="en-US" dirty="0"/>
              <a:t>The Principle of Least Privilege</a:t>
            </a:r>
          </a:p>
          <a:p>
            <a:r>
              <a:rPr lang="en-US" dirty="0"/>
              <a:t>How to make roles work for you and the business.</a:t>
            </a:r>
          </a:p>
          <a:p>
            <a:pPr marL="0" indent="0">
              <a:buNone/>
            </a:pPr>
            <a:endParaRPr lang="en-US" dirty="0"/>
          </a:p>
        </p:txBody>
      </p:sp>
    </p:spTree>
    <p:extLst>
      <p:ext uri="{BB962C8B-B14F-4D97-AF65-F5344CB8AC3E}">
        <p14:creationId xmlns:p14="http://schemas.microsoft.com/office/powerpoint/2010/main" val="2080782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317690" y="2673166"/>
            <a:ext cx="8642215"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atin typeface="AvantGarde Bk BT Book" panose="020B0402020202020204" pitchFamily="34" charset="0"/>
              </a:rPr>
              <a:t>Thank you!!!!</a:t>
            </a:r>
            <a:endParaRPr lang="en-US" dirty="0">
              <a:latin typeface="AvantGarde Bk BT Book" panose="020B0402020202020204" pitchFamily="34" charset="0"/>
            </a:endParaRP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2"/>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3"/>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4"/>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96CF358-FCC1-4F9C-883D-0106321CAF19}"/>
              </a:ext>
            </a:extLst>
          </p:cNvPr>
          <p:cNvPicPr>
            <a:picLocks noGrp="1" noChangeAspect="1"/>
          </p:cNvPicPr>
          <p:nvPr>
            <p:ph idx="1"/>
          </p:nvPr>
        </p:nvPicPr>
        <p:blipFill>
          <a:blip r:embed="rId2"/>
          <a:stretch>
            <a:fillRect/>
          </a:stretch>
        </p:blipFill>
        <p:spPr>
          <a:xfrm>
            <a:off x="838200" y="2692679"/>
            <a:ext cx="10634186" cy="2185988"/>
          </a:xfrm>
          <a:prstGeom prst="rect">
            <a:avLst/>
          </a:prstGeom>
        </p:spPr>
      </p:pic>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fontScale="90000"/>
          </a:bodyPr>
          <a:lstStyle/>
          <a:p>
            <a:r>
              <a:rPr lang="en-US" dirty="0"/>
              <a:t>Local Service Accounts (Virtual Accounts)</a:t>
            </a:r>
          </a:p>
        </p:txBody>
      </p:sp>
    </p:spTree>
    <p:extLst>
      <p:ext uri="{BB962C8B-B14F-4D97-AF65-F5344CB8AC3E}">
        <p14:creationId xmlns:p14="http://schemas.microsoft.com/office/powerpoint/2010/main" val="292808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1398-1244-45AB-9E85-1A535D4A7364}"/>
              </a:ext>
            </a:extLst>
          </p:cNvPr>
          <p:cNvSpPr>
            <a:spLocks noGrp="1"/>
          </p:cNvSpPr>
          <p:nvPr>
            <p:ph idx="1"/>
          </p:nvPr>
        </p:nvSpPr>
        <p:spPr/>
        <p:txBody>
          <a:bodyPr/>
          <a:lstStyle/>
          <a:p>
            <a:r>
              <a:rPr lang="en-US" dirty="0"/>
              <a:t>These are created automatically.  No passwords to worry about and are designed with the rights that are needed.</a:t>
            </a:r>
          </a:p>
          <a:p>
            <a:r>
              <a:rPr lang="en-US" dirty="0"/>
              <a:t>Practical for most situations except for clustering.</a:t>
            </a:r>
          </a:p>
          <a:p>
            <a:r>
              <a:rPr lang="en-US" dirty="0"/>
              <a:t>For clustering it is recommended to use </a:t>
            </a:r>
            <a:r>
              <a:rPr lang="en-US" dirty="0" err="1"/>
              <a:t>gMSAs</a:t>
            </a:r>
            <a:r>
              <a:rPr lang="en-US" dirty="0"/>
              <a:t>, or group Managed Service Account.  </a:t>
            </a:r>
          </a:p>
          <a:p>
            <a:r>
              <a:rPr lang="en-US" dirty="0"/>
              <a:t>This is a good time (during the install), to not install non-essential services.</a:t>
            </a:r>
          </a:p>
        </p:txBody>
      </p:sp>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fontScale="90000"/>
          </a:bodyPr>
          <a:lstStyle/>
          <a:p>
            <a:r>
              <a:rPr lang="en-US" dirty="0"/>
              <a:t>Local Service Accounts (Virtual Accounts)</a:t>
            </a:r>
          </a:p>
        </p:txBody>
      </p:sp>
    </p:spTree>
    <p:extLst>
      <p:ext uri="{BB962C8B-B14F-4D97-AF65-F5344CB8AC3E}">
        <p14:creationId xmlns:p14="http://schemas.microsoft.com/office/powerpoint/2010/main" val="18558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Which File Systems??</a:t>
            </a:r>
          </a:p>
        </p:txBody>
      </p:sp>
      <p:pic>
        <p:nvPicPr>
          <p:cNvPr id="2" name="Content Placeholder 1">
            <a:extLst>
              <a:ext uri="{FF2B5EF4-FFF2-40B4-BE49-F238E27FC236}">
                <a16:creationId xmlns:a16="http://schemas.microsoft.com/office/drawing/2014/main" id="{B2B46BF4-C918-437F-9513-7ACD95A46D2F}"/>
              </a:ext>
            </a:extLst>
          </p:cNvPr>
          <p:cNvPicPr>
            <a:picLocks noGrp="1" noChangeAspect="1"/>
          </p:cNvPicPr>
          <p:nvPr>
            <p:ph idx="1"/>
          </p:nvPr>
        </p:nvPicPr>
        <p:blipFill>
          <a:blip r:embed="rId3"/>
          <a:stretch>
            <a:fillRect/>
          </a:stretch>
        </p:blipFill>
        <p:spPr>
          <a:xfrm>
            <a:off x="1282341" y="1851422"/>
            <a:ext cx="10227469" cy="3155156"/>
          </a:xfrm>
          <a:prstGeom prst="rect">
            <a:avLst/>
          </a:prstGeom>
        </p:spPr>
      </p:pic>
    </p:spTree>
    <p:extLst>
      <p:ext uri="{BB962C8B-B14F-4D97-AF65-F5344CB8AC3E}">
        <p14:creationId xmlns:p14="http://schemas.microsoft.com/office/powerpoint/2010/main" val="265712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Which File Systems??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C:\program files\Microsoft SQL Server\MSSQL15.MSSQLSERVER\MSSQL – read and execute only</a:t>
            </a:r>
          </a:p>
        </p:txBody>
      </p:sp>
      <p:pic>
        <p:nvPicPr>
          <p:cNvPr id="6" name="Picture 5">
            <a:extLst>
              <a:ext uri="{FF2B5EF4-FFF2-40B4-BE49-F238E27FC236}">
                <a16:creationId xmlns:a16="http://schemas.microsoft.com/office/drawing/2014/main" id="{645821D6-446D-4C18-8C86-4E3720D8C751}"/>
              </a:ext>
            </a:extLst>
          </p:cNvPr>
          <p:cNvPicPr>
            <a:picLocks noChangeAspect="1"/>
          </p:cNvPicPr>
          <p:nvPr/>
        </p:nvPicPr>
        <p:blipFill>
          <a:blip r:embed="rId3"/>
          <a:stretch>
            <a:fillRect/>
          </a:stretch>
        </p:blipFill>
        <p:spPr>
          <a:xfrm>
            <a:off x="838200" y="2978594"/>
            <a:ext cx="10686098" cy="2166938"/>
          </a:xfrm>
          <a:prstGeom prst="rect">
            <a:avLst/>
          </a:prstGeom>
        </p:spPr>
      </p:pic>
    </p:spTree>
    <p:extLst>
      <p:ext uri="{BB962C8B-B14F-4D97-AF65-F5344CB8AC3E}">
        <p14:creationId xmlns:p14="http://schemas.microsoft.com/office/powerpoint/2010/main" val="361260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Which File Systems??</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C:\program files\Microsoft SQL Server\MSSQL15.MSSQLSERVER\MSSQL\DATA – Full Control</a:t>
            </a:r>
          </a:p>
          <a:p>
            <a:endParaRPr lang="en-US" dirty="0"/>
          </a:p>
          <a:p>
            <a:endParaRPr lang="en-US" dirty="0"/>
          </a:p>
        </p:txBody>
      </p:sp>
      <p:pic>
        <p:nvPicPr>
          <p:cNvPr id="2" name="Picture 1">
            <a:extLst>
              <a:ext uri="{FF2B5EF4-FFF2-40B4-BE49-F238E27FC236}">
                <a16:creationId xmlns:a16="http://schemas.microsoft.com/office/drawing/2014/main" id="{117DC73D-A3D0-4A29-BBEF-3B3D414B2B4C}"/>
              </a:ext>
            </a:extLst>
          </p:cNvPr>
          <p:cNvPicPr>
            <a:picLocks noChangeAspect="1"/>
          </p:cNvPicPr>
          <p:nvPr/>
        </p:nvPicPr>
        <p:blipFill>
          <a:blip r:embed="rId3"/>
          <a:stretch>
            <a:fillRect/>
          </a:stretch>
        </p:blipFill>
        <p:spPr>
          <a:xfrm>
            <a:off x="1403032" y="3428999"/>
            <a:ext cx="9385935" cy="1448753"/>
          </a:xfrm>
          <a:prstGeom prst="rect">
            <a:avLst/>
          </a:prstGeom>
        </p:spPr>
      </p:pic>
    </p:spTree>
    <p:extLst>
      <p:ext uri="{BB962C8B-B14F-4D97-AF65-F5344CB8AC3E}">
        <p14:creationId xmlns:p14="http://schemas.microsoft.com/office/powerpoint/2010/main" val="3771976588"/>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7" ma:contentTypeDescription="Create a new document." ma:contentTypeScope="" ma:versionID="41d284efff04971e4c52463653847435">
  <xsd:schema xmlns:xsd="http://www.w3.org/2001/XMLSchema" xmlns:xs="http://www.w3.org/2001/XMLSchema" xmlns:p="http://schemas.microsoft.com/office/2006/metadata/properties" xmlns:ns2="ac2cf9c6-a5cc-43ca-99ef-a3ab066b4ae5" targetNamespace="http://schemas.microsoft.com/office/2006/metadata/properties" ma:root="true" ma:fieldsID="fb138d93b2406d688c2406c0987faa03"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3F97A-2366-4968-82D7-011B8518D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A5888-9705-4D73-B45E-466F1EA731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9C60976-2800-4D6A-B8D2-CF8D78F86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9810</TotalTime>
  <Words>4356</Words>
  <Application>Microsoft Office PowerPoint</Application>
  <PresentationFormat>Widescreen</PresentationFormat>
  <Paragraphs>357</Paragraphs>
  <Slides>41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AvantGarde Bk BT Book</vt:lpstr>
      <vt:lpstr>AvantGarde Bk BT Demi</vt:lpstr>
      <vt:lpstr>Calibri</vt:lpstr>
      <vt:lpstr>Verdana</vt:lpstr>
      <vt:lpstr>Pragmatic Works</vt:lpstr>
      <vt:lpstr>SQL Server Security Best Practices</vt:lpstr>
      <vt:lpstr>Who am I??</vt:lpstr>
      <vt:lpstr>Security – Yeah, it’s your job </vt:lpstr>
      <vt:lpstr>Big Picture Stuff</vt:lpstr>
      <vt:lpstr>Local Service Accounts (Virtual Accounts)</vt:lpstr>
      <vt:lpstr>Local Service Accounts (Virtual Accounts)</vt:lpstr>
      <vt:lpstr>Which File Systems??</vt:lpstr>
      <vt:lpstr>Which File Systems??</vt:lpstr>
      <vt:lpstr>Which File Systems??</vt:lpstr>
      <vt:lpstr>Which File Systems??</vt:lpstr>
      <vt:lpstr>Filesystems – why is this important?</vt:lpstr>
      <vt:lpstr>Filesystems – why is this important?</vt:lpstr>
      <vt:lpstr>SQL Server Install - continued</vt:lpstr>
      <vt:lpstr>SQL Server Install - continued</vt:lpstr>
      <vt:lpstr>SQL Server Install - continued</vt:lpstr>
      <vt:lpstr>SQL Server Install - continued</vt:lpstr>
      <vt:lpstr>Password policies…</vt:lpstr>
      <vt:lpstr>Logins and Users</vt:lpstr>
      <vt:lpstr>Logins and Users - continued</vt:lpstr>
      <vt:lpstr>All types of roles</vt:lpstr>
      <vt:lpstr>Roles – how to make them useful</vt:lpstr>
      <vt:lpstr>Server Roles</vt:lpstr>
      <vt:lpstr>Database Roles</vt:lpstr>
      <vt:lpstr>Custom Roles</vt:lpstr>
      <vt:lpstr>Adding members to a role</vt:lpstr>
      <vt:lpstr>Adding members to a role – how it works</vt:lpstr>
      <vt:lpstr>Basic Role</vt:lpstr>
      <vt:lpstr>Basic Role – Breaking it down</vt:lpstr>
      <vt:lpstr>Basic Role – Breaking it down</vt:lpstr>
      <vt:lpstr>Basic Role – Breaking it down</vt:lpstr>
      <vt:lpstr>Basic Role – Breaking it down</vt:lpstr>
      <vt:lpstr>Basic Role – Breaking it down</vt:lpstr>
      <vt:lpstr>Principle of Least Privilege in action</vt:lpstr>
      <vt:lpstr>Principle of Least Privilege in action</vt:lpstr>
      <vt:lpstr>Principle of Least Privilege in action</vt:lpstr>
      <vt:lpstr>Principle of Least Privilege in action</vt:lpstr>
      <vt:lpstr>Principle of Least Privilege in action</vt:lpstr>
      <vt:lpstr>Principle of Least Privilege in action</vt:lpstr>
      <vt:lpstr>What didn’t we cover???</vt:lpstr>
      <vt:lpstr>What did we cover??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Mincey</dc:creator>
  <cp:lastModifiedBy>karobito@gmail.com</cp:lastModifiedBy>
  <cp:revision>122</cp:revision>
  <cp:lastPrinted>2019-01-11T19:40:18Z</cp:lastPrinted>
  <dcterms:created xsi:type="dcterms:W3CDTF">2019-01-10T16:41:43Z</dcterms:created>
  <dcterms:modified xsi:type="dcterms:W3CDTF">2020-03-18T17:33:59Z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