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sldIdLst>
    <p:sldId id="269" r:id="rId5"/>
    <p:sldId id="259" r:id="rId6"/>
    <p:sldId id="263" r:id="rId7"/>
    <p:sldId id="272" r:id="rId8"/>
    <p:sldId id="266" r:id="rId9"/>
    <p:sldId id="270" r:id="rId10"/>
    <p:sldId id="273" r:id="rId11"/>
    <p:sldId id="264" r:id="rId12"/>
    <p:sldId id="274" r:id="rId13"/>
    <p:sldId id="260" r:id="rId14"/>
    <p:sldId id="257" r:id="rId15"/>
    <p:sldId id="268" r:id="rId16"/>
    <p:sldId id="261" r:id="rId17"/>
    <p:sldId id="262" r:id="rId18"/>
    <p:sldId id="271" r:id="rId19"/>
    <p:sldId id="267"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69D67-B9BB-430E-89E9-951BD52538B2}" v="6" dt="2020-04-28T15:53:29.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6"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r>
              <a:rPr lang="en-US"/>
              <a:t>Click icon to add picture</a:t>
            </a:r>
          </a:p>
        </p:txBody>
      </p:sp>
      <p:sp>
        <p:nvSpPr>
          <p:cNvPr id="11" name="Triangle 10">
            <a:extLst>
              <a:ext uri="{FF2B5EF4-FFF2-40B4-BE49-F238E27FC236}">
                <a16:creationId xmlns:a16="http://schemas.microsoft.com/office/drawing/2014/main" id="{CACDB053-F180-B146-BA8B-0173ECB5D1B6}"/>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2" name="Rectangle 11">
            <a:extLst>
              <a:ext uri="{FF2B5EF4-FFF2-40B4-BE49-F238E27FC236}">
                <a16:creationId xmlns:a16="http://schemas.microsoft.com/office/drawing/2014/main" id="{84843384-754A-4AA0-9DCD-3BA033DA9563}"/>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1B7A292-91A7-4470-86EA-3B4FECF3D69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riangle 10">
            <a:extLst>
              <a:ext uri="{FF2B5EF4-FFF2-40B4-BE49-F238E27FC236}">
                <a16:creationId xmlns:a16="http://schemas.microsoft.com/office/drawing/2014/main" id="{EE04891C-53B2-4A97-A5EE-919BDCC43A31}"/>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90C05B5-BA1C-4035-9151-33014D7777EF}"/>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CCC0DBB-46B4-4749-9201-55971DFAF478}"/>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21040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r>
              <a:rPr lang="en-US"/>
              <a:t>Click icon to add picture</a:t>
            </a:r>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p:nvPicPr>
        <p:blipFill>
          <a:blip r:embed="rId2">
            <a:biLevel thresh="25000"/>
          </a:blip>
          <a:stretch>
            <a:fillRect/>
          </a:stretch>
        </p:blipFill>
        <p:spPr>
          <a:xfrm>
            <a:off x="9703836" y="5708260"/>
            <a:ext cx="2141017" cy="715414"/>
          </a:xfrm>
          <a:prstGeom prst="rect">
            <a:avLst/>
          </a:prstGeom>
        </p:spPr>
      </p:pic>
      <p:sp>
        <p:nvSpPr>
          <p:cNvPr id="9" name="Rectangle 8">
            <a:extLst>
              <a:ext uri="{FF2B5EF4-FFF2-40B4-BE49-F238E27FC236}">
                <a16:creationId xmlns:a16="http://schemas.microsoft.com/office/drawing/2014/main" id="{72FEF5E4-085E-4C2E-8B20-613B04865735}"/>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46B88B5-3425-4DF5-91C0-7BC64D996FFF}"/>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ADB8F2B-1CA1-4658-AE72-38AFC8B4BCF9}"/>
              </a:ext>
            </a:extLst>
          </p:cNvPr>
          <p:cNvPicPr>
            <a:picLocks noChangeAspect="1"/>
          </p:cNvPicPr>
          <p:nvPr/>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82605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
        <p:nvSpPr>
          <p:cNvPr id="9" name="Rectangle 8">
            <a:extLst>
              <a:ext uri="{FF2B5EF4-FFF2-40B4-BE49-F238E27FC236}">
                <a16:creationId xmlns:a16="http://schemas.microsoft.com/office/drawing/2014/main" id="{439110BD-93C6-4A49-92C7-DA0278807CA1}"/>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5" descr="A group of people standing in front of a window&#10;&#10;Description automatically generated">
            <a:extLst>
              <a:ext uri="{FF2B5EF4-FFF2-40B4-BE49-F238E27FC236}">
                <a16:creationId xmlns:a16="http://schemas.microsoft.com/office/drawing/2014/main" id="{6445B87A-CFFC-4CBC-938F-ED315674D61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cxnSp>
        <p:nvCxnSpPr>
          <p:cNvPr id="14" name="Straight Connector 13">
            <a:extLst>
              <a:ext uri="{FF2B5EF4-FFF2-40B4-BE49-F238E27FC236}">
                <a16:creationId xmlns:a16="http://schemas.microsoft.com/office/drawing/2014/main" id="{78D84010-E97F-42AF-A2B8-7958567D0965}"/>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4682FA7-A9D2-40A5-A30C-ADF7A823A384}"/>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6718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7" name="Rectangle 6">
            <a:extLst>
              <a:ext uri="{FF2B5EF4-FFF2-40B4-BE49-F238E27FC236}">
                <a16:creationId xmlns:a16="http://schemas.microsoft.com/office/drawing/2014/main" id="{CACB149E-26BF-4305-939D-9BD5769D99C1}"/>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6B1256-1882-4032-AD8E-922A824BA52F}"/>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10" name="Picture 9">
            <a:extLst>
              <a:ext uri="{FF2B5EF4-FFF2-40B4-BE49-F238E27FC236}">
                <a16:creationId xmlns:a16="http://schemas.microsoft.com/office/drawing/2014/main" id="{24F554AE-8ABA-44C6-AC42-4F6781975AA8}"/>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14047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2" name="Rectangle 11">
            <a:extLst>
              <a:ext uri="{FF2B5EF4-FFF2-40B4-BE49-F238E27FC236}">
                <a16:creationId xmlns:a16="http://schemas.microsoft.com/office/drawing/2014/main" id="{02903B02-6D11-4A82-9B46-098FEEF2DAAC}"/>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D85BBD-8E31-451A-8473-76608B281553}"/>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cxnSp>
        <p:nvCxnSpPr>
          <p:cNvPr id="14" name="Straight Connector 13">
            <a:extLst>
              <a:ext uri="{FF2B5EF4-FFF2-40B4-BE49-F238E27FC236}">
                <a16:creationId xmlns:a16="http://schemas.microsoft.com/office/drawing/2014/main" id="{88768E54-4606-41C2-818F-9F89F00B736F}"/>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E01985F-BC5B-4172-B6D7-DDF21E1CC429}"/>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40705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F1365884-2E51-48CB-8681-D239A7F2763C}"/>
              </a:ext>
            </a:extLst>
          </p:cNvPr>
          <p:cNvSpPr/>
          <p:nvPr/>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1585496-E36C-4461-855E-9BDA2137B9CA}"/>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7" name="Picture 16">
            <a:extLst>
              <a:ext uri="{FF2B5EF4-FFF2-40B4-BE49-F238E27FC236}">
                <a16:creationId xmlns:a16="http://schemas.microsoft.com/office/drawing/2014/main" id="{87C3F8CA-1FF6-4A79-B7B8-12A79547A65B}"/>
              </a:ext>
            </a:extLst>
          </p:cNvPr>
          <p:cNvPicPr>
            <a:picLocks noChangeAspect="1"/>
          </p:cNvPicPr>
          <p:nvPr/>
        </p:nvPicPr>
        <p:blipFill>
          <a:blip r:embed="rId3"/>
          <a:stretch>
            <a:fillRect/>
          </a:stretch>
        </p:blipFill>
        <p:spPr>
          <a:xfrm>
            <a:off x="9703836" y="6039158"/>
            <a:ext cx="2107163" cy="392242"/>
          </a:xfrm>
          <a:prstGeom prst="rect">
            <a:avLst/>
          </a:prstGeom>
        </p:spPr>
      </p:pic>
      <p:cxnSp>
        <p:nvCxnSpPr>
          <p:cNvPr id="18" name="Straight Connector 17">
            <a:extLst>
              <a:ext uri="{FF2B5EF4-FFF2-40B4-BE49-F238E27FC236}">
                <a16:creationId xmlns:a16="http://schemas.microsoft.com/office/drawing/2014/main" id="{76B671B9-827A-487A-8C0A-2BD89BCB04E8}"/>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73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Rectangle 7">
            <a:extLst>
              <a:ext uri="{FF2B5EF4-FFF2-40B4-BE49-F238E27FC236}">
                <a16:creationId xmlns:a16="http://schemas.microsoft.com/office/drawing/2014/main" id="{A1156445-7563-4145-BA07-479156D742A9}"/>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3" name="Rectangle 12">
            <a:extLst>
              <a:ext uri="{FF2B5EF4-FFF2-40B4-BE49-F238E27FC236}">
                <a16:creationId xmlns:a16="http://schemas.microsoft.com/office/drawing/2014/main" id="{8E89A545-5F21-4AE2-BCAB-88B6014B1FED}"/>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0FB480F-8368-400F-8E2E-01BD350F277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17" name="Rectangle 7">
            <a:extLst>
              <a:ext uri="{FF2B5EF4-FFF2-40B4-BE49-F238E27FC236}">
                <a16:creationId xmlns:a16="http://schemas.microsoft.com/office/drawing/2014/main" id="{D4137ECA-5BB8-49D3-9B5C-D64D1699AEAA}"/>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779CC8F-062D-4394-A524-F83E4C2CD201}"/>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229AA93-0B88-4D71-B31E-923F67FF5ADA}"/>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868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p:nvPicPr>
        <p:blipFill>
          <a:blip r:embed="rId4"/>
          <a:stretch>
            <a:fillRect/>
          </a:stretch>
        </p:blipFill>
        <p:spPr>
          <a:xfrm>
            <a:off x="9703836" y="5708260"/>
            <a:ext cx="2141017" cy="715414"/>
          </a:xfrm>
          <a:prstGeom prst="rect">
            <a:avLst/>
          </a:prstGeom>
        </p:spPr>
      </p:pic>
      <p:sp>
        <p:nvSpPr>
          <p:cNvPr id="13" name="Rectangle 12">
            <a:extLst>
              <a:ext uri="{FF2B5EF4-FFF2-40B4-BE49-F238E27FC236}">
                <a16:creationId xmlns:a16="http://schemas.microsoft.com/office/drawing/2014/main" id="{6575C596-EA9E-44B5-8010-4CCE19653352}"/>
              </a:ext>
            </a:extLst>
          </p:cNvPr>
          <p:cNvSpPr/>
          <p:nvPr/>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DDF11FC-CA9E-418A-9B22-A3D4CF11F02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18" name="Rectangle 7">
            <a:extLst>
              <a:ext uri="{FF2B5EF4-FFF2-40B4-BE49-F238E27FC236}">
                <a16:creationId xmlns:a16="http://schemas.microsoft.com/office/drawing/2014/main" id="{B20494A3-FAE9-4BDB-8C90-ED18C5C8B99B}"/>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30C403C-6ED8-494B-AA07-C62A18BBB078}"/>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0" name="Picture Placeholder 8" descr="A group of people sitting at a table looking at a computer&#10;&#10;Description automatically generated">
            <a:extLst>
              <a:ext uri="{FF2B5EF4-FFF2-40B4-BE49-F238E27FC236}">
                <a16:creationId xmlns:a16="http://schemas.microsoft.com/office/drawing/2014/main" id="{32EBC3C0-6BCA-4DA3-B92E-376FFAAE5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21" name="Picture 20">
            <a:extLst>
              <a:ext uri="{FF2B5EF4-FFF2-40B4-BE49-F238E27FC236}">
                <a16:creationId xmlns:a16="http://schemas.microsoft.com/office/drawing/2014/main" id="{6D89CA3D-E772-4215-A3C8-784C5105DB0D}"/>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6194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15" name="Rectangle 14">
            <a:extLst>
              <a:ext uri="{FF2B5EF4-FFF2-40B4-BE49-F238E27FC236}">
                <a16:creationId xmlns:a16="http://schemas.microsoft.com/office/drawing/2014/main" id="{8BD89441-18B8-454A-B5D7-04D13693655B}"/>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9148532-A335-4BD2-AD49-BBF26C81FFF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8" name="Title 1">
            <a:extLst>
              <a:ext uri="{FF2B5EF4-FFF2-40B4-BE49-F238E27FC236}">
                <a16:creationId xmlns:a16="http://schemas.microsoft.com/office/drawing/2014/main" id="{BA869A67-8D62-4A75-BF2F-9CDAB7B68FCF}"/>
              </a:ext>
            </a:extLst>
          </p:cNvPr>
          <p:cNvSpPr txBox="1">
            <a:spLocks/>
          </p:cNvSpPr>
          <p:nvPr/>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19" name="Straight Connector 18">
            <a:extLst>
              <a:ext uri="{FF2B5EF4-FFF2-40B4-BE49-F238E27FC236}">
                <a16:creationId xmlns:a16="http://schemas.microsoft.com/office/drawing/2014/main" id="{15D29AC5-2D69-460C-B2B6-67A37DA5E692}"/>
              </a:ext>
            </a:extLst>
          </p:cNvPr>
          <p:cNvCxnSpPr/>
          <p:nvPr/>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76F156B-BA0C-4C1C-AC12-670970B0D287}"/>
              </a:ext>
            </a:extLst>
          </p:cNvPr>
          <p:cNvGrpSpPr/>
          <p:nvPr/>
        </p:nvGrpSpPr>
        <p:grpSpPr>
          <a:xfrm>
            <a:off x="4420081" y="3067781"/>
            <a:ext cx="3351834" cy="914400"/>
            <a:chOff x="4336109" y="3786418"/>
            <a:chExt cx="3351834" cy="914400"/>
          </a:xfrm>
        </p:grpSpPr>
        <p:pic>
          <p:nvPicPr>
            <p:cNvPr id="21" name="Picture 20">
              <a:extLst>
                <a:ext uri="{FF2B5EF4-FFF2-40B4-BE49-F238E27FC236}">
                  <a16:creationId xmlns:a16="http://schemas.microsoft.com/office/drawing/2014/main" id="{4F08760C-EBF9-479A-9742-2CB984554E38}"/>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22" name="Picture 21">
              <a:extLst>
                <a:ext uri="{FF2B5EF4-FFF2-40B4-BE49-F238E27FC236}">
                  <a16:creationId xmlns:a16="http://schemas.microsoft.com/office/drawing/2014/main" id="{047B5F89-29E1-4CDC-961A-1D143E3C10A7}"/>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23" name="Picture 22">
              <a:extLst>
                <a:ext uri="{FF2B5EF4-FFF2-40B4-BE49-F238E27FC236}">
                  <a16:creationId xmlns:a16="http://schemas.microsoft.com/office/drawing/2014/main" id="{A91DE0EF-8A43-4AE7-80DE-BDA4DCDEE624}"/>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24" name="Picture 23">
            <a:extLst>
              <a:ext uri="{FF2B5EF4-FFF2-40B4-BE49-F238E27FC236}">
                <a16:creationId xmlns:a16="http://schemas.microsoft.com/office/drawing/2014/main" id="{593F62EA-12F9-4CE2-BEA8-FA891B1C1185}"/>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869266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a:solidFill>
                  <a:schemeClr val="tx1">
                    <a:lumMod val="75000"/>
                    <a:lumOff val="25000"/>
                  </a:schemeClr>
                </a:solidFill>
                <a:latin typeface="AvantGarde Bk BT Book" panose="020B0402020202020204" pitchFamily="34" charset="0"/>
              </a:rPr>
              <a:t>Lorem ipsum dolor sit </a:t>
            </a:r>
            <a:r>
              <a:rPr lang="en-US" err="1">
                <a:solidFill>
                  <a:schemeClr val="tx1">
                    <a:lumMod val="75000"/>
                    <a:lumOff val="25000"/>
                  </a:schemeClr>
                </a:solidFill>
                <a:latin typeface="AvantGarde Bk BT Book" panose="020B0402020202020204" pitchFamily="34" charset="0"/>
              </a:rPr>
              <a:t>amet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consectetuer</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adipiscing</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elit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Aenean</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commodo</a:t>
            </a:r>
            <a:r>
              <a:rPr lang="en-US">
                <a:solidFill>
                  <a:schemeClr val="tx1">
                    <a:lumMod val="75000"/>
                    <a:lumOff val="25000"/>
                  </a:schemeClr>
                </a:solidFill>
                <a:latin typeface="AvantGarde Bk BT Book" panose="020B0402020202020204" pitchFamily="34" charset="0"/>
              </a:rPr>
              <a:t> ligula </a:t>
            </a:r>
            <a:r>
              <a:rPr lang="en-US" err="1">
                <a:solidFill>
                  <a:schemeClr val="tx1">
                    <a:lumMod val="75000"/>
                    <a:lumOff val="25000"/>
                  </a:schemeClr>
                </a:solidFill>
                <a:latin typeface="AvantGarde Bk BT Book" panose="020B0402020202020204" pitchFamily="34" charset="0"/>
              </a:rPr>
              <a:t>eget</a:t>
            </a:r>
            <a:r>
              <a:rPr lang="en-US">
                <a:solidFill>
                  <a:schemeClr val="tx1">
                    <a:lumMod val="75000"/>
                    <a:lumOff val="25000"/>
                  </a:schemeClr>
                </a:solidFill>
                <a:latin typeface="AvantGarde Bk BT Book" panose="020B0402020202020204" pitchFamily="34" charset="0"/>
              </a:rPr>
              <a:t> dolor.</a:t>
            </a:r>
            <a:endParaRPr lang="en-US">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18" name="Rectangle 17">
            <a:extLst>
              <a:ext uri="{FF2B5EF4-FFF2-40B4-BE49-F238E27FC236}">
                <a16:creationId xmlns:a16="http://schemas.microsoft.com/office/drawing/2014/main" id="{AAC9CD75-CA73-42D3-90B8-624AF0487F53}"/>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6E696E5-9FC1-414C-919B-147C57850EB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0" name="Title 1">
            <a:extLst>
              <a:ext uri="{FF2B5EF4-FFF2-40B4-BE49-F238E27FC236}">
                <a16:creationId xmlns:a16="http://schemas.microsoft.com/office/drawing/2014/main" id="{DE6518F9-3447-4F91-8CDD-289D853D1BD8}"/>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21" name="Straight Connector 20">
            <a:extLst>
              <a:ext uri="{FF2B5EF4-FFF2-40B4-BE49-F238E27FC236}">
                <a16:creationId xmlns:a16="http://schemas.microsoft.com/office/drawing/2014/main" id="{B2EC1D7B-9B6C-4E91-B329-25CF35F582E9}"/>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9E22B22-474E-482E-BBEB-D529484196F4}"/>
              </a:ext>
            </a:extLst>
          </p:cNvPr>
          <p:cNvGrpSpPr/>
          <p:nvPr/>
        </p:nvGrpSpPr>
        <p:grpSpPr>
          <a:xfrm>
            <a:off x="4420081" y="3767757"/>
            <a:ext cx="3351834" cy="914400"/>
            <a:chOff x="4336109" y="3786418"/>
            <a:chExt cx="3351834" cy="914400"/>
          </a:xfrm>
        </p:grpSpPr>
        <p:pic>
          <p:nvPicPr>
            <p:cNvPr id="23" name="Picture 22">
              <a:extLst>
                <a:ext uri="{FF2B5EF4-FFF2-40B4-BE49-F238E27FC236}">
                  <a16:creationId xmlns:a16="http://schemas.microsoft.com/office/drawing/2014/main" id="{9A059EAF-D93B-4E5E-8D5E-2BE3AFD95DD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24" name="Picture 23">
              <a:extLst>
                <a:ext uri="{FF2B5EF4-FFF2-40B4-BE49-F238E27FC236}">
                  <a16:creationId xmlns:a16="http://schemas.microsoft.com/office/drawing/2014/main" id="{67F89A97-35D4-4236-98B9-7E4BDF9B85C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25" name="Picture 24">
              <a:extLst>
                <a:ext uri="{FF2B5EF4-FFF2-40B4-BE49-F238E27FC236}">
                  <a16:creationId xmlns:a16="http://schemas.microsoft.com/office/drawing/2014/main" id="{8C1DA4B6-AD82-4C84-BA50-F34C6D4B87B9}"/>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26" name="Picture 25">
            <a:extLst>
              <a:ext uri="{FF2B5EF4-FFF2-40B4-BE49-F238E27FC236}">
                <a16:creationId xmlns:a16="http://schemas.microsoft.com/office/drawing/2014/main" id="{AFCD5EFC-D4FC-4B90-B47D-559A66A8C465}"/>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0907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r>
              <a:rPr lang="en-US"/>
              <a:t>Click icon to add picture</a:t>
            </a:r>
          </a:p>
        </p:txBody>
      </p:sp>
      <p:sp>
        <p:nvSpPr>
          <p:cNvPr id="11" name="Triangle 10">
            <a:extLst>
              <a:ext uri="{FF2B5EF4-FFF2-40B4-BE49-F238E27FC236}">
                <a16:creationId xmlns:a16="http://schemas.microsoft.com/office/drawing/2014/main" id="{CACDB053-F180-B146-BA8B-0173ECB5D1B6}"/>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7546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p:nvPicPr>
        <p:blipFill>
          <a:blip r:embed="rId4"/>
          <a:stretch>
            <a:fillRect/>
          </a:stretch>
        </p:blipFill>
        <p:spPr>
          <a:xfrm>
            <a:off x="9703836" y="5708260"/>
            <a:ext cx="2141017" cy="715414"/>
          </a:xfrm>
          <a:prstGeom prst="rect">
            <a:avLst/>
          </a:prstGeom>
        </p:spPr>
      </p:pic>
      <p:sp>
        <p:nvSpPr>
          <p:cNvPr id="13" name="Rectangle 12">
            <a:extLst>
              <a:ext uri="{FF2B5EF4-FFF2-40B4-BE49-F238E27FC236}">
                <a16:creationId xmlns:a16="http://schemas.microsoft.com/office/drawing/2014/main" id="{3BB3CA2B-7AD2-4C00-84CF-C663A71E3AC6}"/>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16EDC5-E63F-47C0-9C6F-9587EB6A004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15" name="Picture Placeholder 5" descr="A group of clouds in the sky&#10;&#10;Description automatically generated">
            <a:extLst>
              <a:ext uri="{FF2B5EF4-FFF2-40B4-BE49-F238E27FC236}">
                <a16:creationId xmlns:a16="http://schemas.microsoft.com/office/drawing/2014/main" id="{64E86D37-72B7-498A-B2DF-08708731B971}"/>
              </a:ext>
            </a:extLst>
          </p:cNvPr>
          <p:cNvPicPr>
            <a:picLocks noChangeAspect="1"/>
          </p:cNvPicPr>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6" name="Triangle 10">
            <a:extLst>
              <a:ext uri="{FF2B5EF4-FFF2-40B4-BE49-F238E27FC236}">
                <a16:creationId xmlns:a16="http://schemas.microsoft.com/office/drawing/2014/main" id="{75EB4E83-3339-4666-8C07-AEBCDAFD69CB}"/>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E278E4E-A4D3-4C47-8161-BE34E95CD6F9}"/>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9697591-F349-4011-A868-5038845794FE}"/>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237609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32539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40690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97F40A69-79F0-46FD-A18C-33ED354F1907}"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r>
              <a:rPr lang="en-US"/>
              <a:t>Click icon to add picture</a:t>
            </a:r>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r>
              <a:rPr lang="en-US"/>
              <a:t>Click icon to add picture</a:t>
            </a:r>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r>
              <a:rPr lang="en-US"/>
              <a:t>Click icon to add picture</a:t>
            </a:r>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89489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97F40A69-79F0-46FD-A18C-33ED354F1907}"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60199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458082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Click to edit Master text styles</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047525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0252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F9D3D53-658A-BE41-9292-4F3CEB4AEEB4}"/>
              </a:ext>
            </a:extLst>
          </p:cNvPr>
          <p:cNvSpPr/>
          <p:nvPr/>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46221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r>
              <a:rPr lang="en-US"/>
              <a:t>Click icon to add picture</a:t>
            </a:r>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78489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88070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1" name="Rectangle 10">
            <a:extLst>
              <a:ext uri="{FF2B5EF4-FFF2-40B4-BE49-F238E27FC236}">
                <a16:creationId xmlns:a16="http://schemas.microsoft.com/office/drawing/2014/main" id="{F564EB28-07B7-44DD-89F4-8C9FC30B2D7C}"/>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FA7FEB8-0A95-4354-B220-5CFA6B9B9923}"/>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14" name="Straight Connector 13">
            <a:extLst>
              <a:ext uri="{FF2B5EF4-FFF2-40B4-BE49-F238E27FC236}">
                <a16:creationId xmlns:a16="http://schemas.microsoft.com/office/drawing/2014/main" id="{D6D261EC-FB55-4F25-904A-F89460F751B3}"/>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FABA949-CED1-4A00-934C-14ECF6544404}"/>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955943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623582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lvl="0" indent="0">
              <a:buNone/>
            </a:pPr>
            <a:r>
              <a:rPr lang="en-US"/>
              <a:t>Click to edit Master text styles</a:t>
            </a:r>
          </a:p>
        </p:txBody>
      </p:sp>
    </p:spTree>
    <p:extLst>
      <p:ext uri="{BB962C8B-B14F-4D97-AF65-F5344CB8AC3E}">
        <p14:creationId xmlns:p14="http://schemas.microsoft.com/office/powerpoint/2010/main" val="1783619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Rectangle 7">
            <a:extLst>
              <a:ext uri="{FF2B5EF4-FFF2-40B4-BE49-F238E27FC236}">
                <a16:creationId xmlns:a16="http://schemas.microsoft.com/office/drawing/2014/main" id="{A1156445-7563-4145-BA07-479156D742A9}"/>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996415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36915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86950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a:solidFill>
                  <a:schemeClr val="tx1">
                    <a:lumMod val="75000"/>
                    <a:lumOff val="25000"/>
                  </a:schemeClr>
                </a:solidFill>
                <a:latin typeface="AvantGarde Bk BT Book" panose="020B0402020202020204" pitchFamily="34" charset="0"/>
              </a:rPr>
              <a:t>Lorem ipsum dolor sit </a:t>
            </a:r>
            <a:r>
              <a:rPr lang="en-US" err="1">
                <a:solidFill>
                  <a:schemeClr val="tx1">
                    <a:lumMod val="75000"/>
                    <a:lumOff val="25000"/>
                  </a:schemeClr>
                </a:solidFill>
                <a:latin typeface="AvantGarde Bk BT Book" panose="020B0402020202020204" pitchFamily="34" charset="0"/>
              </a:rPr>
              <a:t>amet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consectetuer</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adipiscing</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elit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Aenean</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commodo</a:t>
            </a:r>
            <a:r>
              <a:rPr lang="en-US">
                <a:solidFill>
                  <a:schemeClr val="tx1">
                    <a:lumMod val="75000"/>
                    <a:lumOff val="25000"/>
                  </a:schemeClr>
                </a:solidFill>
                <a:latin typeface="AvantGarde Bk BT Book" panose="020B0402020202020204" pitchFamily="34" charset="0"/>
              </a:rPr>
              <a:t> ligula </a:t>
            </a:r>
            <a:r>
              <a:rPr lang="en-US" err="1">
                <a:solidFill>
                  <a:schemeClr val="tx1">
                    <a:lumMod val="75000"/>
                    <a:lumOff val="25000"/>
                  </a:schemeClr>
                </a:solidFill>
                <a:latin typeface="AvantGarde Bk BT Book" panose="020B0402020202020204" pitchFamily="34" charset="0"/>
              </a:rPr>
              <a:t>eget</a:t>
            </a:r>
            <a:r>
              <a:rPr lang="en-US">
                <a:solidFill>
                  <a:schemeClr val="tx1">
                    <a:lumMod val="75000"/>
                    <a:lumOff val="25000"/>
                  </a:schemeClr>
                </a:solidFill>
                <a:latin typeface="AvantGarde Bk BT Book" panose="020B0402020202020204" pitchFamily="34" charset="0"/>
              </a:rPr>
              <a:t> dolor.</a:t>
            </a:r>
            <a:endParaRPr lang="en-US">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321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97F40A69-79F0-46FD-A18C-33ED354F1907}"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r>
              <a:rPr lang="en-US"/>
              <a:t>Click icon to add picture</a:t>
            </a:r>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r>
              <a:rPr lang="en-US"/>
              <a:t>Click icon to add picture</a:t>
            </a:r>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r>
              <a:rPr lang="en-US"/>
              <a:t>Click icon to add picture</a:t>
            </a:r>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
        <p:nvSpPr>
          <p:cNvPr id="22" name="Rectangle 21">
            <a:extLst>
              <a:ext uri="{FF2B5EF4-FFF2-40B4-BE49-F238E27FC236}">
                <a16:creationId xmlns:a16="http://schemas.microsoft.com/office/drawing/2014/main" id="{CCEAAB36-79CF-49A0-B113-A7A4B4795317}"/>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E9AF0C4-AE20-4F1F-92C5-3985481F1FC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4" name="Rectangle 7">
            <a:extLst>
              <a:ext uri="{FF2B5EF4-FFF2-40B4-BE49-F238E27FC236}">
                <a16:creationId xmlns:a16="http://schemas.microsoft.com/office/drawing/2014/main" id="{1099C9F7-E474-48A4-9DBB-3D0F60F41CB8}"/>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42D9551-5F74-4DA3-85F4-5B8BB1A5E6AD}"/>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AEBEFDA3-1251-48A6-B47D-DF7A4E5EB0A7}"/>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0074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97F40A69-79F0-46FD-A18C-33ED354F1907}"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p:nvPicPr>
        <p:blipFill>
          <a:blip r:embed="rId7">
            <a:biLevel thresh="25000"/>
          </a:blip>
          <a:stretch>
            <a:fillRect/>
          </a:stretch>
        </p:blipFill>
        <p:spPr>
          <a:xfrm>
            <a:off x="9703836" y="5708260"/>
            <a:ext cx="2141017" cy="715414"/>
          </a:xfrm>
          <a:prstGeom prst="rect">
            <a:avLst/>
          </a:prstGeom>
        </p:spPr>
      </p:pic>
      <p:sp>
        <p:nvSpPr>
          <p:cNvPr id="17" name="Rectangle 16">
            <a:extLst>
              <a:ext uri="{FF2B5EF4-FFF2-40B4-BE49-F238E27FC236}">
                <a16:creationId xmlns:a16="http://schemas.microsoft.com/office/drawing/2014/main" id="{8E53FF3D-220B-499F-93B6-95FD68D7A77E}"/>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47A705A-7E78-4AF3-A7DB-E6EDDDA6079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3" name="Rectangle 7">
            <a:extLst>
              <a:ext uri="{FF2B5EF4-FFF2-40B4-BE49-F238E27FC236}">
                <a16:creationId xmlns:a16="http://schemas.microsoft.com/office/drawing/2014/main" id="{B3FB6FC8-3244-465E-BAD3-76E86A15AF33}"/>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77A128E-E291-4C29-83D7-56783AB5B4EF}"/>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5" name="Picture Placeholder 9" descr="A close up of a computer&#10;&#10;Description automatically generated">
            <a:extLst>
              <a:ext uri="{FF2B5EF4-FFF2-40B4-BE49-F238E27FC236}">
                <a16:creationId xmlns:a16="http://schemas.microsoft.com/office/drawing/2014/main" id="{E7DDE147-3806-4A45-8D7B-055A7DE3D66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30" name="Picture Placeholder 11" descr="A picture containing person, wall, indoor, cellphone&#10;&#10;Description automatically generated">
            <a:extLst>
              <a:ext uri="{FF2B5EF4-FFF2-40B4-BE49-F238E27FC236}">
                <a16:creationId xmlns:a16="http://schemas.microsoft.com/office/drawing/2014/main" id="{901F095F-349F-4758-B041-8E3A60D5055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31" name="Picture Placeholder 13" descr="A person sitting at a table with a computer&#10;&#10;Description automatically generated">
            <a:extLst>
              <a:ext uri="{FF2B5EF4-FFF2-40B4-BE49-F238E27FC236}">
                <a16:creationId xmlns:a16="http://schemas.microsoft.com/office/drawing/2014/main" id="{52AE7F48-75D5-42E5-B1A4-7CA78BC915D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32" name="Picture Placeholder 15" descr="A group of people sitting at a table using a computer&#10;&#10;Description automatically generated">
            <a:extLst>
              <a:ext uri="{FF2B5EF4-FFF2-40B4-BE49-F238E27FC236}">
                <a16:creationId xmlns:a16="http://schemas.microsoft.com/office/drawing/2014/main" id="{4BEA0493-5CE0-4D31-BD20-4FADBB65FB6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pic>
        <p:nvPicPr>
          <p:cNvPr id="33" name="Picture 32">
            <a:extLst>
              <a:ext uri="{FF2B5EF4-FFF2-40B4-BE49-F238E27FC236}">
                <a16:creationId xmlns:a16="http://schemas.microsoft.com/office/drawing/2014/main" id="{977A1464-9599-4CB4-83D4-A5D8F48D3E24}"/>
              </a:ext>
            </a:extLst>
          </p:cNvPr>
          <p:cNvPicPr>
            <a:picLocks noChangeAspect="1"/>
          </p:cNvPicPr>
          <p:nvPr/>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90772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6" name="Rectangle 15">
            <a:extLst>
              <a:ext uri="{FF2B5EF4-FFF2-40B4-BE49-F238E27FC236}">
                <a16:creationId xmlns:a16="http://schemas.microsoft.com/office/drawing/2014/main" id="{C3521108-B6FB-4B51-9F3F-D8D6BA70A784}"/>
              </a:ext>
            </a:extLst>
          </p:cNvPr>
          <p:cNvSpPr/>
          <p:nvPr/>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756C219-D9E3-4AA3-B232-D88AB507E18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21" name="Straight Connector 20">
            <a:extLst>
              <a:ext uri="{FF2B5EF4-FFF2-40B4-BE49-F238E27FC236}">
                <a16:creationId xmlns:a16="http://schemas.microsoft.com/office/drawing/2014/main" id="{2FD0896B-D28F-4DFB-8559-FC4D4C9F21B3}"/>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9504ADA-7000-411A-B70F-AA11E76210C2}"/>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94391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Click to edit Master text styles</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22" name="Rectangle 21">
            <a:extLst>
              <a:ext uri="{FF2B5EF4-FFF2-40B4-BE49-F238E27FC236}">
                <a16:creationId xmlns:a16="http://schemas.microsoft.com/office/drawing/2014/main" id="{EC36F92D-C264-4B60-B48A-3FA4C3586D5A}"/>
              </a:ext>
            </a:extLst>
          </p:cNvPr>
          <p:cNvSpPr/>
          <p:nvPr/>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4C983C7-6074-41EC-A49A-39F05798A592}"/>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26" name="Straight Connector 25">
            <a:extLst>
              <a:ext uri="{FF2B5EF4-FFF2-40B4-BE49-F238E27FC236}">
                <a16:creationId xmlns:a16="http://schemas.microsoft.com/office/drawing/2014/main" id="{134FD14E-783C-47A9-8B3D-213B5A8EAC84}"/>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8883A53-183E-49CF-AB13-C1A2BB108212}"/>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54752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4" name="Rectangle 13">
            <a:extLst>
              <a:ext uri="{FF2B5EF4-FFF2-40B4-BE49-F238E27FC236}">
                <a16:creationId xmlns:a16="http://schemas.microsoft.com/office/drawing/2014/main" id="{C6470DF9-FF8F-47C4-8728-7F07243D1E0F}"/>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20484AF-60BA-4671-A796-2C1914C2547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19" name="Straight Connector 18">
            <a:extLst>
              <a:ext uri="{FF2B5EF4-FFF2-40B4-BE49-F238E27FC236}">
                <a16:creationId xmlns:a16="http://schemas.microsoft.com/office/drawing/2014/main" id="{9363D099-3291-4301-93B6-62A8604A15C6}"/>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4100692-511C-4148-8B5E-1ECA6C23B77F}"/>
              </a:ext>
            </a:extLst>
          </p:cNvPr>
          <p:cNvPicPr>
            <a:picLocks noChangeAspect="1"/>
          </p:cNvPicPr>
          <p:nvPr/>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4356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F9D3D53-658A-BE41-9292-4F3CEB4AEEB4}"/>
              </a:ext>
            </a:extLst>
          </p:cNvPr>
          <p:cNvSpPr/>
          <p:nvPr/>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29" name="Rectangle 28">
            <a:extLst>
              <a:ext uri="{FF2B5EF4-FFF2-40B4-BE49-F238E27FC236}">
                <a16:creationId xmlns:a16="http://schemas.microsoft.com/office/drawing/2014/main" id="{ED4073ED-1B89-45EA-A3ED-2F59BA4FF390}"/>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E348896-2CC8-42E3-A44C-07148B9D9991}"/>
              </a:ext>
            </a:extLst>
          </p:cNvPr>
          <p:cNvSpPr/>
          <p:nvPr/>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DC67A97-E691-4C92-8FE2-3AE7DA1FA073}"/>
              </a:ext>
            </a:extLst>
          </p:cNvPr>
          <p:cNvSpPr/>
          <p:nvPr/>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3BA0B0-09B8-4958-AAB3-CAB0D155E29B}"/>
              </a:ext>
            </a:extLst>
          </p:cNvPr>
          <p:cNvSpPr/>
          <p:nvPr/>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D25A32F-CCB3-4ABC-8E91-101FF9D351C8}"/>
              </a:ext>
            </a:extLst>
          </p:cNvPr>
          <p:cNvSpPr/>
          <p:nvPr/>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9B37015-EFF3-4AA9-9293-BC93AEEC5C6F}"/>
              </a:ext>
            </a:extLst>
          </p:cNvPr>
          <p:cNvSpPr/>
          <p:nvPr/>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2C615BE-6F76-442D-A425-4AC7E29F10BC}"/>
              </a:ext>
            </a:extLst>
          </p:cNvPr>
          <p:cNvSpPr/>
          <p:nvPr/>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D6E1A35-E9A5-41A4-AF5F-0DD3E28AD2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37" name="Picture 36">
            <a:extLst>
              <a:ext uri="{FF2B5EF4-FFF2-40B4-BE49-F238E27FC236}">
                <a16:creationId xmlns:a16="http://schemas.microsoft.com/office/drawing/2014/main" id="{93B76F28-595D-4AB5-8E65-DECC7ED345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38" name="Picture 37">
            <a:extLst>
              <a:ext uri="{FF2B5EF4-FFF2-40B4-BE49-F238E27FC236}">
                <a16:creationId xmlns:a16="http://schemas.microsoft.com/office/drawing/2014/main" id="{720D0F1C-6D8A-43DF-BC93-F1C453211E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39" name="Picture 38">
            <a:extLst>
              <a:ext uri="{FF2B5EF4-FFF2-40B4-BE49-F238E27FC236}">
                <a16:creationId xmlns:a16="http://schemas.microsoft.com/office/drawing/2014/main" id="{F39F312C-7574-424D-A72E-ED895ED90907}"/>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40" name="Straight Connector 39">
            <a:extLst>
              <a:ext uri="{FF2B5EF4-FFF2-40B4-BE49-F238E27FC236}">
                <a16:creationId xmlns:a16="http://schemas.microsoft.com/office/drawing/2014/main" id="{30C1956E-0BB8-4F3D-8AC9-980D221D5114}"/>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0604C981-42F0-46B9-B699-007972A6B20E}"/>
              </a:ext>
            </a:extLst>
          </p:cNvPr>
          <p:cNvPicPr>
            <a:picLocks noChangeAspect="1"/>
          </p:cNvPicPr>
          <p:nvPr/>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414240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36CF5B4-F63F-8744-A63E-31C56719876D}"/>
              </a:ext>
            </a:extLst>
          </p:cNvPr>
          <p:cNvSpPr txBox="1">
            <a:spLocks/>
          </p:cNvSpPr>
          <p:nvPr/>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p>
        </p:txBody>
      </p:sp>
      <p:sp>
        <p:nvSpPr>
          <p:cNvPr id="9" name="Subtitle 2">
            <a:extLst>
              <a:ext uri="{FF2B5EF4-FFF2-40B4-BE49-F238E27FC236}">
                <a16:creationId xmlns:a16="http://schemas.microsoft.com/office/drawing/2014/main" id="{B9F73694-56A6-C648-BFC6-121A4A3F6553}"/>
              </a:ext>
            </a:extLst>
          </p:cNvPr>
          <p:cNvSpPr txBox="1">
            <a:spLocks/>
          </p:cNvSpPr>
          <p:nvPr/>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p:nvPicPr>
        <p:blipFill>
          <a:blip r:embed="rId37"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p:nvPicPr>
        <p:blipFill>
          <a:blip r:embed="rId38"/>
          <a:stretch>
            <a:fillRect/>
          </a:stretch>
        </p:blipFill>
        <p:spPr>
          <a:xfrm>
            <a:off x="9703836" y="5708260"/>
            <a:ext cx="2141017" cy="715414"/>
          </a:xfrm>
          <a:prstGeom prst="rect">
            <a:avLst/>
          </a:prstGeom>
        </p:spPr>
      </p:pic>
      <p:sp>
        <p:nvSpPr>
          <p:cNvPr id="10" name="Rectangle 9">
            <a:extLst>
              <a:ext uri="{FF2B5EF4-FFF2-40B4-BE49-F238E27FC236}">
                <a16:creationId xmlns:a16="http://schemas.microsoft.com/office/drawing/2014/main" id="{9E1B4F6B-43A3-4B80-8FE3-0AB3174B03DB}"/>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D2F8BC4-F6AD-41BA-8E3A-0D39B4C0DC14}"/>
              </a:ext>
            </a:extLst>
          </p:cNvPr>
          <p:cNvSpPr txBox="1">
            <a:spLocks/>
          </p:cNvSpPr>
          <p:nvPr/>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p>
        </p:txBody>
      </p:sp>
      <p:sp>
        <p:nvSpPr>
          <p:cNvPr id="16" name="Subtitle 2">
            <a:extLst>
              <a:ext uri="{FF2B5EF4-FFF2-40B4-BE49-F238E27FC236}">
                <a16:creationId xmlns:a16="http://schemas.microsoft.com/office/drawing/2014/main" id="{9157D0A4-E8A4-4995-BE20-07D4329280E1}"/>
              </a:ext>
            </a:extLst>
          </p:cNvPr>
          <p:cNvSpPr txBox="1">
            <a:spLocks/>
          </p:cNvSpPr>
          <p:nvPr/>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p>
        </p:txBody>
      </p:sp>
      <p:pic>
        <p:nvPicPr>
          <p:cNvPr id="17" name="Picture Placeholder 5" descr="A group of clouds in the sky&#10;&#10;Description automatically generated">
            <a:extLst>
              <a:ext uri="{FF2B5EF4-FFF2-40B4-BE49-F238E27FC236}">
                <a16:creationId xmlns:a16="http://schemas.microsoft.com/office/drawing/2014/main" id="{AD760852-5D50-4BAB-BFCA-0EEA10E72ABF}"/>
              </a:ext>
            </a:extLst>
          </p:cNvPr>
          <p:cNvPicPr>
            <a:picLocks noChangeAspect="1"/>
          </p:cNvPicPr>
          <p:nvPr/>
        </p:nvPicPr>
        <p:blipFill>
          <a:blip r:embed="rId37"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8" name="Triangle 10">
            <a:extLst>
              <a:ext uri="{FF2B5EF4-FFF2-40B4-BE49-F238E27FC236}">
                <a16:creationId xmlns:a16="http://schemas.microsoft.com/office/drawing/2014/main" id="{3B1D9E81-4945-4538-AEA1-2215F2CE1B51}"/>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35126C8-A231-4350-A0D3-15A6CD52FBCD}"/>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071C75D-A81C-40B7-969E-9C197E39C42A}"/>
              </a:ext>
            </a:extLst>
          </p:cNvPr>
          <p:cNvPicPr>
            <a:picLocks noChangeAspect="1"/>
          </p:cNvPicPr>
          <p:nvPr/>
        </p:nvPicPr>
        <p:blipFill>
          <a:blip r:embed="rId38"/>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1915890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qlbi.com/articles/the-importance-of-star-schemas-in-power-bi/" TargetMode="External"/><Relationship Id="rId2" Type="http://schemas.openxmlformats.org/officeDocument/2006/relationships/hyperlink" Target="https://docs.microsoft.com/en-us/power-bi/guidance/star-schema" TargetMode="External"/><Relationship Id="rId1" Type="http://schemas.openxmlformats.org/officeDocument/2006/relationships/slideLayout" Target="../slideLayouts/slideLayout3.xml"/><Relationship Id="rId6" Type="http://schemas.openxmlformats.org/officeDocument/2006/relationships/hyperlink" Target="https://docs.microsoft.com/en-us/power-bi/guidance/directquery-model-guidance" TargetMode="External"/><Relationship Id="rId5" Type="http://schemas.openxmlformats.org/officeDocument/2006/relationships/hyperlink" Target="https://docs.microsoft.com/en-us/power-bi/guidance/import-modeling-data-reduction" TargetMode="External"/><Relationship Id="rId4" Type="http://schemas.openxmlformats.org/officeDocument/2006/relationships/hyperlink" Target="https://docs.microsoft.com/en-us/power-bi/guidance/relationships-many-to-man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hyperlink" Target="http://kimballgroup.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kimballgroup.com/"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A00D1-7C9A-482F-9F5D-8796F9C47FD5}"/>
              </a:ext>
            </a:extLst>
          </p:cNvPr>
          <p:cNvSpPr>
            <a:spLocks noGrp="1"/>
          </p:cNvSpPr>
          <p:nvPr>
            <p:ph type="ctrTitle"/>
          </p:nvPr>
        </p:nvSpPr>
        <p:spPr>
          <a:xfrm>
            <a:off x="712304" y="2113441"/>
            <a:ext cx="10465904" cy="837089"/>
          </a:xfrm>
        </p:spPr>
        <p:txBody>
          <a:bodyPr>
            <a:normAutofit/>
          </a:bodyPr>
          <a:lstStyle/>
          <a:p>
            <a:r>
              <a:rPr lang="en-US" dirty="0"/>
              <a:t>Data Modeling Solutions</a:t>
            </a:r>
          </a:p>
        </p:txBody>
      </p:sp>
      <p:sp>
        <p:nvSpPr>
          <p:cNvPr id="5" name="Subtitle 4">
            <a:extLst>
              <a:ext uri="{FF2B5EF4-FFF2-40B4-BE49-F238E27FC236}">
                <a16:creationId xmlns:a16="http://schemas.microsoft.com/office/drawing/2014/main" id="{ADB8A88F-677F-4575-9579-5053CC348E4B}"/>
              </a:ext>
            </a:extLst>
          </p:cNvPr>
          <p:cNvSpPr>
            <a:spLocks noGrp="1"/>
          </p:cNvSpPr>
          <p:nvPr>
            <p:ph type="subTitle" idx="1"/>
          </p:nvPr>
        </p:nvSpPr>
        <p:spPr>
          <a:xfrm>
            <a:off x="712304" y="3186653"/>
            <a:ext cx="4632960" cy="406082"/>
          </a:xfrm>
        </p:spPr>
        <p:txBody>
          <a:bodyPr/>
          <a:lstStyle/>
          <a:p>
            <a:r>
              <a:rPr lang="en-US" dirty="0"/>
              <a:t>for Challenging Data Modeling Problems</a:t>
            </a:r>
          </a:p>
        </p:txBody>
      </p:sp>
      <p:sp>
        <p:nvSpPr>
          <p:cNvPr id="6" name="Subtitle 4">
            <a:extLst>
              <a:ext uri="{FF2B5EF4-FFF2-40B4-BE49-F238E27FC236}">
                <a16:creationId xmlns:a16="http://schemas.microsoft.com/office/drawing/2014/main" id="{E6D28E23-E7D0-4A04-8474-D535CD58018B}"/>
              </a:ext>
            </a:extLst>
          </p:cNvPr>
          <p:cNvSpPr txBox="1">
            <a:spLocks/>
          </p:cNvSpPr>
          <p:nvPr/>
        </p:nvSpPr>
        <p:spPr>
          <a:xfrm>
            <a:off x="712303" y="4398681"/>
            <a:ext cx="7404341"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Paul Turley</a:t>
            </a:r>
          </a:p>
          <a:p>
            <a:r>
              <a:rPr lang="en-US" dirty="0"/>
              <a:t>Lead Consultant, Microsoft Data Platform MVP</a:t>
            </a:r>
            <a:br>
              <a:rPr lang="en-US" dirty="0"/>
            </a:br>
            <a:r>
              <a:rPr lang="en-US" dirty="0" err="1"/>
              <a:t>SqlServerBi.blog</a:t>
            </a:r>
            <a:br>
              <a:rPr lang="en-US" dirty="0"/>
            </a:br>
            <a:r>
              <a:rPr lang="en-US" dirty="0"/>
              <a:t>@</a:t>
            </a:r>
            <a:r>
              <a:rPr lang="en-US" dirty="0" err="1"/>
              <a:t>paul_turley</a:t>
            </a:r>
            <a:endParaRPr lang="en-US" dirty="0"/>
          </a:p>
        </p:txBody>
      </p:sp>
    </p:spTree>
    <p:extLst>
      <p:ext uri="{BB962C8B-B14F-4D97-AF65-F5344CB8AC3E}">
        <p14:creationId xmlns:p14="http://schemas.microsoft.com/office/powerpoint/2010/main" val="4301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200" y="365125"/>
            <a:ext cx="10515600" cy="2686034"/>
          </a:xfrm>
        </p:spPr>
        <p:txBody>
          <a:bodyPr anchor="t">
            <a:noAutofit/>
          </a:bodyPr>
          <a:lstStyle/>
          <a:p>
            <a:r>
              <a:rPr lang="en-US" sz="33100" dirty="0">
                <a:solidFill>
                  <a:schemeClr val="bg1">
                    <a:lumMod val="85000"/>
                  </a:schemeClr>
                </a:solidFill>
                <a:latin typeface="Verdana Pro Cond Black" panose="020B0604020202020204" pitchFamily="34" charset="0"/>
                <a:cs typeface="Aharoni" panose="020B0604020202020204" pitchFamily="2" charset="-79"/>
              </a:rPr>
              <a:t>Bi Di</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Bidirectional Filters</a:t>
            </a:r>
          </a:p>
          <a:p>
            <a:pPr marL="0" indent="0">
              <a:buNone/>
            </a:pPr>
            <a:endParaRPr lang="en-US" dirty="0"/>
          </a:p>
        </p:txBody>
      </p:sp>
      <p:pic>
        <p:nvPicPr>
          <p:cNvPr id="5122" name="Picture 2" descr="The model diagram shows that the relationship between the Product and Sales table is now bi-directional.">
            <a:extLst>
              <a:ext uri="{FF2B5EF4-FFF2-40B4-BE49-F238E27FC236}">
                <a16:creationId xmlns:a16="http://schemas.microsoft.com/office/drawing/2014/main" id="{99BEAC9B-BBEF-4746-8E46-D2993A0A5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85" y="3051159"/>
            <a:ext cx="3919996" cy="2528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FA339A8-FE3D-48AA-B4B8-ACCF5C39DBED}"/>
              </a:ext>
            </a:extLst>
          </p:cNvPr>
          <p:cNvPicPr>
            <a:picLocks noChangeAspect="1"/>
          </p:cNvPicPr>
          <p:nvPr/>
        </p:nvPicPr>
        <p:blipFill>
          <a:blip r:embed="rId3"/>
          <a:stretch>
            <a:fillRect/>
          </a:stretch>
        </p:blipFill>
        <p:spPr>
          <a:xfrm>
            <a:off x="4427797" y="3046427"/>
            <a:ext cx="7287768" cy="2533279"/>
          </a:xfrm>
          <a:prstGeom prst="rect">
            <a:avLst/>
          </a:prstGeom>
        </p:spPr>
      </p:pic>
    </p:spTree>
    <p:extLst>
      <p:ext uri="{BB962C8B-B14F-4D97-AF65-F5344CB8AC3E}">
        <p14:creationId xmlns:p14="http://schemas.microsoft.com/office/powerpoint/2010/main" val="81799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200" y="365125"/>
            <a:ext cx="10515600" cy="2686034"/>
          </a:xfrm>
        </p:spPr>
        <p:txBody>
          <a:bodyPr anchor="t">
            <a:noAutofit/>
          </a:bodyPr>
          <a:lstStyle/>
          <a:p>
            <a:r>
              <a:rPr lang="en-US" sz="33100" dirty="0">
                <a:solidFill>
                  <a:schemeClr val="bg1">
                    <a:lumMod val="85000"/>
                  </a:schemeClr>
                </a:solidFill>
                <a:latin typeface="Verdana Pro Cond Black" panose="020B0604020202020204" pitchFamily="34" charset="0"/>
                <a:cs typeface="Aharoni" panose="020B0604020202020204" pitchFamily="2" charset="-79"/>
              </a:rPr>
              <a:t>M2M</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a:xfrm>
            <a:off x="838200" y="1660850"/>
            <a:ext cx="10515600" cy="942502"/>
          </a:xfrm>
        </p:spPr>
        <p:txBody>
          <a:bodyPr/>
          <a:lstStyle/>
          <a:p>
            <a:pPr marL="0" indent="0">
              <a:buNone/>
            </a:pPr>
            <a:r>
              <a:rPr lang="en-US" sz="6000" dirty="0"/>
              <a:t>Many To Many relationships</a:t>
            </a:r>
          </a:p>
          <a:p>
            <a:pPr marL="0" indent="0">
              <a:buNone/>
            </a:pPr>
            <a:endParaRPr lang="en-US" dirty="0"/>
          </a:p>
        </p:txBody>
      </p:sp>
      <p:pic>
        <p:nvPicPr>
          <p:cNvPr id="7" name="Picture 6">
            <a:extLst>
              <a:ext uri="{FF2B5EF4-FFF2-40B4-BE49-F238E27FC236}">
                <a16:creationId xmlns:a16="http://schemas.microsoft.com/office/drawing/2014/main" id="{60645BC0-85EF-4767-812A-1FADA2763610}"/>
              </a:ext>
            </a:extLst>
          </p:cNvPr>
          <p:cNvPicPr>
            <a:picLocks noChangeAspect="1"/>
          </p:cNvPicPr>
          <p:nvPr/>
        </p:nvPicPr>
        <p:blipFill>
          <a:blip r:embed="rId2"/>
          <a:stretch>
            <a:fillRect/>
          </a:stretch>
        </p:blipFill>
        <p:spPr>
          <a:xfrm>
            <a:off x="210404" y="2799749"/>
            <a:ext cx="5773833" cy="2192876"/>
          </a:xfrm>
          <a:prstGeom prst="rect">
            <a:avLst/>
          </a:prstGeom>
        </p:spPr>
      </p:pic>
      <p:pic>
        <p:nvPicPr>
          <p:cNvPr id="8" name="Picture 7">
            <a:extLst>
              <a:ext uri="{FF2B5EF4-FFF2-40B4-BE49-F238E27FC236}">
                <a16:creationId xmlns:a16="http://schemas.microsoft.com/office/drawing/2014/main" id="{9EED97B3-42A2-407C-9FDD-9D00C0CC0523}"/>
              </a:ext>
            </a:extLst>
          </p:cNvPr>
          <p:cNvPicPr>
            <a:picLocks noChangeAspect="1"/>
          </p:cNvPicPr>
          <p:nvPr/>
        </p:nvPicPr>
        <p:blipFill>
          <a:blip r:embed="rId3"/>
          <a:stretch>
            <a:fillRect/>
          </a:stretch>
        </p:blipFill>
        <p:spPr>
          <a:xfrm>
            <a:off x="6096000" y="2799749"/>
            <a:ext cx="5825294" cy="2192876"/>
          </a:xfrm>
          <a:prstGeom prst="rect">
            <a:avLst/>
          </a:prstGeom>
        </p:spPr>
      </p:pic>
    </p:spTree>
    <p:extLst>
      <p:ext uri="{BB962C8B-B14F-4D97-AF65-F5344CB8AC3E}">
        <p14:creationId xmlns:p14="http://schemas.microsoft.com/office/powerpoint/2010/main" val="70657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561A0-2A09-4D98-976F-80B3AF1266D6}"/>
              </a:ext>
            </a:extLst>
          </p:cNvPr>
          <p:cNvSpPr>
            <a:spLocks noGrp="1"/>
          </p:cNvSpPr>
          <p:nvPr>
            <p:ph idx="1"/>
          </p:nvPr>
        </p:nvSpPr>
        <p:spPr/>
        <p:txBody>
          <a:bodyPr/>
          <a:lstStyle/>
          <a:p>
            <a:r>
              <a:rPr lang="en-US" sz="4000" dirty="0"/>
              <a:t>Disconnected tables</a:t>
            </a:r>
          </a:p>
          <a:p>
            <a:r>
              <a:rPr lang="en-US" sz="4000" dirty="0"/>
              <a:t>Driving dynamic calculations</a:t>
            </a:r>
          </a:p>
          <a:p>
            <a:r>
              <a:rPr lang="en-US" sz="4000" dirty="0"/>
              <a:t>The SWITCH( ) function</a:t>
            </a:r>
          </a:p>
        </p:txBody>
      </p:sp>
      <p:sp>
        <p:nvSpPr>
          <p:cNvPr id="2" name="Title 1">
            <a:extLst>
              <a:ext uri="{FF2B5EF4-FFF2-40B4-BE49-F238E27FC236}">
                <a16:creationId xmlns:a16="http://schemas.microsoft.com/office/drawing/2014/main" id="{8F1AE320-B8D3-4ED1-8965-09CC40CD4D5A}"/>
              </a:ext>
            </a:extLst>
          </p:cNvPr>
          <p:cNvSpPr>
            <a:spLocks noGrp="1"/>
          </p:cNvSpPr>
          <p:nvPr>
            <p:ph type="ctrTitle"/>
          </p:nvPr>
        </p:nvSpPr>
        <p:spPr>
          <a:xfrm>
            <a:off x="838200" y="628386"/>
            <a:ext cx="10515600" cy="837089"/>
          </a:xfrm>
        </p:spPr>
        <p:txBody>
          <a:bodyPr>
            <a:normAutofit/>
          </a:bodyPr>
          <a:lstStyle/>
          <a:p>
            <a:r>
              <a:rPr lang="en-US" dirty="0"/>
              <a:t>Who Needs Relationships Anyway?</a:t>
            </a:r>
          </a:p>
        </p:txBody>
      </p:sp>
    </p:spTree>
    <p:extLst>
      <p:ext uri="{BB962C8B-B14F-4D97-AF65-F5344CB8AC3E}">
        <p14:creationId xmlns:p14="http://schemas.microsoft.com/office/powerpoint/2010/main" val="368391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200" y="365125"/>
            <a:ext cx="10515600" cy="2686034"/>
          </a:xfrm>
        </p:spPr>
        <p:txBody>
          <a:bodyPr anchor="t">
            <a:noAutofit/>
          </a:bodyPr>
          <a:lstStyle/>
          <a:p>
            <a:r>
              <a:rPr lang="en-US" sz="30000" dirty="0">
                <a:solidFill>
                  <a:schemeClr val="bg1">
                    <a:lumMod val="85000"/>
                  </a:schemeClr>
                </a:solidFill>
                <a:latin typeface="Verdana Pro Cond Black" panose="020B0604020202020204" pitchFamily="34" charset="0"/>
                <a:cs typeface="Aharoni" panose="020B0604020202020204" pitchFamily="2" charset="-79"/>
              </a:rPr>
              <a:t>Disco</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Disconnected Tables</a:t>
            </a:r>
          </a:p>
          <a:p>
            <a:endParaRPr lang="en-US" dirty="0"/>
          </a:p>
        </p:txBody>
      </p:sp>
      <p:pic>
        <p:nvPicPr>
          <p:cNvPr id="4" name="Picture 3">
            <a:extLst>
              <a:ext uri="{FF2B5EF4-FFF2-40B4-BE49-F238E27FC236}">
                <a16:creationId xmlns:a16="http://schemas.microsoft.com/office/drawing/2014/main" id="{920100C3-461A-495F-8D36-37F21EA0E36E}"/>
              </a:ext>
            </a:extLst>
          </p:cNvPr>
          <p:cNvPicPr>
            <a:picLocks noChangeAspect="1"/>
          </p:cNvPicPr>
          <p:nvPr/>
        </p:nvPicPr>
        <p:blipFill>
          <a:blip r:embed="rId2"/>
          <a:stretch>
            <a:fillRect/>
          </a:stretch>
        </p:blipFill>
        <p:spPr>
          <a:xfrm>
            <a:off x="4078302" y="2760523"/>
            <a:ext cx="4529171" cy="3476650"/>
          </a:xfrm>
          <a:prstGeom prst="rect">
            <a:avLst/>
          </a:prstGeom>
        </p:spPr>
      </p:pic>
    </p:spTree>
    <p:extLst>
      <p:ext uri="{BB962C8B-B14F-4D97-AF65-F5344CB8AC3E}">
        <p14:creationId xmlns:p14="http://schemas.microsoft.com/office/powerpoint/2010/main" val="323335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199" y="365125"/>
            <a:ext cx="11082165" cy="2686034"/>
          </a:xfrm>
        </p:spPr>
        <p:txBody>
          <a:bodyPr anchor="t">
            <a:noAutofit/>
          </a:bodyPr>
          <a:lstStyle/>
          <a:p>
            <a:r>
              <a:rPr lang="en-US" sz="23500" dirty="0">
                <a:solidFill>
                  <a:schemeClr val="bg1">
                    <a:lumMod val="85000"/>
                  </a:schemeClr>
                </a:solidFill>
                <a:latin typeface="Verdana Pro Cond Black" panose="020B0604020202020204" pitchFamily="34" charset="0"/>
                <a:cs typeface="Aharoni" panose="020B0604020202020204" pitchFamily="2" charset="-79"/>
              </a:rPr>
              <a:t>SWITCH</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Switched Dynamic Measures</a:t>
            </a:r>
          </a:p>
          <a:p>
            <a:endParaRPr lang="en-US" dirty="0"/>
          </a:p>
        </p:txBody>
      </p:sp>
      <p:pic>
        <p:nvPicPr>
          <p:cNvPr id="4" name="Picture 3">
            <a:extLst>
              <a:ext uri="{FF2B5EF4-FFF2-40B4-BE49-F238E27FC236}">
                <a16:creationId xmlns:a16="http://schemas.microsoft.com/office/drawing/2014/main" id="{61987E86-2851-414E-B1BD-4716471F0CD4}"/>
              </a:ext>
            </a:extLst>
          </p:cNvPr>
          <p:cNvPicPr>
            <a:picLocks noChangeAspect="1"/>
          </p:cNvPicPr>
          <p:nvPr/>
        </p:nvPicPr>
        <p:blipFill>
          <a:blip r:embed="rId2"/>
          <a:stretch>
            <a:fillRect/>
          </a:stretch>
        </p:blipFill>
        <p:spPr>
          <a:xfrm>
            <a:off x="2068533" y="2752720"/>
            <a:ext cx="6670671" cy="210503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1752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199" y="365125"/>
            <a:ext cx="11082165" cy="2686034"/>
          </a:xfrm>
        </p:spPr>
        <p:txBody>
          <a:bodyPr anchor="t">
            <a:noAutofit/>
          </a:bodyPr>
          <a:lstStyle/>
          <a:p>
            <a:r>
              <a:rPr lang="en-US" sz="33800" dirty="0">
                <a:solidFill>
                  <a:schemeClr val="bg1">
                    <a:lumMod val="85000"/>
                  </a:schemeClr>
                </a:solidFill>
                <a:latin typeface="Verdana Pro Cond Black" panose="020B0604020202020204" pitchFamily="34" charset="0"/>
                <a:cs typeface="Aharoni" panose="020B0604020202020204" pitchFamily="2" charset="-79"/>
              </a:rPr>
              <a:t>DQ</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DirectQuery &amp; </a:t>
            </a:r>
            <a:br>
              <a:rPr lang="en-US" sz="6000" dirty="0"/>
            </a:br>
            <a:r>
              <a:rPr lang="en-US" sz="6000" dirty="0"/>
              <a:t>Composite Models</a:t>
            </a:r>
          </a:p>
          <a:p>
            <a:endParaRPr lang="en-US" dirty="0"/>
          </a:p>
        </p:txBody>
      </p:sp>
      <p:pic>
        <p:nvPicPr>
          <p:cNvPr id="5" name="Picture 4">
            <a:extLst>
              <a:ext uri="{FF2B5EF4-FFF2-40B4-BE49-F238E27FC236}">
                <a16:creationId xmlns:a16="http://schemas.microsoft.com/office/drawing/2014/main" id="{7CF760F1-93F6-497D-914B-4086010D0B29}"/>
              </a:ext>
            </a:extLst>
          </p:cNvPr>
          <p:cNvPicPr>
            <a:picLocks noChangeAspect="1"/>
          </p:cNvPicPr>
          <p:nvPr/>
        </p:nvPicPr>
        <p:blipFill>
          <a:blip r:embed="rId2"/>
          <a:stretch>
            <a:fillRect/>
          </a:stretch>
        </p:blipFill>
        <p:spPr>
          <a:xfrm>
            <a:off x="8155669" y="556462"/>
            <a:ext cx="3481413" cy="4848260"/>
          </a:xfrm>
          <a:prstGeom prst="rect">
            <a:avLst/>
          </a:prstGeom>
        </p:spPr>
      </p:pic>
    </p:spTree>
    <p:extLst>
      <p:ext uri="{BB962C8B-B14F-4D97-AF65-F5344CB8AC3E}">
        <p14:creationId xmlns:p14="http://schemas.microsoft.com/office/powerpoint/2010/main" val="354199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199" y="365125"/>
            <a:ext cx="11082165" cy="2686034"/>
          </a:xfrm>
        </p:spPr>
        <p:txBody>
          <a:bodyPr anchor="t">
            <a:noAutofit/>
          </a:bodyPr>
          <a:lstStyle/>
          <a:p>
            <a:r>
              <a:rPr lang="en-US" sz="23500" dirty="0">
                <a:solidFill>
                  <a:schemeClr val="bg1">
                    <a:lumMod val="85000"/>
                  </a:schemeClr>
                </a:solidFill>
                <a:latin typeface="Verdana Pro Cond Black" panose="020B0604020202020204" pitchFamily="34" charset="0"/>
                <a:cs typeface="Aharoni" panose="020B0604020202020204" pitchFamily="2" charset="-79"/>
              </a:rPr>
              <a:t>Demos</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Demonstrations</a:t>
            </a:r>
          </a:p>
          <a:p>
            <a:pPr marL="457200" indent="-457200"/>
            <a:r>
              <a:rPr lang="en-US" sz="4000" dirty="0"/>
              <a:t>Switched dynamic time-series measure</a:t>
            </a:r>
          </a:p>
          <a:p>
            <a:pPr marL="457200" indent="-457200"/>
            <a:r>
              <a:rPr lang="en-US" sz="4000" dirty="0"/>
              <a:t>Disconnected tables &amp; dynamic measures</a:t>
            </a:r>
          </a:p>
          <a:p>
            <a:pPr marL="457200" indent="-457200"/>
            <a:r>
              <a:rPr lang="en-US" sz="4000" dirty="0"/>
              <a:t>Dynamic Rank X</a:t>
            </a:r>
          </a:p>
          <a:p>
            <a:pPr marL="457200" indent="-457200"/>
            <a:r>
              <a:rPr lang="en-US" sz="4000" dirty="0"/>
              <a:t>Orders Pending Delivery</a:t>
            </a:r>
          </a:p>
          <a:p>
            <a:endParaRPr lang="en-US" sz="6000" dirty="0"/>
          </a:p>
          <a:p>
            <a:endParaRPr lang="en-US" dirty="0"/>
          </a:p>
        </p:txBody>
      </p:sp>
    </p:spTree>
    <p:extLst>
      <p:ext uri="{BB962C8B-B14F-4D97-AF65-F5344CB8AC3E}">
        <p14:creationId xmlns:p14="http://schemas.microsoft.com/office/powerpoint/2010/main" val="31111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D330E-FF7F-4669-8A1E-9BE6B2B7B6F9}"/>
              </a:ext>
            </a:extLst>
          </p:cNvPr>
          <p:cNvSpPr>
            <a:spLocks noGrp="1"/>
          </p:cNvSpPr>
          <p:nvPr>
            <p:ph idx="1"/>
          </p:nvPr>
        </p:nvSpPr>
        <p:spPr>
          <a:xfrm>
            <a:off x="838200" y="2228472"/>
            <a:ext cx="10515600" cy="3351234"/>
          </a:xfrm>
        </p:spPr>
        <p:txBody>
          <a:bodyPr/>
          <a:lstStyle/>
          <a:p>
            <a:r>
              <a:rPr lang="en-US" dirty="0"/>
              <a:t>Star Schemas</a:t>
            </a:r>
            <a:br>
              <a:rPr lang="en-US" dirty="0">
                <a:hlinkClick r:id="rId2"/>
              </a:rPr>
            </a:br>
            <a:r>
              <a:rPr lang="en-US" sz="2000" dirty="0">
                <a:hlinkClick r:id="rId3"/>
              </a:rPr>
              <a:t>https://www.sqlbi.com/articles/the-importance-of-star-schemas-in-power-bi/</a:t>
            </a:r>
            <a:br>
              <a:rPr lang="en-US" dirty="0">
                <a:hlinkClick r:id="rId2"/>
              </a:rPr>
            </a:br>
            <a:r>
              <a:rPr lang="en-US" sz="2000" dirty="0">
                <a:hlinkClick r:id="rId2"/>
              </a:rPr>
              <a:t>https://docs.microsoft.com/en-us/power-bi/guidance/star-schema</a:t>
            </a:r>
            <a:endParaRPr lang="en-US" sz="2000" dirty="0"/>
          </a:p>
          <a:p>
            <a:r>
              <a:rPr lang="en-US" dirty="0"/>
              <a:t>Many to Many Relationships</a:t>
            </a:r>
            <a:br>
              <a:rPr lang="en-US" dirty="0">
                <a:hlinkClick r:id="rId4"/>
              </a:rPr>
            </a:br>
            <a:r>
              <a:rPr lang="en-US" sz="2000" dirty="0">
                <a:hlinkClick r:id="rId4"/>
              </a:rPr>
              <a:t>https://docs.microsoft.com/en-us/power-bi/guidance/relationships-many-to-many</a:t>
            </a:r>
            <a:endParaRPr lang="en-US" sz="2000" dirty="0"/>
          </a:p>
          <a:p>
            <a:r>
              <a:rPr lang="en-US" dirty="0"/>
              <a:t>Model Optimization</a:t>
            </a:r>
            <a:br>
              <a:rPr lang="en-US" dirty="0">
                <a:hlinkClick r:id="rId5"/>
              </a:rPr>
            </a:br>
            <a:r>
              <a:rPr lang="en-US" sz="2000" dirty="0">
                <a:hlinkClick r:id="rId5"/>
              </a:rPr>
              <a:t>https://docs.microsoft.com/en-us/power-bi/guidance/import-modeling-data-reduction</a:t>
            </a:r>
            <a:endParaRPr lang="en-US" sz="2000" dirty="0">
              <a:hlinkClick r:id="rId6"/>
            </a:endParaRPr>
          </a:p>
          <a:p>
            <a:r>
              <a:rPr lang="en-US" dirty="0"/>
              <a:t>DirectQuery Guidance</a:t>
            </a:r>
            <a:br>
              <a:rPr lang="en-US" dirty="0">
                <a:hlinkClick r:id="rId6"/>
              </a:rPr>
            </a:br>
            <a:r>
              <a:rPr lang="en-US" sz="2000" dirty="0">
                <a:hlinkClick r:id="rId6"/>
              </a:rPr>
              <a:t>https://docs.microsoft.com/en-us/power-bi/guidance/directquery-model-guidance</a:t>
            </a:r>
            <a:endParaRPr lang="en-US" sz="2000" dirty="0"/>
          </a:p>
          <a:p>
            <a:endParaRPr lang="en-US" dirty="0"/>
          </a:p>
          <a:p>
            <a:endParaRPr lang="en-US" dirty="0"/>
          </a:p>
        </p:txBody>
      </p:sp>
      <p:sp>
        <p:nvSpPr>
          <p:cNvPr id="2" name="Title 1">
            <a:extLst>
              <a:ext uri="{FF2B5EF4-FFF2-40B4-BE49-F238E27FC236}">
                <a16:creationId xmlns:a16="http://schemas.microsoft.com/office/drawing/2014/main" id="{B139ACF1-D23D-408D-9682-BDF1EE4F5CCB}"/>
              </a:ext>
            </a:extLst>
          </p:cNvPr>
          <p:cNvSpPr>
            <a:spLocks noGrp="1"/>
          </p:cNvSpPr>
          <p:nvPr>
            <p:ph type="ctrTitle"/>
          </p:nvPr>
        </p:nvSpPr>
        <p:spPr>
          <a:xfrm>
            <a:off x="838200" y="1070447"/>
            <a:ext cx="6215743" cy="837089"/>
          </a:xfrm>
        </p:spPr>
        <p:txBody>
          <a:bodyPr>
            <a:normAutofit fontScale="90000"/>
          </a:bodyPr>
          <a:lstStyle/>
          <a:p>
            <a:r>
              <a:rPr lang="en-US" dirty="0"/>
              <a:t>Optimization, Guidelines &amp; Resources</a:t>
            </a:r>
          </a:p>
        </p:txBody>
      </p:sp>
    </p:spTree>
    <p:extLst>
      <p:ext uri="{BB962C8B-B14F-4D97-AF65-F5344CB8AC3E}">
        <p14:creationId xmlns:p14="http://schemas.microsoft.com/office/powerpoint/2010/main" val="216140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92F66-2575-4185-9961-443E6B4134E0}"/>
              </a:ext>
            </a:extLst>
          </p:cNvPr>
          <p:cNvSpPr>
            <a:spLocks noGrp="1"/>
          </p:cNvSpPr>
          <p:nvPr>
            <p:ph idx="1"/>
          </p:nvPr>
        </p:nvSpPr>
        <p:spPr>
          <a:xfrm>
            <a:off x="838200" y="2570922"/>
            <a:ext cx="10515600" cy="3008784"/>
          </a:xfrm>
        </p:spPr>
        <p:txBody>
          <a:bodyPr/>
          <a:lstStyle/>
          <a:p>
            <a:pPr marL="0" indent="0">
              <a:buNone/>
            </a:pPr>
            <a:r>
              <a:rPr lang="en-US" dirty="0"/>
              <a:t>Do your Power BI models suffer from “ambiguous relationships”? Have you expanded your vocabulary while encountering errors trying to relate multiple tables in a data model? </a:t>
            </a:r>
          </a:p>
          <a:p>
            <a:pPr marL="0" indent="0">
              <a:buNone/>
            </a:pPr>
            <a:r>
              <a:rPr lang="en-US" dirty="0"/>
              <a:t>Data modeling is an essential skill in Power BI design and hard problems require creative solutions. In this session, we will enumerate common challenges and demonstrate modeling techniques to resolve them.</a:t>
            </a:r>
          </a:p>
          <a:p>
            <a:endParaRPr lang="en-US" dirty="0"/>
          </a:p>
        </p:txBody>
      </p:sp>
      <p:sp>
        <p:nvSpPr>
          <p:cNvPr id="2" name="Title 1">
            <a:extLst>
              <a:ext uri="{FF2B5EF4-FFF2-40B4-BE49-F238E27FC236}">
                <a16:creationId xmlns:a16="http://schemas.microsoft.com/office/drawing/2014/main" id="{D6D3AC2C-D840-47FD-BD19-0304A3100D27}"/>
              </a:ext>
            </a:extLst>
          </p:cNvPr>
          <p:cNvSpPr>
            <a:spLocks noGrp="1"/>
          </p:cNvSpPr>
          <p:nvPr>
            <p:ph type="ctrTitle"/>
          </p:nvPr>
        </p:nvSpPr>
        <p:spPr>
          <a:xfrm>
            <a:off x="838200" y="1337377"/>
            <a:ext cx="10406270" cy="837089"/>
          </a:xfrm>
        </p:spPr>
        <p:txBody>
          <a:bodyPr>
            <a:normAutofit fontScale="90000"/>
          </a:bodyPr>
          <a:lstStyle/>
          <a:p>
            <a:r>
              <a:rPr lang="en-US" b="1" dirty="0"/>
              <a:t>Data Modeling Solutions for Challenging Data Modeling Problems</a:t>
            </a:r>
            <a:endParaRPr lang="en-US" dirty="0"/>
          </a:p>
        </p:txBody>
      </p:sp>
    </p:spTree>
    <p:extLst>
      <p:ext uri="{BB962C8B-B14F-4D97-AF65-F5344CB8AC3E}">
        <p14:creationId xmlns:p14="http://schemas.microsoft.com/office/powerpoint/2010/main" val="42863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678872" y="850034"/>
            <a:ext cx="11082165" cy="2686034"/>
          </a:xfrm>
        </p:spPr>
        <p:txBody>
          <a:bodyPr anchor="t">
            <a:noAutofit/>
          </a:bodyPr>
          <a:lstStyle/>
          <a:p>
            <a:r>
              <a:rPr lang="en-US" sz="18000" dirty="0">
                <a:solidFill>
                  <a:schemeClr val="bg1">
                    <a:lumMod val="85000"/>
                  </a:schemeClr>
                </a:solidFill>
                <a:latin typeface="Verdana Pro Cond Black" panose="020B0604020202020204" pitchFamily="34" charset="0"/>
                <a:cs typeface="Aharoni" panose="020B0604020202020204" pitchFamily="2" charset="-79"/>
              </a:rPr>
              <a:t>The World is not Flat</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Flat Table</a:t>
            </a:r>
          </a:p>
          <a:p>
            <a:endParaRPr lang="en-US" dirty="0"/>
          </a:p>
        </p:txBody>
      </p:sp>
      <p:pic>
        <p:nvPicPr>
          <p:cNvPr id="4" name="Picture 3">
            <a:extLst>
              <a:ext uri="{FF2B5EF4-FFF2-40B4-BE49-F238E27FC236}">
                <a16:creationId xmlns:a16="http://schemas.microsoft.com/office/drawing/2014/main" id="{3BCB9D63-6897-4FDC-9DAB-A937374F5B96}"/>
              </a:ext>
            </a:extLst>
          </p:cNvPr>
          <p:cNvPicPr>
            <a:picLocks noChangeAspect="1"/>
          </p:cNvPicPr>
          <p:nvPr/>
        </p:nvPicPr>
        <p:blipFill>
          <a:blip r:embed="rId2"/>
          <a:stretch>
            <a:fillRect/>
          </a:stretch>
        </p:blipFill>
        <p:spPr>
          <a:xfrm>
            <a:off x="430963" y="2509997"/>
            <a:ext cx="11434846" cy="4095780"/>
          </a:xfrm>
          <a:prstGeom prst="rect">
            <a:avLst/>
          </a:prstGeom>
          <a:ln w="9525">
            <a:solidFill>
              <a:schemeClr val="bg1">
                <a:lumMod val="50000"/>
              </a:schemeClr>
            </a:solidFill>
          </a:ln>
        </p:spPr>
      </p:pic>
      <p:sp>
        <p:nvSpPr>
          <p:cNvPr id="5" name="Rectangle: Rounded Corners 4">
            <a:extLst>
              <a:ext uri="{FF2B5EF4-FFF2-40B4-BE49-F238E27FC236}">
                <a16:creationId xmlns:a16="http://schemas.microsoft.com/office/drawing/2014/main" id="{0474CD1F-38D5-405C-A02B-47860F917E34}"/>
              </a:ext>
            </a:extLst>
          </p:cNvPr>
          <p:cNvSpPr/>
          <p:nvPr/>
        </p:nvSpPr>
        <p:spPr>
          <a:xfrm>
            <a:off x="478972" y="2509997"/>
            <a:ext cx="2012100" cy="4083636"/>
          </a:xfrm>
          <a:prstGeom prst="roundRect">
            <a:avLst>
              <a:gd name="adj" fmla="val 238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B7D3549-F0DD-43B9-A765-66C85865A2EA}"/>
              </a:ext>
            </a:extLst>
          </p:cNvPr>
          <p:cNvSpPr/>
          <p:nvPr/>
        </p:nvSpPr>
        <p:spPr>
          <a:xfrm>
            <a:off x="2498850" y="2509997"/>
            <a:ext cx="1556855" cy="4083636"/>
          </a:xfrm>
          <a:prstGeom prst="roundRect">
            <a:avLst>
              <a:gd name="adj" fmla="val 238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7410B9C-BF06-45CB-9E7A-4E1FBB754EB8}"/>
              </a:ext>
            </a:extLst>
          </p:cNvPr>
          <p:cNvSpPr/>
          <p:nvPr/>
        </p:nvSpPr>
        <p:spPr>
          <a:xfrm>
            <a:off x="4063483" y="2509997"/>
            <a:ext cx="5590589" cy="4083636"/>
          </a:xfrm>
          <a:prstGeom prst="roundRect">
            <a:avLst>
              <a:gd name="adj" fmla="val 238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1B6810-43AF-440E-B854-F35B697DBEF2}"/>
              </a:ext>
            </a:extLst>
          </p:cNvPr>
          <p:cNvSpPr/>
          <p:nvPr/>
        </p:nvSpPr>
        <p:spPr>
          <a:xfrm>
            <a:off x="9654072" y="2506590"/>
            <a:ext cx="2211737" cy="4083636"/>
          </a:xfrm>
          <a:prstGeom prst="roundRect">
            <a:avLst>
              <a:gd name="adj" fmla="val 2381"/>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5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199" y="365125"/>
            <a:ext cx="11082165" cy="5543306"/>
          </a:xfrm>
        </p:spPr>
        <p:txBody>
          <a:bodyPr anchor="t">
            <a:noAutofit/>
          </a:bodyPr>
          <a:lstStyle/>
          <a:p>
            <a:r>
              <a:rPr lang="en-US" sz="16300" dirty="0">
                <a:solidFill>
                  <a:schemeClr val="bg1">
                    <a:lumMod val="85000"/>
                  </a:schemeClr>
                </a:solidFill>
                <a:latin typeface="Verdana Pro Cond Black" panose="020B0604020202020204" pitchFamily="34" charset="0"/>
                <a:cs typeface="Aharoni" panose="020B0604020202020204" pitchFamily="2" charset="-79"/>
              </a:rPr>
              <a:t>A Star Is Born</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a:xfrm>
            <a:off x="838200" y="1660849"/>
            <a:ext cx="10515600" cy="4599274"/>
          </a:xfrm>
        </p:spPr>
        <p:txBody>
          <a:bodyPr/>
          <a:lstStyle/>
          <a:p>
            <a:pPr marL="0" indent="0">
              <a:buNone/>
            </a:pPr>
            <a:r>
              <a:rPr lang="en-US" sz="6000" dirty="0"/>
              <a:t>Dimensional Model</a:t>
            </a:r>
          </a:p>
          <a:p>
            <a:pPr indent="-457200"/>
            <a:r>
              <a:rPr lang="en-US" sz="4000" dirty="0"/>
              <a:t>General best practice</a:t>
            </a:r>
          </a:p>
          <a:p>
            <a:pPr indent="-457200"/>
            <a:r>
              <a:rPr lang="en-US" sz="4000" dirty="0"/>
              <a:t>Improved performance</a:t>
            </a:r>
          </a:p>
          <a:p>
            <a:pPr indent="-457200"/>
            <a:r>
              <a:rPr lang="en-US" sz="4000" dirty="0"/>
              <a:t>Accurate results</a:t>
            </a:r>
          </a:p>
          <a:p>
            <a:pPr indent="-457200"/>
            <a:r>
              <a:rPr lang="en-US" sz="4000" dirty="0"/>
              <a:t>Not an absolute for simple attributes</a:t>
            </a:r>
          </a:p>
          <a:p>
            <a:pPr indent="-457200"/>
            <a:r>
              <a:rPr lang="en-US" sz="4000" dirty="0"/>
              <a:t>There are (rare) exceptions</a:t>
            </a:r>
            <a:endParaRPr lang="en-US" sz="3600" dirty="0"/>
          </a:p>
          <a:p>
            <a:endParaRPr lang="en-US" dirty="0"/>
          </a:p>
        </p:txBody>
      </p:sp>
      <p:pic>
        <p:nvPicPr>
          <p:cNvPr id="2052" name="Picture 4" descr="Conceptual star schema">
            <a:extLst>
              <a:ext uri="{FF2B5EF4-FFF2-40B4-BE49-F238E27FC236}">
                <a16:creationId xmlns:a16="http://schemas.microsoft.com/office/drawing/2014/main" id="{21D94CC9-F862-4C4B-AAD6-5917813BA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615" y="2713799"/>
            <a:ext cx="4524250" cy="3194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9D6ED0-C193-47B7-B429-399E9DF786FF}"/>
              </a:ext>
            </a:extLst>
          </p:cNvPr>
          <p:cNvPicPr>
            <a:picLocks noChangeAspect="1"/>
          </p:cNvPicPr>
          <p:nvPr/>
        </p:nvPicPr>
        <p:blipFill>
          <a:blip r:embed="rId3"/>
          <a:stretch>
            <a:fillRect/>
          </a:stretch>
        </p:blipFill>
        <p:spPr>
          <a:xfrm>
            <a:off x="5891279" y="2724082"/>
            <a:ext cx="4544278" cy="3184349"/>
          </a:xfrm>
          <a:prstGeom prst="rect">
            <a:avLst/>
          </a:prstGeom>
        </p:spPr>
      </p:pic>
    </p:spTree>
    <p:extLst>
      <p:ext uri="{BB962C8B-B14F-4D97-AF65-F5344CB8AC3E}">
        <p14:creationId xmlns:p14="http://schemas.microsoft.com/office/powerpoint/2010/main" val="173017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2"/>
                                        </p:tgtEl>
                                      </p:cBhvr>
                                    </p:animEffect>
                                    <p:set>
                                      <p:cBhvr>
                                        <p:cTn id="17" dur="1" fill="hold">
                                          <p:stCondLst>
                                            <p:cond delay="499"/>
                                          </p:stCondLst>
                                        </p:cTn>
                                        <p:tgtEl>
                                          <p:spTgt spid="205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199" y="365125"/>
            <a:ext cx="11082165" cy="5543306"/>
          </a:xfrm>
        </p:spPr>
        <p:txBody>
          <a:bodyPr anchor="t">
            <a:noAutofit/>
          </a:bodyPr>
          <a:lstStyle/>
          <a:p>
            <a:r>
              <a:rPr lang="en-US" sz="16300" dirty="0">
                <a:solidFill>
                  <a:schemeClr val="bg1">
                    <a:lumMod val="85000"/>
                  </a:schemeClr>
                </a:solidFill>
                <a:latin typeface="Verdana Pro Cond Black" panose="020B0604020202020204" pitchFamily="34" charset="0"/>
                <a:cs typeface="Aharoni" panose="020B0604020202020204" pitchFamily="2" charset="-79"/>
              </a:rPr>
              <a:t>A Star Is Born</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a:xfrm>
            <a:off x="838200" y="1660849"/>
            <a:ext cx="10515600" cy="4599274"/>
          </a:xfrm>
        </p:spPr>
        <p:txBody>
          <a:bodyPr/>
          <a:lstStyle/>
          <a:p>
            <a:pPr marL="0" indent="0">
              <a:buNone/>
            </a:pPr>
            <a:r>
              <a:rPr lang="en-US" sz="6000" dirty="0"/>
              <a:t>Dimensional Model</a:t>
            </a:r>
          </a:p>
          <a:p>
            <a:pPr indent="-457200"/>
            <a:r>
              <a:rPr lang="en-US" sz="4000" dirty="0"/>
              <a:t>General best practice</a:t>
            </a:r>
          </a:p>
          <a:p>
            <a:pPr indent="-457200"/>
            <a:r>
              <a:rPr lang="en-US" sz="4000" dirty="0"/>
              <a:t>Improved performance</a:t>
            </a:r>
          </a:p>
          <a:p>
            <a:pPr indent="-457200"/>
            <a:r>
              <a:rPr lang="en-US" sz="4000" dirty="0"/>
              <a:t>Accurate results</a:t>
            </a:r>
          </a:p>
          <a:p>
            <a:pPr indent="-457200"/>
            <a:r>
              <a:rPr lang="en-US" sz="4000" dirty="0"/>
              <a:t>Not an absolute for simple attributes</a:t>
            </a:r>
          </a:p>
          <a:p>
            <a:pPr indent="-457200"/>
            <a:r>
              <a:rPr lang="en-US" sz="4000" dirty="0"/>
              <a:t>There are (rare) exceptions</a:t>
            </a:r>
            <a:endParaRPr lang="en-US" sz="3600" dirty="0"/>
          </a:p>
          <a:p>
            <a:endParaRPr lang="en-US" dirty="0"/>
          </a:p>
        </p:txBody>
      </p:sp>
    </p:spTree>
    <p:extLst>
      <p:ext uri="{BB962C8B-B14F-4D97-AF65-F5344CB8AC3E}">
        <p14:creationId xmlns:p14="http://schemas.microsoft.com/office/powerpoint/2010/main" val="345231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CB575C-AB5E-4F3C-8595-F0BCC1B922D0}"/>
              </a:ext>
            </a:extLst>
          </p:cNvPr>
          <p:cNvSpPr>
            <a:spLocks noGrp="1"/>
          </p:cNvSpPr>
          <p:nvPr>
            <p:ph idx="1"/>
          </p:nvPr>
        </p:nvSpPr>
        <p:spPr>
          <a:xfrm>
            <a:off x="838200" y="1371955"/>
            <a:ext cx="3239289" cy="659835"/>
          </a:xfrm>
        </p:spPr>
        <p:txBody>
          <a:bodyPr/>
          <a:lstStyle/>
          <a:p>
            <a:pPr marL="0" indent="0">
              <a:buNone/>
            </a:pPr>
            <a:r>
              <a:rPr lang="en-US" dirty="0"/>
              <a:t>Who defined them?</a:t>
            </a:r>
          </a:p>
        </p:txBody>
      </p:sp>
      <p:sp>
        <p:nvSpPr>
          <p:cNvPr id="3" name="Title 2">
            <a:extLst>
              <a:ext uri="{FF2B5EF4-FFF2-40B4-BE49-F238E27FC236}">
                <a16:creationId xmlns:a16="http://schemas.microsoft.com/office/drawing/2014/main" id="{5BB912FF-8C13-46F6-831F-EC18FC0DA5F2}"/>
              </a:ext>
            </a:extLst>
          </p:cNvPr>
          <p:cNvSpPr>
            <a:spLocks noGrp="1"/>
          </p:cNvSpPr>
          <p:nvPr>
            <p:ph type="ctrTitle"/>
          </p:nvPr>
        </p:nvSpPr>
        <p:spPr>
          <a:xfrm>
            <a:off x="838200" y="628386"/>
            <a:ext cx="10515600" cy="837089"/>
          </a:xfrm>
        </p:spPr>
        <p:txBody>
          <a:bodyPr>
            <a:normAutofit/>
          </a:bodyPr>
          <a:lstStyle/>
          <a:p>
            <a:r>
              <a:rPr lang="en-US" dirty="0"/>
              <a:t>Dimensional Modeling Rules</a:t>
            </a:r>
          </a:p>
        </p:txBody>
      </p:sp>
      <p:pic>
        <p:nvPicPr>
          <p:cNvPr id="1026" name="Picture 2" descr="Kimball Group on Bench">
            <a:extLst>
              <a:ext uri="{FF2B5EF4-FFF2-40B4-BE49-F238E27FC236}">
                <a16:creationId xmlns:a16="http://schemas.microsoft.com/office/drawing/2014/main" id="{1F5EC751-34DE-4EAB-AF09-4544238D9E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6" b="17579"/>
          <a:stretch/>
        </p:blipFill>
        <p:spPr bwMode="auto">
          <a:xfrm>
            <a:off x="851594" y="2775359"/>
            <a:ext cx="3266078" cy="2913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ot;Step Brothers&quot;">
            <a:extLst>
              <a:ext uri="{FF2B5EF4-FFF2-40B4-BE49-F238E27FC236}">
                <a16:creationId xmlns:a16="http://schemas.microsoft.com/office/drawing/2014/main" id="{77BCF34E-ECE4-4BF2-9F54-0FA6B10A0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214" y="3201990"/>
            <a:ext cx="4016496" cy="222452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939BD466-93F0-4EA2-ACD3-FFB1853C6357}"/>
              </a:ext>
            </a:extLst>
          </p:cNvPr>
          <p:cNvSpPr txBox="1">
            <a:spLocks/>
          </p:cNvSpPr>
          <p:nvPr/>
        </p:nvSpPr>
        <p:spPr>
          <a:xfrm>
            <a:off x="851594" y="1879126"/>
            <a:ext cx="3239289" cy="517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…these people:</a:t>
            </a:r>
          </a:p>
        </p:txBody>
      </p:sp>
      <p:sp>
        <p:nvSpPr>
          <p:cNvPr id="11" name="Content Placeholder 1">
            <a:extLst>
              <a:ext uri="{FF2B5EF4-FFF2-40B4-BE49-F238E27FC236}">
                <a16:creationId xmlns:a16="http://schemas.microsoft.com/office/drawing/2014/main" id="{5DA44ED1-ED23-44E0-AD7B-59535DC62AD1}"/>
              </a:ext>
            </a:extLst>
          </p:cNvPr>
          <p:cNvSpPr txBox="1">
            <a:spLocks/>
          </p:cNvSpPr>
          <p:nvPr/>
        </p:nvSpPr>
        <p:spPr>
          <a:xfrm>
            <a:off x="4077489" y="1879126"/>
            <a:ext cx="6292638" cy="659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…not to be confused with these people:</a:t>
            </a:r>
          </a:p>
        </p:txBody>
      </p:sp>
      <p:sp>
        <p:nvSpPr>
          <p:cNvPr id="12" name="Content Placeholder 1">
            <a:extLst>
              <a:ext uri="{FF2B5EF4-FFF2-40B4-BE49-F238E27FC236}">
                <a16:creationId xmlns:a16="http://schemas.microsoft.com/office/drawing/2014/main" id="{42042A86-1CBC-4FD8-8E16-91A0CFCB5BE0}"/>
              </a:ext>
            </a:extLst>
          </p:cNvPr>
          <p:cNvSpPr txBox="1">
            <a:spLocks/>
          </p:cNvSpPr>
          <p:nvPr/>
        </p:nvSpPr>
        <p:spPr>
          <a:xfrm>
            <a:off x="838199" y="5817925"/>
            <a:ext cx="3239289" cy="499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hlinkClick r:id="rId4"/>
              </a:rPr>
              <a:t>KimballGroup.com</a:t>
            </a:r>
            <a:endParaRPr lang="en-US" sz="3600" dirty="0"/>
          </a:p>
        </p:txBody>
      </p:sp>
    </p:spTree>
    <p:extLst>
      <p:ext uri="{BB962C8B-B14F-4D97-AF65-F5344CB8AC3E}">
        <p14:creationId xmlns:p14="http://schemas.microsoft.com/office/powerpoint/2010/main" val="82526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nodeType="withEffect">
                                  <p:stCondLst>
                                    <p:cond delay="0"/>
                                  </p:stCondLst>
                                  <p:childTnLst>
                                    <p:animEffect transition="out" filter="fade">
                                      <p:cBhvr>
                                        <p:cTn id="28" dur="500"/>
                                        <p:tgtEl>
                                          <p:spTgt spid="1032"/>
                                        </p:tgtEl>
                                      </p:cBhvr>
                                    </p:animEffect>
                                    <p:set>
                                      <p:cBhvr>
                                        <p:cTn id="29"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CB575C-AB5E-4F3C-8595-F0BCC1B922D0}"/>
              </a:ext>
            </a:extLst>
          </p:cNvPr>
          <p:cNvSpPr>
            <a:spLocks noGrp="1"/>
          </p:cNvSpPr>
          <p:nvPr>
            <p:ph idx="1"/>
          </p:nvPr>
        </p:nvSpPr>
        <p:spPr>
          <a:xfrm>
            <a:off x="838200" y="1371955"/>
            <a:ext cx="3239289" cy="659835"/>
          </a:xfrm>
        </p:spPr>
        <p:txBody>
          <a:bodyPr/>
          <a:lstStyle/>
          <a:p>
            <a:pPr marL="0" indent="0">
              <a:buNone/>
            </a:pPr>
            <a:r>
              <a:rPr lang="en-US" dirty="0"/>
              <a:t>Who defined them?</a:t>
            </a:r>
          </a:p>
        </p:txBody>
      </p:sp>
      <p:sp>
        <p:nvSpPr>
          <p:cNvPr id="3" name="Title 2">
            <a:extLst>
              <a:ext uri="{FF2B5EF4-FFF2-40B4-BE49-F238E27FC236}">
                <a16:creationId xmlns:a16="http://schemas.microsoft.com/office/drawing/2014/main" id="{5BB912FF-8C13-46F6-831F-EC18FC0DA5F2}"/>
              </a:ext>
            </a:extLst>
          </p:cNvPr>
          <p:cNvSpPr>
            <a:spLocks noGrp="1"/>
          </p:cNvSpPr>
          <p:nvPr>
            <p:ph type="ctrTitle"/>
          </p:nvPr>
        </p:nvSpPr>
        <p:spPr>
          <a:xfrm>
            <a:off x="838200" y="628386"/>
            <a:ext cx="10515600" cy="837089"/>
          </a:xfrm>
        </p:spPr>
        <p:txBody>
          <a:bodyPr>
            <a:normAutofit/>
          </a:bodyPr>
          <a:lstStyle/>
          <a:p>
            <a:r>
              <a:rPr lang="en-US" dirty="0"/>
              <a:t>Dimensional Modeling Rules</a:t>
            </a:r>
          </a:p>
        </p:txBody>
      </p:sp>
      <p:pic>
        <p:nvPicPr>
          <p:cNvPr id="1026" name="Picture 2" descr="Kimball Group on Bench">
            <a:extLst>
              <a:ext uri="{FF2B5EF4-FFF2-40B4-BE49-F238E27FC236}">
                <a16:creationId xmlns:a16="http://schemas.microsoft.com/office/drawing/2014/main" id="{1F5EC751-34DE-4EAB-AF09-4544238D9E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6" b="17579"/>
          <a:stretch/>
        </p:blipFill>
        <p:spPr bwMode="auto">
          <a:xfrm>
            <a:off x="851594" y="2775359"/>
            <a:ext cx="3266078" cy="2913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47A6D1-7B74-4113-8D73-111A4957EBD0}"/>
              </a:ext>
            </a:extLst>
          </p:cNvPr>
          <p:cNvSpPr txBox="1"/>
          <p:nvPr/>
        </p:nvSpPr>
        <p:spPr>
          <a:xfrm>
            <a:off x="4357793" y="2804527"/>
            <a:ext cx="7749833" cy="3570208"/>
          </a:xfrm>
          <a:prstGeom prst="rect">
            <a:avLst/>
          </a:prstGeom>
          <a:noFill/>
        </p:spPr>
        <p:txBody>
          <a:bodyPr wrap="square" rtlCol="0">
            <a:spAutoFit/>
          </a:bodyPr>
          <a:lstStyle/>
          <a:p>
            <a:r>
              <a:rPr lang="en-US" b="1" dirty="0">
                <a:latin typeface="Open Sans"/>
              </a:rPr>
              <a:t>Steps</a:t>
            </a:r>
            <a:r>
              <a:rPr lang="en-US" dirty="0">
                <a:latin typeface="Open Sans"/>
              </a:rPr>
              <a:t>:</a:t>
            </a:r>
          </a:p>
          <a:p>
            <a:pPr marL="342900" indent="-342900">
              <a:buFont typeface="+mj-lt"/>
              <a:buAutoNum type="arabicPeriod"/>
            </a:pPr>
            <a:r>
              <a:rPr lang="en-US" sz="1600" b="1" dirty="0">
                <a:latin typeface="Open Sans"/>
              </a:rPr>
              <a:t>Load detailed atomic data </a:t>
            </a:r>
            <a:r>
              <a:rPr lang="en-US" sz="1600" dirty="0">
                <a:latin typeface="Open Sans"/>
              </a:rPr>
              <a:t>into dimensional structures</a:t>
            </a:r>
          </a:p>
          <a:p>
            <a:pPr marL="342900" indent="-342900">
              <a:buFont typeface="+mj-lt"/>
              <a:buAutoNum type="arabicPeriod"/>
            </a:pPr>
            <a:r>
              <a:rPr lang="en-US" sz="1600" b="1" dirty="0">
                <a:latin typeface="Open Sans"/>
              </a:rPr>
              <a:t>Structure dimensional models </a:t>
            </a:r>
            <a:r>
              <a:rPr lang="en-US" sz="1600" dirty="0">
                <a:latin typeface="Open Sans"/>
              </a:rPr>
              <a:t>around business processes</a:t>
            </a:r>
          </a:p>
          <a:p>
            <a:pPr marL="342900" indent="-342900">
              <a:buFont typeface="+mj-lt"/>
              <a:buAutoNum type="arabicPeriod"/>
            </a:pPr>
            <a:r>
              <a:rPr lang="en-US" sz="1600" dirty="0">
                <a:latin typeface="Open Sans"/>
              </a:rPr>
              <a:t>Ensure that every fact table has an </a:t>
            </a:r>
            <a:r>
              <a:rPr lang="en-US" sz="1600" b="1" dirty="0">
                <a:latin typeface="Open Sans"/>
              </a:rPr>
              <a:t>associated date dimension table</a:t>
            </a:r>
          </a:p>
          <a:p>
            <a:pPr marL="342900" indent="-342900">
              <a:buFont typeface="+mj-lt"/>
              <a:buAutoNum type="arabicPeriod"/>
            </a:pPr>
            <a:r>
              <a:rPr lang="en-US" sz="1600" dirty="0">
                <a:latin typeface="Open Sans"/>
              </a:rPr>
              <a:t>Ensure that all facts in a single fact table are at the </a:t>
            </a:r>
            <a:r>
              <a:rPr lang="en-US" sz="1600" b="1" dirty="0">
                <a:latin typeface="Open Sans"/>
              </a:rPr>
              <a:t>same grain</a:t>
            </a:r>
            <a:r>
              <a:rPr lang="en-US" sz="1600" dirty="0">
                <a:latin typeface="Open Sans"/>
              </a:rPr>
              <a:t> or level of detail</a:t>
            </a:r>
          </a:p>
          <a:p>
            <a:pPr marL="342900" indent="-342900">
              <a:buFont typeface="+mj-lt"/>
              <a:buAutoNum type="arabicPeriod"/>
            </a:pPr>
            <a:r>
              <a:rPr lang="en-US" sz="1600" dirty="0">
                <a:latin typeface="Open Sans"/>
              </a:rPr>
              <a:t>Resolve </a:t>
            </a:r>
            <a:r>
              <a:rPr lang="en-US" sz="1600" b="1" dirty="0">
                <a:latin typeface="Open Sans"/>
              </a:rPr>
              <a:t>many-to-many relationships </a:t>
            </a:r>
            <a:r>
              <a:rPr lang="en-US" sz="1600" dirty="0">
                <a:latin typeface="Open Sans"/>
              </a:rPr>
              <a:t>in fact tables</a:t>
            </a:r>
          </a:p>
          <a:p>
            <a:pPr marL="342900" indent="-342900">
              <a:buFont typeface="+mj-lt"/>
              <a:buAutoNum type="arabicPeriod"/>
            </a:pPr>
            <a:r>
              <a:rPr lang="en-US" sz="1600" dirty="0">
                <a:latin typeface="Open Sans"/>
              </a:rPr>
              <a:t>Resolve </a:t>
            </a:r>
            <a:r>
              <a:rPr lang="en-US" sz="1600" b="1" dirty="0">
                <a:latin typeface="Open Sans"/>
              </a:rPr>
              <a:t>many-to-one relationships in dimension tables</a:t>
            </a:r>
          </a:p>
          <a:p>
            <a:pPr marL="342900" indent="-342900">
              <a:buFont typeface="+mj-lt"/>
              <a:buAutoNum type="arabicPeriod"/>
            </a:pPr>
            <a:r>
              <a:rPr lang="en-US" sz="1600" dirty="0">
                <a:latin typeface="Open Sans"/>
              </a:rPr>
              <a:t>Store </a:t>
            </a:r>
            <a:r>
              <a:rPr lang="en-US" sz="1600" b="1" dirty="0">
                <a:latin typeface="Open Sans"/>
              </a:rPr>
              <a:t>report labels and filter domain values </a:t>
            </a:r>
            <a:r>
              <a:rPr lang="en-US" sz="1600" dirty="0">
                <a:latin typeface="Open Sans"/>
              </a:rPr>
              <a:t>in dimension tables</a:t>
            </a:r>
          </a:p>
          <a:p>
            <a:pPr marL="342900" indent="-342900">
              <a:buFont typeface="+mj-lt"/>
              <a:buAutoNum type="arabicPeriod"/>
            </a:pPr>
            <a:r>
              <a:rPr lang="en-US" sz="1600" dirty="0">
                <a:latin typeface="Open Sans"/>
              </a:rPr>
              <a:t>Make certain that dimension tables </a:t>
            </a:r>
            <a:r>
              <a:rPr lang="en-US" sz="1600" b="1" dirty="0">
                <a:latin typeface="Open Sans"/>
              </a:rPr>
              <a:t>use a surrogate key</a:t>
            </a:r>
          </a:p>
          <a:p>
            <a:pPr marL="342900" indent="-342900">
              <a:buFont typeface="+mj-lt"/>
              <a:buAutoNum type="arabicPeriod"/>
            </a:pPr>
            <a:r>
              <a:rPr lang="en-US" sz="1600" dirty="0">
                <a:latin typeface="Open Sans"/>
              </a:rPr>
              <a:t>Create </a:t>
            </a:r>
            <a:r>
              <a:rPr lang="en-US" sz="1600" b="1" dirty="0">
                <a:latin typeface="Open Sans"/>
              </a:rPr>
              <a:t>conformed dimensions </a:t>
            </a:r>
            <a:r>
              <a:rPr lang="en-US" sz="1600" dirty="0">
                <a:latin typeface="Open Sans"/>
              </a:rPr>
              <a:t>to integrate data across the enterprise</a:t>
            </a:r>
          </a:p>
          <a:p>
            <a:pPr marL="342900" indent="-342900">
              <a:buFont typeface="+mj-lt"/>
              <a:buAutoNum type="arabicPeriod"/>
            </a:pPr>
            <a:r>
              <a:rPr lang="en-US" sz="1600" b="1" dirty="0">
                <a:latin typeface="Open Sans"/>
              </a:rPr>
              <a:t>Continuously balance requirements and realities </a:t>
            </a:r>
            <a:br>
              <a:rPr lang="en-US" sz="1600" dirty="0">
                <a:latin typeface="Open Sans"/>
              </a:rPr>
            </a:br>
            <a:r>
              <a:rPr lang="en-US" sz="1600" dirty="0">
                <a:latin typeface="Open Sans"/>
              </a:rPr>
              <a:t>to deliver a DW/BI solution that’s accepted by </a:t>
            </a:r>
            <a:br>
              <a:rPr lang="en-US" sz="1600" dirty="0">
                <a:latin typeface="Open Sans"/>
              </a:rPr>
            </a:br>
            <a:r>
              <a:rPr lang="en-US" sz="1600" dirty="0">
                <a:latin typeface="Open Sans"/>
              </a:rPr>
              <a:t>business users and that supports their </a:t>
            </a:r>
            <a:br>
              <a:rPr lang="en-US" sz="1600" dirty="0">
                <a:latin typeface="Open Sans"/>
              </a:rPr>
            </a:br>
            <a:r>
              <a:rPr lang="en-US" sz="1600" b="1" dirty="0">
                <a:latin typeface="Open Sans"/>
              </a:rPr>
              <a:t>decision-making</a:t>
            </a:r>
          </a:p>
        </p:txBody>
      </p:sp>
      <p:sp>
        <p:nvSpPr>
          <p:cNvPr id="5" name="Rectangle 4">
            <a:extLst>
              <a:ext uri="{FF2B5EF4-FFF2-40B4-BE49-F238E27FC236}">
                <a16:creationId xmlns:a16="http://schemas.microsoft.com/office/drawing/2014/main" id="{BE6BABA0-2C88-4CFD-8339-73128540159E}"/>
              </a:ext>
            </a:extLst>
          </p:cNvPr>
          <p:cNvSpPr/>
          <p:nvPr/>
        </p:nvSpPr>
        <p:spPr>
          <a:xfrm>
            <a:off x="4317610" y="1463648"/>
            <a:ext cx="3466353" cy="1354217"/>
          </a:xfrm>
          <a:prstGeom prst="rect">
            <a:avLst/>
          </a:prstGeom>
        </p:spPr>
        <p:txBody>
          <a:bodyPr wrap="square">
            <a:spAutoFit/>
          </a:bodyPr>
          <a:lstStyle/>
          <a:p>
            <a:r>
              <a:rPr lang="en-US" b="1" dirty="0">
                <a:solidFill>
                  <a:srgbClr val="231F20"/>
                </a:solidFill>
                <a:latin typeface="Open Sans"/>
              </a:rPr>
              <a:t>Process</a:t>
            </a:r>
            <a:r>
              <a:rPr lang="en-US" dirty="0">
                <a:solidFill>
                  <a:srgbClr val="231F20"/>
                </a:solidFill>
                <a:latin typeface="Open Sans"/>
              </a:rPr>
              <a:t>:</a:t>
            </a:r>
          </a:p>
          <a:p>
            <a:pPr marL="342900" indent="-342900">
              <a:buFont typeface="+mj-lt"/>
              <a:buAutoNum type="arabicPeriod"/>
            </a:pPr>
            <a:r>
              <a:rPr lang="en-US" sz="1600" dirty="0">
                <a:latin typeface="Open Sans"/>
              </a:rPr>
              <a:t>Select the business process</a:t>
            </a:r>
          </a:p>
          <a:p>
            <a:pPr marL="342900" indent="-342900">
              <a:buFont typeface="+mj-lt"/>
              <a:buAutoNum type="arabicPeriod"/>
            </a:pPr>
            <a:r>
              <a:rPr lang="en-US" sz="1600" dirty="0">
                <a:latin typeface="Open Sans"/>
              </a:rPr>
              <a:t>Declare the grain</a:t>
            </a:r>
          </a:p>
          <a:p>
            <a:pPr marL="342900" indent="-342900">
              <a:buFont typeface="+mj-lt"/>
              <a:buAutoNum type="arabicPeriod"/>
            </a:pPr>
            <a:r>
              <a:rPr lang="en-US" sz="1600" dirty="0">
                <a:latin typeface="Open Sans"/>
              </a:rPr>
              <a:t>Identify the dimensions</a:t>
            </a:r>
          </a:p>
          <a:p>
            <a:pPr marL="342900" indent="-342900">
              <a:buFont typeface="+mj-lt"/>
              <a:buAutoNum type="arabicPeriod"/>
            </a:pPr>
            <a:r>
              <a:rPr lang="en-US" sz="1600" dirty="0">
                <a:latin typeface="Open Sans"/>
              </a:rPr>
              <a:t>Identify the facts</a:t>
            </a:r>
          </a:p>
        </p:txBody>
      </p:sp>
      <p:sp>
        <p:nvSpPr>
          <p:cNvPr id="10" name="Content Placeholder 1">
            <a:extLst>
              <a:ext uri="{FF2B5EF4-FFF2-40B4-BE49-F238E27FC236}">
                <a16:creationId xmlns:a16="http://schemas.microsoft.com/office/drawing/2014/main" id="{939BD466-93F0-4EA2-ACD3-FFB1853C6357}"/>
              </a:ext>
            </a:extLst>
          </p:cNvPr>
          <p:cNvSpPr txBox="1">
            <a:spLocks/>
          </p:cNvSpPr>
          <p:nvPr/>
        </p:nvSpPr>
        <p:spPr>
          <a:xfrm>
            <a:off x="851594" y="1879126"/>
            <a:ext cx="3239289" cy="517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…these people:</a:t>
            </a:r>
          </a:p>
        </p:txBody>
      </p:sp>
      <p:sp>
        <p:nvSpPr>
          <p:cNvPr id="12" name="Content Placeholder 1">
            <a:extLst>
              <a:ext uri="{FF2B5EF4-FFF2-40B4-BE49-F238E27FC236}">
                <a16:creationId xmlns:a16="http://schemas.microsoft.com/office/drawing/2014/main" id="{42042A86-1CBC-4FD8-8E16-91A0CFCB5BE0}"/>
              </a:ext>
            </a:extLst>
          </p:cNvPr>
          <p:cNvSpPr txBox="1">
            <a:spLocks/>
          </p:cNvSpPr>
          <p:nvPr/>
        </p:nvSpPr>
        <p:spPr>
          <a:xfrm>
            <a:off x="838199" y="5817925"/>
            <a:ext cx="3239289" cy="499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hlinkClick r:id="rId3"/>
              </a:rPr>
              <a:t>KimballGroup.com</a:t>
            </a:r>
            <a:endParaRPr lang="en-US" sz="3600" dirty="0"/>
          </a:p>
        </p:txBody>
      </p:sp>
    </p:spTree>
    <p:extLst>
      <p:ext uri="{BB962C8B-B14F-4D97-AF65-F5344CB8AC3E}">
        <p14:creationId xmlns:p14="http://schemas.microsoft.com/office/powerpoint/2010/main" val="18850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500"/>
                                        <p:tgtEl>
                                          <p:spTgt spid="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Effect transition="in" filter="fade">
                                      <p:cBhvr>
                                        <p:cTn id="72" dur="500"/>
                                        <p:tgtEl>
                                          <p:spTgt spid="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fade">
                                      <p:cBhvr>
                                        <p:cTn id="77" dur="500"/>
                                        <p:tgtEl>
                                          <p:spTgt spid="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fade">
                                      <p:cBhvr>
                                        <p:cTn id="82" dur="500"/>
                                        <p:tgtEl>
                                          <p:spTgt spid="4">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Effect transition="in" filter="fade">
                                      <p:cBhvr>
                                        <p:cTn id="87" dur="500"/>
                                        <p:tgtEl>
                                          <p:spTgt spid="4">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
                                            <p:txEl>
                                              <p:pRg st="9" end="9"/>
                                            </p:txEl>
                                          </p:spTgt>
                                        </p:tgtEl>
                                        <p:attrNameLst>
                                          <p:attrName>style.visibility</p:attrName>
                                        </p:attrNameLst>
                                      </p:cBhvr>
                                      <p:to>
                                        <p:strVal val="visible"/>
                                      </p:to>
                                    </p:set>
                                    <p:animEffect transition="in" filter="fade">
                                      <p:cBhvr>
                                        <p:cTn id="92" dur="500"/>
                                        <p:tgtEl>
                                          <p:spTgt spid="4">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xEl>
                                              <p:pRg st="10" end="10"/>
                                            </p:txEl>
                                          </p:spTgt>
                                        </p:tgtEl>
                                        <p:attrNameLst>
                                          <p:attrName>style.visibility</p:attrName>
                                        </p:attrNameLst>
                                      </p:cBhvr>
                                      <p:to>
                                        <p:strVal val="visible"/>
                                      </p:to>
                                    </p:set>
                                    <p:animEffect transition="in" filter="fade">
                                      <p:cBhvr>
                                        <p:cTn id="9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199" y="365125"/>
            <a:ext cx="11082165" cy="2686034"/>
          </a:xfrm>
        </p:spPr>
        <p:txBody>
          <a:bodyPr anchor="t">
            <a:noAutofit/>
          </a:bodyPr>
          <a:lstStyle/>
          <a:p>
            <a:r>
              <a:rPr lang="en-US" sz="16300" dirty="0">
                <a:solidFill>
                  <a:schemeClr val="bg1">
                    <a:lumMod val="85000"/>
                  </a:schemeClr>
                </a:solidFill>
                <a:latin typeface="Verdana Pro Cond Black" panose="020B0604020202020204" pitchFamily="34" charset="0"/>
                <a:cs typeface="Aharoni" panose="020B0604020202020204" pitchFamily="2" charset="-79"/>
              </a:rPr>
              <a:t>Role Playing</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Role Playing</a:t>
            </a:r>
          </a:p>
          <a:p>
            <a:endParaRPr lang="en-US" dirty="0"/>
          </a:p>
        </p:txBody>
      </p:sp>
      <p:pic>
        <p:nvPicPr>
          <p:cNvPr id="3078" name="Picture 6" descr="The Benefits Of Role Play | Wannabees Family Play Town">
            <a:extLst>
              <a:ext uri="{FF2B5EF4-FFF2-40B4-BE49-F238E27FC236}">
                <a16:creationId xmlns:a16="http://schemas.microsoft.com/office/drawing/2014/main" id="{FE6F413E-A263-4D04-970C-67969BC09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953" y="365125"/>
            <a:ext cx="3976384" cy="267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87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078"/>
                                        </p:tgtEl>
                                      </p:cBhvr>
                                    </p:animEffect>
                                    <p:set>
                                      <p:cBhvr>
                                        <p:cTn id="11"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3E98-14A4-43B3-9660-28F669F9D076}"/>
              </a:ext>
            </a:extLst>
          </p:cNvPr>
          <p:cNvSpPr>
            <a:spLocks noGrp="1"/>
          </p:cNvSpPr>
          <p:nvPr>
            <p:ph type="ctrTitle"/>
          </p:nvPr>
        </p:nvSpPr>
        <p:spPr>
          <a:xfrm>
            <a:off x="838199" y="365125"/>
            <a:ext cx="11082165" cy="2686034"/>
          </a:xfrm>
        </p:spPr>
        <p:txBody>
          <a:bodyPr anchor="t">
            <a:noAutofit/>
          </a:bodyPr>
          <a:lstStyle/>
          <a:p>
            <a:r>
              <a:rPr lang="en-US" sz="16300" dirty="0">
                <a:solidFill>
                  <a:schemeClr val="bg1">
                    <a:lumMod val="85000"/>
                  </a:schemeClr>
                </a:solidFill>
                <a:latin typeface="Verdana Pro Cond Black" panose="020B0604020202020204" pitchFamily="34" charset="0"/>
                <a:cs typeface="Aharoni" panose="020B0604020202020204" pitchFamily="2" charset="-79"/>
              </a:rPr>
              <a:t>Role Playing</a:t>
            </a:r>
          </a:p>
        </p:txBody>
      </p:sp>
      <p:sp>
        <p:nvSpPr>
          <p:cNvPr id="3" name="Content Placeholder 2">
            <a:extLst>
              <a:ext uri="{FF2B5EF4-FFF2-40B4-BE49-F238E27FC236}">
                <a16:creationId xmlns:a16="http://schemas.microsoft.com/office/drawing/2014/main" id="{EF794E25-E0BE-44CD-8D2F-6F232E2D9627}"/>
              </a:ext>
            </a:extLst>
          </p:cNvPr>
          <p:cNvSpPr>
            <a:spLocks noGrp="1"/>
          </p:cNvSpPr>
          <p:nvPr>
            <p:ph idx="1"/>
          </p:nvPr>
        </p:nvSpPr>
        <p:spPr/>
        <p:txBody>
          <a:bodyPr/>
          <a:lstStyle/>
          <a:p>
            <a:pPr marL="0" indent="0">
              <a:buNone/>
            </a:pPr>
            <a:r>
              <a:rPr lang="en-US" sz="6000" dirty="0"/>
              <a:t>Role Playing</a:t>
            </a:r>
          </a:p>
          <a:p>
            <a:endParaRPr lang="en-US" dirty="0"/>
          </a:p>
        </p:txBody>
      </p:sp>
      <p:pic>
        <p:nvPicPr>
          <p:cNvPr id="3074" name="Picture 2" descr="A model diagram now contains four tables: Date, Flight, Departure Airport, and Arrival Airport. The relationship design is described in the following paragraph.">
            <a:extLst>
              <a:ext uri="{FF2B5EF4-FFF2-40B4-BE49-F238E27FC236}">
                <a16:creationId xmlns:a16="http://schemas.microsoft.com/office/drawing/2014/main" id="{8726A197-034D-4890-8BF5-21713A96B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37" y="2973151"/>
            <a:ext cx="3668071" cy="18202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model diagram contains two tables: Sales and Date. The Sales table includes six measures. The relationship design is described in the following paragraph.">
            <a:extLst>
              <a:ext uri="{FF2B5EF4-FFF2-40B4-BE49-F238E27FC236}">
                <a16:creationId xmlns:a16="http://schemas.microsoft.com/office/drawing/2014/main" id="{6CF49D33-CB41-43DD-ACA1-F92A07B2A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40" y="2973151"/>
            <a:ext cx="3321513" cy="2063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513895D-F38F-4F76-8609-4CE9A8DAC4E4}"/>
              </a:ext>
            </a:extLst>
          </p:cNvPr>
          <p:cNvPicPr>
            <a:picLocks noChangeAspect="1"/>
          </p:cNvPicPr>
          <p:nvPr/>
        </p:nvPicPr>
        <p:blipFill>
          <a:blip r:embed="rId4"/>
          <a:stretch>
            <a:fillRect/>
          </a:stretch>
        </p:blipFill>
        <p:spPr>
          <a:xfrm>
            <a:off x="7803685" y="1762214"/>
            <a:ext cx="3787652" cy="3716125"/>
          </a:xfrm>
          <a:prstGeom prst="rect">
            <a:avLst/>
          </a:prstGeom>
        </p:spPr>
      </p:pic>
    </p:spTree>
    <p:extLst>
      <p:ext uri="{BB962C8B-B14F-4D97-AF65-F5344CB8AC3E}">
        <p14:creationId xmlns:p14="http://schemas.microsoft.com/office/powerpoint/2010/main" val="148372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_presentation_template_full_ver" id="{3A39C169-14E8-4481-8F44-23384C30C154}" vid="{C0204040-058F-4BE7-845A-49ED6D21416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329D872050EA4DA4A421E574D39842" ma:contentTypeVersion="13" ma:contentTypeDescription="Create a new document." ma:contentTypeScope="" ma:versionID="3a05766e9eee68e6425c319d9d60eaf5">
  <xsd:schema xmlns:xsd="http://www.w3.org/2001/XMLSchema" xmlns:xs="http://www.w3.org/2001/XMLSchema" xmlns:p="http://schemas.microsoft.com/office/2006/metadata/properties" xmlns:ns3="b545ab9c-6318-48e4-a59a-a6ac54f86b8e" xmlns:ns4="c593c277-d326-45e3-af9d-39e2d6b99fb2" targetNamespace="http://schemas.microsoft.com/office/2006/metadata/properties" ma:root="true" ma:fieldsID="53c1db3841f2420d1c05e544c201cd7f" ns3:_="" ns4:_="">
    <xsd:import namespace="b545ab9c-6318-48e4-a59a-a6ac54f86b8e"/>
    <xsd:import namespace="c593c277-d326-45e3-af9d-39e2d6b99fb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5ab9c-6318-48e4-a59a-a6ac54f86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93c277-d326-45e3-af9d-39e2d6b99f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EA5EFE-245F-4524-88BC-1E1580950542}">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 ds:uri="c593c277-d326-45e3-af9d-39e2d6b99fb2"/>
    <ds:schemaRef ds:uri="b545ab9c-6318-48e4-a59a-a6ac54f86b8e"/>
    <ds:schemaRef ds:uri="http://purl.org/dc/dcmitype/"/>
    <ds:schemaRef ds:uri="http://purl.org/dc/elements/1.1/"/>
  </ds:schemaRefs>
</ds:datastoreItem>
</file>

<file path=customXml/itemProps2.xml><?xml version="1.0" encoding="utf-8"?>
<ds:datastoreItem xmlns:ds="http://schemas.openxmlformats.org/officeDocument/2006/customXml" ds:itemID="{43D07293-26EA-47CF-84B3-01A41F3A1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5ab9c-6318-48e4-a59a-a6ac54f86b8e"/>
    <ds:schemaRef ds:uri="c593c277-d326-45e3-af9d-39e2d6b99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989FDC-2F08-4915-ACCF-980349DB02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Mizuho PBI POC- Kick Off Meeting Presentation</Template>
  <TotalTime>4294</TotalTime>
  <Words>469</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AvantGarde Bk BT Book</vt:lpstr>
      <vt:lpstr>AvantGarde Bk BT Demi</vt:lpstr>
      <vt:lpstr>Calibri</vt:lpstr>
      <vt:lpstr>Open Sans</vt:lpstr>
      <vt:lpstr>Verdana</vt:lpstr>
      <vt:lpstr>Verdana Pro Cond Black</vt:lpstr>
      <vt:lpstr>Pragmatic Works</vt:lpstr>
      <vt:lpstr>Data Modeling Solutions</vt:lpstr>
      <vt:lpstr>Data Modeling Solutions for Challenging Data Modeling Problems</vt:lpstr>
      <vt:lpstr>The World is not Flat</vt:lpstr>
      <vt:lpstr>A Star Is Born</vt:lpstr>
      <vt:lpstr>A Star Is Born</vt:lpstr>
      <vt:lpstr>Dimensional Modeling Rules</vt:lpstr>
      <vt:lpstr>Dimensional Modeling Rules</vt:lpstr>
      <vt:lpstr>Role Playing</vt:lpstr>
      <vt:lpstr>Role Playing</vt:lpstr>
      <vt:lpstr>Bi Di</vt:lpstr>
      <vt:lpstr>M2M</vt:lpstr>
      <vt:lpstr>Who Needs Relationships Anyway?</vt:lpstr>
      <vt:lpstr>Disco</vt:lpstr>
      <vt:lpstr>SWITCH</vt:lpstr>
      <vt:lpstr>DQ</vt:lpstr>
      <vt:lpstr>Demos</vt:lpstr>
      <vt:lpstr>Optimization, Guidelines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Turley</dc:creator>
  <cp:lastModifiedBy>Karen Robito</cp:lastModifiedBy>
  <cp:revision>40</cp:revision>
  <dcterms:created xsi:type="dcterms:W3CDTF">2020-02-02T22:53:59Z</dcterms:created>
  <dcterms:modified xsi:type="dcterms:W3CDTF">2020-04-28T18:24:01Z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0x010100EE329D872050EA4DA4A421E574D39842</vt:lpwstr>
  </property>
</Properties>
</file>