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30"/>
  </p:notesMasterIdLst>
  <p:handoutMasterIdLst>
    <p:handoutMasterId r:id="rId31"/>
  </p:handoutMasterIdLst>
  <p:sldIdLst>
    <p:sldId id="285" r:id="rId5"/>
    <p:sldId id="266" r:id="rId6"/>
    <p:sldId id="286" r:id="rId7"/>
    <p:sldId id="288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2" r:id="rId22"/>
    <p:sldId id="301" r:id="rId23"/>
    <p:sldId id="303" r:id="rId24"/>
    <p:sldId id="304" r:id="rId25"/>
    <p:sldId id="305" r:id="rId26"/>
    <p:sldId id="306" r:id="rId27"/>
    <p:sldId id="307" r:id="rId28"/>
    <p:sldId id="30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0F0"/>
    <a:srgbClr val="194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5076" autoAdjust="0"/>
  </p:normalViewPr>
  <p:slideViewPr>
    <p:cSldViewPr snapToGrid="0" snapToObjects="1">
      <p:cViewPr varScale="1">
        <p:scale>
          <a:sx n="61" d="100"/>
          <a:sy n="61" d="100"/>
        </p:scale>
        <p:origin x="1026" y="-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4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36CC2D-3DB2-1F41-BC2A-4FBE0491F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F5A9-307E-6E4E-9CB6-15D4C26680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8830-DBBA-3141-8AA0-46484002B11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D1992-A99C-EE40-A6D9-F9CB86099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5844C-B836-B941-BA85-340ECD6D3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6774-6DC4-F54A-B8FC-0BCD7650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6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1D43-6D05-4F63-8F7C-619027C6AA1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8C8A1-4FCF-4CF3-9B46-181510CE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4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agmaticworks.com/training/on-demand-trainin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ragmaticworks.com/Training/Courses#type=Fre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AA165-1957-45F7-AC31-930FE0B46A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2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29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1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5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45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– add RSS Feed to Teams</a:t>
            </a:r>
          </a:p>
          <a:p>
            <a:r>
              <a:rPr lang="en-US" dirty="0"/>
              <a:t>RSS feed: https://powerbi.microsoft.com/en-us/blog/feed/</a:t>
            </a:r>
          </a:p>
          <a:p>
            <a:r>
              <a:rPr lang="en-US" dirty="0"/>
              <a:t>we use Teams to discuss things about power bi. like the fact that we can now do paginated reports. </a:t>
            </a:r>
          </a:p>
          <a:p>
            <a:r>
              <a:rPr lang="en-US" dirty="0"/>
              <a:t>https://powerbi.microsoft.com/en-us/blog/power-bi-desktop-april-2019-feature-summary/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04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3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9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Pragmatic Works On Demand Training </a:t>
            </a:r>
            <a:r>
              <a:rPr lang="en-US" dirty="0">
                <a:hlinkClick r:id="rId3"/>
              </a:rPr>
              <a:t>https://pragmaticworks.com/training/on-demand-training</a:t>
            </a:r>
            <a:r>
              <a:rPr lang="en-US" dirty="0"/>
              <a:t>  </a:t>
            </a:r>
            <a:r>
              <a:rPr lang="en-US" dirty="0">
                <a:sym typeface="Wingdings" panose="05000000000000000000" pitchFamily="2" charset="2"/>
              </a:rPr>
              <a:t> FREE Dashboard in a day Course! (can’t beat FREE)</a:t>
            </a:r>
          </a:p>
          <a:p>
            <a:r>
              <a:rPr lang="en-US" dirty="0">
                <a:sym typeface="Wingdings" panose="05000000000000000000" pitchFamily="2" charset="2"/>
              </a:rPr>
              <a:t>Links to past Pragmatic Works webinars: </a:t>
            </a:r>
            <a:r>
              <a:rPr lang="en-US" dirty="0">
                <a:hlinkClick r:id="rId4"/>
              </a:rPr>
              <a:t>https://pragmaticworks.com/Training/Courses#type=Free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4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Planner: </a:t>
            </a:r>
          </a:p>
          <a:p>
            <a:r>
              <a:rPr lang="en-US" dirty="0"/>
              <a:t>https://tasks.office.com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4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1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1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2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Git, GitHub, GitLab,   Apache Subversion, SVN,   Azure Repos in DevOps, (and for end-users creating reports) </a:t>
            </a:r>
            <a:r>
              <a:rPr lang="en-US" sz="1200" dirty="0" err="1"/>
              <a:t>Sharepoint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8C8A1-4FCF-4CF3-9B46-181510CE5A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9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3.emf"/><Relationship Id="rId4" Type="http://schemas.openxmlformats.org/officeDocument/2006/relationships/image" Target="../media/image1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3.emf"/><Relationship Id="rId4" Type="http://schemas.openxmlformats.org/officeDocument/2006/relationships/image" Target="../media/image1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6EBC74-E816-2E47-B9DF-B848ABBE4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1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AFFA0CE-3697-9D48-9827-FCC2A6669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837" y="6039158"/>
            <a:ext cx="2107160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4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AFFA0CE-3697-9D48-9827-FCC2A6669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7" y="6039158"/>
            <a:ext cx="2107160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3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FCFF2D-474A-4544-802A-BF6127FF9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AFC790-15B5-4496-8727-1A641ECBD857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6F130A-3EF5-4A05-BB0D-E1D8114EF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E3A53C-C2F8-4FDB-8E03-1110CDB6B5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9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670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28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6BEA9E-B058-A649-93FA-FB8C892D5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4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6BEA9E-B058-A649-93FA-FB8C892D5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250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94097B-F833-1E4A-A191-93DB12803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09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2449FF-857D-834F-AD64-10C0E34BA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68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80467FC-1F08-E64F-9EBE-5797B87F6F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6EBC74-E816-2E47-B9DF-B848ABBE4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604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842254-681C-E248-80C9-05F542EACD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7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7B2F220-B959-0E40-8EE7-CC9F3E376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5E45537-31EA-994E-ACDF-933A5E59E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C8EFD3-CA86-0448-B5F6-EC125CBF4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553A91D-05B9-4172-A2BB-442BBF353C8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90D8E7-EE4A-4433-8CF6-F8A1727FB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AB9D4B-410D-4022-8138-F96FED96E545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9B29483-7417-447B-A77D-B8EA19EA2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0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443723-4FF7-B445-9BE9-9254AB76E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7" y="6039158"/>
            <a:ext cx="2107160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4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443723-4FF7-B445-9BE9-9254AB76E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3837" y="6039158"/>
            <a:ext cx="2107160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9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BD230-FB21-C04C-9742-6F3405422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00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0BD230-FB21-C04C-9742-6F3405422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61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0BFCC0-3980-1A4C-96AA-69259838F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0BFCC0-3980-1A4C-96AA-69259838F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24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This is a Header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A SUBTITLE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A1CC2A-9326-9140-9189-92147EEF55E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3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50" r:id="rId19"/>
    <p:sldLayoutId id="2147483651" r:id="rId20"/>
    <p:sldLayoutId id="2147483652" r:id="rId21"/>
    <p:sldLayoutId id="214748365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powerbi.microsoft.com/en-us/blog/feed/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bi.microsoft.com/en-us/blog/feed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teve-wheeler.blogspot.com/2010/05/paper-cut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ords-a-la-carte.blogspot.com/2014/04/no-meio-da-papelada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11EEBF-A469-4CD8-937C-5AD0A3412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65" y="3472889"/>
            <a:ext cx="6215743" cy="837089"/>
          </a:xfrm>
        </p:spPr>
        <p:txBody>
          <a:bodyPr>
            <a:normAutofit fontScale="90000"/>
          </a:bodyPr>
          <a:lstStyle/>
          <a:p>
            <a:r>
              <a:rPr lang="en-US" dirty="0"/>
              <a:t>Power BI Development Best Practices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C05B9D-0BC9-4B6A-ADE5-2D00526A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089" y="4538442"/>
            <a:ext cx="6351166" cy="406082"/>
          </a:xfrm>
        </p:spPr>
        <p:txBody>
          <a:bodyPr/>
          <a:lstStyle/>
          <a:p>
            <a:r>
              <a:rPr lang="en-US"/>
              <a:t>Making Your </a:t>
            </a:r>
            <a:r>
              <a:rPr lang="en-US" dirty="0"/>
              <a:t>Power BI Environment Great</a:t>
            </a:r>
          </a:p>
        </p:txBody>
      </p:sp>
      <p:pic>
        <p:nvPicPr>
          <p:cNvPr id="7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722D43EE-A760-46FB-BCE7-E46372F43E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r="34"/>
          <a:stretch>
            <a:fillRect/>
          </a:stretch>
        </p:blipFill>
        <p:spPr>
          <a:xfrm>
            <a:off x="-61993" y="-15499"/>
            <a:ext cx="12269492" cy="4250332"/>
          </a:xfrm>
        </p:spPr>
      </p:pic>
    </p:spTree>
    <p:extLst>
      <p:ext uri="{BB962C8B-B14F-4D97-AF65-F5344CB8AC3E}">
        <p14:creationId xmlns:p14="http://schemas.microsoft.com/office/powerpoint/2010/main" val="3369292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EAF05B-B549-4F34-9B0A-5AD2B90AE8CB}"/>
              </a:ext>
            </a:extLst>
          </p:cNvPr>
          <p:cNvSpPr txBox="1">
            <a:spLocks/>
          </p:cNvSpPr>
          <p:nvPr/>
        </p:nvSpPr>
        <p:spPr>
          <a:xfrm>
            <a:off x="838200" y="1857494"/>
            <a:ext cx="10515599" cy="62023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Create Measure Tables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9B88C8-D830-4BBE-80D2-808711373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8922249" cy="837089"/>
          </a:xfrm>
        </p:spPr>
        <p:txBody>
          <a:bodyPr>
            <a:normAutofit/>
          </a:bodyPr>
          <a:lstStyle/>
          <a:p>
            <a:r>
              <a:rPr lang="en-US" dirty="0"/>
              <a:t>Report Efficiencies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E562922-F830-4690-B9AF-128CC19F3A99}"/>
              </a:ext>
            </a:extLst>
          </p:cNvPr>
          <p:cNvSpPr txBox="1">
            <a:spLocks/>
          </p:cNvSpPr>
          <p:nvPr/>
        </p:nvSpPr>
        <p:spPr>
          <a:xfrm>
            <a:off x="838200" y="2595298"/>
            <a:ext cx="10515599" cy="837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  Use Shared Data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6C971-E2CA-4284-8B8D-658C2CB8A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224" y="194187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2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16066E-C959-4BB0-AD53-07E4E701F363}"/>
              </a:ext>
            </a:extLst>
          </p:cNvPr>
          <p:cNvSpPr txBox="1">
            <a:spLocks/>
          </p:cNvSpPr>
          <p:nvPr/>
        </p:nvSpPr>
        <p:spPr>
          <a:xfrm>
            <a:off x="838200" y="1857494"/>
            <a:ext cx="5901241" cy="362890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Master Data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Data Model Only in PBIX 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“One Source of the Truth”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Contains all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Deploy to PowerBI.com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“Power BI Datasets” as source for report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1DF304-31E1-42B0-913D-D49D0C0B6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242755" cy="837089"/>
          </a:xfrm>
        </p:spPr>
        <p:txBody>
          <a:bodyPr>
            <a:normAutofit fontScale="90000"/>
          </a:bodyPr>
          <a:lstStyle/>
          <a:p>
            <a:r>
              <a:rPr lang="en-US" dirty="0"/>
              <a:t>Report Efficiencies – Shared Data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C590E-730F-4778-9C47-4EE8AE809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441" y="1857494"/>
            <a:ext cx="4973261" cy="32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2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0F4663-E23C-4D53-B41C-49A4EE8D3EC5}"/>
              </a:ext>
            </a:extLst>
          </p:cNvPr>
          <p:cNvSpPr txBox="1">
            <a:spLocks/>
          </p:cNvSpPr>
          <p:nvPr/>
        </p:nvSpPr>
        <p:spPr>
          <a:xfrm>
            <a:off x="838200" y="1857494"/>
            <a:ext cx="10515599" cy="62023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/>
              <a:t>Create Measure Tables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F02092-E922-4D97-9AB2-7C02C25B1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8922249" cy="837089"/>
          </a:xfrm>
        </p:spPr>
        <p:txBody>
          <a:bodyPr>
            <a:normAutofit/>
          </a:bodyPr>
          <a:lstStyle/>
          <a:p>
            <a:r>
              <a:rPr lang="en-US" dirty="0"/>
              <a:t>Report Efficiencies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93EC821-69E6-47DC-9EFB-69DF8A27DED0}"/>
              </a:ext>
            </a:extLst>
          </p:cNvPr>
          <p:cNvSpPr txBox="1">
            <a:spLocks/>
          </p:cNvSpPr>
          <p:nvPr/>
        </p:nvSpPr>
        <p:spPr>
          <a:xfrm>
            <a:off x="838200" y="3552597"/>
            <a:ext cx="10515599" cy="837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Use Source Control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A9CF036-C9AD-446F-B16A-2D78DD9189D2}"/>
              </a:ext>
            </a:extLst>
          </p:cNvPr>
          <p:cNvSpPr txBox="1">
            <a:spLocks/>
          </p:cNvSpPr>
          <p:nvPr/>
        </p:nvSpPr>
        <p:spPr>
          <a:xfrm>
            <a:off x="838200" y="2801583"/>
            <a:ext cx="10515599" cy="6202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Use Shared Data Models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1BA07-B8E1-4C67-82FA-B70689A1C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487" y="1324182"/>
            <a:ext cx="3207625" cy="32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B69C1F1-3EFF-4807-A9C8-A2E0407CC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193594" cy="837089"/>
          </a:xfrm>
        </p:spPr>
        <p:txBody>
          <a:bodyPr>
            <a:normAutofit/>
          </a:bodyPr>
          <a:lstStyle/>
          <a:p>
            <a:r>
              <a:rPr lang="en-US" dirty="0"/>
              <a:t>Report Efficiencies – Source Control </a:t>
            </a: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5ECF121C-0146-4F07-BF96-581DFEBF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1979"/>
            <a:ext cx="2263877" cy="22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08C8C9DC-400A-4A01-B6E5-4C66DC08E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62" y="2322256"/>
            <a:ext cx="2189535" cy="19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azure devops icon">
            <a:extLst>
              <a:ext uri="{FF2B5EF4-FFF2-40B4-BE49-F238E27FC236}">
                <a16:creationId xmlns:a16="http://schemas.microsoft.com/office/drawing/2014/main" id="{3D6839E8-7CE0-42C3-8F54-891A69F4E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82" y="4271808"/>
            <a:ext cx="2079216" cy="20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65070-3A70-4D16-8F85-C97EF1C42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037" y="2075949"/>
            <a:ext cx="2442166" cy="24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0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601DEE-F5CF-4172-9D15-61A72B0D448A}"/>
              </a:ext>
            </a:extLst>
          </p:cNvPr>
          <p:cNvSpPr txBox="1">
            <a:spLocks/>
          </p:cNvSpPr>
          <p:nvPr/>
        </p:nvSpPr>
        <p:spPr>
          <a:xfrm>
            <a:off x="838200" y="1857494"/>
            <a:ext cx="10515599" cy="62023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/>
              <a:t>Create Measure Tables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CE93B6-0545-466B-9704-1A816ACDD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8922249" cy="837089"/>
          </a:xfrm>
        </p:spPr>
        <p:txBody>
          <a:bodyPr>
            <a:normAutofit/>
          </a:bodyPr>
          <a:lstStyle/>
          <a:p>
            <a:r>
              <a:rPr lang="en-US" dirty="0"/>
              <a:t>Report Efficiencies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FAE0518-E675-4730-9C54-E50F9441241B}"/>
              </a:ext>
            </a:extLst>
          </p:cNvPr>
          <p:cNvSpPr txBox="1">
            <a:spLocks/>
          </p:cNvSpPr>
          <p:nvPr/>
        </p:nvSpPr>
        <p:spPr>
          <a:xfrm>
            <a:off x="838199" y="4571289"/>
            <a:ext cx="10515599" cy="837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“</a:t>
            </a:r>
            <a:r>
              <a:rPr lang="en-US" sz="3200" dirty="0" err="1"/>
              <a:t>KonMari</a:t>
            </a:r>
            <a:r>
              <a:rPr lang="en-US" sz="3200" dirty="0"/>
              <a:t>” your Existing Reports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7A05F33-10C3-45B7-9AD0-610254D64115}"/>
              </a:ext>
            </a:extLst>
          </p:cNvPr>
          <p:cNvSpPr txBox="1">
            <a:spLocks/>
          </p:cNvSpPr>
          <p:nvPr/>
        </p:nvSpPr>
        <p:spPr>
          <a:xfrm>
            <a:off x="838200" y="2801583"/>
            <a:ext cx="10515599" cy="6202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Use Shared Data Models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402076A-5338-4114-909E-2A7D9D4DF445}"/>
              </a:ext>
            </a:extLst>
          </p:cNvPr>
          <p:cNvSpPr txBox="1">
            <a:spLocks/>
          </p:cNvSpPr>
          <p:nvPr/>
        </p:nvSpPr>
        <p:spPr>
          <a:xfrm>
            <a:off x="838200" y="3686436"/>
            <a:ext cx="10515599" cy="6202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Use Source Control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F2BEDD-D51A-47E6-BBC3-ABCF0736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917" y="1465475"/>
            <a:ext cx="3380348" cy="40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12950BF-EA58-4456-9C83-3218618C6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628386"/>
            <a:ext cx="10687259" cy="837089"/>
          </a:xfrm>
        </p:spPr>
        <p:txBody>
          <a:bodyPr>
            <a:normAutofit/>
          </a:bodyPr>
          <a:lstStyle/>
          <a:p>
            <a:r>
              <a:rPr lang="en-US" dirty="0"/>
              <a:t>Report Efficiencies – “</a:t>
            </a:r>
            <a:r>
              <a:rPr lang="en-US" dirty="0" err="1"/>
              <a:t>KonMari</a:t>
            </a:r>
            <a:r>
              <a:rPr lang="en-US" dirty="0"/>
              <a:t>”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ED68B-3DD1-4CEB-90ED-04C665849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109787"/>
            <a:ext cx="4381500" cy="2638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4F34B8-6821-4328-82F1-61B8A3F71EBD}"/>
              </a:ext>
            </a:extLst>
          </p:cNvPr>
          <p:cNvSpPr txBox="1"/>
          <p:nvPr/>
        </p:nvSpPr>
        <p:spPr>
          <a:xfrm>
            <a:off x="5486399" y="2929185"/>
            <a:ext cx="61868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Duplicate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Unused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Empty or Wrong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Reports referencing retired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EDB25-1366-4A2A-B149-F40DBA114793}"/>
              </a:ext>
            </a:extLst>
          </p:cNvPr>
          <p:cNvSpPr txBox="1"/>
          <p:nvPr/>
        </p:nvSpPr>
        <p:spPr>
          <a:xfrm>
            <a:off x="5486399" y="1904942"/>
            <a:ext cx="450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There is no “joy” in </a:t>
            </a:r>
          </a:p>
        </p:txBody>
      </p:sp>
    </p:spTree>
    <p:extLst>
      <p:ext uri="{BB962C8B-B14F-4D97-AF65-F5344CB8AC3E}">
        <p14:creationId xmlns:p14="http://schemas.microsoft.com/office/powerpoint/2010/main" val="1848337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F515540-243B-458F-BD36-7C6B0D3DC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628386"/>
            <a:ext cx="10687259" cy="837089"/>
          </a:xfrm>
        </p:spPr>
        <p:txBody>
          <a:bodyPr>
            <a:normAutofit/>
          </a:bodyPr>
          <a:lstStyle/>
          <a:p>
            <a:r>
              <a:rPr lang="en-US" dirty="0"/>
              <a:t>Report Efficiencies – “</a:t>
            </a:r>
            <a:r>
              <a:rPr lang="en-US" dirty="0" err="1"/>
              <a:t>KonMari</a:t>
            </a:r>
            <a:r>
              <a:rPr lang="en-US" dirty="0"/>
              <a:t>”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6C18D-8A69-419B-A154-53C9AADDC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088161"/>
            <a:ext cx="4379976" cy="2637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DB7D94-5D43-458D-919D-0D29D6F4F5C9}"/>
              </a:ext>
            </a:extLst>
          </p:cNvPr>
          <p:cNvSpPr txBox="1"/>
          <p:nvPr/>
        </p:nvSpPr>
        <p:spPr>
          <a:xfrm>
            <a:off x="5584989" y="2950546"/>
            <a:ext cx="6186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See who is using the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Remove access to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Tag “official” reports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CD029-E76D-49EC-B710-DE6F0A87F43A}"/>
              </a:ext>
            </a:extLst>
          </p:cNvPr>
          <p:cNvSpPr txBox="1"/>
          <p:nvPr/>
        </p:nvSpPr>
        <p:spPr>
          <a:xfrm>
            <a:off x="5523672" y="1915623"/>
            <a:ext cx="450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</a:rPr>
              <a:t>KonMari</a:t>
            </a:r>
            <a:r>
              <a:rPr lang="en-US" sz="3200" dirty="0">
                <a:solidFill>
                  <a:schemeClr val="accent1"/>
                </a:solidFill>
              </a:rPr>
              <a:t> Steps</a:t>
            </a:r>
          </a:p>
        </p:txBody>
      </p:sp>
    </p:spTree>
    <p:extLst>
      <p:ext uri="{BB962C8B-B14F-4D97-AF65-F5344CB8AC3E}">
        <p14:creationId xmlns:p14="http://schemas.microsoft.com/office/powerpoint/2010/main" val="353457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FF8478-D041-4129-8662-783AE25BFF3F}"/>
              </a:ext>
            </a:extLst>
          </p:cNvPr>
          <p:cNvSpPr txBox="1">
            <a:spLocks/>
          </p:cNvSpPr>
          <p:nvPr/>
        </p:nvSpPr>
        <p:spPr>
          <a:xfrm>
            <a:off x="838200" y="1857494"/>
            <a:ext cx="10515599" cy="378622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Handle transformation logic closest to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Leverage query folding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Use self-describing names for Columns and Measures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Remove Unnecessary columns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Avoid bidirectional filters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184B2D-C6DE-4A77-9729-66182A824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8922249" cy="837089"/>
          </a:xfrm>
        </p:spPr>
        <p:txBody>
          <a:bodyPr>
            <a:normAutofit/>
          </a:bodyPr>
          <a:lstStyle/>
          <a:p>
            <a:r>
              <a:rPr lang="en-US" dirty="0"/>
              <a:t>Report Efficiencies - Other</a:t>
            </a:r>
          </a:p>
        </p:txBody>
      </p:sp>
    </p:spTree>
    <p:extLst>
      <p:ext uri="{BB962C8B-B14F-4D97-AF65-F5344CB8AC3E}">
        <p14:creationId xmlns:p14="http://schemas.microsoft.com/office/powerpoint/2010/main" val="342103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2BB5341E-035C-4FE0-9BEB-B5683F25D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29" b="3529"/>
          <a:stretch/>
        </p:blipFill>
        <p:spPr>
          <a:xfrm flipH="1">
            <a:off x="-88490" y="-142009"/>
            <a:ext cx="10296540" cy="7103248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4D9BCB73-33ED-4BFA-9E6C-E29C97238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6103" y="1386522"/>
            <a:ext cx="5252259" cy="837089"/>
          </a:xfrm>
        </p:spPr>
        <p:txBody>
          <a:bodyPr>
            <a:normAutofit fontScale="90000"/>
          </a:bodyPr>
          <a:lstStyle/>
          <a:p>
            <a:r>
              <a:rPr lang="en-US" dirty="0"/>
              <a:t>Keeping up with Power BI Features</a:t>
            </a:r>
          </a:p>
        </p:txBody>
      </p:sp>
    </p:spTree>
    <p:extLst>
      <p:ext uri="{BB962C8B-B14F-4D97-AF65-F5344CB8AC3E}">
        <p14:creationId xmlns:p14="http://schemas.microsoft.com/office/powerpoint/2010/main" val="176251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ADAC7EC-FED5-4470-A67A-1609DBF9A204}"/>
              </a:ext>
            </a:extLst>
          </p:cNvPr>
          <p:cNvSpPr txBox="1">
            <a:spLocks/>
          </p:cNvSpPr>
          <p:nvPr/>
        </p:nvSpPr>
        <p:spPr>
          <a:xfrm>
            <a:off x="838200" y="656304"/>
            <a:ext cx="10848609" cy="8370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Keeping up with Power BI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286FDFE-CCC9-4793-B71E-633AA5A99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176" y="2134606"/>
            <a:ext cx="3514329" cy="617018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Power BI Blog</a:t>
            </a:r>
          </a:p>
        </p:txBody>
      </p:sp>
    </p:spTree>
    <p:extLst>
      <p:ext uri="{BB962C8B-B14F-4D97-AF65-F5344CB8AC3E}">
        <p14:creationId xmlns:p14="http://schemas.microsoft.com/office/powerpoint/2010/main" val="19583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2265E-D918-41E1-ABD7-09B20B51C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119" y="1605747"/>
            <a:ext cx="7978381" cy="495279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BI Consultant with Pragmatic Works</a:t>
            </a:r>
          </a:p>
          <a:p>
            <a:endParaRPr lang="en-US" sz="2963" dirty="0"/>
          </a:p>
          <a:p>
            <a:pPr marL="0" indent="0">
              <a:buNone/>
            </a:pPr>
            <a:r>
              <a:rPr lang="en-US" sz="2963" dirty="0"/>
              <a:t>20+ years as a MSSQL Server Developer &amp; DBA for financial and accounting software industries.</a:t>
            </a:r>
          </a:p>
          <a:p>
            <a:endParaRPr lang="en-US" sz="2963" dirty="0"/>
          </a:p>
          <a:p>
            <a:r>
              <a:rPr lang="en-US" sz="2963" dirty="0">
                <a:solidFill>
                  <a:schemeClr val="accent1"/>
                </a:solidFill>
              </a:rPr>
              <a:t>Email</a:t>
            </a:r>
            <a:r>
              <a:rPr lang="en-US" sz="2963" dirty="0"/>
              <a:t>: ALetourneau@PragmaticWorks.com</a:t>
            </a:r>
          </a:p>
          <a:p>
            <a:r>
              <a:rPr lang="en-US" sz="2963" dirty="0">
                <a:solidFill>
                  <a:schemeClr val="accent1"/>
                </a:solidFill>
              </a:rPr>
              <a:t>Twitter</a:t>
            </a:r>
            <a:r>
              <a:rPr lang="en-US" sz="2963" dirty="0"/>
              <a:t>: @</a:t>
            </a:r>
            <a:r>
              <a:rPr lang="en-US" sz="2963" dirty="0" err="1"/>
              <a:t>LadyRuna</a:t>
            </a:r>
            <a:endParaRPr lang="en-US" sz="2963" dirty="0"/>
          </a:p>
          <a:p>
            <a:endParaRPr lang="en-US" sz="296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0D883-7191-4460-ADC7-6AA6A7E4B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083" y="245818"/>
            <a:ext cx="6995513" cy="112130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7" name="Picture 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A5D0053F-F16C-477C-818F-B3A1D6330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/>
          <a:stretch/>
        </p:blipFill>
        <p:spPr>
          <a:xfrm>
            <a:off x="7689806" y="64"/>
            <a:ext cx="4502104" cy="344815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18" name="Picture 1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BEC938D3-EC8B-4CF1-8831-81CEE94790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t="23206" r="-720" b="15979"/>
          <a:stretch/>
        </p:blipFill>
        <p:spPr>
          <a:xfrm>
            <a:off x="8719528" y="4082143"/>
            <a:ext cx="3532102" cy="2823470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pic>
        <p:nvPicPr>
          <p:cNvPr id="8" name="Picture 7" descr="A close up of a girl&#10;&#10;Description generated with high confidence">
            <a:extLst>
              <a:ext uri="{FF2B5EF4-FFF2-40B4-BE49-F238E27FC236}">
                <a16:creationId xmlns:a16="http://schemas.microsoft.com/office/drawing/2014/main" id="{216B5132-6708-421E-816F-4157436FA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384" y="53"/>
            <a:ext cx="4753624" cy="68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464DCE6-9236-4FD6-891A-0E6E3A482768}"/>
              </a:ext>
            </a:extLst>
          </p:cNvPr>
          <p:cNvSpPr txBox="1">
            <a:spLocks/>
          </p:cNvSpPr>
          <p:nvPr/>
        </p:nvSpPr>
        <p:spPr>
          <a:xfrm>
            <a:off x="838200" y="628386"/>
            <a:ext cx="10426700" cy="8370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AvantGarde Bk BT Book"/>
              </a:rPr>
              <a:t>Keeping Up With Power BI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9109CE0-D6D4-4708-9D77-77939F4E488B}"/>
              </a:ext>
            </a:extLst>
          </p:cNvPr>
          <p:cNvSpPr txBox="1">
            <a:spLocks/>
          </p:cNvSpPr>
          <p:nvPr/>
        </p:nvSpPr>
        <p:spPr>
          <a:xfrm>
            <a:off x="927100" y="1465475"/>
            <a:ext cx="8839200" cy="617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Follow Power BI Blog (RSS Feed)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8F4CE-8377-4A7C-A2C1-C33B9E35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662" y="2205492"/>
            <a:ext cx="6905238" cy="318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06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0FF3EBE1-A871-4063-A076-17425C44C759}"/>
              </a:ext>
            </a:extLst>
          </p:cNvPr>
          <p:cNvSpPr txBox="1">
            <a:spLocks/>
          </p:cNvSpPr>
          <p:nvPr/>
        </p:nvSpPr>
        <p:spPr>
          <a:xfrm>
            <a:off x="838200" y="656304"/>
            <a:ext cx="10848609" cy="8370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Keeping up with Power BI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C655BB7-91DA-457F-90BE-9EA7EC61B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1" y="2185968"/>
            <a:ext cx="3631682" cy="617018"/>
          </a:xfrm>
        </p:spPr>
        <p:txBody>
          <a:bodyPr/>
          <a:lstStyle/>
          <a:p>
            <a:r>
              <a:rPr lang="en-US" sz="3200" dirty="0"/>
              <a:t>Power BI Blog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04779-EC21-497F-AB53-0552567B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30182" y="2185968"/>
            <a:ext cx="3531636" cy="617018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Lunch &amp; Learn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412A29-7CC3-4CED-A6ED-1709E47B283A}"/>
              </a:ext>
            </a:extLst>
          </p:cNvPr>
          <p:cNvSpPr/>
          <p:nvPr/>
        </p:nvSpPr>
        <p:spPr>
          <a:xfrm>
            <a:off x="698501" y="4363523"/>
            <a:ext cx="4969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https://powerbi.microsoft.com/en-us/blog/feed/</a:t>
            </a:r>
            <a:r>
              <a:rPr lang="en-US" dirty="0"/>
              <a:t> </a:t>
            </a:r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99BCF701-E7AB-4537-885E-F0FBA4025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92" y="2934001"/>
            <a:ext cx="11620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FE2D808-ED54-4B6B-B505-3FAF97499E3A}"/>
              </a:ext>
            </a:extLst>
          </p:cNvPr>
          <p:cNvSpPr txBox="1">
            <a:spLocks/>
          </p:cNvSpPr>
          <p:nvPr/>
        </p:nvSpPr>
        <p:spPr>
          <a:xfrm>
            <a:off x="838200" y="628386"/>
            <a:ext cx="10426700" cy="8370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AvantGarde Bk BT Book"/>
              </a:rPr>
              <a:t>Keeping Up With Power BI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C2AB7BC-5BA8-4718-BB52-29BA9087CCBA}"/>
              </a:ext>
            </a:extLst>
          </p:cNvPr>
          <p:cNvSpPr txBox="1">
            <a:spLocks/>
          </p:cNvSpPr>
          <p:nvPr/>
        </p:nvSpPr>
        <p:spPr>
          <a:xfrm>
            <a:off x="927100" y="1465475"/>
            <a:ext cx="8839200" cy="617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Lunch &amp; Learn</a:t>
            </a:r>
          </a:p>
        </p:txBody>
      </p:sp>
      <p:pic>
        <p:nvPicPr>
          <p:cNvPr id="4" name="Picture 4" descr="Image result for lunch and learn">
            <a:extLst>
              <a:ext uri="{FF2B5EF4-FFF2-40B4-BE49-F238E27FC236}">
                <a16:creationId xmlns:a16="http://schemas.microsoft.com/office/drawing/2014/main" id="{1ADAB8BD-46FA-4D77-B1DC-4026EC022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69692"/>
            <a:ext cx="7416800" cy="40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52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2630BF41-1B51-47BE-94C1-A1251BA63712}"/>
              </a:ext>
            </a:extLst>
          </p:cNvPr>
          <p:cNvSpPr txBox="1">
            <a:spLocks/>
          </p:cNvSpPr>
          <p:nvPr/>
        </p:nvSpPr>
        <p:spPr>
          <a:xfrm>
            <a:off x="838200" y="656304"/>
            <a:ext cx="10848609" cy="8370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Keeping up with Power BI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7571CCB-F781-43D9-8A24-C48061B6B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774" y="2434129"/>
            <a:ext cx="3631682" cy="617018"/>
          </a:xfrm>
        </p:spPr>
        <p:txBody>
          <a:bodyPr/>
          <a:lstStyle/>
          <a:p>
            <a:r>
              <a:rPr lang="en-US" sz="3200" dirty="0"/>
              <a:t>Power BI Blog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471FB52-1FA3-4308-803B-E0E37ED1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34573" y="2428875"/>
            <a:ext cx="3531636" cy="617018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Power BI SME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F9E96C-335C-4186-B83C-F2D7D98AED07}"/>
              </a:ext>
            </a:extLst>
          </p:cNvPr>
          <p:cNvSpPr/>
          <p:nvPr/>
        </p:nvSpPr>
        <p:spPr>
          <a:xfrm>
            <a:off x="309252" y="4653081"/>
            <a:ext cx="4969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https://powerbi.microsoft.com/en-us/blog/feed/</a:t>
            </a:r>
            <a:r>
              <a:rPr lang="en-US" dirty="0"/>
              <a:t> </a:t>
            </a:r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60DEB538-983C-4DFB-9EB7-963412A0F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5" y="3147264"/>
            <a:ext cx="1162050" cy="1181100"/>
          </a:xfrm>
          <a:prstGeom prst="rect">
            <a:avLst/>
          </a:prstGeom>
        </p:spPr>
      </p:pic>
      <p:pic>
        <p:nvPicPr>
          <p:cNvPr id="7" name="Picture 2" descr="Image result for lunch and learn images free">
            <a:extLst>
              <a:ext uri="{FF2B5EF4-FFF2-40B4-BE49-F238E27FC236}">
                <a16:creationId xmlns:a16="http://schemas.microsoft.com/office/drawing/2014/main" id="{0AF1EFDB-C567-43E2-9CBE-DF13909D7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9" y="2683143"/>
            <a:ext cx="2943225" cy="17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ubject matter expert">
            <a:extLst>
              <a:ext uri="{FF2B5EF4-FFF2-40B4-BE49-F238E27FC236}">
                <a16:creationId xmlns:a16="http://schemas.microsoft.com/office/drawing/2014/main" id="{ED23D43C-9479-4675-B763-B9ACA4A5F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52663"/>
            <a:ext cx="9969501" cy="30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B961C0-95EA-498D-BCC0-7098C52BD48F}"/>
              </a:ext>
            </a:extLst>
          </p:cNvPr>
          <p:cNvSpPr txBox="1">
            <a:spLocks/>
          </p:cNvSpPr>
          <p:nvPr/>
        </p:nvSpPr>
        <p:spPr>
          <a:xfrm>
            <a:off x="838200" y="628386"/>
            <a:ext cx="10426700" cy="8370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AvantGarde Bk BT Book"/>
              </a:rPr>
              <a:t>Keeping Up With Power BI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9F4F81C-322E-4445-B30C-9C5BBCDF5879}"/>
              </a:ext>
            </a:extLst>
          </p:cNvPr>
          <p:cNvSpPr txBox="1">
            <a:spLocks/>
          </p:cNvSpPr>
          <p:nvPr/>
        </p:nvSpPr>
        <p:spPr>
          <a:xfrm>
            <a:off x="927100" y="1465475"/>
            <a:ext cx="8839200" cy="617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Get a Power BI SME (Subject Matter Expert)</a:t>
            </a:r>
          </a:p>
        </p:txBody>
      </p:sp>
    </p:spTree>
    <p:extLst>
      <p:ext uri="{BB962C8B-B14F-4D97-AF65-F5344CB8AC3E}">
        <p14:creationId xmlns:p14="http://schemas.microsoft.com/office/powerpoint/2010/main" val="717069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54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" descr="A picture containing tree, outdoor, sky, ground&#10;&#10;Description automatically generated">
            <a:extLst>
              <a:ext uri="{FF2B5EF4-FFF2-40B4-BE49-F238E27FC236}">
                <a16:creationId xmlns:a16="http://schemas.microsoft.com/office/drawing/2014/main" id="{DAEDB2A3-0974-4F28-A8BF-53C6DA1365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99" r="8899"/>
          <a:stretch>
            <a:fillRect/>
          </a:stretch>
        </p:blipFill>
        <p:spPr>
          <a:xfrm flipH="1">
            <a:off x="-68830" y="-1"/>
            <a:ext cx="10415008" cy="6931743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E3E8754-FAB9-4512-8831-92F40AE49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3880" y="1488122"/>
            <a:ext cx="5114084" cy="837089"/>
          </a:xfrm>
        </p:spPr>
        <p:txBody>
          <a:bodyPr>
            <a:normAutofit fontScale="90000"/>
          </a:bodyPr>
          <a:lstStyle/>
          <a:p>
            <a:r>
              <a:rPr lang="en-US" dirty="0"/>
              <a:t>So Many Reports. </a:t>
            </a:r>
            <a:br>
              <a:rPr lang="en-US" dirty="0"/>
            </a:br>
            <a:r>
              <a:rPr lang="en-US" dirty="0"/>
              <a:t>So Little Time.</a:t>
            </a:r>
          </a:p>
        </p:txBody>
      </p:sp>
    </p:spTree>
    <p:extLst>
      <p:ext uri="{BB962C8B-B14F-4D97-AF65-F5344CB8AC3E}">
        <p14:creationId xmlns:p14="http://schemas.microsoft.com/office/powerpoint/2010/main" val="224944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3ADAEEF-3AE7-4672-81B6-7B126DB07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0" y="1894613"/>
            <a:ext cx="6724650" cy="3931940"/>
          </a:xfrm>
        </p:spPr>
        <p:txBody>
          <a:bodyPr/>
          <a:lstStyle/>
          <a:p>
            <a:r>
              <a:rPr lang="en-US" sz="4000" dirty="0"/>
              <a:t>What reports do we need?</a:t>
            </a:r>
          </a:p>
          <a:p>
            <a:r>
              <a:rPr lang="en-US" sz="4000" dirty="0"/>
              <a:t>Are they duplicates?</a:t>
            </a:r>
          </a:p>
          <a:p>
            <a:r>
              <a:rPr lang="en-US" sz="4000" dirty="0"/>
              <a:t>Are they relevant / correct?</a:t>
            </a:r>
          </a:p>
          <a:p>
            <a:r>
              <a:rPr lang="en-US" sz="4000" dirty="0"/>
              <a:t>Who is working on them?</a:t>
            </a:r>
          </a:p>
          <a:p>
            <a:r>
              <a:rPr lang="en-US" sz="4000" dirty="0"/>
              <a:t>How can we track progress? </a:t>
            </a:r>
          </a:p>
          <a:p>
            <a:endParaRPr lang="en-US" sz="36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5E5F1B2-D3CF-46B4-B861-00F5F0B33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650" y="534245"/>
            <a:ext cx="10426700" cy="837089"/>
          </a:xfrm>
        </p:spPr>
        <p:txBody>
          <a:bodyPr>
            <a:normAutofit fontScale="90000"/>
          </a:bodyPr>
          <a:lstStyle/>
          <a:p>
            <a:r>
              <a:rPr lang="en-US" dirty="0"/>
              <a:t>Reining in the Report Development Backlog</a:t>
            </a:r>
          </a:p>
        </p:txBody>
      </p:sp>
      <p:pic>
        <p:nvPicPr>
          <p:cNvPr id="7" name="Picture 6" descr="A picture containing wall, table, indoor, paper&#10;&#10;Description automatically generated">
            <a:extLst>
              <a:ext uri="{FF2B5EF4-FFF2-40B4-BE49-F238E27FC236}">
                <a16:creationId xmlns:a16="http://schemas.microsoft.com/office/drawing/2014/main" id="{C81865A2-20F5-402B-BD57-F918845D2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2650" y="189461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9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80D7DDB-3FAA-4C3F-83E6-8F356490CED1}"/>
              </a:ext>
            </a:extLst>
          </p:cNvPr>
          <p:cNvSpPr txBox="1">
            <a:spLocks/>
          </p:cNvSpPr>
          <p:nvPr/>
        </p:nvSpPr>
        <p:spPr>
          <a:xfrm>
            <a:off x="838200" y="3433916"/>
            <a:ext cx="10515600" cy="3048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DevOps – dev.azure.com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OneNote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Excel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Planner in Office 365 – tasks.office.com</a:t>
            </a:r>
          </a:p>
          <a:p>
            <a:endParaRPr lang="en-US" sz="36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1B4D29B-84FD-46D0-9F86-109640C40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67715"/>
            <a:ext cx="10426700" cy="837089"/>
          </a:xfrm>
        </p:spPr>
        <p:txBody>
          <a:bodyPr>
            <a:normAutofit/>
          </a:bodyPr>
          <a:lstStyle/>
          <a:p>
            <a:r>
              <a:rPr lang="en-US" dirty="0"/>
              <a:t>Tracking Backlog</a:t>
            </a:r>
          </a:p>
        </p:txBody>
      </p:sp>
    </p:spTree>
    <p:extLst>
      <p:ext uri="{BB962C8B-B14F-4D97-AF65-F5344CB8AC3E}">
        <p14:creationId xmlns:p14="http://schemas.microsoft.com/office/powerpoint/2010/main" val="40679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A08EA438-D4DB-47F4-A1B4-AF4378A80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231" y="1465475"/>
            <a:ext cx="3919538" cy="391953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B3462739-9740-496F-8F59-515A25169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426700" cy="837089"/>
          </a:xfrm>
        </p:spPr>
        <p:txBody>
          <a:bodyPr>
            <a:normAutofit/>
          </a:bodyPr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57777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D4D114F-E00A-4994-947A-0B7068101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0144" y="550768"/>
            <a:ext cx="4241800" cy="5715000"/>
          </a:xfr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7509F54-F42C-4333-BE6C-C31428C64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4280" y="1838632"/>
            <a:ext cx="6270172" cy="36772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Remove Duplicates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Prioritize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Estimate work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Iterative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Assign to Content Creators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9862AF7-D587-472D-8DAA-2550F77BA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100" y="522514"/>
            <a:ext cx="6215743" cy="837089"/>
          </a:xfrm>
        </p:spPr>
        <p:txBody>
          <a:bodyPr/>
          <a:lstStyle/>
          <a:p>
            <a:r>
              <a:rPr lang="en-US" dirty="0"/>
              <a:t>Managing the Backlog</a:t>
            </a:r>
          </a:p>
        </p:txBody>
      </p:sp>
    </p:spTree>
    <p:extLst>
      <p:ext uri="{BB962C8B-B14F-4D97-AF65-F5344CB8AC3E}">
        <p14:creationId xmlns:p14="http://schemas.microsoft.com/office/powerpoint/2010/main" val="120722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31F5A35-0EFB-4FEF-B343-C98C593983BF}"/>
              </a:ext>
            </a:extLst>
          </p:cNvPr>
          <p:cNvSpPr txBox="1">
            <a:spLocks/>
          </p:cNvSpPr>
          <p:nvPr/>
        </p:nvSpPr>
        <p:spPr>
          <a:xfrm>
            <a:off x="838200" y="1660850"/>
            <a:ext cx="10515600" cy="66939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Create Measure Tables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73A3713-1E99-46CA-9221-F1AB8A7C8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8922249" cy="837089"/>
          </a:xfrm>
        </p:spPr>
        <p:txBody>
          <a:bodyPr>
            <a:normAutofit/>
          </a:bodyPr>
          <a:lstStyle/>
          <a:p>
            <a:r>
              <a:rPr lang="en-US" dirty="0"/>
              <a:t>Report Efficiencies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7FCC5-623C-415A-81A2-1B04F214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288" y="146547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4D858F-6E9F-49E2-A3CC-AC84E671ED97}"/>
              </a:ext>
            </a:extLst>
          </p:cNvPr>
          <p:cNvSpPr txBox="1">
            <a:spLocks/>
          </p:cNvSpPr>
          <p:nvPr/>
        </p:nvSpPr>
        <p:spPr>
          <a:xfrm>
            <a:off x="838200" y="1650063"/>
            <a:ext cx="2976715" cy="111184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In Edit Queries, Click Edit Data to create a one column one row table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5EA9C2-8775-4400-9050-9B6395C56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515599" cy="837089"/>
          </a:xfrm>
        </p:spPr>
        <p:txBody>
          <a:bodyPr>
            <a:normAutofit/>
          </a:bodyPr>
          <a:lstStyle/>
          <a:p>
            <a:r>
              <a:rPr lang="en-US" dirty="0"/>
              <a:t>Report Efficiencies – Measure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08780-F39C-4242-A122-D1291123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540" y="442920"/>
            <a:ext cx="1800476" cy="4991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F39CBE-C37A-48AE-8633-FCBCE05DF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61" y="1473083"/>
            <a:ext cx="3390904" cy="191985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79170D3-F674-48D5-B4B3-638DC6395813}"/>
              </a:ext>
            </a:extLst>
          </p:cNvPr>
          <p:cNvSpPr txBox="1">
            <a:spLocks/>
          </p:cNvSpPr>
          <p:nvPr/>
        </p:nvSpPr>
        <p:spPr>
          <a:xfrm>
            <a:off x="838199" y="2769618"/>
            <a:ext cx="2976715" cy="11118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Click 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Close &amp; Apply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296E5-EA77-421C-A5A8-0D41E7062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220" y="3889173"/>
            <a:ext cx="5770207" cy="914923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6601E9C-352C-4630-8472-AF545F558949}"/>
              </a:ext>
            </a:extLst>
          </p:cNvPr>
          <p:cNvSpPr txBox="1">
            <a:spLocks/>
          </p:cNvSpPr>
          <p:nvPr/>
        </p:nvSpPr>
        <p:spPr>
          <a:xfrm>
            <a:off x="699750" y="3889173"/>
            <a:ext cx="2782022" cy="145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Select Measure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On Modeling Tab, set Home Table to Measure Table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Hide “column1” in Measure Table</a:t>
            </a:r>
          </a:p>
        </p:txBody>
      </p:sp>
    </p:spTree>
    <p:extLst>
      <p:ext uri="{BB962C8B-B14F-4D97-AF65-F5344CB8AC3E}">
        <p14:creationId xmlns:p14="http://schemas.microsoft.com/office/powerpoint/2010/main" val="9077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8" grpId="0"/>
    </p:bldLst>
  </p:timing>
</p:sld>
</file>

<file path=ppt/theme/theme1.xml><?xml version="1.0" encoding="utf-8"?>
<a:theme xmlns:a="http://schemas.openxmlformats.org/drawingml/2006/main" name="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247606362E441ADA82642F26A3272" ma:contentTypeVersion="5" ma:contentTypeDescription="Create a new document." ma:contentTypeScope="" ma:versionID="04606336499e43dc7050d3509d7d8a60">
  <xsd:schema xmlns:xsd="http://www.w3.org/2001/XMLSchema" xmlns:xs="http://www.w3.org/2001/XMLSchema" xmlns:p="http://schemas.microsoft.com/office/2006/metadata/properties" xmlns:ns2="ac2cf9c6-a5cc-43ca-99ef-a3ab066b4ae5" targetNamespace="http://schemas.microsoft.com/office/2006/metadata/properties" ma:root="true" ma:fieldsID="55e057b51c47ff47e3f549235503c6c9" ns2:_="">
    <xsd:import namespace="ac2cf9c6-a5cc-43ca-99ef-a3ab066b4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cf9c6-a5cc-43ca-99ef-a3ab066b4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B7C24-042A-4AAF-ACE2-C48654A5921A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ac2cf9c6-a5cc-43ca-99ef-a3ab066b4ae5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B10380F-ED62-4FF9-B31D-2F9FB7A07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45EB9A-9380-4000-8E74-656B94A616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cf9c6-a5cc-43ca-99ef-a3ab066b4a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591</Words>
  <Application>Microsoft Office PowerPoint</Application>
  <PresentationFormat>Widescreen</PresentationFormat>
  <Paragraphs>120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AvantGarde Bk BT Book</vt:lpstr>
      <vt:lpstr>AvantGarde Bk BT Demi</vt:lpstr>
      <vt:lpstr>Calibri</vt:lpstr>
      <vt:lpstr>Verdana</vt:lpstr>
      <vt:lpstr>Pragmatic Works</vt:lpstr>
      <vt:lpstr>Power BI Development Best Practices</vt:lpstr>
      <vt:lpstr>About Me</vt:lpstr>
      <vt:lpstr>So Many Reports.  So Little Time.</vt:lpstr>
      <vt:lpstr>Reining in the Report Development Backlog</vt:lpstr>
      <vt:lpstr>Tracking Backlog</vt:lpstr>
      <vt:lpstr>DEMO</vt:lpstr>
      <vt:lpstr>Managing the Backlog</vt:lpstr>
      <vt:lpstr>Report Efficiencies</vt:lpstr>
      <vt:lpstr>Report Efficiencies – Measure Table</vt:lpstr>
      <vt:lpstr>Report Efficiencies</vt:lpstr>
      <vt:lpstr>Report Efficiencies – Shared Data Model</vt:lpstr>
      <vt:lpstr>Report Efficiencies</vt:lpstr>
      <vt:lpstr>Report Efficiencies – Source Control </vt:lpstr>
      <vt:lpstr>Report Efficiencies</vt:lpstr>
      <vt:lpstr>Report Efficiencies – “KonMari” Reports</vt:lpstr>
      <vt:lpstr>Report Efficiencies – “KonMari” Reports</vt:lpstr>
      <vt:lpstr>Report Efficiencies - Other</vt:lpstr>
      <vt:lpstr>Keeping up with Power BI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BI Development Best Practices</dc:title>
  <dc:creator>Andie Letourneau</dc:creator>
  <cp:lastModifiedBy> </cp:lastModifiedBy>
  <cp:revision>65</cp:revision>
  <dcterms:created xsi:type="dcterms:W3CDTF">2019-04-09T16:46:53Z</dcterms:created>
  <dcterms:modified xsi:type="dcterms:W3CDTF">2019-04-19T15:48:19Z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0x010100254247606362E441ADA82642F26A3272</vt:lpwstr>
  </property>
</Properties>
</file>