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62" r:id="rId4"/>
    <p:sldId id="263" r:id="rId5"/>
    <p:sldId id="264" r:id="rId6"/>
    <p:sldId id="270" r:id="rId7"/>
    <p:sldId id="276" r:id="rId8"/>
    <p:sldId id="265" r:id="rId9"/>
    <p:sldId id="268" r:id="rId10"/>
    <p:sldId id="267" r:id="rId11"/>
    <p:sldId id="272" r:id="rId12"/>
    <p:sldId id="271" r:id="rId13"/>
    <p:sldId id="273" r:id="rId14"/>
    <p:sldId id="274" r:id="rId15"/>
    <p:sldId id="275" r:id="rId16"/>
    <p:sldId id="269" r:id="rId17"/>
    <p:sldId id="266" r:id="rId18"/>
    <p:sldId id="25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2139" autoAdjust="0"/>
  </p:normalViewPr>
  <p:slideViewPr>
    <p:cSldViewPr snapToGrid="0">
      <p:cViewPr varScale="1">
        <p:scale>
          <a:sx n="59" d="100"/>
          <a:sy n="59" d="100"/>
        </p:scale>
        <p:origin x="1098" y="7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EF5546-4351-4D05-A88A-7949E7C28FC5}" type="datetimeFigureOut">
              <a:rPr lang="en-US" smtClean="0"/>
              <a:t>12/18/2018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4DC040-4A35-4235-B8E7-BCC5A3479B1B}" type="slidenum">
              <a:rPr lang="en-US" smtClean="0"/>
              <a:t>‹#›</a:t>
            </a:fld>
            <a:endParaRPr lang="en-US"/>
          </a:p>
        </p:txBody>
      </p:sp>
    </p:spTree>
    <p:extLst>
      <p:ext uri="{BB962C8B-B14F-4D97-AF65-F5344CB8AC3E}">
        <p14:creationId xmlns:p14="http://schemas.microsoft.com/office/powerpoint/2010/main" val="1015746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microsoft.github.io/PowerBI-JavaScript/demo/v2-demo/index.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cs.microsoft.com/en-us/power-bi/developer/azure-pbie-what-is-power-bi-embedded"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and good morning!</a:t>
            </a:r>
          </a:p>
          <a:p>
            <a:r>
              <a:rPr lang="en-US" dirty="0"/>
              <a:t>Thank you for attending this weeks Pragmatic Webinar training</a:t>
            </a:r>
          </a:p>
          <a:p>
            <a:endParaRPr lang="en-US" dirty="0"/>
          </a:p>
          <a:p>
            <a:r>
              <a:rPr lang="en-US" dirty="0"/>
              <a:t>My name is Brian Steele and I am one of the newest members of the Pragmatic Consulting team</a:t>
            </a:r>
          </a:p>
          <a:p>
            <a:r>
              <a:rPr lang="en-US" dirty="0"/>
              <a:t>Little bit about me, I have been working for the last 20+ years in SQL along with the Microsoft BI and Developer Stacks</a:t>
            </a:r>
          </a:p>
          <a:p>
            <a:r>
              <a:rPr lang="en-US" dirty="0"/>
              <a:t>For the last 6 years I have been doing custom application and web consulting and development, so I bring a little more code centric focus</a:t>
            </a:r>
          </a:p>
          <a:p>
            <a:r>
              <a:rPr lang="en-US" dirty="0"/>
              <a:t>So today we are going to get in there – look at some web apps, do some C# coding, write some JavaScript functions</a:t>
            </a:r>
          </a:p>
          <a:p>
            <a:r>
              <a:rPr lang="en-US" dirty="0"/>
              <a:t>But even if that is not your strength don’t worry, Microsoft and the Power BI team provide lots of tools that can help us along the way.</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14DC040-4A35-4235-B8E7-BCC5A3479B1B}" type="slidenum">
              <a:rPr lang="en-US" smtClean="0"/>
              <a:t>1</a:t>
            </a:fld>
            <a:endParaRPr lang="en-US"/>
          </a:p>
        </p:txBody>
      </p:sp>
    </p:spTree>
    <p:extLst>
      <p:ext uri="{BB962C8B-B14F-4D97-AF65-F5344CB8AC3E}">
        <p14:creationId xmlns:p14="http://schemas.microsoft.com/office/powerpoint/2010/main" val="1038097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last thing we are going to do is look at how we are interacting with the report.  </a:t>
            </a:r>
          </a:p>
          <a:p>
            <a:endParaRPr lang="en-US" dirty="0"/>
          </a:p>
          <a:p>
            <a:r>
              <a:rPr lang="en-US" dirty="0"/>
              <a:t>We are going to look at the Power BI JavaScript SDK.</a:t>
            </a:r>
          </a:p>
          <a:p>
            <a:endParaRPr lang="en-US" dirty="0"/>
          </a:p>
          <a:p>
            <a:r>
              <a:rPr lang="en-US" dirty="0"/>
              <a:t>And look at the “Sample Tool” code examples and apply one of those to our report.</a:t>
            </a:r>
          </a:p>
        </p:txBody>
      </p:sp>
      <p:sp>
        <p:nvSpPr>
          <p:cNvPr id="4" name="Slide Number Placeholder 3"/>
          <p:cNvSpPr>
            <a:spLocks noGrp="1"/>
          </p:cNvSpPr>
          <p:nvPr>
            <p:ph type="sldNum" sz="quarter" idx="5"/>
          </p:nvPr>
        </p:nvSpPr>
        <p:spPr/>
        <p:txBody>
          <a:bodyPr/>
          <a:lstStyle/>
          <a:p>
            <a:fld id="{814DC040-4A35-4235-B8E7-BCC5A3479B1B}" type="slidenum">
              <a:rPr lang="en-US" smtClean="0"/>
              <a:t>12</a:t>
            </a:fld>
            <a:endParaRPr lang="en-US"/>
          </a:p>
        </p:txBody>
      </p:sp>
    </p:spTree>
    <p:extLst>
      <p:ext uri="{BB962C8B-B14F-4D97-AF65-F5344CB8AC3E}">
        <p14:creationId xmlns:p14="http://schemas.microsoft.com/office/powerpoint/2010/main" val="2618191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Power BI JavaScript SDK</a:t>
            </a:r>
          </a:p>
          <a:p>
            <a:pPr marL="171450" indent="-171450">
              <a:buFont typeface="Arial" panose="020B0604020202020204" pitchFamily="34" charset="0"/>
              <a:buChar char="•"/>
            </a:pPr>
            <a:r>
              <a:rPr lang="en-US" dirty="0"/>
              <a:t>Review the embedded report view</a:t>
            </a:r>
          </a:p>
          <a:p>
            <a:r>
              <a:rPr lang="en-US" dirty="0"/>
              <a:t>Using the JavaScript “Sample Tool” for Code Examples</a:t>
            </a:r>
          </a:p>
          <a:p>
            <a:pPr lvl="1"/>
            <a:r>
              <a:rPr lang="en-US" dirty="0">
                <a:hlinkClick r:id="rId3"/>
              </a:rPr>
              <a:t>https://microsoft.github.io/PowerBI-JavaScript/demo/v2-demo/index.html#</a:t>
            </a:r>
            <a:endParaRPr lang="en-US" dirty="0"/>
          </a:p>
          <a:p>
            <a:pPr marL="171450" indent="-171450">
              <a:buFont typeface="Arial" panose="020B0604020202020204" pitchFamily="34" charset="0"/>
              <a:buChar char="•"/>
            </a:pPr>
            <a:r>
              <a:rPr lang="en-US" dirty="0"/>
              <a:t>Add the </a:t>
            </a:r>
            <a:r>
              <a:rPr lang="en-US" dirty="0" err="1"/>
              <a:t>SetPage</a:t>
            </a:r>
            <a:r>
              <a:rPr lang="en-US" dirty="0"/>
              <a:t> Example [fake] to the view</a:t>
            </a:r>
          </a:p>
        </p:txBody>
      </p:sp>
      <p:sp>
        <p:nvSpPr>
          <p:cNvPr id="4" name="Slide Number Placeholder 3"/>
          <p:cNvSpPr>
            <a:spLocks noGrp="1"/>
          </p:cNvSpPr>
          <p:nvPr>
            <p:ph type="sldNum" sz="quarter" idx="5"/>
          </p:nvPr>
        </p:nvSpPr>
        <p:spPr/>
        <p:txBody>
          <a:bodyPr/>
          <a:lstStyle/>
          <a:p>
            <a:fld id="{814DC040-4A35-4235-B8E7-BCC5A3479B1B}" type="slidenum">
              <a:rPr lang="en-US" smtClean="0"/>
              <a:t>13</a:t>
            </a:fld>
            <a:endParaRPr lang="en-US"/>
          </a:p>
        </p:txBody>
      </p:sp>
    </p:spTree>
    <p:extLst>
      <p:ext uri="{BB962C8B-B14F-4D97-AF65-F5344CB8AC3E}">
        <p14:creationId xmlns:p14="http://schemas.microsoft.com/office/powerpoint/2010/main" val="2347439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look at a real world example.  We actual have clients at Pragmatic Works looking to do just this scenario.  I did this specific project for a client a couple of months ago.</a:t>
            </a:r>
          </a:p>
          <a:p>
            <a:endParaRPr lang="en-US" dirty="0"/>
          </a:p>
          <a:p>
            <a:r>
              <a:rPr lang="en-US" dirty="0"/>
              <a:t>So they had a Customer Facing Application with Specific Data Based on Login</a:t>
            </a:r>
          </a:p>
          <a:p>
            <a:endParaRPr lang="en-US" dirty="0"/>
          </a:p>
          <a:p>
            <a:r>
              <a:rPr lang="en-US" dirty="0"/>
              <a:t>But we threw a wrinkle in – the Power BI examples all use ASP.NET MVC – but my application was a ASP.NET Core 2.0 Website.  We will take a look at the challenges that causes.</a:t>
            </a:r>
          </a:p>
          <a:p>
            <a:endParaRPr lang="en-US" dirty="0"/>
          </a:p>
          <a:p>
            <a:r>
              <a:rPr lang="en-US" dirty="0"/>
              <a:t>We Needed Analytics About Document/Physicians in the System</a:t>
            </a:r>
          </a:p>
          <a:p>
            <a:endParaRPr lang="en-US" dirty="0"/>
          </a:p>
          <a:p>
            <a:r>
              <a:rPr lang="en-US" dirty="0"/>
              <a:t>And I had previously created these using Telerik Chart Controls</a:t>
            </a:r>
          </a:p>
          <a:p>
            <a:endParaRPr lang="en-US" dirty="0"/>
          </a:p>
        </p:txBody>
      </p:sp>
      <p:sp>
        <p:nvSpPr>
          <p:cNvPr id="4" name="Slide Number Placeholder 3"/>
          <p:cNvSpPr>
            <a:spLocks noGrp="1"/>
          </p:cNvSpPr>
          <p:nvPr>
            <p:ph type="sldNum" sz="quarter" idx="5"/>
          </p:nvPr>
        </p:nvSpPr>
        <p:spPr/>
        <p:txBody>
          <a:bodyPr/>
          <a:lstStyle/>
          <a:p>
            <a:fld id="{814DC040-4A35-4235-B8E7-BCC5A3479B1B}" type="slidenum">
              <a:rPr lang="en-US" smtClean="0"/>
              <a:t>14</a:t>
            </a:fld>
            <a:endParaRPr lang="en-US"/>
          </a:p>
        </p:txBody>
      </p:sp>
    </p:spTree>
    <p:extLst>
      <p:ext uri="{BB962C8B-B14F-4D97-AF65-F5344CB8AC3E}">
        <p14:creationId xmlns:p14="http://schemas.microsoft.com/office/powerpoint/2010/main" val="206331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Existing Site]</a:t>
            </a:r>
          </a:p>
          <a:p>
            <a:r>
              <a:rPr lang="en-US" dirty="0"/>
              <a:t>[Register that in Azure </a:t>
            </a:r>
            <a:r>
              <a:rPr lang="en-US"/>
              <a:t>Active Directory]</a:t>
            </a:r>
            <a:endParaRPr lang="en-US" dirty="0"/>
          </a:p>
          <a:p>
            <a:r>
              <a:rPr lang="en-US" dirty="0"/>
              <a:t>[Add Power BI via NuGet]</a:t>
            </a:r>
          </a:p>
          <a:p>
            <a:r>
              <a:rPr lang="en-US" dirty="0"/>
              <a:t>[Add </a:t>
            </a:r>
            <a:r>
              <a:rPr lang="en-US" dirty="0" err="1"/>
              <a:t>Parms</a:t>
            </a:r>
            <a:r>
              <a:rPr lang="en-US" dirty="0"/>
              <a:t> to </a:t>
            </a:r>
            <a:r>
              <a:rPr lang="en-US" dirty="0" err="1"/>
              <a:t>AppSettings</a:t>
            </a:r>
            <a:r>
              <a:rPr lang="en-US" dirty="0"/>
              <a:t>]</a:t>
            </a:r>
          </a:p>
          <a:p>
            <a:r>
              <a:rPr lang="en-US" dirty="0"/>
              <a:t>[Add the </a:t>
            </a:r>
            <a:r>
              <a:rPr lang="en-US" dirty="0" err="1"/>
              <a:t>EmbedConfig</a:t>
            </a:r>
            <a:r>
              <a:rPr lang="en-US" dirty="0"/>
              <a:t> Model]</a:t>
            </a:r>
          </a:p>
          <a:p>
            <a:r>
              <a:rPr lang="en-US" dirty="0"/>
              <a:t>[Update the Home Controller]</a:t>
            </a:r>
          </a:p>
          <a:p>
            <a:r>
              <a:rPr lang="en-US" dirty="0"/>
              <a:t>[Update the Index View]</a:t>
            </a:r>
          </a:p>
          <a:p>
            <a:endParaRPr lang="en-US" dirty="0"/>
          </a:p>
        </p:txBody>
      </p:sp>
      <p:sp>
        <p:nvSpPr>
          <p:cNvPr id="4" name="Slide Number Placeholder 3"/>
          <p:cNvSpPr>
            <a:spLocks noGrp="1"/>
          </p:cNvSpPr>
          <p:nvPr>
            <p:ph type="sldNum" sz="quarter" idx="5"/>
          </p:nvPr>
        </p:nvSpPr>
        <p:spPr/>
        <p:txBody>
          <a:bodyPr/>
          <a:lstStyle/>
          <a:p>
            <a:fld id="{814DC040-4A35-4235-B8E7-BCC5A3479B1B}" type="slidenum">
              <a:rPr lang="en-US" smtClean="0"/>
              <a:t>15</a:t>
            </a:fld>
            <a:endParaRPr lang="en-US"/>
          </a:p>
        </p:txBody>
      </p:sp>
    </p:spTree>
    <p:extLst>
      <p:ext uri="{BB962C8B-B14F-4D97-AF65-F5344CB8AC3E}">
        <p14:creationId xmlns:p14="http://schemas.microsoft.com/office/powerpoint/2010/main" val="3809006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Lots of great resources available to help you out.  There is also </a:t>
            </a:r>
          </a:p>
        </p:txBody>
      </p:sp>
      <p:sp>
        <p:nvSpPr>
          <p:cNvPr id="4" name="Slide Number Placeholder 3"/>
          <p:cNvSpPr>
            <a:spLocks noGrp="1"/>
          </p:cNvSpPr>
          <p:nvPr>
            <p:ph type="sldNum" sz="quarter" idx="5"/>
          </p:nvPr>
        </p:nvSpPr>
        <p:spPr/>
        <p:txBody>
          <a:bodyPr/>
          <a:lstStyle/>
          <a:p>
            <a:fld id="{814DC040-4A35-4235-B8E7-BCC5A3479B1B}" type="slidenum">
              <a:rPr lang="en-US" smtClean="0"/>
              <a:t>16</a:t>
            </a:fld>
            <a:endParaRPr lang="en-US"/>
          </a:p>
        </p:txBody>
      </p:sp>
    </p:spTree>
    <p:extLst>
      <p:ext uri="{BB962C8B-B14F-4D97-AF65-F5344CB8AC3E}">
        <p14:creationId xmlns:p14="http://schemas.microsoft.com/office/powerpoint/2010/main" val="195431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best things about using Power BI Embedded is that as new features are added to Power BI, they are immediately available to Power BI Embedded.  This goes back to that “cool” factor your end-users are looking for.  These are some of the new embedded functionality posted in the Microsoft Power BI blog yesterday</a:t>
            </a:r>
          </a:p>
          <a:p>
            <a:endParaRPr lang="en-US" dirty="0"/>
          </a:p>
          <a:p>
            <a:pPr rtl="0" fontAlgn="ctr"/>
            <a:r>
              <a:rPr lang="en-US" sz="1200" kern="1200" dirty="0">
                <a:solidFill>
                  <a:schemeClr val="tx1"/>
                </a:solidFill>
                <a:effectLst/>
                <a:latin typeface="+mn-lt"/>
                <a:ea typeface="+mn-ea"/>
                <a:cs typeface="+mn-cs"/>
              </a:rPr>
              <a:t>Azure resource Health monitoring:  You can find the Resource Health info in your resource blade in the Azure portal, under ‘Support+ troubleshooting’ (see image below). You can also view Power BI Embedded health alongside all your managed resources in Azure, under the main ‘Resource Health’ page.</a:t>
            </a:r>
          </a:p>
          <a:p>
            <a:endParaRPr lang="en-US" sz="1200" kern="1200" dirty="0">
              <a:solidFill>
                <a:schemeClr val="tx1"/>
              </a:solidFill>
              <a:effectLst/>
              <a:latin typeface="+mn-lt"/>
              <a:ea typeface="+mn-ea"/>
              <a:cs typeface="+mn-cs"/>
            </a:endParaRPr>
          </a:p>
          <a:p>
            <a:pPr rtl="0" fontAlgn="ctr"/>
            <a:r>
              <a:rPr lang="en-US" sz="1200" kern="1200" dirty="0">
                <a:solidFill>
                  <a:schemeClr val="tx1"/>
                </a:solidFill>
                <a:effectLst/>
                <a:latin typeface="+mn-lt"/>
                <a:ea typeface="+mn-ea"/>
                <a:cs typeface="+mn-cs"/>
              </a:rPr>
              <a:t>Usage metrics available for embedded reports and dashboards:  Power BI enables authors of reports and dashboards to measure their impact using the ‘Usage metrics’ report. This feature is now available for authors of Power BI content when you are embedding for Power BI users in your organization.</a:t>
            </a:r>
          </a:p>
          <a:p>
            <a:pPr marL="171450" indent="-171450" rtl="0" fontAlgn="ctr">
              <a:buFont typeface="Arial" panose="020B0604020202020204" pitchFamily="34" charset="0"/>
              <a:buChar char="•"/>
            </a:pPr>
            <a:r>
              <a:rPr lang="en-US" sz="1200" b="0" i="0" kern="1200" dirty="0">
                <a:solidFill>
                  <a:schemeClr val="tx1"/>
                </a:solidFill>
                <a:effectLst/>
                <a:latin typeface="+mn-lt"/>
                <a:ea typeface="+mn-ea"/>
                <a:cs typeface="+mn-cs"/>
              </a:rPr>
              <a:t>The frequency at which each type of content is viewed.</a:t>
            </a:r>
          </a:p>
          <a:p>
            <a:pPr marL="171450" indent="-171450" rtl="0" fontAlgn="ctr">
              <a:buFont typeface="Arial" panose="020B0604020202020204" pitchFamily="34" charset="0"/>
              <a:buChar char="•"/>
            </a:pPr>
            <a:r>
              <a:rPr lang="en-US" sz="1200" b="0" i="0" kern="1200" dirty="0">
                <a:solidFill>
                  <a:schemeClr val="tx1"/>
                </a:solidFill>
                <a:effectLst/>
                <a:latin typeface="+mn-lt"/>
                <a:ea typeface="+mn-ea"/>
                <a:cs typeface="+mn-cs"/>
              </a:rPr>
              <a:t>Areas for investment to improve analytics or increase user engagement.</a:t>
            </a:r>
          </a:p>
          <a:p>
            <a:pPr marL="171450" indent="-171450" rtl="0" fontAlgn="ctr">
              <a:buFont typeface="Arial" panose="020B0604020202020204" pitchFamily="34" charset="0"/>
              <a:buChar char="•"/>
            </a:pPr>
            <a:r>
              <a:rPr lang="en-US" sz="1200" b="0" i="0" kern="1200" dirty="0">
                <a:solidFill>
                  <a:schemeClr val="tx1"/>
                </a:solidFill>
                <a:effectLst/>
                <a:latin typeface="+mn-lt"/>
                <a:ea typeface="+mn-ea"/>
                <a:cs typeface="+mn-cs"/>
              </a:rPr>
              <a:t>Executive view of analytic engagement across the organization or customers.</a:t>
            </a:r>
          </a:p>
          <a:p>
            <a:pPr rtl="0" fontAlgn="ct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14DC040-4A35-4235-B8E7-BCC5A3479B1B}" type="slidenum">
              <a:rPr lang="en-US" smtClean="0"/>
              <a:t>17</a:t>
            </a:fld>
            <a:endParaRPr lang="en-US"/>
          </a:p>
        </p:txBody>
      </p:sp>
    </p:spTree>
    <p:extLst>
      <p:ext uri="{BB962C8B-B14F-4D97-AF65-F5344CB8AC3E}">
        <p14:creationId xmlns:p14="http://schemas.microsoft.com/office/powerpoint/2010/main" val="2514901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the questions: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 you currently have a customer facing application? – so what do I mean by a “customer facing” application? We all know that can mean a lot of different things – internal vs external customer, etc.  For this particular topic we are looking specifically at external customers – someone that is outside of your organization – that is not a member of your active directory or azure directory – do you have a system in place that lets your customers access data, enter information, view documentation or reports?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 you struggle with integrating your data for those customers?  - so have you tried to give your customers a better look at that information?  Have to tried to help them make business decisions on that data?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What solution, if any, do you currently use to provide your customers with data?  Role your own HTML?  A standard reporting tool like Crystal or SSRS?  A code based tool like Telerik or some other .NET architecture?</a:t>
            </a:r>
          </a:p>
          <a:p>
            <a:endParaRPr lang="en-US" dirty="0"/>
          </a:p>
        </p:txBody>
      </p:sp>
      <p:sp>
        <p:nvSpPr>
          <p:cNvPr id="4" name="Slide Number Placeholder 3"/>
          <p:cNvSpPr>
            <a:spLocks noGrp="1"/>
          </p:cNvSpPr>
          <p:nvPr>
            <p:ph type="sldNum" sz="quarter" idx="5"/>
          </p:nvPr>
        </p:nvSpPr>
        <p:spPr/>
        <p:txBody>
          <a:bodyPr/>
          <a:lstStyle/>
          <a:p>
            <a:fld id="{814DC040-4A35-4235-B8E7-BCC5A3479B1B}" type="slidenum">
              <a:rPr lang="en-US" smtClean="0"/>
              <a:t>2</a:t>
            </a:fld>
            <a:endParaRPr lang="en-US"/>
          </a:p>
        </p:txBody>
      </p:sp>
    </p:spTree>
    <p:extLst>
      <p:ext uri="{BB962C8B-B14F-4D97-AF65-F5344CB8AC3E}">
        <p14:creationId xmlns:p14="http://schemas.microsoft.com/office/powerpoint/2010/main" val="255248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dirty="0"/>
              <a:t>Easy to connect to the data you need</a:t>
            </a:r>
          </a:p>
          <a:p>
            <a:pPr lvl="1" fontAlgn="ctr"/>
            <a:r>
              <a:rPr lang="en-US" dirty="0"/>
              <a:t>On premise/In the cloud</a:t>
            </a:r>
          </a:p>
          <a:p>
            <a:pPr lvl="1" fontAlgn="ctr"/>
            <a:r>
              <a:rPr lang="en-US" dirty="0"/>
              <a:t>Multiple sources</a:t>
            </a:r>
          </a:p>
          <a:p>
            <a:pPr fontAlgn="ctr"/>
            <a:r>
              <a:rPr lang="en-US" dirty="0"/>
              <a:t>Data can be accessed in multiple ways</a:t>
            </a:r>
          </a:p>
          <a:p>
            <a:pPr lvl="1" fontAlgn="ctr"/>
            <a:r>
              <a:rPr lang="en-US" dirty="0"/>
              <a:t>Updated or real time using Direct Query</a:t>
            </a:r>
          </a:p>
          <a:p>
            <a:pPr lvl="1" fontAlgn="ctr"/>
            <a:r>
              <a:rPr lang="en-US" dirty="0"/>
              <a:t>Scheduled Refresh</a:t>
            </a:r>
          </a:p>
          <a:p>
            <a:pPr lvl="1" fontAlgn="ctr"/>
            <a:r>
              <a:rPr lang="en-US" dirty="0"/>
              <a:t>Streaming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and extensible platform in Azure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Embedded Power BI you have the ability to apply capacity in Azure to your visualizations to improve 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Access to New Advanced Tools like Streaming/Machine Learning, along with all the tools in Power BI.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best of all you can access all the development tools, examples, resource for free – and embed them in your site with a single Power BI Pro account</a:t>
            </a:r>
          </a:p>
          <a:p>
            <a:endParaRPr lang="en-US" dirty="0"/>
          </a:p>
        </p:txBody>
      </p:sp>
      <p:sp>
        <p:nvSpPr>
          <p:cNvPr id="4" name="Slide Number Placeholder 3"/>
          <p:cNvSpPr>
            <a:spLocks noGrp="1"/>
          </p:cNvSpPr>
          <p:nvPr>
            <p:ph type="sldNum" sz="quarter" idx="5"/>
          </p:nvPr>
        </p:nvSpPr>
        <p:spPr/>
        <p:txBody>
          <a:bodyPr/>
          <a:lstStyle/>
          <a:p>
            <a:fld id="{814DC040-4A35-4235-B8E7-BCC5A3479B1B}" type="slidenum">
              <a:rPr lang="en-US" smtClean="0"/>
              <a:t>5</a:t>
            </a:fld>
            <a:endParaRPr lang="en-US"/>
          </a:p>
        </p:txBody>
      </p:sp>
    </p:spTree>
    <p:extLst>
      <p:ext uri="{BB962C8B-B14F-4D97-AF65-F5344CB8AC3E}">
        <p14:creationId xmlns:p14="http://schemas.microsoft.com/office/powerpoint/2010/main" val="3110621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Ok, so lets get into embedding some Power BI reports.  There are to basic ways to do this.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Embedding for your organization – or the User Owns Data - method requires that users of your application sign into the Power BI service when they want to view their content. Once someone in your organization signs in, they only have access to dashboards and reports that they own or that have been shared with them in the Power BI service.  This scenario is what you want to expose your data to people inside your organization – inside your Azure Active Directory.  And this is what we are going to do when we want to use Power BI in </a:t>
            </a:r>
            <a:r>
              <a:rPr lang="en-US" dirty="0"/>
              <a:t>SharePoint Online, Microsoft Teams or Microsoft Dynamics.</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u="sng" kern="1200" dirty="0">
                <a:solidFill>
                  <a:schemeClr val="tx1"/>
                </a:solidFill>
                <a:effectLst/>
                <a:latin typeface="+mn-lt"/>
                <a:ea typeface="+mn-ea"/>
                <a:cs typeface="+mn-cs"/>
                <a:hlinkClick r:id="rId3"/>
              </a:rPr>
              <a:t>But what we are going to look at today is Power BI Embedded</a:t>
            </a:r>
            <a:r>
              <a:rPr lang="en-US" sz="1200" b="0" i="0" kern="1200" dirty="0">
                <a:solidFill>
                  <a:schemeClr val="tx1"/>
                </a:solidFill>
                <a:effectLst/>
                <a:latin typeface="+mn-lt"/>
                <a:ea typeface="+mn-ea"/>
                <a:cs typeface="+mn-cs"/>
              </a:rPr>
              <a:t> for your customers – or the App Owns Data – method is a </a:t>
            </a:r>
            <a:r>
              <a:rPr lang="en-US" sz="1200" b="1" i="0" kern="1200" dirty="0">
                <a:solidFill>
                  <a:schemeClr val="tx1"/>
                </a:solidFill>
                <a:effectLst/>
                <a:latin typeface="+mn-lt"/>
                <a:ea typeface="+mn-ea"/>
                <a:cs typeface="+mn-cs"/>
              </a:rPr>
              <a:t>Microsoft Azure</a:t>
            </a:r>
            <a:r>
              <a:rPr lang="en-US" sz="1200" b="0" i="0" kern="1200" dirty="0">
                <a:solidFill>
                  <a:schemeClr val="tx1"/>
                </a:solidFill>
                <a:effectLst/>
                <a:latin typeface="+mn-lt"/>
                <a:ea typeface="+mn-ea"/>
                <a:cs typeface="+mn-cs"/>
              </a:rPr>
              <a:t> service that lets independent software vendors (ISVs) and developers quickly embed visuals, reports, and dashboards into an application through a capacity-based, hourly metered model.  </a:t>
            </a:r>
          </a:p>
          <a:p>
            <a:pPr lvl="1"/>
            <a:r>
              <a:rPr lang="en-US" dirty="0"/>
              <a:t>It does require a Single Power BI PRO Account</a:t>
            </a:r>
          </a:p>
          <a:p>
            <a:pPr lvl="1"/>
            <a:r>
              <a:rPr lang="en-US" dirty="0"/>
              <a:t>Users of the app do not need to have/know Power BI</a:t>
            </a:r>
          </a:p>
          <a:p>
            <a:pPr lvl="1"/>
            <a:r>
              <a:rPr lang="en-US" dirty="0"/>
              <a:t>Users do not need to login to Power BI or be a member of your Azure Active Directory</a:t>
            </a:r>
          </a:p>
          <a:p>
            <a:endParaRPr lang="en-US" dirty="0"/>
          </a:p>
        </p:txBody>
      </p:sp>
      <p:sp>
        <p:nvSpPr>
          <p:cNvPr id="4" name="Slide Number Placeholder 3"/>
          <p:cNvSpPr>
            <a:spLocks noGrp="1"/>
          </p:cNvSpPr>
          <p:nvPr>
            <p:ph type="sldNum" sz="quarter" idx="5"/>
          </p:nvPr>
        </p:nvSpPr>
        <p:spPr/>
        <p:txBody>
          <a:bodyPr/>
          <a:lstStyle/>
          <a:p>
            <a:fld id="{814DC040-4A35-4235-B8E7-BCC5A3479B1B}" type="slidenum">
              <a:rPr lang="en-US" smtClean="0"/>
              <a:t>6</a:t>
            </a:fld>
            <a:endParaRPr lang="en-US"/>
          </a:p>
        </p:txBody>
      </p:sp>
    </p:spTree>
    <p:extLst>
      <p:ext uri="{BB962C8B-B14F-4D97-AF65-F5344CB8AC3E}">
        <p14:creationId xmlns:p14="http://schemas.microsoft.com/office/powerpoint/2010/main" val="2014272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Ok, now we know why we want to use Power BI – Lets get to the How.</a:t>
            </a:r>
          </a:p>
          <a:p>
            <a:endParaRPr lang="en-US" dirty="0"/>
          </a:p>
          <a:p>
            <a:r>
              <a:rPr lang="en-US" dirty="0"/>
              <a:t>There are basically 3 elements to embedding Power BI</a:t>
            </a:r>
          </a:p>
          <a:p>
            <a:endParaRPr lang="en-US" dirty="0"/>
          </a:p>
          <a:p>
            <a:r>
              <a:rPr lang="en-US" dirty="0"/>
              <a:t>#1 is Authorizing - Authorizing Power BI Analytics to your Application</a:t>
            </a:r>
          </a:p>
          <a:p>
            <a:pPr lvl="1" fontAlgn="ctr"/>
            <a:r>
              <a:rPr lang="en-US" dirty="0"/>
              <a:t>This Lets the application manage authentication – not the user</a:t>
            </a:r>
          </a:p>
          <a:p>
            <a:pPr lvl="1" fontAlgn="ctr"/>
            <a:r>
              <a:rPr lang="en-US" dirty="0"/>
              <a:t>You can also take advantage of things like row level security</a:t>
            </a:r>
          </a:p>
          <a:p>
            <a:r>
              <a:rPr lang="en-US" dirty="0"/>
              <a:t>#2 is Embedding - embedding the Power BI Visualizations inside your app</a:t>
            </a:r>
          </a:p>
          <a:p>
            <a:pPr lvl="1"/>
            <a:r>
              <a:rPr lang="en-US" dirty="0"/>
              <a:t>We do this using the Power BI REST APIs, which are simplified for us by using the rapper classes in the Power BI .NET SDK</a:t>
            </a:r>
          </a:p>
          <a:p>
            <a:r>
              <a:rPr lang="en-US" dirty="0"/>
              <a:t>#3 is Interacting – how do we then control the Visualizations</a:t>
            </a:r>
          </a:p>
          <a:p>
            <a:pPr lvl="1"/>
            <a:r>
              <a:rPr lang="en-US" dirty="0"/>
              <a:t>So we enabling client-side functionality with the Power BI JavaScript SDK</a:t>
            </a:r>
          </a:p>
          <a:p>
            <a:pPr lvl="1"/>
            <a:r>
              <a:rPr lang="en-US" dirty="0"/>
              <a:t>Then we can do things like set specific Filters or define what pages we want using JavaScript</a:t>
            </a:r>
          </a:p>
          <a:p>
            <a:endParaRPr lang="en-US" dirty="0"/>
          </a:p>
        </p:txBody>
      </p:sp>
      <p:sp>
        <p:nvSpPr>
          <p:cNvPr id="4" name="Slide Number Placeholder 3"/>
          <p:cNvSpPr>
            <a:spLocks noGrp="1"/>
          </p:cNvSpPr>
          <p:nvPr>
            <p:ph type="sldNum" sz="quarter" idx="5"/>
          </p:nvPr>
        </p:nvSpPr>
        <p:spPr/>
        <p:txBody>
          <a:bodyPr/>
          <a:lstStyle/>
          <a:p>
            <a:fld id="{814DC040-4A35-4235-B8E7-BCC5A3479B1B}" type="slidenum">
              <a:rPr lang="en-US" smtClean="0"/>
              <a:t>7</a:t>
            </a:fld>
            <a:endParaRPr lang="en-US"/>
          </a:p>
        </p:txBody>
      </p:sp>
    </p:spTree>
    <p:extLst>
      <p:ext uri="{BB962C8B-B14F-4D97-AF65-F5344CB8AC3E}">
        <p14:creationId xmlns:p14="http://schemas.microsoft.com/office/powerpoint/2010/main" val="1372895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couple of different ways you can authorize an embedded application, but all of them result in about the same functionality.  </a:t>
            </a:r>
          </a:p>
          <a:p>
            <a:endParaRPr lang="en-US" dirty="0"/>
          </a:p>
          <a:p>
            <a:r>
              <a:rPr lang="en-US" dirty="0"/>
              <a:t>If you have an Azure Active Directory, you can register your application from there.  If you have a large application, you will want to go this route so that you can assign different roles and apply capacity to improve performance on your visualizations.</a:t>
            </a:r>
          </a:p>
          <a:p>
            <a:endParaRPr lang="en-US" dirty="0"/>
          </a:p>
          <a:p>
            <a:r>
              <a:rPr lang="en-US" dirty="0"/>
              <a:t>For this first example we are going to use Power BI Embedded setup tool.  </a:t>
            </a:r>
          </a:p>
          <a:p>
            <a:r>
              <a:rPr lang="en-US" dirty="0"/>
              <a:t>We will need a Power BI Pro account to sign in with – You can get a 60 trial account for signing up.</a:t>
            </a:r>
          </a:p>
          <a:p>
            <a:r>
              <a:rPr lang="en-US" dirty="0"/>
              <a:t>You will then need to register your application – give it a name and define what APIs it has access to.  These are going to be broken down for you between View / Edit and Create.</a:t>
            </a:r>
          </a:p>
          <a:p>
            <a:r>
              <a:rPr lang="en-US" dirty="0"/>
              <a:t>Then you can create a workspace and add content – reports dashboards, </a:t>
            </a:r>
            <a:r>
              <a:rPr lang="en-US" dirty="0" err="1"/>
              <a:t>etc</a:t>
            </a:r>
            <a:r>
              <a:rPr lang="en-US" dirty="0"/>
              <a:t> – to that workspace.</a:t>
            </a:r>
          </a:p>
          <a:p>
            <a:r>
              <a:rPr lang="en-US" dirty="0"/>
              <a:t>If you already have a workspace and content you can just skip that step.</a:t>
            </a:r>
          </a:p>
          <a:p>
            <a:r>
              <a:rPr lang="en-US" dirty="0"/>
              <a:t>Then you will have to grant permission.</a:t>
            </a:r>
          </a:p>
          <a:p>
            <a:endParaRPr lang="en-US" dirty="0"/>
          </a:p>
          <a:p>
            <a:r>
              <a:rPr lang="en-US" dirty="0"/>
              <a:t>So lets go to a dem0…</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14DC040-4A35-4235-B8E7-BCC5A3479B1B}" type="slidenum">
              <a:rPr lang="en-US" smtClean="0"/>
              <a:t>8</a:t>
            </a:fld>
            <a:endParaRPr lang="en-US"/>
          </a:p>
        </p:txBody>
      </p:sp>
    </p:spTree>
    <p:extLst>
      <p:ext uri="{BB962C8B-B14F-4D97-AF65-F5344CB8AC3E}">
        <p14:creationId xmlns:p14="http://schemas.microsoft.com/office/powerpoint/2010/main" val="795906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lets start with the simple method – Go to https://app.powerbi.com/embedsetup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Sign in with my existing account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Give it a display name in Azure and select the API Access.  Even thought the access is general here, you can provide more specific filtering and permissions on actual reports – even to RLS in Power BI.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 you can either create a new Workspace, or skip if you have an existing workspace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 import your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will then get all the information you need to access the embedded report.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Power BI also provides an easy to use sample application you can use to test this.  [Download Fake]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814DC040-4A35-4235-B8E7-BCC5A3479B1B}" type="slidenum">
              <a:rPr lang="en-US" smtClean="0"/>
              <a:t>9</a:t>
            </a:fld>
            <a:endParaRPr lang="en-US"/>
          </a:p>
        </p:txBody>
      </p:sp>
    </p:spTree>
    <p:extLst>
      <p:ext uri="{BB962C8B-B14F-4D97-AF65-F5344CB8AC3E}">
        <p14:creationId xmlns:p14="http://schemas.microsoft.com/office/powerpoint/2010/main" val="307260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we need to embed our report in the sample application</a:t>
            </a:r>
          </a:p>
          <a:p>
            <a:endParaRPr lang="en-US" dirty="0"/>
          </a:p>
          <a:p>
            <a:r>
              <a:rPr lang="en-US" dirty="0"/>
              <a:t>We will update the </a:t>
            </a:r>
            <a:r>
              <a:rPr lang="en-US" dirty="0" err="1"/>
              <a:t>Web.Config</a:t>
            </a:r>
            <a:r>
              <a:rPr lang="en-US" dirty="0"/>
              <a:t> with the application ID, workspace ID and report ID we just created</a:t>
            </a:r>
          </a:p>
          <a:p>
            <a:endParaRPr lang="en-US" dirty="0"/>
          </a:p>
          <a:p>
            <a:r>
              <a:rPr lang="en-US" dirty="0"/>
              <a:t>I will also show you how to easily find these values for other workspaces or reports</a:t>
            </a:r>
          </a:p>
          <a:p>
            <a:endParaRPr lang="en-US" dirty="0"/>
          </a:p>
          <a:p>
            <a:r>
              <a:rPr lang="en-US" dirty="0"/>
              <a:t>Then we will enter our Power BI PRO account info </a:t>
            </a:r>
          </a:p>
          <a:p>
            <a:endParaRPr lang="en-US" dirty="0"/>
          </a:p>
          <a:p>
            <a:r>
              <a:rPr lang="en-US" dirty="0"/>
              <a:t>And finally walk thru the Controller code to build the authentication token we need to create the report</a:t>
            </a:r>
          </a:p>
        </p:txBody>
      </p:sp>
      <p:sp>
        <p:nvSpPr>
          <p:cNvPr id="4" name="Slide Number Placeholder 3"/>
          <p:cNvSpPr>
            <a:spLocks noGrp="1"/>
          </p:cNvSpPr>
          <p:nvPr>
            <p:ph type="sldNum" sz="quarter" idx="5"/>
          </p:nvPr>
        </p:nvSpPr>
        <p:spPr/>
        <p:txBody>
          <a:bodyPr/>
          <a:lstStyle/>
          <a:p>
            <a:fld id="{814DC040-4A35-4235-B8E7-BCC5A3479B1B}" type="slidenum">
              <a:rPr lang="en-US" smtClean="0"/>
              <a:t>10</a:t>
            </a:fld>
            <a:endParaRPr lang="en-US"/>
          </a:p>
        </p:txBody>
      </p:sp>
    </p:spTree>
    <p:extLst>
      <p:ext uri="{BB962C8B-B14F-4D97-AF65-F5344CB8AC3E}">
        <p14:creationId xmlns:p14="http://schemas.microsoft.com/office/powerpoint/2010/main" val="253224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the </a:t>
            </a:r>
            <a:r>
              <a:rPr lang="en-US" dirty="0" err="1"/>
              <a:t>Web.Config</a:t>
            </a:r>
            <a:r>
              <a:rPr lang="en-US" dirty="0"/>
              <a:t> with the application ID, workspace ID and report ID we just created]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 we will enter our Power BI PRO account info OFF SCREEN]</a:t>
            </a:r>
          </a:p>
          <a:p>
            <a:r>
              <a:rPr lang="en-US" dirty="0"/>
              <a:t>[show in PowerBI.com how to easily find these values for other workspaces or reports]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Show the references Power BI REST API/.NET SDK – </a:t>
            </a:r>
          </a:p>
          <a:p>
            <a:endParaRPr lang="en-US" dirty="0"/>
          </a:p>
          <a:p>
            <a:r>
              <a:rPr lang="en-US" dirty="0"/>
              <a:t>Launch the application, click the report link</a:t>
            </a:r>
          </a:p>
          <a:p>
            <a:endParaRPr lang="en-US" dirty="0"/>
          </a:p>
          <a:p>
            <a:r>
              <a:rPr lang="en-US" dirty="0"/>
              <a:t>Walk thru the C# code for Embed Report</a:t>
            </a:r>
          </a:p>
        </p:txBody>
      </p:sp>
      <p:sp>
        <p:nvSpPr>
          <p:cNvPr id="4" name="Slide Number Placeholder 3"/>
          <p:cNvSpPr>
            <a:spLocks noGrp="1"/>
          </p:cNvSpPr>
          <p:nvPr>
            <p:ph type="sldNum" sz="quarter" idx="5"/>
          </p:nvPr>
        </p:nvSpPr>
        <p:spPr/>
        <p:txBody>
          <a:bodyPr/>
          <a:lstStyle/>
          <a:p>
            <a:fld id="{814DC040-4A35-4235-B8E7-BCC5A3479B1B}" type="slidenum">
              <a:rPr lang="en-US" smtClean="0"/>
              <a:t>11</a:t>
            </a:fld>
            <a:endParaRPr lang="en-US"/>
          </a:p>
        </p:txBody>
      </p:sp>
    </p:spTree>
    <p:extLst>
      <p:ext uri="{BB962C8B-B14F-4D97-AF65-F5344CB8AC3E}">
        <p14:creationId xmlns:p14="http://schemas.microsoft.com/office/powerpoint/2010/main" val="39112926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DF48A-80CE-42B0-A1DB-AF6A86C2FDDC}"/>
              </a:ext>
            </a:extLst>
          </p:cNvPr>
          <p:cNvSpPr>
            <a:spLocks noGrp="1"/>
          </p:cNvSpPr>
          <p:nvPr>
            <p:ph type="ctrTitle" hasCustomPrompt="1"/>
          </p:nvPr>
        </p:nvSpPr>
        <p:spPr>
          <a:xfrm>
            <a:off x="0" y="2243138"/>
            <a:ext cx="7486650" cy="1412118"/>
          </a:xfrm>
          <a:prstGeom prst="rect">
            <a:avLst/>
          </a:prstGeom>
        </p:spPr>
        <p:txBody>
          <a:bodyPr anchor="ctr"/>
          <a:lstStyle>
            <a:lvl1pPr algn="ctr">
              <a:defRPr sz="5400"/>
            </a:lvl1pPr>
          </a:lstStyle>
          <a:p>
            <a:r>
              <a:rPr lang="en-US" dirty="0"/>
              <a:t>Add Title</a:t>
            </a:r>
          </a:p>
        </p:txBody>
      </p:sp>
      <p:sp>
        <p:nvSpPr>
          <p:cNvPr id="3" name="Subtitle 2">
            <a:extLst>
              <a:ext uri="{FF2B5EF4-FFF2-40B4-BE49-F238E27FC236}">
                <a16:creationId xmlns:a16="http://schemas.microsoft.com/office/drawing/2014/main" id="{38F3E5FB-6A64-4A5E-9518-3AF768D574DC}"/>
              </a:ext>
            </a:extLst>
          </p:cNvPr>
          <p:cNvSpPr>
            <a:spLocks noGrp="1"/>
          </p:cNvSpPr>
          <p:nvPr>
            <p:ph type="subTitle" idx="1" hasCustomPrompt="1"/>
          </p:nvPr>
        </p:nvSpPr>
        <p:spPr>
          <a:xfrm>
            <a:off x="5014912" y="6257924"/>
            <a:ext cx="7177087" cy="600075"/>
          </a:xfrm>
          <a:prstGeom prst="rect">
            <a:avLst/>
          </a:prstGeo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Contact Info</a:t>
            </a:r>
          </a:p>
        </p:txBody>
      </p:sp>
    </p:spTree>
    <p:extLst>
      <p:ext uri="{BB962C8B-B14F-4D97-AF65-F5344CB8AC3E}">
        <p14:creationId xmlns:p14="http://schemas.microsoft.com/office/powerpoint/2010/main" val="2275936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65D0034A-DCFE-4184-8377-E5817236D70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7" name="Content Placeholder 4">
            <a:extLst>
              <a:ext uri="{FF2B5EF4-FFF2-40B4-BE49-F238E27FC236}">
                <a16:creationId xmlns:a16="http://schemas.microsoft.com/office/drawing/2014/main" id="{1761B6E0-2679-4F80-BAC2-9CE7FE350506}"/>
              </a:ext>
            </a:extLst>
          </p:cNvPr>
          <p:cNvSpPr>
            <a:spLocks noGrp="1"/>
          </p:cNvSpPr>
          <p:nvPr>
            <p:ph sz="half" idx="1"/>
          </p:nvPr>
        </p:nvSpPr>
        <p:spPr>
          <a:xfrm>
            <a:off x="838200" y="1825625"/>
            <a:ext cx="5181600" cy="3922032"/>
          </a:xfrm>
          <a:prstGeom prst="rect">
            <a:avLst/>
          </a:prstGeom>
        </p:spPr>
        <p:txBody>
          <a:bodyPr/>
          <a:lstStyle/>
          <a:p>
            <a:pPr lvl="0"/>
            <a:r>
              <a:rPr lang="en-US"/>
              <a:t>Edit Master text styles</a:t>
            </a:r>
          </a:p>
        </p:txBody>
      </p:sp>
      <p:sp>
        <p:nvSpPr>
          <p:cNvPr id="8" name="Content Placeholder 4">
            <a:extLst>
              <a:ext uri="{FF2B5EF4-FFF2-40B4-BE49-F238E27FC236}">
                <a16:creationId xmlns:a16="http://schemas.microsoft.com/office/drawing/2014/main" id="{0636A862-8156-4152-8522-E50879D1E6F2}"/>
              </a:ext>
            </a:extLst>
          </p:cNvPr>
          <p:cNvSpPr>
            <a:spLocks noGrp="1"/>
          </p:cNvSpPr>
          <p:nvPr>
            <p:ph sz="half" idx="10"/>
          </p:nvPr>
        </p:nvSpPr>
        <p:spPr>
          <a:xfrm>
            <a:off x="6172200" y="1825625"/>
            <a:ext cx="5181600" cy="3922032"/>
          </a:xfrm>
          <a:prstGeom prst="rect">
            <a:avLst/>
          </a:prstGeom>
        </p:spPr>
        <p:txBody>
          <a:bodyPr/>
          <a:lstStyle/>
          <a:p>
            <a:pPr lvl="0"/>
            <a:r>
              <a:rPr lang="en-US"/>
              <a:t>Edit Master text styles</a:t>
            </a:r>
          </a:p>
        </p:txBody>
      </p:sp>
    </p:spTree>
    <p:extLst>
      <p:ext uri="{BB962C8B-B14F-4D97-AF65-F5344CB8AC3E}">
        <p14:creationId xmlns:p14="http://schemas.microsoft.com/office/powerpoint/2010/main" val="2115467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5">
            <a:extLst>
              <a:ext uri="{FF2B5EF4-FFF2-40B4-BE49-F238E27FC236}">
                <a16:creationId xmlns:a16="http://schemas.microsoft.com/office/drawing/2014/main" id="{969D929A-7C10-42CA-84DC-D47E8534D732}"/>
              </a:ext>
            </a:extLst>
          </p:cNvPr>
          <p:cNvSpPr>
            <a:spLocks noGrp="1"/>
          </p:cNvSpPr>
          <p:nvPr>
            <p:ph sz="half" idx="2" hasCustomPrompt="1"/>
          </p:nvPr>
        </p:nvSpPr>
        <p:spPr>
          <a:xfrm>
            <a:off x="476794" y="2272937"/>
            <a:ext cx="5181600" cy="3187337"/>
          </a:xfrm>
          <a:prstGeom prst="rect">
            <a:avLst/>
          </a:prstGeom>
        </p:spPr>
        <p:txBody>
          <a:bodyPr/>
          <a:lstStyle>
            <a:lvl1pPr>
              <a:defRPr>
                <a:solidFill>
                  <a:schemeClr val="bg1"/>
                </a:solidFill>
              </a:defRPr>
            </a:lvl1pPr>
          </a:lstStyle>
          <a:p>
            <a:r>
              <a:rPr lang="en-US" dirty="0"/>
              <a:t>Add Contact Info</a:t>
            </a:r>
          </a:p>
        </p:txBody>
      </p:sp>
    </p:spTree>
    <p:extLst>
      <p:ext uri="{BB962C8B-B14F-4D97-AF65-F5344CB8AC3E}">
        <p14:creationId xmlns:p14="http://schemas.microsoft.com/office/powerpoint/2010/main" val="1263868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F70CC66B-C305-43D0-8E1F-7CC621FF386B}"/>
              </a:ext>
            </a:extLst>
          </p:cNvPr>
          <p:cNvSpPr>
            <a:spLocks noGrp="1"/>
          </p:cNvSpPr>
          <p:nvPr>
            <p:ph idx="1"/>
          </p:nvPr>
        </p:nvSpPr>
        <p:spPr>
          <a:xfrm>
            <a:off x="838200" y="1825625"/>
            <a:ext cx="10515600" cy="3922032"/>
          </a:xfrm>
          <a:prstGeom prst="rect">
            <a:avLst/>
          </a:prstGeom>
        </p:spPr>
        <p:txBody>
          <a:bodyPr/>
          <a:lstStyle/>
          <a:p>
            <a:pPr lvl="0"/>
            <a:r>
              <a:rPr lang="en-US"/>
              <a:t>Edit Master text styles</a:t>
            </a:r>
          </a:p>
        </p:txBody>
      </p:sp>
      <p:sp>
        <p:nvSpPr>
          <p:cNvPr id="5" name="Title 3">
            <a:extLst>
              <a:ext uri="{FF2B5EF4-FFF2-40B4-BE49-F238E27FC236}">
                <a16:creationId xmlns:a16="http://schemas.microsoft.com/office/drawing/2014/main" id="{4117CD63-060A-4267-A499-A04848C6B58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64228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275FA43B-43C3-45B7-8F87-F5683F350DC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4">
            <a:extLst>
              <a:ext uri="{FF2B5EF4-FFF2-40B4-BE49-F238E27FC236}">
                <a16:creationId xmlns:a16="http://schemas.microsoft.com/office/drawing/2014/main" id="{593CB919-4768-43B8-BDD6-4AAD9EC4E5CF}"/>
              </a:ext>
            </a:extLst>
          </p:cNvPr>
          <p:cNvSpPr>
            <a:spLocks noGrp="1"/>
          </p:cNvSpPr>
          <p:nvPr>
            <p:ph sz="half" idx="1"/>
          </p:nvPr>
        </p:nvSpPr>
        <p:spPr>
          <a:xfrm>
            <a:off x="838200" y="1825625"/>
            <a:ext cx="5181600" cy="3922032"/>
          </a:xfrm>
          <a:prstGeom prst="rect">
            <a:avLst/>
          </a:prstGeom>
        </p:spPr>
        <p:txBody>
          <a:bodyPr/>
          <a:lstStyle/>
          <a:p>
            <a:pPr lvl="0"/>
            <a:r>
              <a:rPr lang="en-US"/>
              <a:t>Edit Master text styles</a:t>
            </a:r>
          </a:p>
        </p:txBody>
      </p:sp>
      <p:sp>
        <p:nvSpPr>
          <p:cNvPr id="4" name="Content Placeholder 5">
            <a:extLst>
              <a:ext uri="{FF2B5EF4-FFF2-40B4-BE49-F238E27FC236}">
                <a16:creationId xmlns:a16="http://schemas.microsoft.com/office/drawing/2014/main" id="{159111FB-4E76-4F33-A610-DC7BE2C38BCC}"/>
              </a:ext>
            </a:extLst>
          </p:cNvPr>
          <p:cNvSpPr>
            <a:spLocks noGrp="1"/>
          </p:cNvSpPr>
          <p:nvPr>
            <p:ph sz="half" idx="2"/>
          </p:nvPr>
        </p:nvSpPr>
        <p:spPr>
          <a:xfrm>
            <a:off x="6172200" y="1825625"/>
            <a:ext cx="5181600" cy="3922032"/>
          </a:xfrm>
          <a:prstGeom prst="rect">
            <a:avLst/>
          </a:prstGeom>
        </p:spPr>
        <p:txBody>
          <a:bodyPr/>
          <a:lstStyle/>
          <a:p>
            <a:pPr lvl="0"/>
            <a:r>
              <a:rPr lang="en-US"/>
              <a:t>Edit Master text styles</a:t>
            </a:r>
          </a:p>
        </p:txBody>
      </p:sp>
    </p:spTree>
    <p:extLst>
      <p:ext uri="{BB962C8B-B14F-4D97-AF65-F5344CB8AC3E}">
        <p14:creationId xmlns:p14="http://schemas.microsoft.com/office/powerpoint/2010/main" val="343288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52D2C056-D156-4BC7-BE8B-9A229CBA355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7" name="Content Placeholder 4">
            <a:extLst>
              <a:ext uri="{FF2B5EF4-FFF2-40B4-BE49-F238E27FC236}">
                <a16:creationId xmlns:a16="http://schemas.microsoft.com/office/drawing/2014/main" id="{D735C4BE-1C97-4DFA-AC15-DF130FA79C70}"/>
              </a:ext>
            </a:extLst>
          </p:cNvPr>
          <p:cNvSpPr>
            <a:spLocks noGrp="1"/>
          </p:cNvSpPr>
          <p:nvPr>
            <p:ph idx="1"/>
          </p:nvPr>
        </p:nvSpPr>
        <p:spPr>
          <a:xfrm>
            <a:off x="838200" y="1825625"/>
            <a:ext cx="10515600" cy="3922032"/>
          </a:xfrm>
          <a:prstGeom prst="rect">
            <a:avLst/>
          </a:prstGeom>
        </p:spPr>
        <p:txBody>
          <a:bodyPr/>
          <a:lstStyle/>
          <a:p>
            <a:pPr lvl="0"/>
            <a:r>
              <a:rPr lang="en-US"/>
              <a:t>Edit Master text styles</a:t>
            </a:r>
          </a:p>
        </p:txBody>
      </p:sp>
    </p:spTree>
    <p:extLst>
      <p:ext uri="{BB962C8B-B14F-4D97-AF65-F5344CB8AC3E}">
        <p14:creationId xmlns:p14="http://schemas.microsoft.com/office/powerpoint/2010/main" val="1509651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4">
            <a:extLst>
              <a:ext uri="{FF2B5EF4-FFF2-40B4-BE49-F238E27FC236}">
                <a16:creationId xmlns:a16="http://schemas.microsoft.com/office/drawing/2014/main" id="{50F932C9-1236-4D38-9C29-714577CACE8A}"/>
              </a:ext>
            </a:extLst>
          </p:cNvPr>
          <p:cNvSpPr>
            <a:spLocks noGrp="1"/>
          </p:cNvSpPr>
          <p:nvPr>
            <p:ph sz="half" idx="1" hasCustomPrompt="1"/>
          </p:nvPr>
        </p:nvSpPr>
        <p:spPr>
          <a:xfrm>
            <a:off x="1410788" y="3866605"/>
            <a:ext cx="4609011" cy="1776549"/>
          </a:xfrm>
          <a:prstGeom prst="rect">
            <a:avLst/>
          </a:prstGeom>
        </p:spPr>
        <p:txBody>
          <a:bodyPr/>
          <a:lstStyle>
            <a:lvl1pPr>
              <a:defRPr/>
            </a:lvl1pPr>
          </a:lstStyle>
          <a:p>
            <a:r>
              <a:rPr lang="en-US" dirty="0"/>
              <a:t>Add Text</a:t>
            </a:r>
          </a:p>
        </p:txBody>
      </p:sp>
      <p:sp>
        <p:nvSpPr>
          <p:cNvPr id="8" name="Content Placeholder 4">
            <a:extLst>
              <a:ext uri="{FF2B5EF4-FFF2-40B4-BE49-F238E27FC236}">
                <a16:creationId xmlns:a16="http://schemas.microsoft.com/office/drawing/2014/main" id="{F086D21F-5279-4FBD-8A49-090CC04C301E}"/>
              </a:ext>
            </a:extLst>
          </p:cNvPr>
          <p:cNvSpPr>
            <a:spLocks noGrp="1"/>
          </p:cNvSpPr>
          <p:nvPr>
            <p:ph sz="half" idx="10" hasCustomPrompt="1"/>
          </p:nvPr>
        </p:nvSpPr>
        <p:spPr>
          <a:xfrm>
            <a:off x="6172201" y="3866605"/>
            <a:ext cx="4609011" cy="1776549"/>
          </a:xfrm>
          <a:prstGeom prst="rect">
            <a:avLst/>
          </a:prstGeom>
        </p:spPr>
        <p:txBody>
          <a:bodyPr/>
          <a:lstStyle>
            <a:lvl1pPr>
              <a:defRPr/>
            </a:lvl1pPr>
          </a:lstStyle>
          <a:p>
            <a:r>
              <a:rPr lang="en-US" dirty="0"/>
              <a:t>Add Text</a:t>
            </a:r>
          </a:p>
        </p:txBody>
      </p:sp>
    </p:spTree>
    <p:extLst>
      <p:ext uri="{BB962C8B-B14F-4D97-AF65-F5344CB8AC3E}">
        <p14:creationId xmlns:p14="http://schemas.microsoft.com/office/powerpoint/2010/main" val="3617597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3BA85CEA-B1AF-4B76-A42C-5191CD8CE7C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8" name="Text Placeholder 5">
            <a:extLst>
              <a:ext uri="{FF2B5EF4-FFF2-40B4-BE49-F238E27FC236}">
                <a16:creationId xmlns:a16="http://schemas.microsoft.com/office/drawing/2014/main" id="{3AAD1514-A419-4148-863C-CAED8DA1FF4D}"/>
              </a:ext>
            </a:extLst>
          </p:cNvPr>
          <p:cNvSpPr>
            <a:spLocks noGrp="1"/>
          </p:cNvSpPr>
          <p:nvPr>
            <p:ph type="body" idx="1"/>
          </p:nvPr>
        </p:nvSpPr>
        <p:spPr>
          <a:xfrm>
            <a:off x="839788" y="1681163"/>
            <a:ext cx="5157787" cy="823912"/>
          </a:xfrm>
          <a:prstGeom prst="rect">
            <a:avLst/>
          </a:prstGeom>
        </p:spPr>
        <p:txBody>
          <a:bodyPr/>
          <a:lstStyle/>
          <a:p>
            <a:pPr lvl="0"/>
            <a:r>
              <a:rPr lang="en-US"/>
              <a:t>Edit Master text styles</a:t>
            </a:r>
          </a:p>
        </p:txBody>
      </p:sp>
      <p:sp>
        <p:nvSpPr>
          <p:cNvPr id="9" name="Text Placeholder 7">
            <a:extLst>
              <a:ext uri="{FF2B5EF4-FFF2-40B4-BE49-F238E27FC236}">
                <a16:creationId xmlns:a16="http://schemas.microsoft.com/office/drawing/2014/main" id="{143B38E0-A35A-41F7-8A75-EF8DC12C4DC9}"/>
              </a:ext>
            </a:extLst>
          </p:cNvPr>
          <p:cNvSpPr>
            <a:spLocks noGrp="1"/>
          </p:cNvSpPr>
          <p:nvPr>
            <p:ph type="body" sz="quarter" idx="3"/>
          </p:nvPr>
        </p:nvSpPr>
        <p:spPr>
          <a:xfrm>
            <a:off x="6172200" y="1681163"/>
            <a:ext cx="5183188" cy="823912"/>
          </a:xfrm>
          <a:prstGeom prst="rect">
            <a:avLst/>
          </a:prstGeom>
        </p:spPr>
        <p:txBody>
          <a:bodyPr/>
          <a:lstStyle/>
          <a:p>
            <a:pPr lvl="0"/>
            <a:r>
              <a:rPr lang="en-US"/>
              <a:t>Edit Master text styles</a:t>
            </a:r>
          </a:p>
        </p:txBody>
      </p:sp>
      <p:sp>
        <p:nvSpPr>
          <p:cNvPr id="10" name="Content Placeholder 6">
            <a:extLst>
              <a:ext uri="{FF2B5EF4-FFF2-40B4-BE49-F238E27FC236}">
                <a16:creationId xmlns:a16="http://schemas.microsoft.com/office/drawing/2014/main" id="{03FFC11D-1F36-4A28-9C13-D5F8B1B7B464}"/>
              </a:ext>
            </a:extLst>
          </p:cNvPr>
          <p:cNvSpPr>
            <a:spLocks noGrp="1"/>
          </p:cNvSpPr>
          <p:nvPr>
            <p:ph sz="half" idx="2"/>
          </p:nvPr>
        </p:nvSpPr>
        <p:spPr>
          <a:xfrm>
            <a:off x="839788" y="2505075"/>
            <a:ext cx="5157787" cy="3229519"/>
          </a:xfrm>
          <a:prstGeom prst="rect">
            <a:avLst/>
          </a:prstGeom>
        </p:spPr>
        <p:txBody>
          <a:bodyPr/>
          <a:lstStyle/>
          <a:p>
            <a:pPr lvl="0"/>
            <a:r>
              <a:rPr lang="en-US"/>
              <a:t>Edit Master text styles</a:t>
            </a:r>
          </a:p>
        </p:txBody>
      </p:sp>
      <p:sp>
        <p:nvSpPr>
          <p:cNvPr id="11" name="Content Placeholder 8">
            <a:extLst>
              <a:ext uri="{FF2B5EF4-FFF2-40B4-BE49-F238E27FC236}">
                <a16:creationId xmlns:a16="http://schemas.microsoft.com/office/drawing/2014/main" id="{AE10DE24-1814-48D5-973D-208B1400B4D3}"/>
              </a:ext>
            </a:extLst>
          </p:cNvPr>
          <p:cNvSpPr>
            <a:spLocks noGrp="1"/>
          </p:cNvSpPr>
          <p:nvPr>
            <p:ph sz="quarter" idx="4"/>
          </p:nvPr>
        </p:nvSpPr>
        <p:spPr>
          <a:xfrm>
            <a:off x="6172200" y="2505075"/>
            <a:ext cx="5183188" cy="3229519"/>
          </a:xfrm>
          <a:prstGeom prst="rect">
            <a:avLst/>
          </a:prstGeom>
        </p:spPr>
        <p:txBody>
          <a:bodyPr/>
          <a:lstStyle/>
          <a:p>
            <a:pPr lvl="0"/>
            <a:r>
              <a:rPr lang="en-US"/>
              <a:t>Edit Master text styles</a:t>
            </a:r>
          </a:p>
        </p:txBody>
      </p:sp>
    </p:spTree>
    <p:extLst>
      <p:ext uri="{BB962C8B-B14F-4D97-AF65-F5344CB8AC3E}">
        <p14:creationId xmlns:p14="http://schemas.microsoft.com/office/powerpoint/2010/main" val="1024186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04ED836A-35D8-450A-882D-6D3E1E0DD81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10" name="Text Placeholder 5">
            <a:extLst>
              <a:ext uri="{FF2B5EF4-FFF2-40B4-BE49-F238E27FC236}">
                <a16:creationId xmlns:a16="http://schemas.microsoft.com/office/drawing/2014/main" id="{EB008A22-B3F2-4E72-A3AC-4398788D70F5}"/>
              </a:ext>
            </a:extLst>
          </p:cNvPr>
          <p:cNvSpPr>
            <a:spLocks noGrp="1"/>
          </p:cNvSpPr>
          <p:nvPr>
            <p:ph type="body" idx="1"/>
          </p:nvPr>
        </p:nvSpPr>
        <p:spPr>
          <a:xfrm>
            <a:off x="839788" y="1681163"/>
            <a:ext cx="5157787" cy="823912"/>
          </a:xfrm>
          <a:prstGeom prst="rect">
            <a:avLst/>
          </a:prstGeom>
        </p:spPr>
        <p:txBody>
          <a:bodyPr/>
          <a:lstStyle/>
          <a:p>
            <a:pPr lvl="0"/>
            <a:r>
              <a:rPr lang="en-US"/>
              <a:t>Edit Master text styles</a:t>
            </a:r>
          </a:p>
        </p:txBody>
      </p:sp>
      <p:sp>
        <p:nvSpPr>
          <p:cNvPr id="11" name="Content Placeholder 6">
            <a:extLst>
              <a:ext uri="{FF2B5EF4-FFF2-40B4-BE49-F238E27FC236}">
                <a16:creationId xmlns:a16="http://schemas.microsoft.com/office/drawing/2014/main" id="{B24CF0DB-C50E-4F3A-955D-77129696096B}"/>
              </a:ext>
            </a:extLst>
          </p:cNvPr>
          <p:cNvSpPr>
            <a:spLocks noGrp="1"/>
          </p:cNvSpPr>
          <p:nvPr>
            <p:ph sz="half" idx="2"/>
          </p:nvPr>
        </p:nvSpPr>
        <p:spPr>
          <a:xfrm>
            <a:off x="839788" y="2505075"/>
            <a:ext cx="5157787" cy="3229519"/>
          </a:xfrm>
          <a:prstGeom prst="rect">
            <a:avLst/>
          </a:prstGeom>
        </p:spPr>
        <p:txBody>
          <a:bodyPr/>
          <a:lstStyle/>
          <a:p>
            <a:pPr lvl="0"/>
            <a:r>
              <a:rPr lang="en-US"/>
              <a:t>Edit Master text styles</a:t>
            </a:r>
          </a:p>
        </p:txBody>
      </p:sp>
      <p:sp>
        <p:nvSpPr>
          <p:cNvPr id="12" name="Text Placeholder 7">
            <a:extLst>
              <a:ext uri="{FF2B5EF4-FFF2-40B4-BE49-F238E27FC236}">
                <a16:creationId xmlns:a16="http://schemas.microsoft.com/office/drawing/2014/main" id="{68021920-2FDD-4F95-AB7B-07E28BA6F48F}"/>
              </a:ext>
            </a:extLst>
          </p:cNvPr>
          <p:cNvSpPr>
            <a:spLocks noGrp="1"/>
          </p:cNvSpPr>
          <p:nvPr>
            <p:ph type="body" sz="quarter" idx="3"/>
          </p:nvPr>
        </p:nvSpPr>
        <p:spPr>
          <a:xfrm>
            <a:off x="6172200" y="1681163"/>
            <a:ext cx="5183188" cy="823912"/>
          </a:xfrm>
          <a:prstGeom prst="rect">
            <a:avLst/>
          </a:prstGeom>
        </p:spPr>
        <p:txBody>
          <a:bodyPr/>
          <a:lstStyle/>
          <a:p>
            <a:pPr lvl="0"/>
            <a:r>
              <a:rPr lang="en-US"/>
              <a:t>Edit Master text styles</a:t>
            </a:r>
          </a:p>
        </p:txBody>
      </p:sp>
      <p:sp>
        <p:nvSpPr>
          <p:cNvPr id="13" name="Content Placeholder 6">
            <a:extLst>
              <a:ext uri="{FF2B5EF4-FFF2-40B4-BE49-F238E27FC236}">
                <a16:creationId xmlns:a16="http://schemas.microsoft.com/office/drawing/2014/main" id="{74BDFBD2-089D-4233-9C1D-7CDE12C4D561}"/>
              </a:ext>
            </a:extLst>
          </p:cNvPr>
          <p:cNvSpPr>
            <a:spLocks noGrp="1"/>
          </p:cNvSpPr>
          <p:nvPr>
            <p:ph sz="half" idx="10"/>
          </p:nvPr>
        </p:nvSpPr>
        <p:spPr>
          <a:xfrm>
            <a:off x="6184900" y="2505074"/>
            <a:ext cx="5157787" cy="3229519"/>
          </a:xfrm>
          <a:prstGeom prst="rect">
            <a:avLst/>
          </a:prstGeom>
        </p:spPr>
        <p:txBody>
          <a:bodyPr/>
          <a:lstStyle/>
          <a:p>
            <a:pPr lvl="0"/>
            <a:r>
              <a:rPr lang="en-US"/>
              <a:t>Edit Master text styles</a:t>
            </a:r>
          </a:p>
        </p:txBody>
      </p:sp>
    </p:spTree>
    <p:extLst>
      <p:ext uri="{BB962C8B-B14F-4D97-AF65-F5344CB8AC3E}">
        <p14:creationId xmlns:p14="http://schemas.microsoft.com/office/powerpoint/2010/main" val="2046953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13CBDB9A-B2E2-4F75-A7AA-9D7BA4C5326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9" name="Content Placeholder 4">
            <a:extLst>
              <a:ext uri="{FF2B5EF4-FFF2-40B4-BE49-F238E27FC236}">
                <a16:creationId xmlns:a16="http://schemas.microsoft.com/office/drawing/2014/main" id="{2F813416-B86A-4C77-B92D-819FF816CE79}"/>
              </a:ext>
            </a:extLst>
          </p:cNvPr>
          <p:cNvSpPr>
            <a:spLocks noGrp="1"/>
          </p:cNvSpPr>
          <p:nvPr>
            <p:ph idx="1"/>
          </p:nvPr>
        </p:nvSpPr>
        <p:spPr>
          <a:xfrm>
            <a:off x="838200" y="1825625"/>
            <a:ext cx="10515600" cy="3922032"/>
          </a:xfrm>
          <a:prstGeom prst="rect">
            <a:avLst/>
          </a:prstGeom>
        </p:spPr>
        <p:txBody>
          <a:bodyPr/>
          <a:lstStyle/>
          <a:p>
            <a:pPr lvl="0"/>
            <a:r>
              <a:rPr lang="en-US"/>
              <a:t>Edit Master text styles</a:t>
            </a:r>
          </a:p>
        </p:txBody>
      </p:sp>
    </p:spTree>
    <p:extLst>
      <p:ext uri="{BB962C8B-B14F-4D97-AF65-F5344CB8AC3E}">
        <p14:creationId xmlns:p14="http://schemas.microsoft.com/office/powerpoint/2010/main" val="3073920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9A5E9E46-B299-4492-AC93-391254F8207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11" name="Content Placeholder 4">
            <a:extLst>
              <a:ext uri="{FF2B5EF4-FFF2-40B4-BE49-F238E27FC236}">
                <a16:creationId xmlns:a16="http://schemas.microsoft.com/office/drawing/2014/main" id="{4AE0BC92-FAE0-484F-ABA7-3154BBF6B73C}"/>
              </a:ext>
            </a:extLst>
          </p:cNvPr>
          <p:cNvSpPr>
            <a:spLocks noGrp="1"/>
          </p:cNvSpPr>
          <p:nvPr>
            <p:ph sz="half" idx="1"/>
          </p:nvPr>
        </p:nvSpPr>
        <p:spPr>
          <a:xfrm>
            <a:off x="838200" y="1825625"/>
            <a:ext cx="5181600" cy="3922032"/>
          </a:xfrm>
          <a:prstGeom prst="rect">
            <a:avLst/>
          </a:prstGeom>
        </p:spPr>
        <p:txBody>
          <a:bodyPr/>
          <a:lstStyle/>
          <a:p>
            <a:pPr lvl="0"/>
            <a:r>
              <a:rPr lang="en-US"/>
              <a:t>Edit Master text styles</a:t>
            </a:r>
          </a:p>
        </p:txBody>
      </p:sp>
      <p:sp>
        <p:nvSpPr>
          <p:cNvPr id="12" name="Content Placeholder 4">
            <a:extLst>
              <a:ext uri="{FF2B5EF4-FFF2-40B4-BE49-F238E27FC236}">
                <a16:creationId xmlns:a16="http://schemas.microsoft.com/office/drawing/2014/main" id="{87605855-E7E7-43E4-99D8-69DCB364BC2D}"/>
              </a:ext>
            </a:extLst>
          </p:cNvPr>
          <p:cNvSpPr>
            <a:spLocks noGrp="1"/>
          </p:cNvSpPr>
          <p:nvPr>
            <p:ph sz="half" idx="10"/>
          </p:nvPr>
        </p:nvSpPr>
        <p:spPr>
          <a:xfrm>
            <a:off x="6172200" y="1825625"/>
            <a:ext cx="5181600" cy="3922032"/>
          </a:xfrm>
          <a:prstGeom prst="rect">
            <a:avLst/>
          </a:prstGeom>
        </p:spPr>
        <p:txBody>
          <a:bodyPr/>
          <a:lstStyle/>
          <a:p>
            <a:pPr lvl="0"/>
            <a:r>
              <a:rPr lang="en-US"/>
              <a:t>Edit Master text styles</a:t>
            </a:r>
          </a:p>
        </p:txBody>
      </p:sp>
    </p:spTree>
    <p:extLst>
      <p:ext uri="{BB962C8B-B14F-4D97-AF65-F5344CB8AC3E}">
        <p14:creationId xmlns:p14="http://schemas.microsoft.com/office/powerpoint/2010/main" val="368430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219425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62" r:id="rId4"/>
    <p:sldLayoutId id="2147483650" r:id="rId5"/>
    <p:sldLayoutId id="2147483651" r:id="rId6"/>
    <p:sldLayoutId id="2147483654" r:id="rId7"/>
    <p:sldLayoutId id="2147483652" r:id="rId8"/>
    <p:sldLayoutId id="2147483653" r:id="rId9"/>
    <p:sldLayoutId id="2147483663" r:id="rId10"/>
    <p:sldLayoutId id="2147483655" r:id="rId11"/>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microsoft.github.io/PowerBI-JavaScript/demo/v2-demo/index.html"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powerbi.microsoft.com/en-us/developers/"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s://azure.microsoft.com/en-us/services/power-bi-embedded/" TargetMode="External"/><Relationship Id="rId5" Type="http://schemas.openxmlformats.org/officeDocument/2006/relationships/hyperlink" Target="https://github.com/Microsoft/PowerBI-Developer-Samples" TargetMode="External"/><Relationship Id="rId4" Type="http://schemas.openxmlformats.org/officeDocument/2006/relationships/hyperlink" Target="https://microsoft.github.io/PowerBI-JavaScript/demo/v2-demo/index.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franklinmatters.org/2012/09/60-million-reasons-to-check-this-site.html" TargetMode="External"/><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587EA-0214-43E0-8FCA-D9BD03B0F2F1}"/>
              </a:ext>
            </a:extLst>
          </p:cNvPr>
          <p:cNvSpPr>
            <a:spLocks noGrp="1"/>
          </p:cNvSpPr>
          <p:nvPr>
            <p:ph type="ctrTitle"/>
          </p:nvPr>
        </p:nvSpPr>
        <p:spPr/>
        <p:txBody>
          <a:bodyPr/>
          <a:lstStyle/>
          <a:p>
            <a:r>
              <a:rPr lang="en-US" sz="4400" b="1" dirty="0">
                <a:solidFill>
                  <a:schemeClr val="bg1"/>
                </a:solidFill>
              </a:rPr>
              <a:t>Power BI Embedded</a:t>
            </a:r>
            <a:br>
              <a:rPr lang="en-US" sz="3600" b="1" dirty="0">
                <a:solidFill>
                  <a:schemeClr val="bg1"/>
                </a:solidFill>
              </a:rPr>
            </a:br>
            <a:r>
              <a:rPr lang="en-US" sz="3600" b="1" i="1" dirty="0">
                <a:solidFill>
                  <a:schemeClr val="bg1"/>
                </a:solidFill>
              </a:rPr>
              <a:t>Bringing Analytics to your App</a:t>
            </a:r>
          </a:p>
        </p:txBody>
      </p:sp>
      <p:sp>
        <p:nvSpPr>
          <p:cNvPr id="3" name="Subtitle 2">
            <a:extLst>
              <a:ext uri="{FF2B5EF4-FFF2-40B4-BE49-F238E27FC236}">
                <a16:creationId xmlns:a16="http://schemas.microsoft.com/office/drawing/2014/main" id="{7A515DCE-0AE5-4FBD-A78D-F33CF3397975}"/>
              </a:ext>
            </a:extLst>
          </p:cNvPr>
          <p:cNvSpPr>
            <a:spLocks noGrp="1"/>
          </p:cNvSpPr>
          <p:nvPr>
            <p:ph type="subTitle" idx="1"/>
          </p:nvPr>
        </p:nvSpPr>
        <p:spPr/>
        <p:txBody>
          <a:bodyPr/>
          <a:lstStyle/>
          <a:p>
            <a:r>
              <a:rPr lang="en-US" dirty="0"/>
              <a:t>bsteele@pragmaticworks.com</a:t>
            </a:r>
          </a:p>
        </p:txBody>
      </p:sp>
      <p:sp>
        <p:nvSpPr>
          <p:cNvPr id="4" name="TextBox 3">
            <a:extLst>
              <a:ext uri="{FF2B5EF4-FFF2-40B4-BE49-F238E27FC236}">
                <a16:creationId xmlns:a16="http://schemas.microsoft.com/office/drawing/2014/main" id="{52E1CF71-CA30-4B74-BD67-9CE69BBF9CFD}"/>
              </a:ext>
            </a:extLst>
          </p:cNvPr>
          <p:cNvSpPr txBox="1"/>
          <p:nvPr/>
        </p:nvSpPr>
        <p:spPr>
          <a:xfrm>
            <a:off x="214685" y="4548146"/>
            <a:ext cx="3538331" cy="1938992"/>
          </a:xfrm>
          <a:prstGeom prst="rect">
            <a:avLst/>
          </a:prstGeom>
          <a:noFill/>
        </p:spPr>
        <p:txBody>
          <a:bodyPr wrap="square" rtlCol="0">
            <a:spAutoFit/>
          </a:bodyPr>
          <a:lstStyle/>
          <a:p>
            <a:r>
              <a:rPr lang="en-US" sz="2400" dirty="0"/>
              <a:t>Brian Steele</a:t>
            </a:r>
          </a:p>
          <a:p>
            <a:r>
              <a:rPr lang="en-US" sz="2400" dirty="0"/>
              <a:t>Senior BI Consultant</a:t>
            </a:r>
          </a:p>
          <a:p>
            <a:endParaRPr lang="en-US" sz="2400" dirty="0"/>
          </a:p>
          <a:p>
            <a:endParaRPr lang="en-US" sz="2400" dirty="0"/>
          </a:p>
          <a:p>
            <a:r>
              <a:rPr lang="en-US" sz="2400" dirty="0"/>
              <a:t>December 11, 2018</a:t>
            </a:r>
          </a:p>
        </p:txBody>
      </p:sp>
    </p:spTree>
    <p:extLst>
      <p:ext uri="{BB962C8B-B14F-4D97-AF65-F5344CB8AC3E}">
        <p14:creationId xmlns:p14="http://schemas.microsoft.com/office/powerpoint/2010/main" val="1790068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F7DD4-38FA-481D-B21A-62EB77E4B66A}"/>
              </a:ext>
            </a:extLst>
          </p:cNvPr>
          <p:cNvSpPr>
            <a:spLocks noGrp="1"/>
          </p:cNvSpPr>
          <p:nvPr>
            <p:ph type="title"/>
          </p:nvPr>
        </p:nvSpPr>
        <p:spPr/>
        <p:txBody>
          <a:bodyPr/>
          <a:lstStyle/>
          <a:p>
            <a:r>
              <a:rPr lang="en-US" dirty="0"/>
              <a:t>Embedding Context for Customers - Embedding</a:t>
            </a:r>
          </a:p>
        </p:txBody>
      </p:sp>
      <p:sp>
        <p:nvSpPr>
          <p:cNvPr id="3" name="Content Placeholder 2">
            <a:extLst>
              <a:ext uri="{FF2B5EF4-FFF2-40B4-BE49-F238E27FC236}">
                <a16:creationId xmlns:a16="http://schemas.microsoft.com/office/drawing/2014/main" id="{2359247A-0033-4FF1-BEC8-91738FDDD0DB}"/>
              </a:ext>
            </a:extLst>
          </p:cNvPr>
          <p:cNvSpPr>
            <a:spLocks noGrp="1"/>
          </p:cNvSpPr>
          <p:nvPr>
            <p:ph idx="1"/>
          </p:nvPr>
        </p:nvSpPr>
        <p:spPr/>
        <p:txBody>
          <a:bodyPr/>
          <a:lstStyle/>
          <a:p>
            <a:r>
              <a:rPr lang="en-US" dirty="0"/>
              <a:t>Update the </a:t>
            </a:r>
            <a:r>
              <a:rPr lang="en-US" dirty="0" err="1"/>
              <a:t>Web.config</a:t>
            </a:r>
            <a:endParaRPr lang="en-US" dirty="0"/>
          </a:p>
          <a:p>
            <a:pPr lvl="1"/>
            <a:r>
              <a:rPr lang="en-US" dirty="0"/>
              <a:t>Application ID</a:t>
            </a:r>
          </a:p>
          <a:p>
            <a:pPr lvl="1"/>
            <a:r>
              <a:rPr lang="en-US" dirty="0"/>
              <a:t>Workspace ID</a:t>
            </a:r>
          </a:p>
          <a:p>
            <a:pPr lvl="1"/>
            <a:r>
              <a:rPr lang="en-US" dirty="0"/>
              <a:t>Report ID</a:t>
            </a:r>
          </a:p>
          <a:p>
            <a:r>
              <a:rPr lang="en-US" dirty="0"/>
              <a:t>Finding your Workspace ID/Report ID in Power BI</a:t>
            </a:r>
          </a:p>
          <a:p>
            <a:r>
              <a:rPr lang="en-US" dirty="0"/>
              <a:t>Provide your Power BI Pro Account User Name and Password</a:t>
            </a:r>
          </a:p>
          <a:p>
            <a:r>
              <a:rPr lang="en-US" dirty="0"/>
              <a:t>Power BI REST API/.NET SDK To Build the Report Token</a:t>
            </a:r>
          </a:p>
          <a:p>
            <a:pPr marL="0" indent="0">
              <a:buNone/>
            </a:pPr>
            <a:endParaRPr lang="en-US" dirty="0"/>
          </a:p>
          <a:p>
            <a:pPr lvl="1"/>
            <a:endParaRPr lang="en-US" dirty="0"/>
          </a:p>
        </p:txBody>
      </p:sp>
    </p:spTree>
    <p:extLst>
      <p:ext uri="{BB962C8B-B14F-4D97-AF65-F5344CB8AC3E}">
        <p14:creationId xmlns:p14="http://schemas.microsoft.com/office/powerpoint/2010/main" val="1498460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F4F8EE3-2A0A-4498-9B13-7F0B1EAA37BF}"/>
              </a:ext>
            </a:extLst>
          </p:cNvPr>
          <p:cNvSpPr/>
          <p:nvPr/>
        </p:nvSpPr>
        <p:spPr>
          <a:xfrm>
            <a:off x="2162482" y="1949568"/>
            <a:ext cx="7564892" cy="1862048"/>
          </a:xfrm>
          <a:prstGeom prst="rect">
            <a:avLst/>
          </a:prstGeom>
          <a:noFill/>
        </p:spPr>
        <p:txBody>
          <a:bodyPr wrap="none" lIns="91440" tIns="45720" rIns="91440" bIns="45720">
            <a:spAutoFit/>
          </a:bodyPr>
          <a:lstStyle/>
          <a:p>
            <a:pPr algn="ctr"/>
            <a:r>
              <a:rPr lang="en-US" sz="115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Demo Time!</a:t>
            </a:r>
          </a:p>
        </p:txBody>
      </p:sp>
    </p:spTree>
    <p:extLst>
      <p:ext uri="{BB962C8B-B14F-4D97-AF65-F5344CB8AC3E}">
        <p14:creationId xmlns:p14="http://schemas.microsoft.com/office/powerpoint/2010/main" val="4274980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7DF4F-BB23-48F0-BA26-11710FB2E985}"/>
              </a:ext>
            </a:extLst>
          </p:cNvPr>
          <p:cNvSpPr>
            <a:spLocks noGrp="1"/>
          </p:cNvSpPr>
          <p:nvPr>
            <p:ph type="title"/>
          </p:nvPr>
        </p:nvSpPr>
        <p:spPr/>
        <p:txBody>
          <a:bodyPr/>
          <a:lstStyle/>
          <a:p>
            <a:r>
              <a:rPr lang="en-US" dirty="0"/>
              <a:t>Embedding Context for Customers - Interacting</a:t>
            </a:r>
          </a:p>
        </p:txBody>
      </p:sp>
      <p:sp>
        <p:nvSpPr>
          <p:cNvPr id="3" name="Content Placeholder 2">
            <a:extLst>
              <a:ext uri="{FF2B5EF4-FFF2-40B4-BE49-F238E27FC236}">
                <a16:creationId xmlns:a16="http://schemas.microsoft.com/office/drawing/2014/main" id="{7D50D41A-D9B5-42EE-9C98-93ADF00CD1A7}"/>
              </a:ext>
            </a:extLst>
          </p:cNvPr>
          <p:cNvSpPr>
            <a:spLocks noGrp="1"/>
          </p:cNvSpPr>
          <p:nvPr>
            <p:ph idx="1"/>
          </p:nvPr>
        </p:nvSpPr>
        <p:spPr/>
        <p:txBody>
          <a:bodyPr/>
          <a:lstStyle/>
          <a:p>
            <a:r>
              <a:rPr lang="en-US" dirty="0"/>
              <a:t>Power BI JavaScript SDK</a:t>
            </a:r>
          </a:p>
          <a:p>
            <a:r>
              <a:rPr lang="en-US" dirty="0"/>
              <a:t>Using the JavaScript “Sample Tool” for Code Examples</a:t>
            </a:r>
          </a:p>
          <a:p>
            <a:pPr lvl="1"/>
            <a:r>
              <a:rPr lang="en-US" dirty="0">
                <a:hlinkClick r:id="rId3"/>
              </a:rPr>
              <a:t>https://microsoft.github.io/PowerBI-JavaScript/demo/v2-demo/index.html#</a:t>
            </a:r>
            <a:endParaRPr lang="en-US" dirty="0"/>
          </a:p>
          <a:p>
            <a:pPr marL="457200" lvl="1" indent="0">
              <a:buNone/>
            </a:pPr>
            <a:endParaRPr lang="en-US" dirty="0"/>
          </a:p>
        </p:txBody>
      </p:sp>
    </p:spTree>
    <p:extLst>
      <p:ext uri="{BB962C8B-B14F-4D97-AF65-F5344CB8AC3E}">
        <p14:creationId xmlns:p14="http://schemas.microsoft.com/office/powerpoint/2010/main" val="3230702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F4F8EE3-2A0A-4498-9B13-7F0B1EAA37BF}"/>
              </a:ext>
            </a:extLst>
          </p:cNvPr>
          <p:cNvSpPr/>
          <p:nvPr/>
        </p:nvSpPr>
        <p:spPr>
          <a:xfrm>
            <a:off x="2162482" y="1949568"/>
            <a:ext cx="7564892" cy="1862048"/>
          </a:xfrm>
          <a:prstGeom prst="rect">
            <a:avLst/>
          </a:prstGeom>
          <a:noFill/>
        </p:spPr>
        <p:txBody>
          <a:bodyPr wrap="none" lIns="91440" tIns="45720" rIns="91440" bIns="45720">
            <a:spAutoFit/>
          </a:bodyPr>
          <a:lstStyle/>
          <a:p>
            <a:pPr algn="ctr"/>
            <a:r>
              <a:rPr lang="en-US" sz="115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Demo Time!</a:t>
            </a:r>
          </a:p>
        </p:txBody>
      </p:sp>
    </p:spTree>
    <p:extLst>
      <p:ext uri="{BB962C8B-B14F-4D97-AF65-F5344CB8AC3E}">
        <p14:creationId xmlns:p14="http://schemas.microsoft.com/office/powerpoint/2010/main" val="1915005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61A41-1B6C-40B0-9CCB-7451920718CE}"/>
              </a:ext>
            </a:extLst>
          </p:cNvPr>
          <p:cNvSpPr>
            <a:spLocks noGrp="1"/>
          </p:cNvSpPr>
          <p:nvPr>
            <p:ph type="title"/>
          </p:nvPr>
        </p:nvSpPr>
        <p:spPr/>
        <p:txBody>
          <a:bodyPr/>
          <a:lstStyle/>
          <a:p>
            <a:r>
              <a:rPr lang="en-US" dirty="0"/>
              <a:t>Real World Example – Physician Portal</a:t>
            </a:r>
          </a:p>
        </p:txBody>
      </p:sp>
      <p:sp>
        <p:nvSpPr>
          <p:cNvPr id="3" name="Content Placeholder 2">
            <a:extLst>
              <a:ext uri="{FF2B5EF4-FFF2-40B4-BE49-F238E27FC236}">
                <a16:creationId xmlns:a16="http://schemas.microsoft.com/office/drawing/2014/main" id="{B857F155-01C9-43E1-AAB3-CCD0BD9CEA81}"/>
              </a:ext>
            </a:extLst>
          </p:cNvPr>
          <p:cNvSpPr>
            <a:spLocks noGrp="1"/>
          </p:cNvSpPr>
          <p:nvPr>
            <p:ph idx="1"/>
          </p:nvPr>
        </p:nvSpPr>
        <p:spPr/>
        <p:txBody>
          <a:bodyPr/>
          <a:lstStyle/>
          <a:p>
            <a:r>
              <a:rPr lang="en-US" dirty="0"/>
              <a:t>Customer Facing Application with Specific Data Based on Login</a:t>
            </a:r>
          </a:p>
          <a:p>
            <a:r>
              <a:rPr lang="en-US" dirty="0"/>
              <a:t>ASP.NET Core 2.0 Website</a:t>
            </a:r>
          </a:p>
          <a:p>
            <a:r>
              <a:rPr lang="en-US" dirty="0"/>
              <a:t>Need Analytics About Document/Physicians in the System</a:t>
            </a:r>
          </a:p>
          <a:p>
            <a:r>
              <a:rPr lang="en-US" dirty="0"/>
              <a:t>Previously Using Telerik Chart Controls</a:t>
            </a:r>
          </a:p>
        </p:txBody>
      </p:sp>
    </p:spTree>
    <p:extLst>
      <p:ext uri="{BB962C8B-B14F-4D97-AF65-F5344CB8AC3E}">
        <p14:creationId xmlns:p14="http://schemas.microsoft.com/office/powerpoint/2010/main" val="2178239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F4F8EE3-2A0A-4498-9B13-7F0B1EAA37BF}"/>
              </a:ext>
            </a:extLst>
          </p:cNvPr>
          <p:cNvSpPr/>
          <p:nvPr/>
        </p:nvSpPr>
        <p:spPr>
          <a:xfrm>
            <a:off x="2162482" y="1949568"/>
            <a:ext cx="7564892" cy="1862048"/>
          </a:xfrm>
          <a:prstGeom prst="rect">
            <a:avLst/>
          </a:prstGeom>
          <a:noFill/>
        </p:spPr>
        <p:txBody>
          <a:bodyPr wrap="none" lIns="91440" tIns="45720" rIns="91440" bIns="45720">
            <a:spAutoFit/>
          </a:bodyPr>
          <a:lstStyle/>
          <a:p>
            <a:pPr algn="ctr"/>
            <a:r>
              <a:rPr lang="en-US" sz="115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Demo Time!</a:t>
            </a:r>
          </a:p>
        </p:txBody>
      </p:sp>
    </p:spTree>
    <p:extLst>
      <p:ext uri="{BB962C8B-B14F-4D97-AF65-F5344CB8AC3E}">
        <p14:creationId xmlns:p14="http://schemas.microsoft.com/office/powerpoint/2010/main" val="1024961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8DC0E-201C-41B8-A8CE-654C0C5709BC}"/>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BEB279BA-83B2-436E-887C-F30E1977CD6F}"/>
              </a:ext>
            </a:extLst>
          </p:cNvPr>
          <p:cNvSpPr>
            <a:spLocks noGrp="1"/>
          </p:cNvSpPr>
          <p:nvPr>
            <p:ph idx="1"/>
          </p:nvPr>
        </p:nvSpPr>
        <p:spPr>
          <a:xfrm>
            <a:off x="838200" y="1547329"/>
            <a:ext cx="10515600" cy="3922032"/>
          </a:xfrm>
        </p:spPr>
        <p:txBody>
          <a:bodyPr/>
          <a:lstStyle/>
          <a:p>
            <a:r>
              <a:rPr lang="en-US" dirty="0"/>
              <a:t>Power BI Developer Page</a:t>
            </a:r>
          </a:p>
          <a:p>
            <a:pPr lvl="1"/>
            <a:r>
              <a:rPr lang="en-US" dirty="0">
                <a:hlinkClick r:id="rId3"/>
              </a:rPr>
              <a:t>https://powerbi.microsoft.com/en-us/developers/</a:t>
            </a:r>
            <a:endParaRPr lang="en-US" dirty="0"/>
          </a:p>
          <a:p>
            <a:r>
              <a:rPr lang="en-US" dirty="0"/>
              <a:t>Power BI Embedded Page</a:t>
            </a:r>
          </a:p>
          <a:p>
            <a:pPr lvl="1"/>
            <a:r>
              <a:rPr lang="en-US" dirty="0">
                <a:hlinkClick r:id="rId4"/>
              </a:rPr>
              <a:t>https://microsoft.github.io/PowerBI-JavaScript/demo/v2-demo/index.html#</a:t>
            </a:r>
            <a:endParaRPr lang="en-US" dirty="0"/>
          </a:p>
          <a:p>
            <a:r>
              <a:rPr lang="en-US" dirty="0"/>
              <a:t>GitHub Examples</a:t>
            </a:r>
          </a:p>
          <a:p>
            <a:pPr lvl="1"/>
            <a:r>
              <a:rPr lang="en-US" dirty="0">
                <a:hlinkClick r:id="rId5"/>
              </a:rPr>
              <a:t>https://github.com/Microsoft/PowerBI-Developer-Samples</a:t>
            </a:r>
            <a:endParaRPr lang="en-US" dirty="0"/>
          </a:p>
          <a:p>
            <a:r>
              <a:rPr lang="en-US" dirty="0"/>
              <a:t>Power BI Embedded on Azure</a:t>
            </a:r>
          </a:p>
          <a:p>
            <a:pPr lvl="1"/>
            <a:r>
              <a:rPr lang="en-US" dirty="0">
                <a:hlinkClick r:id="rId6"/>
              </a:rPr>
              <a:t>https://azure.microsoft.com/en-us/services/power-bi-embedded/</a:t>
            </a:r>
            <a:endParaRPr lang="en-US" dirty="0"/>
          </a:p>
          <a:p>
            <a:pPr lvl="1"/>
            <a:endParaRPr lang="en-US" dirty="0"/>
          </a:p>
          <a:p>
            <a:endParaRPr lang="en-US" dirty="0"/>
          </a:p>
        </p:txBody>
      </p:sp>
    </p:spTree>
    <p:extLst>
      <p:ext uri="{BB962C8B-B14F-4D97-AF65-F5344CB8AC3E}">
        <p14:creationId xmlns:p14="http://schemas.microsoft.com/office/powerpoint/2010/main" val="1344707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33EAB-7726-4A02-892B-16CCFC1C2493}"/>
              </a:ext>
            </a:extLst>
          </p:cNvPr>
          <p:cNvSpPr>
            <a:spLocks noGrp="1"/>
          </p:cNvSpPr>
          <p:nvPr>
            <p:ph type="title"/>
          </p:nvPr>
        </p:nvSpPr>
        <p:spPr/>
        <p:txBody>
          <a:bodyPr/>
          <a:lstStyle/>
          <a:p>
            <a:r>
              <a:rPr lang="en-US" dirty="0"/>
              <a:t>And More…</a:t>
            </a:r>
          </a:p>
        </p:txBody>
      </p:sp>
      <p:sp>
        <p:nvSpPr>
          <p:cNvPr id="3" name="Content Placeholder 2">
            <a:extLst>
              <a:ext uri="{FF2B5EF4-FFF2-40B4-BE49-F238E27FC236}">
                <a16:creationId xmlns:a16="http://schemas.microsoft.com/office/drawing/2014/main" id="{99DA4109-801F-41D2-9716-43D6FFF553F3}"/>
              </a:ext>
            </a:extLst>
          </p:cNvPr>
          <p:cNvSpPr>
            <a:spLocks noGrp="1"/>
          </p:cNvSpPr>
          <p:nvPr>
            <p:ph idx="1"/>
          </p:nvPr>
        </p:nvSpPr>
        <p:spPr>
          <a:xfrm>
            <a:off x="838200" y="1841528"/>
            <a:ext cx="10515600" cy="3922032"/>
          </a:xfrm>
        </p:spPr>
        <p:txBody>
          <a:bodyPr/>
          <a:lstStyle/>
          <a:p>
            <a:pPr fontAlgn="ctr"/>
            <a:r>
              <a:rPr lang="en-US" dirty="0"/>
              <a:t>Self-service big data prep and paginated reports support in Azure capacities (paginated reports are not yet available in embedded)</a:t>
            </a:r>
          </a:p>
          <a:p>
            <a:pPr fontAlgn="ctr"/>
            <a:r>
              <a:rPr lang="en-US" dirty="0"/>
              <a:t>New capacity Metrics to monitor workloads</a:t>
            </a:r>
          </a:p>
          <a:p>
            <a:pPr fontAlgn="ctr"/>
            <a:r>
              <a:rPr lang="en-US" dirty="0"/>
              <a:t>Azure resource Health monitoring</a:t>
            </a:r>
          </a:p>
          <a:p>
            <a:pPr fontAlgn="ctr"/>
            <a:r>
              <a:rPr lang="en-US" dirty="0"/>
              <a:t>Zero Downtime Capacity Scale</a:t>
            </a:r>
          </a:p>
          <a:p>
            <a:pPr fontAlgn="ctr"/>
            <a:r>
              <a:rPr lang="en-US" dirty="0"/>
              <a:t>Usage metrics available for embedded reports and dashboards</a:t>
            </a:r>
          </a:p>
          <a:p>
            <a:pPr fontAlgn="ctr"/>
            <a:r>
              <a:rPr lang="en-US" dirty="0"/>
              <a:t>Create a new workspace experience through API</a:t>
            </a:r>
          </a:p>
          <a:p>
            <a:endParaRPr lang="en-US" dirty="0"/>
          </a:p>
        </p:txBody>
      </p:sp>
    </p:spTree>
    <p:extLst>
      <p:ext uri="{BB962C8B-B14F-4D97-AF65-F5344CB8AC3E}">
        <p14:creationId xmlns:p14="http://schemas.microsoft.com/office/powerpoint/2010/main" val="3973474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9361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8AF0EF-95B7-455F-89BA-93EFEF2E21CF}"/>
              </a:ext>
            </a:extLst>
          </p:cNvPr>
          <p:cNvSpPr>
            <a:spLocks noGrp="1"/>
          </p:cNvSpPr>
          <p:nvPr>
            <p:ph idx="1"/>
          </p:nvPr>
        </p:nvSpPr>
        <p:spPr/>
        <p:txBody>
          <a:bodyPr/>
          <a:lstStyle/>
          <a:p>
            <a:r>
              <a:rPr lang="en-US" dirty="0"/>
              <a:t>Do you currently have a customer facing application?</a:t>
            </a:r>
          </a:p>
          <a:p>
            <a:r>
              <a:rPr lang="en-US" dirty="0"/>
              <a:t>Do you struggle with integrating your data for those customers?</a:t>
            </a:r>
          </a:p>
          <a:p>
            <a:r>
              <a:rPr lang="en-US" dirty="0"/>
              <a:t>What solution, if any, do you currently use to provide your customers with data?</a:t>
            </a:r>
          </a:p>
          <a:p>
            <a:endParaRPr lang="en-US" dirty="0"/>
          </a:p>
        </p:txBody>
      </p:sp>
      <p:sp>
        <p:nvSpPr>
          <p:cNvPr id="3" name="Title 2">
            <a:extLst>
              <a:ext uri="{FF2B5EF4-FFF2-40B4-BE49-F238E27FC236}">
                <a16:creationId xmlns:a16="http://schemas.microsoft.com/office/drawing/2014/main" id="{D1F9C5EC-815D-432B-BB80-FDCF3E0E5AF5}"/>
              </a:ext>
            </a:extLst>
          </p:cNvPr>
          <p:cNvSpPr>
            <a:spLocks noGrp="1"/>
          </p:cNvSpPr>
          <p:nvPr>
            <p:ph type="title"/>
          </p:nvPr>
        </p:nvSpPr>
        <p:spPr/>
        <p:txBody>
          <a:bodyPr/>
          <a:lstStyle/>
          <a:p>
            <a:r>
              <a:rPr lang="en-US" dirty="0"/>
              <a:t>Your Current Situation</a:t>
            </a:r>
          </a:p>
        </p:txBody>
      </p:sp>
    </p:spTree>
    <p:extLst>
      <p:ext uri="{BB962C8B-B14F-4D97-AF65-F5344CB8AC3E}">
        <p14:creationId xmlns:p14="http://schemas.microsoft.com/office/powerpoint/2010/main" val="561700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FA2AA-9577-40EF-847C-711F587DA10E}"/>
              </a:ext>
            </a:extLst>
          </p:cNvPr>
          <p:cNvSpPr>
            <a:spLocks noGrp="1"/>
          </p:cNvSpPr>
          <p:nvPr>
            <p:ph type="title"/>
          </p:nvPr>
        </p:nvSpPr>
        <p:spPr/>
        <p:txBody>
          <a:bodyPr/>
          <a:lstStyle/>
          <a:p>
            <a:r>
              <a:rPr lang="en-US" dirty="0"/>
              <a:t>Why Power BI?</a:t>
            </a:r>
          </a:p>
        </p:txBody>
      </p:sp>
      <p:sp>
        <p:nvSpPr>
          <p:cNvPr id="3" name="Content Placeholder 2">
            <a:extLst>
              <a:ext uri="{FF2B5EF4-FFF2-40B4-BE49-F238E27FC236}">
                <a16:creationId xmlns:a16="http://schemas.microsoft.com/office/drawing/2014/main" id="{DA69C22C-DF95-4E27-B852-9F9163AF44CA}"/>
              </a:ext>
            </a:extLst>
          </p:cNvPr>
          <p:cNvSpPr>
            <a:spLocks noGrp="1"/>
          </p:cNvSpPr>
          <p:nvPr>
            <p:ph idx="1"/>
          </p:nvPr>
        </p:nvSpPr>
        <p:spPr/>
        <p:txBody>
          <a:bodyPr/>
          <a:lstStyle/>
          <a:p>
            <a:r>
              <a:rPr lang="en-US" dirty="0"/>
              <a:t>End-Users Want</a:t>
            </a:r>
          </a:p>
          <a:p>
            <a:pPr lvl="1"/>
            <a:r>
              <a:rPr lang="en-US" dirty="0"/>
              <a:t>Built in analytics to help make decisions</a:t>
            </a:r>
          </a:p>
          <a:p>
            <a:pPr lvl="1"/>
            <a:r>
              <a:rPr lang="en-US" dirty="0"/>
              <a:t>Access to on real-time/on demand data</a:t>
            </a:r>
          </a:p>
          <a:p>
            <a:pPr lvl="1"/>
            <a:r>
              <a:rPr lang="en-US" dirty="0"/>
              <a:t>“Cool” factor</a:t>
            </a:r>
          </a:p>
          <a:p>
            <a:r>
              <a:rPr lang="en-US" dirty="0"/>
              <a:t>Business Wants</a:t>
            </a:r>
          </a:p>
          <a:p>
            <a:pPr lvl="1" fontAlgn="ctr"/>
            <a:r>
              <a:rPr lang="en-US" dirty="0"/>
              <a:t>Offer in-context analytics</a:t>
            </a:r>
          </a:p>
          <a:p>
            <a:pPr lvl="1" fontAlgn="ctr"/>
            <a:r>
              <a:rPr lang="en-US" dirty="0"/>
              <a:t>Increase User satisfaction</a:t>
            </a:r>
          </a:p>
          <a:p>
            <a:pPr lvl="1" fontAlgn="ctr"/>
            <a:r>
              <a:rPr lang="en-US" dirty="0"/>
              <a:t>Attract new customers</a:t>
            </a:r>
          </a:p>
        </p:txBody>
      </p:sp>
    </p:spTree>
    <p:extLst>
      <p:ext uri="{BB962C8B-B14F-4D97-AF65-F5344CB8AC3E}">
        <p14:creationId xmlns:p14="http://schemas.microsoft.com/office/powerpoint/2010/main" val="2931574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DB6ACC-851F-41AD-8D13-962F75D960C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276907" y="3288105"/>
            <a:ext cx="1693860" cy="2381176"/>
          </a:xfrm>
          <a:prstGeom prst="rect">
            <a:avLst/>
          </a:prstGeom>
        </p:spPr>
      </p:pic>
      <p:sp>
        <p:nvSpPr>
          <p:cNvPr id="2" name="Title 1">
            <a:extLst>
              <a:ext uri="{FF2B5EF4-FFF2-40B4-BE49-F238E27FC236}">
                <a16:creationId xmlns:a16="http://schemas.microsoft.com/office/drawing/2014/main" id="{CDCE25C8-625C-4ECE-B20D-40D66C5B54C5}"/>
              </a:ext>
            </a:extLst>
          </p:cNvPr>
          <p:cNvSpPr>
            <a:spLocks noGrp="1"/>
          </p:cNvSpPr>
          <p:nvPr>
            <p:ph type="title"/>
          </p:nvPr>
        </p:nvSpPr>
        <p:spPr/>
        <p:txBody>
          <a:bodyPr/>
          <a:lstStyle/>
          <a:p>
            <a:r>
              <a:rPr lang="en-US" dirty="0"/>
              <a:t>So what is keeping us from providing that?</a:t>
            </a:r>
          </a:p>
        </p:txBody>
      </p:sp>
      <p:sp>
        <p:nvSpPr>
          <p:cNvPr id="3" name="Content Placeholder 2">
            <a:extLst>
              <a:ext uri="{FF2B5EF4-FFF2-40B4-BE49-F238E27FC236}">
                <a16:creationId xmlns:a16="http://schemas.microsoft.com/office/drawing/2014/main" id="{E16251AC-E685-4787-B13E-8B6271EF5318}"/>
              </a:ext>
            </a:extLst>
          </p:cNvPr>
          <p:cNvSpPr>
            <a:spLocks noGrp="1"/>
          </p:cNvSpPr>
          <p:nvPr>
            <p:ph idx="1"/>
          </p:nvPr>
        </p:nvSpPr>
        <p:spPr/>
        <p:txBody>
          <a:bodyPr/>
          <a:lstStyle/>
          <a:p>
            <a:pPr fontAlgn="ctr"/>
            <a:r>
              <a:rPr lang="en-US" dirty="0"/>
              <a:t>Investing in developer time is costly</a:t>
            </a:r>
          </a:p>
          <a:p>
            <a:pPr fontAlgn="ctr"/>
            <a:r>
              <a:rPr lang="en-US" dirty="0"/>
              <a:t>Building from the ground up is complex, costly and time consuming</a:t>
            </a:r>
          </a:p>
          <a:p>
            <a:pPr fontAlgn="ctr"/>
            <a:r>
              <a:rPr lang="en-US" dirty="0"/>
              <a:t>Traditional 3rd party software licensing is expensive</a:t>
            </a:r>
          </a:p>
          <a:p>
            <a:endParaRPr lang="en-US" dirty="0"/>
          </a:p>
        </p:txBody>
      </p:sp>
    </p:spTree>
    <p:extLst>
      <p:ext uri="{BB962C8B-B14F-4D97-AF65-F5344CB8AC3E}">
        <p14:creationId xmlns:p14="http://schemas.microsoft.com/office/powerpoint/2010/main" val="86449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0F9C3-FA4E-4124-8D95-28661BFCD6F0}"/>
              </a:ext>
            </a:extLst>
          </p:cNvPr>
          <p:cNvSpPr>
            <a:spLocks noGrp="1"/>
          </p:cNvSpPr>
          <p:nvPr>
            <p:ph type="title"/>
          </p:nvPr>
        </p:nvSpPr>
        <p:spPr>
          <a:xfrm>
            <a:off x="838200" y="365125"/>
            <a:ext cx="10515600" cy="986597"/>
          </a:xfrm>
        </p:spPr>
        <p:txBody>
          <a:bodyPr/>
          <a:lstStyle/>
          <a:p>
            <a:r>
              <a:rPr lang="en-US" dirty="0"/>
              <a:t>Power BI Advantages</a:t>
            </a:r>
            <a:br>
              <a:rPr lang="en-US" dirty="0"/>
            </a:br>
            <a:endParaRPr lang="en-US" dirty="0"/>
          </a:p>
        </p:txBody>
      </p:sp>
      <p:sp>
        <p:nvSpPr>
          <p:cNvPr id="3" name="Content Placeholder 2">
            <a:extLst>
              <a:ext uri="{FF2B5EF4-FFF2-40B4-BE49-F238E27FC236}">
                <a16:creationId xmlns:a16="http://schemas.microsoft.com/office/drawing/2014/main" id="{F0DC2F68-5442-4040-81A1-7C2541716B6E}"/>
              </a:ext>
            </a:extLst>
          </p:cNvPr>
          <p:cNvSpPr>
            <a:spLocks noGrp="1"/>
          </p:cNvSpPr>
          <p:nvPr>
            <p:ph idx="1"/>
          </p:nvPr>
        </p:nvSpPr>
        <p:spPr>
          <a:xfrm>
            <a:off x="838200" y="1467984"/>
            <a:ext cx="10515600" cy="3922032"/>
          </a:xfrm>
        </p:spPr>
        <p:txBody>
          <a:bodyPr/>
          <a:lstStyle/>
          <a:p>
            <a:pPr fontAlgn="ctr"/>
            <a:r>
              <a:rPr lang="en-US" dirty="0"/>
              <a:t>Easy to connect to the data you need</a:t>
            </a:r>
          </a:p>
          <a:p>
            <a:pPr lvl="1" fontAlgn="ctr"/>
            <a:r>
              <a:rPr lang="en-US" dirty="0"/>
              <a:t>On premise/In the cloud</a:t>
            </a:r>
          </a:p>
          <a:p>
            <a:pPr lvl="1" fontAlgn="ctr"/>
            <a:r>
              <a:rPr lang="en-US" dirty="0"/>
              <a:t>Multiple sources</a:t>
            </a:r>
          </a:p>
          <a:p>
            <a:pPr fontAlgn="ctr"/>
            <a:r>
              <a:rPr lang="en-US" dirty="0"/>
              <a:t>Data can be accessed in multiple ways</a:t>
            </a:r>
          </a:p>
          <a:p>
            <a:pPr lvl="1" fontAlgn="ctr"/>
            <a:r>
              <a:rPr lang="en-US" dirty="0"/>
              <a:t>Updated or real time using Direct Query</a:t>
            </a:r>
          </a:p>
          <a:p>
            <a:pPr lvl="1" fontAlgn="ctr"/>
            <a:r>
              <a:rPr lang="en-US" dirty="0"/>
              <a:t>Scheduled Refresh</a:t>
            </a:r>
          </a:p>
          <a:p>
            <a:pPr lvl="1" fontAlgn="ctr"/>
            <a:r>
              <a:rPr lang="en-US" dirty="0"/>
              <a:t>Streaming Data</a:t>
            </a:r>
          </a:p>
          <a:p>
            <a:pPr fontAlgn="ctr"/>
            <a:r>
              <a:rPr lang="en-US" dirty="0"/>
              <a:t>Open and extensible platform in Azure</a:t>
            </a:r>
          </a:p>
          <a:p>
            <a:pPr lvl="1" fontAlgn="ctr"/>
            <a:r>
              <a:rPr lang="en-US" dirty="0"/>
              <a:t>Scalable</a:t>
            </a:r>
          </a:p>
          <a:p>
            <a:pPr lvl="1" fontAlgn="ctr"/>
            <a:r>
              <a:rPr lang="en-US" dirty="0"/>
              <a:t>Access to New Advanced Tools like Streaming/Machine Learning</a:t>
            </a:r>
          </a:p>
          <a:p>
            <a:endParaRPr lang="en-US" dirty="0"/>
          </a:p>
        </p:txBody>
      </p:sp>
    </p:spTree>
    <p:extLst>
      <p:ext uri="{BB962C8B-B14F-4D97-AF65-F5344CB8AC3E}">
        <p14:creationId xmlns:p14="http://schemas.microsoft.com/office/powerpoint/2010/main" val="1253974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7AD49-2B53-4C9D-9BC0-29EC8B4ECCA0}"/>
              </a:ext>
            </a:extLst>
          </p:cNvPr>
          <p:cNvSpPr>
            <a:spLocks noGrp="1"/>
          </p:cNvSpPr>
          <p:nvPr>
            <p:ph type="title"/>
          </p:nvPr>
        </p:nvSpPr>
        <p:spPr/>
        <p:txBody>
          <a:bodyPr/>
          <a:lstStyle/>
          <a:p>
            <a:r>
              <a:rPr lang="en-US" dirty="0"/>
              <a:t>Embedding Power BI</a:t>
            </a:r>
          </a:p>
        </p:txBody>
      </p:sp>
      <p:sp>
        <p:nvSpPr>
          <p:cNvPr id="3" name="Content Placeholder 2">
            <a:extLst>
              <a:ext uri="{FF2B5EF4-FFF2-40B4-BE49-F238E27FC236}">
                <a16:creationId xmlns:a16="http://schemas.microsoft.com/office/drawing/2014/main" id="{801D03FE-0FCA-4CE3-B911-FA2C5A58CA10}"/>
              </a:ext>
            </a:extLst>
          </p:cNvPr>
          <p:cNvSpPr>
            <a:spLocks noGrp="1"/>
          </p:cNvSpPr>
          <p:nvPr>
            <p:ph idx="1"/>
          </p:nvPr>
        </p:nvSpPr>
        <p:spPr/>
        <p:txBody>
          <a:bodyPr/>
          <a:lstStyle/>
          <a:p>
            <a:r>
              <a:rPr lang="en-US" dirty="0"/>
              <a:t>Embedding for your organization (User Owns Data)</a:t>
            </a:r>
          </a:p>
          <a:p>
            <a:pPr lvl="1"/>
            <a:r>
              <a:rPr lang="en-US" dirty="0"/>
              <a:t>SharePoint Online</a:t>
            </a:r>
          </a:p>
          <a:p>
            <a:pPr lvl="1"/>
            <a:r>
              <a:rPr lang="en-US" dirty="0"/>
              <a:t>Microsoft Teams integration</a:t>
            </a:r>
          </a:p>
          <a:p>
            <a:pPr lvl="1"/>
            <a:r>
              <a:rPr lang="en-US" dirty="0"/>
              <a:t>Microsoft Dynamics</a:t>
            </a:r>
          </a:p>
          <a:p>
            <a:r>
              <a:rPr lang="en-US" dirty="0"/>
              <a:t>Embedding for your Customers (App Owns Data)</a:t>
            </a:r>
          </a:p>
          <a:p>
            <a:pPr lvl="1"/>
            <a:r>
              <a:rPr lang="en-US" dirty="0"/>
              <a:t>Single Power BI PRO Account</a:t>
            </a:r>
          </a:p>
          <a:p>
            <a:pPr lvl="1"/>
            <a:r>
              <a:rPr lang="en-US" dirty="0"/>
              <a:t>User does not need to have/know Power BI</a:t>
            </a:r>
          </a:p>
          <a:p>
            <a:pPr lvl="1"/>
            <a:r>
              <a:rPr lang="en-US" dirty="0"/>
              <a:t>User does not login to Power BI/Does not need to be AAD User</a:t>
            </a:r>
          </a:p>
          <a:p>
            <a:endParaRPr lang="en-US" dirty="0"/>
          </a:p>
        </p:txBody>
      </p:sp>
    </p:spTree>
    <p:extLst>
      <p:ext uri="{BB962C8B-B14F-4D97-AF65-F5344CB8AC3E}">
        <p14:creationId xmlns:p14="http://schemas.microsoft.com/office/powerpoint/2010/main" val="2053674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7819D-5C50-4420-8DB5-E5B4E99973EC}"/>
              </a:ext>
            </a:extLst>
          </p:cNvPr>
          <p:cNvSpPr>
            <a:spLocks noGrp="1"/>
          </p:cNvSpPr>
          <p:nvPr>
            <p:ph type="title"/>
          </p:nvPr>
        </p:nvSpPr>
        <p:spPr/>
        <p:txBody>
          <a:bodyPr/>
          <a:lstStyle/>
          <a:p>
            <a:r>
              <a:rPr lang="en-US" dirty="0"/>
              <a:t>Embedding Context for Customers</a:t>
            </a:r>
          </a:p>
        </p:txBody>
      </p:sp>
      <p:sp>
        <p:nvSpPr>
          <p:cNvPr id="3" name="Content Placeholder 2">
            <a:extLst>
              <a:ext uri="{FF2B5EF4-FFF2-40B4-BE49-F238E27FC236}">
                <a16:creationId xmlns:a16="http://schemas.microsoft.com/office/drawing/2014/main" id="{010F7515-B091-4DEC-8F3D-CAC148782BDD}"/>
              </a:ext>
            </a:extLst>
          </p:cNvPr>
          <p:cNvSpPr>
            <a:spLocks noGrp="1"/>
          </p:cNvSpPr>
          <p:nvPr>
            <p:ph idx="1"/>
          </p:nvPr>
        </p:nvSpPr>
        <p:spPr/>
        <p:txBody>
          <a:bodyPr/>
          <a:lstStyle/>
          <a:p>
            <a:r>
              <a:rPr lang="en-US" dirty="0"/>
              <a:t>Authorizing Power BI Analytics to your Application</a:t>
            </a:r>
          </a:p>
          <a:p>
            <a:pPr lvl="1" fontAlgn="ctr"/>
            <a:r>
              <a:rPr lang="en-US" dirty="0"/>
              <a:t>Lets the application manage authentication</a:t>
            </a:r>
          </a:p>
          <a:p>
            <a:pPr lvl="1" fontAlgn="ctr"/>
            <a:r>
              <a:rPr lang="en-US" dirty="0"/>
              <a:t>Take advantage of row level security</a:t>
            </a:r>
          </a:p>
          <a:p>
            <a:r>
              <a:rPr lang="en-US" dirty="0"/>
              <a:t>Embedding the Power BI Visualizations </a:t>
            </a:r>
          </a:p>
          <a:p>
            <a:pPr lvl="1"/>
            <a:r>
              <a:rPr lang="en-US" dirty="0"/>
              <a:t>Using the Power BI REST APIs</a:t>
            </a:r>
          </a:p>
          <a:p>
            <a:pPr lvl="1"/>
            <a:r>
              <a:rPr lang="en-US" dirty="0"/>
              <a:t>Simplified using the Power BI .NET SDK</a:t>
            </a:r>
          </a:p>
          <a:p>
            <a:r>
              <a:rPr lang="en-US" dirty="0"/>
              <a:t>Interacting with the Visualizations</a:t>
            </a:r>
          </a:p>
          <a:p>
            <a:pPr lvl="1"/>
            <a:r>
              <a:rPr lang="en-US" dirty="0"/>
              <a:t>Enabling client-side functionality with Power BI JavaScript SDK</a:t>
            </a:r>
          </a:p>
          <a:p>
            <a:pPr lvl="1"/>
            <a:r>
              <a:rPr lang="en-US" dirty="0"/>
              <a:t>Set specific info like Filters and Paging using JavaScript</a:t>
            </a:r>
          </a:p>
          <a:p>
            <a:endParaRPr lang="en-US" dirty="0"/>
          </a:p>
        </p:txBody>
      </p:sp>
    </p:spTree>
    <p:extLst>
      <p:ext uri="{BB962C8B-B14F-4D97-AF65-F5344CB8AC3E}">
        <p14:creationId xmlns:p14="http://schemas.microsoft.com/office/powerpoint/2010/main" val="3805009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FEF30-B49D-484A-B677-81FD001DE3DE}"/>
              </a:ext>
            </a:extLst>
          </p:cNvPr>
          <p:cNvSpPr>
            <a:spLocks noGrp="1"/>
          </p:cNvSpPr>
          <p:nvPr>
            <p:ph type="title"/>
          </p:nvPr>
        </p:nvSpPr>
        <p:spPr/>
        <p:txBody>
          <a:bodyPr/>
          <a:lstStyle/>
          <a:p>
            <a:r>
              <a:rPr lang="en-US" dirty="0"/>
              <a:t>Embedding Context for Customers - Authorize</a:t>
            </a:r>
          </a:p>
        </p:txBody>
      </p:sp>
      <p:sp>
        <p:nvSpPr>
          <p:cNvPr id="3" name="Content Placeholder 2">
            <a:extLst>
              <a:ext uri="{FF2B5EF4-FFF2-40B4-BE49-F238E27FC236}">
                <a16:creationId xmlns:a16="http://schemas.microsoft.com/office/drawing/2014/main" id="{4729438A-DE30-4F00-BA86-1028F957FBDB}"/>
              </a:ext>
            </a:extLst>
          </p:cNvPr>
          <p:cNvSpPr>
            <a:spLocks noGrp="1"/>
          </p:cNvSpPr>
          <p:nvPr>
            <p:ph idx="1"/>
          </p:nvPr>
        </p:nvSpPr>
        <p:spPr/>
        <p:txBody>
          <a:bodyPr/>
          <a:lstStyle/>
          <a:p>
            <a:r>
              <a:rPr lang="en-US" dirty="0"/>
              <a:t>Sign in to Power BI – Must have a Power BI Pro Account</a:t>
            </a:r>
          </a:p>
          <a:p>
            <a:r>
              <a:rPr lang="en-US" dirty="0"/>
              <a:t>Register your application – API Access</a:t>
            </a:r>
          </a:p>
          <a:p>
            <a:pPr lvl="1"/>
            <a:r>
              <a:rPr lang="en-US" dirty="0"/>
              <a:t>View</a:t>
            </a:r>
          </a:p>
          <a:p>
            <a:pPr lvl="1"/>
            <a:r>
              <a:rPr lang="en-US" dirty="0"/>
              <a:t>Edit</a:t>
            </a:r>
          </a:p>
          <a:p>
            <a:pPr lvl="1"/>
            <a:r>
              <a:rPr lang="en-US" dirty="0"/>
              <a:t>Create</a:t>
            </a:r>
          </a:p>
          <a:p>
            <a:r>
              <a:rPr lang="en-US" dirty="0"/>
              <a:t>Create a workspace</a:t>
            </a:r>
          </a:p>
          <a:p>
            <a:r>
              <a:rPr lang="en-US" dirty="0"/>
              <a:t>Import content</a:t>
            </a:r>
          </a:p>
          <a:p>
            <a:r>
              <a:rPr lang="en-US" dirty="0"/>
              <a:t>Grant permissions</a:t>
            </a:r>
          </a:p>
          <a:p>
            <a:pPr lvl="1"/>
            <a:endParaRPr lang="en-US" dirty="0"/>
          </a:p>
          <a:p>
            <a:endParaRPr lang="en-US" dirty="0"/>
          </a:p>
        </p:txBody>
      </p:sp>
    </p:spTree>
    <p:extLst>
      <p:ext uri="{BB962C8B-B14F-4D97-AF65-F5344CB8AC3E}">
        <p14:creationId xmlns:p14="http://schemas.microsoft.com/office/powerpoint/2010/main" val="985512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F4F8EE3-2A0A-4498-9B13-7F0B1EAA37BF}"/>
              </a:ext>
            </a:extLst>
          </p:cNvPr>
          <p:cNvSpPr/>
          <p:nvPr/>
        </p:nvSpPr>
        <p:spPr>
          <a:xfrm>
            <a:off x="2162482" y="1949568"/>
            <a:ext cx="7564892" cy="1862048"/>
          </a:xfrm>
          <a:prstGeom prst="rect">
            <a:avLst/>
          </a:prstGeom>
          <a:noFill/>
        </p:spPr>
        <p:txBody>
          <a:bodyPr wrap="none" lIns="91440" tIns="45720" rIns="91440" bIns="45720">
            <a:spAutoFit/>
          </a:bodyPr>
          <a:lstStyle/>
          <a:p>
            <a:pPr algn="ctr"/>
            <a:r>
              <a:rPr lang="en-US" sz="115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Demo Time!</a:t>
            </a:r>
          </a:p>
        </p:txBody>
      </p:sp>
    </p:spTree>
    <p:extLst>
      <p:ext uri="{BB962C8B-B14F-4D97-AF65-F5344CB8AC3E}">
        <p14:creationId xmlns:p14="http://schemas.microsoft.com/office/powerpoint/2010/main" val="15002679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W_PPtTemplate_Final" id="{CC95A367-A3BC-42AE-9E40-7B3271F44705}" vid="{A33CCDB9-A762-4F05-A047-4B739D4AE7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PW_PPtTemplate_Final</Template>
  <TotalTime>913</TotalTime>
  <Words>2276</Words>
  <Application>Microsoft Office PowerPoint</Application>
  <PresentationFormat>Widescreen</PresentationFormat>
  <Paragraphs>256</Paragraphs>
  <Slides>18</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 BI Embedded Bringing Analytics to your App</vt:lpstr>
      <vt:lpstr>Your Current Situation</vt:lpstr>
      <vt:lpstr>Why Power BI?</vt:lpstr>
      <vt:lpstr>So what is keeping us from providing that?</vt:lpstr>
      <vt:lpstr>Power BI Advantages </vt:lpstr>
      <vt:lpstr>Embedding Power BI</vt:lpstr>
      <vt:lpstr>Embedding Context for Customers</vt:lpstr>
      <vt:lpstr>Embedding Context for Customers - Authorize</vt:lpstr>
      <vt:lpstr>PowerPoint Presentation</vt:lpstr>
      <vt:lpstr>Embedding Context for Customers - Embedding</vt:lpstr>
      <vt:lpstr>PowerPoint Presentation</vt:lpstr>
      <vt:lpstr>Embedding Context for Customers - Interacting</vt:lpstr>
      <vt:lpstr>PowerPoint Presentation</vt:lpstr>
      <vt:lpstr>Real World Example – Physician Portal</vt:lpstr>
      <vt:lpstr>PowerPoint Presentation</vt:lpstr>
      <vt:lpstr>Resources</vt:lpstr>
      <vt:lpstr>And More…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BI Embedded - Bringing Analytics to your App</dc:title>
  <dc:creator>Brian Steele</dc:creator>
  <cp:lastModifiedBy> </cp:lastModifiedBy>
  <cp:revision>33</cp:revision>
  <dcterms:created xsi:type="dcterms:W3CDTF">2018-12-10T15:49:01Z</dcterms:created>
  <dcterms:modified xsi:type="dcterms:W3CDTF">2018-12-18T15:55:04Z</dcterms:modified>
</cp:coreProperties>
</file>