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0" r:id="rId5"/>
  </p:sldMasterIdLst>
  <p:notesMasterIdLst>
    <p:notesMasterId r:id="rId49"/>
  </p:notesMasterIdLst>
  <p:handoutMasterIdLst>
    <p:handoutMasterId r:id="rId50"/>
  </p:handoutMasterIdLst>
  <p:sldIdLst>
    <p:sldId id="274" r:id="rId6"/>
    <p:sldId id="588" r:id="rId7"/>
    <p:sldId id="277" r:id="rId8"/>
    <p:sldId id="571" r:id="rId9"/>
    <p:sldId id="651" r:id="rId10"/>
    <p:sldId id="652" r:id="rId11"/>
    <p:sldId id="654" r:id="rId12"/>
    <p:sldId id="655" r:id="rId13"/>
    <p:sldId id="656" r:id="rId14"/>
    <p:sldId id="657" r:id="rId15"/>
    <p:sldId id="658" r:id="rId16"/>
    <p:sldId id="660" r:id="rId17"/>
    <p:sldId id="659" r:id="rId18"/>
    <p:sldId id="662" r:id="rId19"/>
    <p:sldId id="665" r:id="rId20"/>
    <p:sldId id="663" r:id="rId21"/>
    <p:sldId id="667" r:id="rId22"/>
    <p:sldId id="668" r:id="rId23"/>
    <p:sldId id="600" r:id="rId24"/>
    <p:sldId id="676" r:id="rId25"/>
    <p:sldId id="677" r:id="rId26"/>
    <p:sldId id="678" r:id="rId27"/>
    <p:sldId id="680" r:id="rId28"/>
    <p:sldId id="674" r:id="rId29"/>
    <p:sldId id="675" r:id="rId30"/>
    <p:sldId id="457" r:id="rId31"/>
    <p:sldId id="670" r:id="rId32"/>
    <p:sldId id="701" r:id="rId33"/>
    <p:sldId id="702" r:id="rId34"/>
    <p:sldId id="671" r:id="rId35"/>
    <p:sldId id="683" r:id="rId36"/>
    <p:sldId id="695" r:id="rId37"/>
    <p:sldId id="684" r:id="rId38"/>
    <p:sldId id="527" r:id="rId39"/>
    <p:sldId id="699" r:id="rId40"/>
    <p:sldId id="534" r:id="rId41"/>
    <p:sldId id="514" r:id="rId42"/>
    <p:sldId id="515" r:id="rId43"/>
    <p:sldId id="518" r:id="rId44"/>
    <p:sldId id="516" r:id="rId45"/>
    <p:sldId id="517" r:id="rId46"/>
    <p:sldId id="700" r:id="rId47"/>
    <p:sldId id="711"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Intro Slides" id="{30854477-2D98-4999-80BA-F105A4F50A67}">
          <p14:sldIdLst>
            <p14:sldId id="274"/>
            <p14:sldId id="588"/>
          </p14:sldIdLst>
        </p14:section>
        <p14:section name="Welcome" id="{91DE6BEF-4A01-4C9A-A373-8B972CAA6C87}">
          <p14:sldIdLst>
            <p14:sldId id="277"/>
          </p14:sldIdLst>
        </p14:section>
        <p14:section name="Module 1 - Class Introduction" id="{461D2AD5-DB13-458B-BFB0-ECC99BBB610E}">
          <p14:sldIdLst>
            <p14:sldId id="571"/>
            <p14:sldId id="651"/>
            <p14:sldId id="652"/>
            <p14:sldId id="654"/>
            <p14:sldId id="655"/>
            <p14:sldId id="656"/>
            <p14:sldId id="657"/>
            <p14:sldId id="658"/>
            <p14:sldId id="660"/>
            <p14:sldId id="659"/>
            <p14:sldId id="662"/>
            <p14:sldId id="665"/>
            <p14:sldId id="663"/>
            <p14:sldId id="667"/>
            <p14:sldId id="668"/>
            <p14:sldId id="600"/>
            <p14:sldId id="676"/>
            <p14:sldId id="677"/>
            <p14:sldId id="678"/>
            <p14:sldId id="680"/>
            <p14:sldId id="674"/>
            <p14:sldId id="675"/>
            <p14:sldId id="457"/>
            <p14:sldId id="670"/>
            <p14:sldId id="701"/>
            <p14:sldId id="702"/>
            <p14:sldId id="671"/>
            <p14:sldId id="683"/>
            <p14:sldId id="695"/>
            <p14:sldId id="684"/>
            <p14:sldId id="527"/>
            <p14:sldId id="699"/>
            <p14:sldId id="534"/>
          </p14:sldIdLst>
        </p14:section>
        <p14:section name="Module 11 - Using Power BI Services" id="{033DC7AE-6739-4918-9557-7E629D26FC52}">
          <p14:sldIdLst/>
        </p14:section>
        <p14:section name="Module 13 - Mobile BI" id="{51E5D1CC-D089-4C61-911B-7F6F782EA6D6}">
          <p14:sldIdLst>
            <p14:sldId id="514"/>
            <p14:sldId id="515"/>
            <p14:sldId id="518"/>
            <p14:sldId id="516"/>
            <p14:sldId id="517"/>
            <p14:sldId id="700"/>
            <p14:sldId id="711"/>
          </p14:sldIdLst>
        </p14:section>
      </p14:sectionLst>
    </p:ext>
    <p:ext uri="{EFAFB233-063F-42B5-8137-9DF3F51BA10A}">
      <p15:sldGuideLst xmlns:p15="http://schemas.microsoft.com/office/powerpoint/2012/main">
        <p15:guide id="1" orient="horz" pos="388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D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09" autoAdjust="0"/>
    <p:restoredTop sz="74971" autoAdjust="0"/>
  </p:normalViewPr>
  <p:slideViewPr>
    <p:cSldViewPr>
      <p:cViewPr varScale="1">
        <p:scale>
          <a:sx n="54" d="100"/>
          <a:sy n="54" d="100"/>
        </p:scale>
        <p:origin x="852" y="66"/>
      </p:cViewPr>
      <p:guideLst>
        <p:guide orient="horz" pos="3888"/>
        <p:guide pos="3840"/>
      </p:guideLst>
    </p:cSldViewPr>
  </p:slideViewPr>
  <p:outlineViewPr>
    <p:cViewPr>
      <p:scale>
        <a:sx n="33" d="100"/>
        <a:sy n="33" d="100"/>
      </p:scale>
      <p:origin x="0" y="-8259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5152D-AE30-4939-966F-641DF1C2C51F}" type="datetimeFigureOut">
              <a:rPr lang="en-US" smtClean="0"/>
              <a:t>7/30/2019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F5D41F-2FE6-4798-89CB-EA3188EE08F2}" type="slidenum">
              <a:rPr lang="en-US" smtClean="0"/>
              <a:t>‹#›</a:t>
            </a:fld>
            <a:endParaRPr lang="en-US"/>
          </a:p>
        </p:txBody>
      </p:sp>
    </p:spTree>
    <p:extLst>
      <p:ext uri="{BB962C8B-B14F-4D97-AF65-F5344CB8AC3E}">
        <p14:creationId xmlns:p14="http://schemas.microsoft.com/office/powerpoint/2010/main" val="11374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eaLnBrk="1" fontAlgn="auto" hangingPunct="1">
              <a:spcBef>
                <a:spcPts val="0"/>
              </a:spcBef>
              <a:spcAft>
                <a:spcPts val="0"/>
              </a:spcAft>
              <a:defRPr sz="1200">
                <a:latin typeface="+mn-lt"/>
                <a:cs typeface="+mn-cs"/>
              </a:defRPr>
            </a:lvl1pPr>
          </a:lstStyle>
          <a:p>
            <a:pPr>
              <a:defRPr/>
            </a:pPr>
            <a:fld id="{4B1E2A0C-6D21-4658-9413-B9E90F5F3A99}" type="datetimeFigureOut">
              <a:rPr lang="en-US"/>
              <a:pPr>
                <a:defRPr/>
              </a:pPr>
              <a:t>7/30/2019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04728D5-99D5-4B27-8F03-9C83ED48E170}" type="slidenum">
              <a:rPr lang="en-US"/>
              <a:pPr>
                <a:defRPr/>
              </a:pPr>
              <a:t>‹#›</a:t>
            </a:fld>
            <a:endParaRPr lang="en-US"/>
          </a:p>
        </p:txBody>
      </p:sp>
    </p:spTree>
    <p:extLst>
      <p:ext uri="{BB962C8B-B14F-4D97-AF65-F5344CB8AC3E}">
        <p14:creationId xmlns:p14="http://schemas.microsoft.com/office/powerpoint/2010/main" val="3699907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325AE-6004-4B7D-9BDD-D621424A8D11}" type="slidenum">
              <a:rPr lang="en-US" smtClean="0"/>
              <a:t>3</a:t>
            </a:fld>
            <a:endParaRPr lang="en-US"/>
          </a:p>
        </p:txBody>
      </p:sp>
    </p:spTree>
    <p:extLst>
      <p:ext uri="{BB962C8B-B14F-4D97-AF65-F5344CB8AC3E}">
        <p14:creationId xmlns:p14="http://schemas.microsoft.com/office/powerpoint/2010/main" val="111260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Segoe UI Light" panose="020B0502040204020203" pitchFamily="34" charset="0"/>
                <a:cs typeface="Segoe UI Light" panose="020B0502040204020203" pitchFamily="34" charset="0"/>
              </a:rPr>
              <a:t>Why Implement Business Intelligence?</a:t>
            </a:r>
          </a:p>
          <a:p>
            <a:pPr lvl="0"/>
            <a:r>
              <a:rPr lang="en-US" dirty="0">
                <a:latin typeface="Segoe UI Light" panose="020B0502040204020203" pitchFamily="34" charset="0"/>
                <a:cs typeface="Segoe UI Light" panose="020B0502040204020203" pitchFamily="34" charset="0"/>
              </a:rPr>
              <a:t>Self-Service BI Lifecycle</a:t>
            </a:r>
          </a:p>
          <a:p>
            <a:r>
              <a:rPr lang="en-US" dirty="0">
                <a:latin typeface="Segoe UI Light" panose="020B0502040204020203" pitchFamily="34" charset="0"/>
                <a:cs typeface="Segoe UI Light" panose="020B0502040204020203" pitchFamily="34" charset="0"/>
              </a:rPr>
              <a:t>Understanding the Role Self-Service BI Plays with IT</a:t>
            </a:r>
          </a:p>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14</a:t>
            </a:fld>
            <a:endParaRPr lang="en-US"/>
          </a:p>
        </p:txBody>
      </p:sp>
    </p:spTree>
    <p:extLst>
      <p:ext uri="{BB962C8B-B14F-4D97-AF65-F5344CB8AC3E}">
        <p14:creationId xmlns:p14="http://schemas.microsoft.com/office/powerpoint/2010/main" val="61557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Analyze the Human Resource Sample in Excel</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18</a:t>
            </a:fld>
            <a:endParaRPr lang="en-US"/>
          </a:p>
        </p:txBody>
      </p:sp>
    </p:spTree>
    <p:extLst>
      <p:ext uri="{BB962C8B-B14F-4D97-AF65-F5344CB8AC3E}">
        <p14:creationId xmlns:p14="http://schemas.microsoft.com/office/powerpoint/2010/main" val="327738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19</a:t>
            </a:fld>
            <a:endParaRPr lang="en-US"/>
          </a:p>
        </p:txBody>
      </p:sp>
    </p:spTree>
    <p:extLst>
      <p:ext uri="{BB962C8B-B14F-4D97-AF65-F5344CB8AC3E}">
        <p14:creationId xmlns:p14="http://schemas.microsoft.com/office/powerpoint/2010/main" val="170897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23</a:t>
            </a:fld>
            <a:endParaRPr lang="en-US"/>
          </a:p>
        </p:txBody>
      </p:sp>
    </p:spTree>
    <p:extLst>
      <p:ext uri="{BB962C8B-B14F-4D97-AF65-F5344CB8AC3E}">
        <p14:creationId xmlns:p14="http://schemas.microsoft.com/office/powerpoint/2010/main" val="420482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24</a:t>
            </a:fld>
            <a:endParaRPr lang="en-US"/>
          </a:p>
        </p:txBody>
      </p:sp>
    </p:spTree>
    <p:extLst>
      <p:ext uri="{BB962C8B-B14F-4D97-AF65-F5344CB8AC3E}">
        <p14:creationId xmlns:p14="http://schemas.microsoft.com/office/powerpoint/2010/main" val="419921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25</a:t>
            </a:fld>
            <a:endParaRPr lang="en-US"/>
          </a:p>
        </p:txBody>
      </p:sp>
    </p:spTree>
    <p:extLst>
      <p:ext uri="{BB962C8B-B14F-4D97-AF65-F5344CB8AC3E}">
        <p14:creationId xmlns:p14="http://schemas.microsoft.com/office/powerpoint/2010/main" val="3459903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27</a:t>
            </a:fld>
            <a:endParaRPr lang="en-US"/>
          </a:p>
        </p:txBody>
      </p:sp>
    </p:spTree>
    <p:extLst>
      <p:ext uri="{BB962C8B-B14F-4D97-AF65-F5344CB8AC3E}">
        <p14:creationId xmlns:p14="http://schemas.microsoft.com/office/powerpoint/2010/main" val="194428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Showcase the various scoping of filters for the Human Resources Sample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30</a:t>
            </a:fld>
            <a:endParaRPr lang="en-US"/>
          </a:p>
        </p:txBody>
      </p:sp>
    </p:spTree>
    <p:extLst>
      <p:ext uri="{BB962C8B-B14F-4D97-AF65-F5344CB8AC3E}">
        <p14:creationId xmlns:p14="http://schemas.microsoft.com/office/powerpoint/2010/main" val="399329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p>
          <a:p>
            <a:r>
              <a:rPr lang="en-US" dirty="0"/>
              <a:t>One of the unique capabilities of Power BI is that it lets you ask questions</a:t>
            </a:r>
            <a:r>
              <a:rPr lang="en-US" baseline="0" dirty="0"/>
              <a:t> of your data the same way you’d ask a person</a:t>
            </a:r>
          </a:p>
          <a:p>
            <a:endParaRPr lang="en-US" baseline="0" dirty="0"/>
          </a:p>
          <a:p>
            <a:r>
              <a:rPr lang="en-US" b="1" baseline="0" dirty="0"/>
              <a:t>Talking points:</a:t>
            </a:r>
          </a:p>
          <a:p>
            <a:pPr marL="171450" indent="-171450">
              <a:buFont typeface="Arial" panose="020B0604020202020204" pitchFamily="34" charset="0"/>
              <a:buChar char="•"/>
            </a:pPr>
            <a:r>
              <a:rPr lang="en-US" dirty="0"/>
              <a:t>Now, even </a:t>
            </a:r>
            <a:r>
              <a:rPr lang="en-US" baseline="0" dirty="0"/>
              <a:t>the least quantitatively inclined person can find answers quickly by phrasing data questions in plain English</a:t>
            </a:r>
          </a:p>
          <a:p>
            <a:pPr marL="628650" lvl="1" indent="-171450">
              <a:buFont typeface="Arial" panose="020B0604020202020204" pitchFamily="34" charset="0"/>
              <a:buChar char="•"/>
            </a:pPr>
            <a:r>
              <a:rPr lang="en-US" baseline="0" dirty="0"/>
              <a:t>Type a question, and powerbi.com answers by generating a relevant chart</a:t>
            </a:r>
          </a:p>
          <a:p>
            <a:pPr marL="171450" indent="-171450">
              <a:buFont typeface="Arial" panose="020B0604020202020204" pitchFamily="34" charset="0"/>
              <a:buChar char="•"/>
            </a:pPr>
            <a:r>
              <a:rPr lang="en-US" baseline="0" dirty="0"/>
              <a:t>Pin the subsequent chart directly on a dashboard</a:t>
            </a:r>
          </a:p>
          <a:p>
            <a:pPr marL="171450" indent="-171450">
              <a:buFont typeface="Arial" panose="020B0604020202020204" pitchFamily="34" charset="0"/>
              <a:buChar char="•"/>
            </a:pPr>
            <a:r>
              <a:rPr lang="en-US" baseline="0" dirty="0"/>
              <a:t>Enable the best results by using key phrasing as you build models in Power BI Desktop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0072C6"/>
                </a:solidFill>
              </a:rPr>
              <a:t>Power BI’s Natural Language Query, or Q&amp;A feature, intelligently filters, sorts, aggregates, groups and displays data based on the key words in the question asked</a:t>
            </a:r>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34</a:t>
            </a:fld>
            <a:endParaRPr lang="en-US"/>
          </a:p>
        </p:txBody>
      </p:sp>
    </p:spTree>
    <p:extLst>
      <p:ext uri="{BB962C8B-B14F-4D97-AF65-F5344CB8AC3E}">
        <p14:creationId xmlns:p14="http://schemas.microsoft.com/office/powerpoint/2010/main" val="180483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35</a:t>
            </a:fld>
            <a:endParaRPr lang="en-US"/>
          </a:p>
        </p:txBody>
      </p:sp>
    </p:spTree>
    <p:extLst>
      <p:ext uri="{BB962C8B-B14F-4D97-AF65-F5344CB8AC3E}">
        <p14:creationId xmlns:p14="http://schemas.microsoft.com/office/powerpoint/2010/main" val="204047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Segoe UI Light" panose="020B0502040204020203" pitchFamily="34" charset="0"/>
                <a:cs typeface="Segoe UI Light" panose="020B0502040204020203" pitchFamily="34" charset="0"/>
              </a:rPr>
              <a:t>Why Implement Business Intelligence?</a:t>
            </a:r>
          </a:p>
          <a:p>
            <a:pPr lvl="0"/>
            <a:r>
              <a:rPr lang="en-US" dirty="0">
                <a:latin typeface="Segoe UI Light" panose="020B0502040204020203" pitchFamily="34" charset="0"/>
                <a:cs typeface="Segoe UI Light" panose="020B0502040204020203" pitchFamily="34" charset="0"/>
              </a:rPr>
              <a:t>Self-Service BI Lifecycle</a:t>
            </a:r>
          </a:p>
          <a:p>
            <a:r>
              <a:rPr lang="en-US" dirty="0">
                <a:latin typeface="Segoe UI Light" panose="020B0502040204020203" pitchFamily="34" charset="0"/>
                <a:cs typeface="Segoe UI Light" panose="020B0502040204020203" pitchFamily="34" charset="0"/>
              </a:rPr>
              <a:t>Understanding the Role Self-Service BI Plays with IT</a:t>
            </a:r>
          </a:p>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4</a:t>
            </a:fld>
            <a:endParaRPr lang="en-US"/>
          </a:p>
        </p:txBody>
      </p:sp>
    </p:spTree>
    <p:extLst>
      <p:ext uri="{BB962C8B-B14F-4D97-AF65-F5344CB8AC3E}">
        <p14:creationId xmlns:p14="http://schemas.microsoft.com/office/powerpoint/2010/main" val="2771916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the Human Resource Sample</a:t>
            </a:r>
          </a:p>
          <a:p>
            <a:pPr marL="171450" indent="-171450">
              <a:buFont typeface="Arial" panose="020B0604020202020204" pitchFamily="34" charset="0"/>
              <a:buChar char="•"/>
            </a:pPr>
            <a:r>
              <a:rPr lang="en-US" dirty="0"/>
              <a:t>Head to the dashboard</a:t>
            </a:r>
          </a:p>
          <a:p>
            <a:pPr marL="171450" indent="-171450">
              <a:buFont typeface="Arial" panose="020B0604020202020204" pitchFamily="34" charset="0"/>
              <a:buChar char="•"/>
            </a:pPr>
            <a:r>
              <a:rPr lang="en-US" dirty="0"/>
              <a:t>First QA – show me the number of employees</a:t>
            </a:r>
          </a:p>
          <a:p>
            <a:pPr marL="171450" indent="-171450">
              <a:buFont typeface="Arial" panose="020B0604020202020204" pitchFamily="34" charset="0"/>
              <a:buChar char="•"/>
            </a:pPr>
            <a:r>
              <a:rPr lang="en-US" dirty="0"/>
              <a:t>Second QA – show me the number of active employee count</a:t>
            </a:r>
          </a:p>
          <a:p>
            <a:pPr marL="171450" indent="-171450">
              <a:buFont typeface="Arial" panose="020B0604020202020204" pitchFamily="34" charset="0"/>
              <a:buChar char="•"/>
            </a:pPr>
            <a:r>
              <a:rPr lang="en-US" dirty="0"/>
              <a:t>Third QA - show me the number of active employee count by type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Fourth QA - show me the number of active employee count by type in a pie chart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36</a:t>
            </a:fld>
            <a:endParaRPr lang="en-US"/>
          </a:p>
        </p:txBody>
      </p:sp>
    </p:spTree>
    <p:extLst>
      <p:ext uri="{BB962C8B-B14F-4D97-AF65-F5344CB8AC3E}">
        <p14:creationId xmlns:p14="http://schemas.microsoft.com/office/powerpoint/2010/main" val="294319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Power BI mobile apps for Windows, iOS and Android </a:t>
            </a:r>
            <a:r>
              <a:rPr lang="en-US" baseline="0" dirty="0"/>
              <a:t>make it possible to stay connected to your dashboards and reports from any device.</a:t>
            </a:r>
          </a:p>
          <a:p>
            <a:endParaRPr lang="en-US" b="1" dirty="0"/>
          </a:p>
          <a:p>
            <a:r>
              <a:rPr lang="en-US" b="1" dirty="0"/>
              <a:t>Talking points:</a:t>
            </a:r>
          </a:p>
          <a:p>
            <a:pPr marL="171450" indent="-171450">
              <a:buFont typeface="Arial" panose="020B0604020202020204" pitchFamily="34" charset="0"/>
              <a:buChar char="•"/>
            </a:pPr>
            <a:r>
              <a:rPr lang="en-US" baseline="0" dirty="0"/>
              <a:t>Power BI native applications are available for Windows, iOS and Android devices</a:t>
            </a:r>
          </a:p>
          <a:p>
            <a:pPr marL="171450" indent="-171450">
              <a:buFont typeface="Arial" panose="020B0604020202020204" pitchFamily="34" charset="0"/>
              <a:buChar char="•"/>
            </a:pPr>
            <a:r>
              <a:rPr lang="en-US" sz="1200" dirty="0"/>
              <a:t>These applications make it easy to access live dashboards and reports securely from anywhere</a:t>
            </a:r>
            <a:endParaRPr lang="en-US" baseline="0" dirty="0"/>
          </a:p>
          <a:p>
            <a:pPr marL="171450" indent="-171450">
              <a:buFont typeface="Arial" panose="020B0604020202020204" pitchFamily="34" charset="0"/>
              <a:buChar char="•"/>
            </a:pPr>
            <a:r>
              <a:rPr lang="en-US" baseline="0" dirty="0"/>
              <a:t>You can set favorites for easy access to the most important visualizations</a:t>
            </a:r>
          </a:p>
          <a:p>
            <a:pPr marL="171450" indent="-171450">
              <a:buFont typeface="Arial" panose="020B0604020202020204" pitchFamily="34" charset="0"/>
              <a:buChar char="•"/>
            </a:pPr>
            <a:r>
              <a:rPr lang="en-US" sz="1200" dirty="0"/>
              <a:t>Zoom in and out of a visualization to look at data more closely</a:t>
            </a:r>
          </a:p>
          <a:p>
            <a:pPr marL="171450" indent="-171450">
              <a:buFont typeface="Arial" panose="020B0604020202020204" pitchFamily="34" charset="0"/>
              <a:buChar char="•"/>
            </a:pPr>
            <a:r>
              <a:rPr lang="en-US" sz="1200" dirty="0"/>
              <a:t>Annotate a report or visualization and share your marked-up snapshot with others</a:t>
            </a:r>
          </a:p>
          <a:p>
            <a:pPr marL="171450" indent="-171450">
              <a:buFont typeface="Arial" panose="020B0604020202020204" pitchFamily="34" charset="0"/>
              <a:buChar char="•"/>
            </a:pPr>
            <a:r>
              <a:rPr lang="en-US" sz="1200" dirty="0"/>
              <a:t>Configure alerts to get instant notification of important changes</a:t>
            </a:r>
          </a:p>
          <a:p>
            <a:pPr marL="171450" lvl="0" indent="-171450">
              <a:buFont typeface="Arial" panose="020B0604020202020204" pitchFamily="34" charset="0"/>
              <a:buChar char="•"/>
            </a:pPr>
            <a:r>
              <a:rPr lang="en-US" baseline="0" dirty="0"/>
              <a:t>You can configure your settings to receive alerts and notifications as data reaches or drops below pre-defined thresholds, or based on other indicators</a:t>
            </a:r>
          </a:p>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38</a:t>
            </a:fld>
            <a:endParaRPr lang="en-US"/>
          </a:p>
        </p:txBody>
      </p:sp>
    </p:spTree>
    <p:extLst>
      <p:ext uri="{BB962C8B-B14F-4D97-AF65-F5344CB8AC3E}">
        <p14:creationId xmlns:p14="http://schemas.microsoft.com/office/powerpoint/2010/main" val="241283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Suppose you want to collect your favorite tiles together in one place.  Just tap to mark specific tiles as favorites. They appear in a separate “favorites” dashboard.</a:t>
            </a:r>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40</a:t>
            </a:fld>
            <a:endParaRPr lang="en-US"/>
          </a:p>
        </p:txBody>
      </p:sp>
    </p:spTree>
    <p:extLst>
      <p:ext uri="{BB962C8B-B14F-4D97-AF65-F5344CB8AC3E}">
        <p14:creationId xmlns:p14="http://schemas.microsoft.com/office/powerpoint/2010/main" val="667470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Want to be notified when your data change beyond certain levels? You can set rules to be alerted when single number tiles in your dashboard exceed limits that you set. With data-driven alerts, you can gain insights and take action wherever you’re located.</a:t>
            </a:r>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41</a:t>
            </a:fld>
            <a:endParaRPr lang="en-US"/>
          </a:p>
        </p:txBody>
      </p:sp>
    </p:spTree>
    <p:extLst>
      <p:ext uri="{BB962C8B-B14F-4D97-AF65-F5344CB8AC3E}">
        <p14:creationId xmlns:p14="http://schemas.microsoft.com/office/powerpoint/2010/main" val="2137729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43</a:t>
            </a:fld>
            <a:endParaRPr lang="en-US"/>
          </a:p>
        </p:txBody>
      </p:sp>
    </p:spTree>
    <p:extLst>
      <p:ext uri="{BB962C8B-B14F-4D97-AF65-F5344CB8AC3E}">
        <p14:creationId xmlns:p14="http://schemas.microsoft.com/office/powerpoint/2010/main" val="405830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5</a:t>
            </a:fld>
            <a:endParaRPr lang="en-US"/>
          </a:p>
        </p:txBody>
      </p:sp>
    </p:spTree>
    <p:extLst>
      <p:ext uri="{BB962C8B-B14F-4D97-AF65-F5344CB8AC3E}">
        <p14:creationId xmlns:p14="http://schemas.microsoft.com/office/powerpoint/2010/main" val="119185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DEMO</a:t>
            </a:r>
          </a:p>
          <a:p>
            <a:r>
              <a:rPr lang="en-US" b="0" u="none" dirty="0"/>
              <a:t>Walk-through the log in process</a:t>
            </a:r>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6</a:t>
            </a:fld>
            <a:endParaRPr lang="en-US"/>
          </a:p>
        </p:txBody>
      </p:sp>
    </p:spTree>
    <p:extLst>
      <p:ext uri="{BB962C8B-B14F-4D97-AF65-F5344CB8AC3E}">
        <p14:creationId xmlns:p14="http://schemas.microsoft.com/office/powerpoint/2010/main" val="415141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7</a:t>
            </a:fld>
            <a:endParaRPr lang="en-US"/>
          </a:p>
        </p:txBody>
      </p:sp>
    </p:spTree>
    <p:extLst>
      <p:ext uri="{BB962C8B-B14F-4D97-AF65-F5344CB8AC3E}">
        <p14:creationId xmlns:p14="http://schemas.microsoft.com/office/powerpoint/2010/main" val="206889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8</a:t>
            </a:fld>
            <a:endParaRPr lang="en-US"/>
          </a:p>
        </p:txBody>
      </p:sp>
    </p:spTree>
    <p:extLst>
      <p:ext uri="{BB962C8B-B14F-4D97-AF65-F5344CB8AC3E}">
        <p14:creationId xmlns:p14="http://schemas.microsoft.com/office/powerpoint/2010/main" val="178192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9</a:t>
            </a:fld>
            <a:endParaRPr lang="en-US"/>
          </a:p>
        </p:txBody>
      </p:sp>
    </p:spTree>
    <p:extLst>
      <p:ext uri="{BB962C8B-B14F-4D97-AF65-F5344CB8AC3E}">
        <p14:creationId xmlns:p14="http://schemas.microsoft.com/office/powerpoint/2010/main" val="104158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DEMO</a:t>
            </a:r>
            <a:endParaRPr lang="en-US" b="0" u="sng" dirty="0"/>
          </a:p>
          <a:p>
            <a:pPr marL="171450" indent="-171450">
              <a:buFont typeface="Arial" panose="020B0604020202020204" pitchFamily="34" charset="0"/>
              <a:buChar char="•"/>
            </a:pPr>
            <a:r>
              <a:rPr lang="en-US" b="0" u="none" dirty="0"/>
              <a:t>Showcase the elements of the My Workspace</a:t>
            </a:r>
          </a:p>
          <a:p>
            <a:pPr marL="171450" indent="-171450">
              <a:buFont typeface="Arial" panose="020B0604020202020204" pitchFamily="34" charset="0"/>
              <a:buChar char="•"/>
            </a:pPr>
            <a:r>
              <a:rPr lang="en-US" b="0" u="none" dirty="0"/>
              <a:t>Show the options when looking at the dataset section</a:t>
            </a:r>
          </a:p>
          <a:p>
            <a:pPr marL="171450" indent="-171450">
              <a:buFont typeface="Arial" panose="020B0604020202020204" pitchFamily="34" charset="0"/>
              <a:buChar char="•"/>
            </a:pPr>
            <a:r>
              <a:rPr lang="en-US" b="0" u="none" dirty="0"/>
              <a:t>Go through a couple of the objects and just show that they display. (report, dashboard)</a:t>
            </a:r>
          </a:p>
          <a:p>
            <a:pPr marL="171450" indent="-171450">
              <a:buFont typeface="Arial" panose="020B0604020202020204" pitchFamily="34" charset="0"/>
              <a:buChar char="•"/>
            </a:pPr>
            <a:r>
              <a:rPr lang="en-US" b="0" u="none" dirty="0"/>
              <a:t>Go to Get Data and select Samples and choose Human Resource Sample</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12</a:t>
            </a:fld>
            <a:endParaRPr lang="en-US"/>
          </a:p>
        </p:txBody>
      </p:sp>
    </p:spTree>
    <p:extLst>
      <p:ext uri="{BB962C8B-B14F-4D97-AF65-F5344CB8AC3E}">
        <p14:creationId xmlns:p14="http://schemas.microsoft.com/office/powerpoint/2010/main" val="19484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13</a:t>
            </a:fld>
            <a:endParaRPr lang="en-US"/>
          </a:p>
        </p:txBody>
      </p:sp>
    </p:spTree>
    <p:extLst>
      <p:ext uri="{BB962C8B-B14F-4D97-AF65-F5344CB8AC3E}">
        <p14:creationId xmlns:p14="http://schemas.microsoft.com/office/powerpoint/2010/main" val="354217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Rectangle 6"/>
          <p:cNvSpPr/>
          <p:nvPr/>
        </p:nvSpPr>
        <p:spPr>
          <a:xfrm>
            <a:off x="0" y="0"/>
            <a:ext cx="12192000" cy="62620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751114"/>
            <a:ext cx="12192000" cy="5510893"/>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Content Placeholder 19"/>
          <p:cNvSpPr>
            <a:spLocks noGrp="1"/>
          </p:cNvSpPr>
          <p:nvPr>
            <p:ph sz="quarter" idx="10" hasCustomPrompt="1"/>
          </p:nvPr>
        </p:nvSpPr>
        <p:spPr>
          <a:xfrm>
            <a:off x="898410" y="4523014"/>
            <a:ext cx="10310927" cy="1543051"/>
          </a:xfrm>
        </p:spPr>
        <p:txBody>
          <a:bodyPr>
            <a:normAutofit/>
          </a:bodyPr>
          <a:lstStyle>
            <a:lvl1pPr marL="0" indent="0">
              <a:lnSpc>
                <a:spcPct val="100000"/>
              </a:lnSpc>
              <a:spcBef>
                <a:spcPts val="0"/>
              </a:spcBef>
              <a:buNone/>
              <a:defRPr lang="en-US" sz="2400" b="1" kern="1200" cap="all" baseline="0" dirty="0" smtClean="0">
                <a:solidFill>
                  <a:schemeClr val="bg1"/>
                </a:solidFill>
                <a:latin typeface="+mj-lt"/>
                <a:ea typeface="+mj-ea"/>
                <a:cs typeface="+mj-cs"/>
              </a:defRPr>
            </a:lvl1pPr>
          </a:lstStyle>
          <a:p>
            <a:pPr lvl="0"/>
            <a:r>
              <a:rPr lang="en-US" dirty="0"/>
              <a:t>[Name], [email], [Twitter]</a:t>
            </a:r>
          </a:p>
        </p:txBody>
      </p:sp>
      <p:sp>
        <p:nvSpPr>
          <p:cNvPr id="23" name="Content Placeholder 22"/>
          <p:cNvSpPr>
            <a:spLocks noGrp="1"/>
          </p:cNvSpPr>
          <p:nvPr>
            <p:ph sz="quarter" idx="11" hasCustomPrompt="1"/>
          </p:nvPr>
        </p:nvSpPr>
        <p:spPr>
          <a:xfrm>
            <a:off x="898525" y="1158875"/>
            <a:ext cx="10310813" cy="3078163"/>
          </a:xfrm>
        </p:spPr>
        <p:txBody>
          <a:bodyPr/>
          <a:lstStyle>
            <a:lvl1pPr marL="0" indent="0">
              <a:buNone/>
              <a:defRPr lang="en-US" sz="8000" b="1" kern="1200" dirty="0" smtClean="0">
                <a:solidFill>
                  <a:schemeClr val="bg1"/>
                </a:solidFill>
                <a:latin typeface="Arial" panose="020B0604020202020204" pitchFamily="34" charset="0"/>
                <a:ea typeface="+mj-ea"/>
                <a:cs typeface="Arial" panose="020B0604020202020204" pitchFamily="34" charset="0"/>
              </a:defRPr>
            </a:lvl1pPr>
          </a:lstStyle>
          <a:p>
            <a:pPr lvl="0"/>
            <a:r>
              <a:rPr lang="en-US" dirty="0"/>
              <a:t>[Session Title]</a:t>
            </a:r>
          </a:p>
        </p:txBody>
      </p:sp>
    </p:spTree>
    <p:extLst>
      <p:ext uri="{BB962C8B-B14F-4D97-AF65-F5344CB8AC3E}">
        <p14:creationId xmlns:p14="http://schemas.microsoft.com/office/powerpoint/2010/main" val="147029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r>
              <a:rPr lang="en-US"/>
              <a:t>2/26/2009</a:t>
            </a:r>
            <a:endParaRPr lang="en-US" sz="1400">
              <a:solidFill>
                <a:schemeClr val="tx2"/>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r>
              <a:rPr lang="en-US"/>
              <a:t>Performance Tuning a Data Warehouse – Adam Jorgensen</a:t>
            </a:r>
          </a:p>
        </p:txBody>
      </p:sp>
      <p:sp>
        <p:nvSpPr>
          <p:cNvPr id="6" name="Slide Number Placeholder 5"/>
          <p:cNvSpPr>
            <a:spLocks noGrp="1"/>
          </p:cNvSpPr>
          <p:nvPr>
            <p:ph type="sldNum" sz="quarter" idx="12"/>
          </p:nvPr>
        </p:nvSpPr>
        <p:spPr/>
        <p:txBody>
          <a:bodyPr/>
          <a:lstStyle/>
          <a:p>
            <a:pPr>
              <a:defRPr/>
            </a:pPr>
            <a:fld id="{66ADF286-71A8-45E9-A5F7-4995209A4D57}" type="slidenum">
              <a:rPr lang="en-US" smtClean="0"/>
              <a:pPr>
                <a:defRPr/>
              </a:pPr>
              <a:t>‹#›</a:t>
            </a:fld>
            <a:endParaRPr lang="en-US" sz="1600">
              <a:solidFill>
                <a:schemeClr val="tx2"/>
              </a:solidFill>
            </a:endParaRPr>
          </a:p>
        </p:txBody>
      </p:sp>
    </p:spTree>
    <p:extLst>
      <p:ext uri="{BB962C8B-B14F-4D97-AF65-F5344CB8AC3E}">
        <p14:creationId xmlns:p14="http://schemas.microsoft.com/office/powerpoint/2010/main" val="287402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13853" y="1122363"/>
            <a:ext cx="11588436" cy="2387600"/>
          </a:xfrm>
        </p:spPr>
        <p:txBody>
          <a:bodyPr anchor="b">
            <a:noAutofit/>
          </a:bodyPr>
          <a:lstStyle>
            <a:lvl1pPr algn="l">
              <a:defRPr sz="8800">
                <a:solidFill>
                  <a:srgbClr val="0D2E82"/>
                </a:solidFill>
                <a:latin typeface="Segoe UI Light" panose="020B0502040204020203" pitchFamily="34" charset="0"/>
                <a:cs typeface="Segoe UI Light" panose="020B0502040204020203" pitchFamily="34" charset="0"/>
              </a:defRPr>
            </a:lvl1pPr>
          </a:lstStyle>
          <a:p>
            <a:r>
              <a:rPr lang="en-US" dirty="0"/>
              <a:t>Presentation Title</a:t>
            </a:r>
          </a:p>
        </p:txBody>
      </p:sp>
      <p:sp>
        <p:nvSpPr>
          <p:cNvPr id="4" name="Subtitle 2"/>
          <p:cNvSpPr>
            <a:spLocks noGrp="1"/>
          </p:cNvSpPr>
          <p:nvPr>
            <p:ph type="subTitle" idx="1"/>
          </p:nvPr>
        </p:nvSpPr>
        <p:spPr>
          <a:xfrm>
            <a:off x="313852" y="3583931"/>
            <a:ext cx="9144000" cy="1655762"/>
          </a:xfrm>
        </p:spPr>
        <p:txBody>
          <a:bodyPr>
            <a:normAutofit/>
          </a:bodyPr>
          <a:lstStyle>
            <a:lvl1pPr marL="0" indent="0" algn="l">
              <a:buNone/>
              <a:defRPr sz="3200">
                <a:solidFill>
                  <a:schemeClr val="accent1">
                    <a:lumMod val="50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58014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13853" y="1122363"/>
            <a:ext cx="11588436" cy="2387600"/>
          </a:xfrm>
        </p:spPr>
        <p:txBody>
          <a:bodyPr anchor="b">
            <a:noAutofit/>
          </a:bodyPr>
          <a:lstStyle>
            <a:lvl1pPr algn="l">
              <a:defRPr sz="8800">
                <a:solidFill>
                  <a:srgbClr val="0D2E82"/>
                </a:solidFill>
                <a:latin typeface="Segoe UI Light" panose="020B0502040204020203" pitchFamily="34" charset="0"/>
                <a:cs typeface="Segoe UI Light" panose="020B0502040204020203" pitchFamily="34" charset="0"/>
              </a:defRPr>
            </a:lvl1pPr>
          </a:lstStyle>
          <a:p>
            <a:r>
              <a:rPr lang="en-US" dirty="0"/>
              <a:t>Presentation Title</a:t>
            </a:r>
          </a:p>
        </p:txBody>
      </p:sp>
      <p:sp>
        <p:nvSpPr>
          <p:cNvPr id="4" name="Subtitle 2"/>
          <p:cNvSpPr>
            <a:spLocks noGrp="1"/>
          </p:cNvSpPr>
          <p:nvPr>
            <p:ph type="subTitle" idx="1"/>
          </p:nvPr>
        </p:nvSpPr>
        <p:spPr>
          <a:xfrm>
            <a:off x="313852" y="3583931"/>
            <a:ext cx="9144000" cy="1655762"/>
          </a:xfrm>
        </p:spPr>
        <p:txBody>
          <a:bodyPr>
            <a:normAutofit/>
          </a:bodyPr>
          <a:lstStyle>
            <a:lvl1pPr marL="0" indent="0" algn="l">
              <a:buNone/>
              <a:defRPr sz="3200">
                <a:solidFill>
                  <a:schemeClr val="accent1">
                    <a:lumMod val="50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2953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13853" y="1122363"/>
            <a:ext cx="11588436" cy="2387600"/>
          </a:xfrm>
        </p:spPr>
        <p:txBody>
          <a:bodyPr anchor="b">
            <a:noAutofit/>
          </a:bodyPr>
          <a:lstStyle>
            <a:lvl1pPr algn="l">
              <a:defRPr sz="8800">
                <a:solidFill>
                  <a:srgbClr val="0D2E82"/>
                </a:solidFill>
                <a:latin typeface="Segoe UI Light" panose="020B0502040204020203" pitchFamily="34" charset="0"/>
                <a:cs typeface="Segoe UI Light" panose="020B0502040204020203" pitchFamily="34" charset="0"/>
              </a:defRPr>
            </a:lvl1pPr>
          </a:lstStyle>
          <a:p>
            <a:r>
              <a:rPr lang="en-US" dirty="0"/>
              <a:t>Presentation Title</a:t>
            </a:r>
          </a:p>
        </p:txBody>
      </p:sp>
      <p:sp>
        <p:nvSpPr>
          <p:cNvPr id="4" name="Subtitle 2"/>
          <p:cNvSpPr>
            <a:spLocks noGrp="1"/>
          </p:cNvSpPr>
          <p:nvPr>
            <p:ph type="subTitle" idx="1"/>
          </p:nvPr>
        </p:nvSpPr>
        <p:spPr>
          <a:xfrm>
            <a:off x="313852" y="3583931"/>
            <a:ext cx="9144000" cy="1655762"/>
          </a:xfrm>
        </p:spPr>
        <p:txBody>
          <a:bodyPr>
            <a:normAutofit/>
          </a:bodyPr>
          <a:lstStyle>
            <a:lvl1pPr marL="0" indent="0" algn="l">
              <a:buNone/>
              <a:defRPr sz="3200">
                <a:solidFill>
                  <a:schemeClr val="accent1">
                    <a:lumMod val="50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0582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13853" y="1122363"/>
            <a:ext cx="11588436" cy="2387600"/>
          </a:xfrm>
        </p:spPr>
        <p:txBody>
          <a:bodyPr anchor="b">
            <a:noAutofit/>
          </a:bodyPr>
          <a:lstStyle>
            <a:lvl1pPr algn="l">
              <a:defRPr sz="8800">
                <a:solidFill>
                  <a:srgbClr val="0D2E82"/>
                </a:solidFill>
                <a:latin typeface="Segoe UI Light" panose="020B0502040204020203" pitchFamily="34" charset="0"/>
                <a:cs typeface="Segoe UI Light" panose="020B0502040204020203" pitchFamily="34" charset="0"/>
              </a:defRPr>
            </a:lvl1pPr>
          </a:lstStyle>
          <a:p>
            <a:r>
              <a:rPr lang="en-US" dirty="0"/>
              <a:t>Presentation Title</a:t>
            </a:r>
          </a:p>
        </p:txBody>
      </p:sp>
      <p:sp>
        <p:nvSpPr>
          <p:cNvPr id="4" name="Subtitle 2"/>
          <p:cNvSpPr>
            <a:spLocks noGrp="1"/>
          </p:cNvSpPr>
          <p:nvPr>
            <p:ph type="subTitle" idx="1"/>
          </p:nvPr>
        </p:nvSpPr>
        <p:spPr>
          <a:xfrm>
            <a:off x="313852" y="3583931"/>
            <a:ext cx="9144000" cy="1655762"/>
          </a:xfrm>
        </p:spPr>
        <p:txBody>
          <a:bodyPr>
            <a:normAutofit/>
          </a:bodyPr>
          <a:lstStyle>
            <a:lvl1pPr marL="0" indent="0" algn="l">
              <a:buNone/>
              <a:defRPr sz="3200">
                <a:solidFill>
                  <a:schemeClr val="accent1">
                    <a:lumMod val="50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6683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Titl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13853" y="1122363"/>
            <a:ext cx="11588436" cy="2387600"/>
          </a:xfrm>
        </p:spPr>
        <p:txBody>
          <a:bodyPr anchor="b">
            <a:noAutofit/>
          </a:bodyPr>
          <a:lstStyle>
            <a:lvl1pPr algn="l">
              <a:defRPr sz="8800">
                <a:solidFill>
                  <a:srgbClr val="0D2E82"/>
                </a:solidFill>
                <a:latin typeface="Segoe UI Light" panose="020B0502040204020203" pitchFamily="34" charset="0"/>
                <a:cs typeface="Segoe UI Light" panose="020B0502040204020203" pitchFamily="34" charset="0"/>
              </a:defRPr>
            </a:lvl1pPr>
          </a:lstStyle>
          <a:p>
            <a:r>
              <a:rPr lang="en-US" dirty="0"/>
              <a:t>Presentation Title</a:t>
            </a:r>
          </a:p>
        </p:txBody>
      </p:sp>
      <p:sp>
        <p:nvSpPr>
          <p:cNvPr id="4" name="Subtitle 2"/>
          <p:cNvSpPr>
            <a:spLocks noGrp="1"/>
          </p:cNvSpPr>
          <p:nvPr>
            <p:ph type="subTitle" idx="1"/>
          </p:nvPr>
        </p:nvSpPr>
        <p:spPr>
          <a:xfrm>
            <a:off x="313852" y="3583931"/>
            <a:ext cx="9144000" cy="1655762"/>
          </a:xfrm>
        </p:spPr>
        <p:txBody>
          <a:bodyPr>
            <a:normAutofit/>
          </a:bodyPr>
          <a:lstStyle>
            <a:lvl1pPr marL="0" indent="0" algn="l">
              <a:buNone/>
              <a:defRPr sz="3200">
                <a:solidFill>
                  <a:schemeClr val="accent1">
                    <a:lumMod val="50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5050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719403" y="2132857"/>
            <a:ext cx="11106149" cy="616739"/>
          </a:xfrm>
        </p:spPr>
        <p:txBody>
          <a:bodyPr>
            <a:noAutofit/>
          </a:bodyPr>
          <a:lstStyle>
            <a:lvl1pPr marL="0" indent="0" algn="l" defTabSz="914400" rtl="0" eaLnBrk="1" latinLnBrk="0" hangingPunct="1">
              <a:lnSpc>
                <a:spcPts val="5760"/>
              </a:lnSpc>
              <a:spcBef>
                <a:spcPts val="0"/>
              </a:spcBef>
              <a:buNone/>
              <a:defRPr lang="en-US" sz="4800" b="1" kern="1200" baseline="0" dirty="0" smtClean="0">
                <a:solidFill>
                  <a:schemeClr val="tx1">
                    <a:lumMod val="75000"/>
                    <a:lumOff val="25000"/>
                  </a:schemeClr>
                </a:solidFill>
                <a:latin typeface="+mj-lt"/>
                <a:ea typeface="+mj-ea"/>
                <a:cs typeface="+mj-cs"/>
              </a:defRPr>
            </a:lvl1pPr>
          </a:lstStyle>
          <a:p>
            <a:pPr lvl="0"/>
            <a:r>
              <a:rPr lang="en-US"/>
              <a:t>Click to edit Master text styles</a:t>
            </a:r>
          </a:p>
        </p:txBody>
      </p:sp>
      <p:sp>
        <p:nvSpPr>
          <p:cNvPr id="20" name="Content Placeholder 19"/>
          <p:cNvSpPr>
            <a:spLocks noGrp="1"/>
          </p:cNvSpPr>
          <p:nvPr>
            <p:ph sz="quarter" idx="11"/>
          </p:nvPr>
        </p:nvSpPr>
        <p:spPr>
          <a:xfrm>
            <a:off x="719403" y="2636913"/>
            <a:ext cx="4032251" cy="576263"/>
          </a:xfrm>
        </p:spPr>
        <p:txBody>
          <a:bodyPr>
            <a:noAutofit/>
          </a:bodyPr>
          <a:lstStyle>
            <a:lvl1pPr marL="0" indent="0" algn="l" defTabSz="914400" rtl="0" eaLnBrk="1" latinLnBrk="0" hangingPunct="1">
              <a:lnSpc>
                <a:spcPts val="5760"/>
              </a:lnSpc>
              <a:spcBef>
                <a:spcPts val="0"/>
              </a:spcBef>
              <a:buNone/>
              <a:defRPr lang="en-US" sz="1600" b="1" kern="1200" baseline="0" dirty="0" smtClean="0">
                <a:solidFill>
                  <a:schemeClr val="tx1">
                    <a:lumMod val="75000"/>
                    <a:lumOff val="25000"/>
                  </a:schemeClr>
                </a:solidFill>
                <a:latin typeface="+mj-lt"/>
                <a:ea typeface="+mj-ea"/>
                <a:cs typeface="+mj-cs"/>
              </a:defRPr>
            </a:lvl1pPr>
          </a:lstStyle>
          <a:p>
            <a:pPr lvl="0"/>
            <a:r>
              <a:rPr lang="en-US"/>
              <a:t>Click to edit Master text styles</a:t>
            </a:r>
          </a:p>
        </p:txBody>
      </p:sp>
      <p:sp>
        <p:nvSpPr>
          <p:cNvPr id="22" name="Content Placeholder 21"/>
          <p:cNvSpPr>
            <a:spLocks noGrp="1"/>
          </p:cNvSpPr>
          <p:nvPr>
            <p:ph sz="quarter" idx="12"/>
          </p:nvPr>
        </p:nvSpPr>
        <p:spPr>
          <a:xfrm>
            <a:off x="623393" y="3501009"/>
            <a:ext cx="10691284" cy="1223963"/>
          </a:xfrm>
        </p:spPr>
        <p:txBody>
          <a:bodyPr/>
          <a:lstStyle>
            <a:lvl1pPr marL="0" indent="0" algn="just" defTabSz="914400" rtl="0" eaLnBrk="1" latinLnBrk="0" hangingPunct="1">
              <a:lnSpc>
                <a:spcPct val="120000"/>
              </a:lnSpc>
              <a:spcBef>
                <a:spcPct val="20000"/>
              </a:spcBef>
              <a:buFont typeface="Arial" pitchFamily="34" charset="0"/>
              <a:buNone/>
              <a:defRPr lang="en-US" sz="1200" kern="1200">
                <a:solidFill>
                  <a:schemeClr val="tx1">
                    <a:lumMod val="50000"/>
                    <a:lumOff val="50000"/>
                  </a:schemeClr>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18744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peaker Intro">
    <p:spTree>
      <p:nvGrpSpPr>
        <p:cNvPr id="1" name=""/>
        <p:cNvGrpSpPr/>
        <p:nvPr/>
      </p:nvGrpSpPr>
      <p:grpSpPr>
        <a:xfrm>
          <a:off x="0" y="0"/>
          <a:ext cx="0" cy="0"/>
          <a:chOff x="0" y="0"/>
          <a:chExt cx="0" cy="0"/>
        </a:xfrm>
      </p:grpSpPr>
      <p:sp>
        <p:nvSpPr>
          <p:cNvPr id="10" name="Rectangle 9"/>
          <p:cNvSpPr/>
          <p:nvPr/>
        </p:nvSpPr>
        <p:spPr>
          <a:xfrm>
            <a:off x="0" y="0"/>
            <a:ext cx="12192000" cy="62620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0" y="751114"/>
            <a:ext cx="12192000" cy="5510893"/>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Content Placeholder 2"/>
          <p:cNvSpPr>
            <a:spLocks noGrp="1"/>
          </p:cNvSpPr>
          <p:nvPr>
            <p:ph idx="1" hasCustomPrompt="1"/>
          </p:nvPr>
        </p:nvSpPr>
        <p:spPr>
          <a:xfrm>
            <a:off x="6531428" y="751113"/>
            <a:ext cx="5099957" cy="5095875"/>
          </a:xfrm>
        </p:spPr>
        <p:txBody>
          <a:bodyPr/>
          <a:lstStyle>
            <a:lvl1pPr marL="0" indent="0">
              <a:buNone/>
              <a:defRPr baseline="0">
                <a:solidFill>
                  <a:schemeClr val="bg1"/>
                </a:solidFill>
              </a:defRPr>
            </a:lvl1pPr>
          </a:lstStyle>
          <a:p>
            <a:pPr lvl="0"/>
            <a:r>
              <a:rPr lang="en-US" dirty="0"/>
              <a:t>Insert a picture of yourself so people in virtual sessions know what you look like.</a:t>
            </a:r>
          </a:p>
        </p:txBody>
      </p:sp>
      <p:sp>
        <p:nvSpPr>
          <p:cNvPr id="15" name="Title 1"/>
          <p:cNvSpPr>
            <a:spLocks noGrp="1"/>
          </p:cNvSpPr>
          <p:nvPr>
            <p:ph type="title" hasCustomPrompt="1"/>
          </p:nvPr>
        </p:nvSpPr>
        <p:spPr>
          <a:xfrm>
            <a:off x="398688" y="751115"/>
            <a:ext cx="5977619" cy="1069522"/>
          </a:xfrm>
        </p:spPr>
        <p:txBody>
          <a:bodyPr/>
          <a:lstStyle>
            <a:lvl1pPr eaLnBrk="1" fontAlgn="auto" hangingPunct="1">
              <a:spcAft>
                <a:spcPts val="0"/>
              </a:spcAft>
              <a:defRPr lang="en-US" sz="3600" b="1" kern="1200" cap="all" dirty="0">
                <a:solidFill>
                  <a:schemeClr val="bg1"/>
                </a:solidFill>
                <a:latin typeface="Century Gothic"/>
                <a:ea typeface="+mj-ea"/>
                <a:cs typeface="Century Gothic"/>
              </a:defRPr>
            </a:lvl1pPr>
          </a:lstStyle>
          <a:p>
            <a:pPr eaLnBrk="1" fontAlgn="auto" hangingPunct="1">
              <a:spcAft>
                <a:spcPts val="0"/>
              </a:spcAft>
              <a:defRPr/>
            </a:pPr>
            <a:r>
              <a:rPr lang="en-US" sz="3600" dirty="0">
                <a:ea typeface="+mj-ea"/>
              </a:rPr>
              <a:t>[Your Name]</a:t>
            </a:r>
          </a:p>
        </p:txBody>
      </p:sp>
      <p:sp>
        <p:nvSpPr>
          <p:cNvPr id="16" name="Content Placeholder 2"/>
          <p:cNvSpPr>
            <a:spLocks noGrp="1"/>
          </p:cNvSpPr>
          <p:nvPr>
            <p:ph idx="10" hasCustomPrompt="1"/>
          </p:nvPr>
        </p:nvSpPr>
        <p:spPr>
          <a:xfrm>
            <a:off x="398688" y="1901824"/>
            <a:ext cx="5977619" cy="3945165"/>
          </a:xfrm>
        </p:spPr>
        <p:txBody>
          <a:bodyPr>
            <a:normAutofit/>
          </a:bodyPr>
          <a:lstStyle>
            <a:lvl1pPr>
              <a:defRPr lang="en-US" sz="2800" kern="1200" baseline="0" dirty="0" smtClean="0">
                <a:solidFill>
                  <a:schemeClr val="bg1"/>
                </a:solidFill>
                <a:latin typeface="Century Gothic" panose="020B0502020202020204" pitchFamily="34" charset="0"/>
                <a:ea typeface="MS PGothic" panose="020B0600070205080204" pitchFamily="34" charset="-128"/>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Details about yourself. Explain why you are a credible resource.</a:t>
            </a:r>
          </a:p>
        </p:txBody>
      </p:sp>
      <p:sp>
        <p:nvSpPr>
          <p:cNvPr id="8" name="Rectangle 7"/>
          <p:cNvSpPr/>
          <p:nvPr/>
        </p:nvSpPr>
        <p:spPr>
          <a:xfrm>
            <a:off x="0" y="0"/>
            <a:ext cx="12192000" cy="62620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751114"/>
            <a:ext cx="12192000" cy="5510893"/>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87760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449036" y="1825625"/>
            <a:ext cx="5570764"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List the 3 or 4 big topics you will discuss</a:t>
            </a:r>
          </a:p>
        </p:txBody>
      </p:sp>
      <p:sp>
        <p:nvSpPr>
          <p:cNvPr id="13" name="Content Placeholder 3"/>
          <p:cNvSpPr>
            <a:spLocks noGrp="1"/>
          </p:cNvSpPr>
          <p:nvPr>
            <p:ph sz="half" idx="2" hasCustomPrompt="1"/>
          </p:nvPr>
        </p:nvSpPr>
        <p:spPr>
          <a:xfrm>
            <a:off x="6172200" y="1825625"/>
            <a:ext cx="5380264" cy="4351338"/>
          </a:xfrm>
        </p:spPr>
        <p:txBody>
          <a:bodyPr/>
          <a:lstStyle>
            <a:lvl1pPr marL="0" indent="0">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0"/>
              </a:spcBef>
              <a:spcAft>
                <a:spcPts val="900"/>
              </a:spcAft>
              <a:buFontTx/>
              <a:buNone/>
            </a:pPr>
            <a:r>
              <a:rPr lang="en-US" dirty="0"/>
              <a:t>Optional Image</a:t>
            </a:r>
          </a:p>
        </p:txBody>
      </p:sp>
      <p:sp>
        <p:nvSpPr>
          <p:cNvPr id="2" name="Slide Number Placeholder 1"/>
          <p:cNvSpPr>
            <a:spLocks noGrp="1"/>
          </p:cNvSpPr>
          <p:nvPr>
            <p:ph type="sldNum" sz="quarter" idx="10"/>
          </p:nvPr>
        </p:nvSpPr>
        <p:spPr/>
        <p:txBody>
          <a:bodyPr/>
          <a:lstStyle/>
          <a:p>
            <a:pPr>
              <a:defRPr/>
            </a:pPr>
            <a:fld id="{66ADF286-71A8-45E9-A5F7-4995209A4D57}" type="slidenum">
              <a:rPr lang="en-US" smtClean="0"/>
              <a:pPr>
                <a:defRPr/>
              </a:pPr>
              <a:t>‹#›</a:t>
            </a:fld>
            <a:endParaRPr lang="en-US" sz="1600">
              <a:solidFill>
                <a:schemeClr val="tx2"/>
              </a:solidFill>
            </a:endParaRPr>
          </a:p>
        </p:txBody>
      </p:sp>
      <p:sp>
        <p:nvSpPr>
          <p:cNvPr id="6" name="TextBox 5"/>
          <p:cNvSpPr txBox="1"/>
          <p:nvPr/>
        </p:nvSpPr>
        <p:spPr bwMode="auto">
          <a:xfrm>
            <a:off x="653144" y="187780"/>
            <a:ext cx="10531929"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indent="0" algn="l" defTabSz="914400" rtl="0" eaLnBrk="1" latinLnBrk="0" hangingPunct="1">
              <a:lnSpc>
                <a:spcPct val="90000"/>
              </a:lnSpc>
              <a:spcBef>
                <a:spcPct val="0"/>
              </a:spcBef>
              <a:buFont typeface="Arial" panose="020B0604020202020204" pitchFamily="34" charset="0"/>
              <a:buNone/>
            </a:pPr>
            <a:r>
              <a:rPr lang="en-US" sz="5400" kern="1200" dirty="0">
                <a:solidFill>
                  <a:schemeClr val="bg1"/>
                </a:solidFill>
                <a:latin typeface="Segoe UI Light" panose="020B0502040204020203" pitchFamily="34" charset="0"/>
                <a:ea typeface="+mj-ea"/>
                <a:cs typeface="Segoe UI Light" panose="020B0502040204020203" pitchFamily="34" charset="0"/>
              </a:rPr>
              <a:t>Agenda</a:t>
            </a:r>
          </a:p>
        </p:txBody>
      </p:sp>
    </p:spTree>
    <p:extLst>
      <p:ext uri="{BB962C8B-B14F-4D97-AF65-F5344CB8AC3E}">
        <p14:creationId xmlns:p14="http://schemas.microsoft.com/office/powerpoint/2010/main" val="19487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9" name="Rectangle 8"/>
          <p:cNvSpPr/>
          <p:nvPr/>
        </p:nvSpPr>
        <p:spPr>
          <a:xfrm>
            <a:off x="0" y="0"/>
            <a:ext cx="12191999" cy="6139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43000"/>
            <a:ext cx="12192000" cy="4188279"/>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0"/>
            <a:ext cx="12191999" cy="6139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0"/>
            <a:ext cx="12192000" cy="4188279"/>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Content Placeholder 22"/>
          <p:cNvSpPr>
            <a:spLocks noGrp="1"/>
          </p:cNvSpPr>
          <p:nvPr>
            <p:ph sz="quarter" idx="11" hasCustomPrompt="1"/>
          </p:nvPr>
        </p:nvSpPr>
        <p:spPr>
          <a:xfrm>
            <a:off x="898409" y="1669488"/>
            <a:ext cx="10310813" cy="939111"/>
          </a:xfrm>
        </p:spPr>
        <p:txBody>
          <a:bodyPr>
            <a:normAutofit/>
          </a:bodyPr>
          <a:lstStyle>
            <a:lvl1pPr marL="0" indent="0">
              <a:buNone/>
              <a:defRPr lang="en-US" sz="5400" b="0" kern="1200" dirty="0" smtClean="0">
                <a:solidFill>
                  <a:schemeClr val="bg1"/>
                </a:solidFill>
                <a:latin typeface="Segoe UI Light" panose="020B0502040204020203" pitchFamily="34" charset="0"/>
                <a:ea typeface="+mj-ea"/>
                <a:cs typeface="Segoe UI Light" panose="020B0502040204020203" pitchFamily="34" charset="0"/>
              </a:defRPr>
            </a:lvl1pPr>
          </a:lstStyle>
          <a:p>
            <a:pPr lvl="0"/>
            <a:r>
              <a:rPr lang="en-US" dirty="0"/>
              <a:t>[Session Title]</a:t>
            </a:r>
          </a:p>
        </p:txBody>
      </p:sp>
      <p:sp>
        <p:nvSpPr>
          <p:cNvPr id="10" name="Content Placeholder 22"/>
          <p:cNvSpPr>
            <a:spLocks noGrp="1"/>
          </p:cNvSpPr>
          <p:nvPr>
            <p:ph sz="quarter" idx="12" hasCustomPrompt="1"/>
          </p:nvPr>
        </p:nvSpPr>
        <p:spPr>
          <a:xfrm>
            <a:off x="898410" y="2743200"/>
            <a:ext cx="10310813" cy="2057400"/>
          </a:xfrm>
        </p:spPr>
        <p:txBody>
          <a:bodyPr>
            <a:normAutofit/>
          </a:bodyPr>
          <a:lstStyle>
            <a:lvl1pPr marL="0" indent="0">
              <a:buNone/>
              <a:defRPr lang="en-US" sz="3600" b="0" kern="1200" dirty="0" smtClean="0">
                <a:solidFill>
                  <a:schemeClr val="bg1"/>
                </a:solidFill>
                <a:latin typeface="Segoe UI Light" panose="020B0502040204020203" pitchFamily="34" charset="0"/>
                <a:ea typeface="+mj-ea"/>
                <a:cs typeface="Segoe UI Light" panose="020B0502040204020203" pitchFamily="34" charset="0"/>
              </a:defRPr>
            </a:lvl1pPr>
          </a:lstStyle>
          <a:p>
            <a:pPr lvl="0"/>
            <a:r>
              <a:rPr lang="en-US" dirty="0"/>
              <a:t>[Session Title]</a:t>
            </a:r>
          </a:p>
        </p:txBody>
      </p:sp>
    </p:spTree>
    <p:extLst>
      <p:ext uri="{BB962C8B-B14F-4D97-AF65-F5344CB8AC3E}">
        <p14:creationId xmlns:p14="http://schemas.microsoft.com/office/powerpoint/2010/main" val="35099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5570764"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380264" cy="4351338"/>
          </a:xfrm>
        </p:spPr>
        <p:txBody>
          <a:bodyPr/>
          <a:lstStyle>
            <a:lvl1pPr marL="0" indent="0">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0"/>
              </a:spcBef>
              <a:spcAft>
                <a:spcPts val="900"/>
              </a:spcAft>
              <a:buFontTx/>
              <a:buNone/>
            </a:pPr>
            <a:r>
              <a:rPr lang="en-US"/>
              <a:t>Edit Master text styles</a:t>
            </a:r>
          </a:p>
          <a:p>
            <a:pPr marL="0" lvl="1" indent="0" algn="l" defTabSz="914400" rtl="0" eaLnBrk="1" latinLnBrk="0" hangingPunct="1">
              <a:lnSpc>
                <a:spcPct val="90000"/>
              </a:lnSpc>
              <a:spcBef>
                <a:spcPts val="0"/>
              </a:spcBef>
              <a:spcAft>
                <a:spcPts val="900"/>
              </a:spcAft>
              <a:buFontTx/>
              <a:buNone/>
            </a:pPr>
            <a:r>
              <a:rPr lang="en-US"/>
              <a:t>Second level</a:t>
            </a:r>
          </a:p>
          <a:p>
            <a:pPr marL="0" lvl="2" indent="0" algn="l" defTabSz="914400" rtl="0" eaLnBrk="1" latinLnBrk="0" hangingPunct="1">
              <a:lnSpc>
                <a:spcPct val="90000"/>
              </a:lnSpc>
              <a:spcBef>
                <a:spcPts val="0"/>
              </a:spcBef>
              <a:spcAft>
                <a:spcPts val="900"/>
              </a:spcAft>
              <a:buFontTx/>
              <a:buNone/>
            </a:pPr>
            <a:r>
              <a:rPr lang="en-US"/>
              <a:t>Third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66ADF286-71A8-45E9-A5F7-4995209A4D57}" type="slidenum">
              <a:rPr lang="en-US" smtClean="0"/>
              <a:pPr>
                <a:defRPr/>
              </a:pPr>
              <a:t>‹#›</a:t>
            </a:fld>
            <a:endParaRPr lang="en-US" sz="1600">
              <a:solidFill>
                <a:schemeClr val="tx2"/>
              </a:solidFill>
            </a:endParaRPr>
          </a:p>
        </p:txBody>
      </p:sp>
      <p:sp>
        <p:nvSpPr>
          <p:cNvPr id="9" name="Title 1"/>
          <p:cNvSpPr>
            <a:spLocks noGrp="1"/>
          </p:cNvSpPr>
          <p:nvPr>
            <p:ph type="title"/>
          </p:nvPr>
        </p:nvSpPr>
        <p:spPr>
          <a:xfrm>
            <a:off x="704850" y="103868"/>
            <a:ext cx="10515600" cy="1063625"/>
          </a:xfrm>
        </p:spPr>
        <p:txBody>
          <a:bodyPr>
            <a:normAutofit/>
          </a:bodyPr>
          <a:lstStyle>
            <a:lvl1pPr>
              <a:defRPr lang="en-US" sz="5400" kern="1200" dirty="0">
                <a:solidFill>
                  <a:schemeClr val="bg1"/>
                </a:solidFill>
                <a:latin typeface="Segoe UI Light" panose="020B0502040204020203" pitchFamily="34" charset="0"/>
                <a:ea typeface="+mj-ea"/>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41096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11103428"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66ADF286-71A8-45E9-A5F7-4995209A4D57}" type="slidenum">
              <a:rPr lang="en-US" smtClean="0"/>
              <a:pPr>
                <a:defRPr/>
              </a:pPr>
              <a:t>‹#›</a:t>
            </a:fld>
            <a:endParaRPr lang="en-US" sz="1600">
              <a:solidFill>
                <a:schemeClr val="tx2"/>
              </a:solidFill>
            </a:endParaRPr>
          </a:p>
        </p:txBody>
      </p:sp>
      <p:sp>
        <p:nvSpPr>
          <p:cNvPr id="9" name="Title 1"/>
          <p:cNvSpPr>
            <a:spLocks noGrp="1"/>
          </p:cNvSpPr>
          <p:nvPr>
            <p:ph type="title"/>
          </p:nvPr>
        </p:nvSpPr>
        <p:spPr>
          <a:xfrm>
            <a:off x="704850" y="103868"/>
            <a:ext cx="10515600" cy="1063625"/>
          </a:xfrm>
        </p:spPr>
        <p:txBody>
          <a:bodyPr>
            <a:normAutofit/>
          </a:bodyPr>
          <a:lstStyle>
            <a:lvl1pPr>
              <a:defRPr lang="en-US" sz="5400" kern="1200" dirty="0">
                <a:solidFill>
                  <a:schemeClr val="bg1"/>
                </a:solidFill>
                <a:latin typeface="Segoe UI Light" panose="020B0502040204020203" pitchFamily="34" charset="0"/>
                <a:ea typeface="+mj-ea"/>
                <a:cs typeface="Segoe UI Ligh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4240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9" name="Rectangle 8"/>
          <p:cNvSpPr/>
          <p:nvPr/>
        </p:nvSpPr>
        <p:spPr>
          <a:xfrm>
            <a:off x="0" y="0"/>
            <a:ext cx="12191999" cy="6139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0"/>
            <a:ext cx="12192000" cy="4188279"/>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txBox="1">
            <a:spLocks/>
          </p:cNvSpPr>
          <p:nvPr/>
        </p:nvSpPr>
        <p:spPr>
          <a:xfrm>
            <a:off x="1436460" y="2449966"/>
            <a:ext cx="6729413" cy="346075"/>
          </a:xfrm>
          <a:prstGeom prst="rect">
            <a:avLst/>
          </a:prstGeom>
        </p:spPr>
        <p:txBody>
          <a:bodyPr/>
          <a:lstStyle>
            <a:lvl1pPr algn="l" defTabSz="457200" rtl="0" eaLnBrk="0" fontAlgn="base" hangingPunct="0">
              <a:spcBef>
                <a:spcPct val="0"/>
              </a:spcBef>
              <a:spcAft>
                <a:spcPct val="0"/>
              </a:spcAft>
              <a:defRPr sz="1400" b="1" kern="1200" cap="all">
                <a:solidFill>
                  <a:schemeClr val="bg1"/>
                </a:solidFill>
                <a:latin typeface="Century Gothic"/>
                <a:ea typeface="ＭＳ Ｐゴシック" charset="0"/>
                <a:cs typeface="Century Gothic"/>
              </a:defRPr>
            </a:lvl1pPr>
            <a:lvl2pPr algn="l" defTabSz="457200" rtl="0" eaLnBrk="0" fontAlgn="base" hangingPunct="0">
              <a:spcBef>
                <a:spcPct val="0"/>
              </a:spcBef>
              <a:spcAft>
                <a:spcPct val="0"/>
              </a:spcAft>
              <a:defRPr sz="1400" b="1">
                <a:solidFill>
                  <a:schemeClr val="bg1"/>
                </a:solidFill>
                <a:latin typeface="Century Gothic" charset="0"/>
                <a:ea typeface="ＭＳ Ｐゴシック" charset="0"/>
              </a:defRPr>
            </a:lvl2pPr>
            <a:lvl3pPr algn="l" defTabSz="457200" rtl="0" eaLnBrk="0" fontAlgn="base" hangingPunct="0">
              <a:spcBef>
                <a:spcPct val="0"/>
              </a:spcBef>
              <a:spcAft>
                <a:spcPct val="0"/>
              </a:spcAft>
              <a:defRPr sz="1400" b="1">
                <a:solidFill>
                  <a:schemeClr val="bg1"/>
                </a:solidFill>
                <a:latin typeface="Century Gothic" charset="0"/>
                <a:ea typeface="ＭＳ Ｐゴシック" charset="0"/>
              </a:defRPr>
            </a:lvl3pPr>
            <a:lvl4pPr algn="l" defTabSz="457200" rtl="0" eaLnBrk="0" fontAlgn="base" hangingPunct="0">
              <a:spcBef>
                <a:spcPct val="0"/>
              </a:spcBef>
              <a:spcAft>
                <a:spcPct val="0"/>
              </a:spcAft>
              <a:defRPr sz="1400" b="1">
                <a:solidFill>
                  <a:schemeClr val="bg1"/>
                </a:solidFill>
                <a:latin typeface="Century Gothic" charset="0"/>
                <a:ea typeface="ＭＳ Ｐゴシック" charset="0"/>
              </a:defRPr>
            </a:lvl4pPr>
            <a:lvl5pPr algn="l" defTabSz="457200" rtl="0" eaLnBrk="0" fontAlgn="base" hangingPunct="0">
              <a:spcBef>
                <a:spcPct val="0"/>
              </a:spcBef>
              <a:spcAft>
                <a:spcPct val="0"/>
              </a:spcAft>
              <a:defRPr sz="1400" b="1">
                <a:solidFill>
                  <a:schemeClr val="bg1"/>
                </a:solidFill>
                <a:latin typeface="Century Gothic" charset="0"/>
                <a:ea typeface="ＭＳ Ｐゴシック" charset="0"/>
              </a:defRPr>
            </a:lvl5pPr>
            <a:lvl6pPr marL="457200" algn="l" defTabSz="457200" rtl="0" fontAlgn="base">
              <a:spcBef>
                <a:spcPct val="0"/>
              </a:spcBef>
              <a:spcAft>
                <a:spcPct val="0"/>
              </a:spcAft>
              <a:defRPr sz="1400" b="1">
                <a:solidFill>
                  <a:schemeClr val="bg1"/>
                </a:solidFill>
                <a:latin typeface="Century Gothic" charset="0"/>
                <a:ea typeface="ＭＳ Ｐゴシック" charset="0"/>
              </a:defRPr>
            </a:lvl6pPr>
            <a:lvl7pPr marL="914400" algn="l" defTabSz="457200" rtl="0" fontAlgn="base">
              <a:spcBef>
                <a:spcPct val="0"/>
              </a:spcBef>
              <a:spcAft>
                <a:spcPct val="0"/>
              </a:spcAft>
              <a:defRPr sz="1400" b="1">
                <a:solidFill>
                  <a:schemeClr val="bg1"/>
                </a:solidFill>
                <a:latin typeface="Century Gothic" charset="0"/>
                <a:ea typeface="ＭＳ Ｐゴシック" charset="0"/>
              </a:defRPr>
            </a:lvl7pPr>
            <a:lvl8pPr marL="1371600" algn="l" defTabSz="457200" rtl="0" fontAlgn="base">
              <a:spcBef>
                <a:spcPct val="0"/>
              </a:spcBef>
              <a:spcAft>
                <a:spcPct val="0"/>
              </a:spcAft>
              <a:defRPr sz="1400" b="1">
                <a:solidFill>
                  <a:schemeClr val="bg1"/>
                </a:solidFill>
                <a:latin typeface="Century Gothic" charset="0"/>
                <a:ea typeface="ＭＳ Ｐゴシック" charset="0"/>
              </a:defRPr>
            </a:lvl8pPr>
            <a:lvl9pPr marL="1828800" algn="l" defTabSz="457200" rtl="0" fontAlgn="base">
              <a:spcBef>
                <a:spcPct val="0"/>
              </a:spcBef>
              <a:spcAft>
                <a:spcPct val="0"/>
              </a:spcAft>
              <a:defRPr sz="1400" b="1">
                <a:solidFill>
                  <a:schemeClr val="bg1"/>
                </a:solidFill>
                <a:latin typeface="Century Gothic" charset="0"/>
                <a:ea typeface="ＭＳ Ｐゴシック" charset="0"/>
              </a:defRPr>
            </a:lvl9pPr>
          </a:lstStyle>
          <a:p>
            <a:pPr eaLnBrk="1" fontAlgn="auto" hangingPunct="1">
              <a:spcAft>
                <a:spcPts val="0"/>
              </a:spcAft>
              <a:defRPr/>
            </a:pPr>
            <a:r>
              <a:rPr lang="en-US" sz="1800" dirty="0">
                <a:ea typeface="+mj-ea"/>
              </a:rPr>
              <a:t>Demo</a:t>
            </a:r>
          </a:p>
        </p:txBody>
      </p:sp>
      <p:sp>
        <p:nvSpPr>
          <p:cNvPr id="10" name="Text Placeholder 2"/>
          <p:cNvSpPr>
            <a:spLocks noGrp="1"/>
          </p:cNvSpPr>
          <p:nvPr>
            <p:ph type="body" idx="1" hasCustomPrompt="1"/>
          </p:nvPr>
        </p:nvSpPr>
        <p:spPr>
          <a:xfrm>
            <a:off x="1533751" y="2898320"/>
            <a:ext cx="9234941" cy="1551215"/>
          </a:xfrm>
        </p:spPr>
        <p:txBody>
          <a:bodyPr anchor="t">
            <a:noAutofit/>
          </a:bodyPr>
          <a:lstStyle>
            <a:lvl1pPr marL="0" indent="0">
              <a:buNone/>
              <a:defRPr lang="en-US" sz="3200" kern="1200" dirty="0" smtClean="0">
                <a:solidFill>
                  <a:schemeClr val="bg1"/>
                </a:solidFill>
                <a:latin typeface="Century Gothic" panose="020B0502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Demo Description]</a:t>
            </a:r>
          </a:p>
        </p:txBody>
      </p:sp>
      <p:sp>
        <p:nvSpPr>
          <p:cNvPr id="8" name="Rectangle 7"/>
          <p:cNvSpPr/>
          <p:nvPr/>
        </p:nvSpPr>
        <p:spPr>
          <a:xfrm>
            <a:off x="0" y="0"/>
            <a:ext cx="12191999" cy="6139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43000"/>
            <a:ext cx="12192000" cy="4188279"/>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
          <p:cNvSpPr txBox="1">
            <a:spLocks/>
          </p:cNvSpPr>
          <p:nvPr/>
        </p:nvSpPr>
        <p:spPr>
          <a:xfrm>
            <a:off x="1436460" y="2449966"/>
            <a:ext cx="6729413" cy="346075"/>
          </a:xfrm>
          <a:prstGeom prst="rect">
            <a:avLst/>
          </a:prstGeom>
        </p:spPr>
        <p:txBody>
          <a:bodyPr/>
          <a:lstStyle>
            <a:lvl1pPr algn="l" defTabSz="457200" rtl="0" eaLnBrk="0" fontAlgn="base" hangingPunct="0">
              <a:spcBef>
                <a:spcPct val="0"/>
              </a:spcBef>
              <a:spcAft>
                <a:spcPct val="0"/>
              </a:spcAft>
              <a:defRPr sz="1400" b="1" kern="1200" cap="all">
                <a:solidFill>
                  <a:schemeClr val="bg1"/>
                </a:solidFill>
                <a:latin typeface="Century Gothic"/>
                <a:ea typeface="ＭＳ Ｐゴシック" charset="0"/>
                <a:cs typeface="Century Gothic"/>
              </a:defRPr>
            </a:lvl1pPr>
            <a:lvl2pPr algn="l" defTabSz="457200" rtl="0" eaLnBrk="0" fontAlgn="base" hangingPunct="0">
              <a:spcBef>
                <a:spcPct val="0"/>
              </a:spcBef>
              <a:spcAft>
                <a:spcPct val="0"/>
              </a:spcAft>
              <a:defRPr sz="1400" b="1">
                <a:solidFill>
                  <a:schemeClr val="bg1"/>
                </a:solidFill>
                <a:latin typeface="Century Gothic" charset="0"/>
                <a:ea typeface="ＭＳ Ｐゴシック" charset="0"/>
              </a:defRPr>
            </a:lvl2pPr>
            <a:lvl3pPr algn="l" defTabSz="457200" rtl="0" eaLnBrk="0" fontAlgn="base" hangingPunct="0">
              <a:spcBef>
                <a:spcPct val="0"/>
              </a:spcBef>
              <a:spcAft>
                <a:spcPct val="0"/>
              </a:spcAft>
              <a:defRPr sz="1400" b="1">
                <a:solidFill>
                  <a:schemeClr val="bg1"/>
                </a:solidFill>
                <a:latin typeface="Century Gothic" charset="0"/>
                <a:ea typeface="ＭＳ Ｐゴシック" charset="0"/>
              </a:defRPr>
            </a:lvl3pPr>
            <a:lvl4pPr algn="l" defTabSz="457200" rtl="0" eaLnBrk="0" fontAlgn="base" hangingPunct="0">
              <a:spcBef>
                <a:spcPct val="0"/>
              </a:spcBef>
              <a:spcAft>
                <a:spcPct val="0"/>
              </a:spcAft>
              <a:defRPr sz="1400" b="1">
                <a:solidFill>
                  <a:schemeClr val="bg1"/>
                </a:solidFill>
                <a:latin typeface="Century Gothic" charset="0"/>
                <a:ea typeface="ＭＳ Ｐゴシック" charset="0"/>
              </a:defRPr>
            </a:lvl4pPr>
            <a:lvl5pPr algn="l" defTabSz="457200" rtl="0" eaLnBrk="0" fontAlgn="base" hangingPunct="0">
              <a:spcBef>
                <a:spcPct val="0"/>
              </a:spcBef>
              <a:spcAft>
                <a:spcPct val="0"/>
              </a:spcAft>
              <a:defRPr sz="1400" b="1">
                <a:solidFill>
                  <a:schemeClr val="bg1"/>
                </a:solidFill>
                <a:latin typeface="Century Gothic" charset="0"/>
                <a:ea typeface="ＭＳ Ｐゴシック" charset="0"/>
              </a:defRPr>
            </a:lvl5pPr>
            <a:lvl6pPr marL="457200" algn="l" defTabSz="457200" rtl="0" fontAlgn="base">
              <a:spcBef>
                <a:spcPct val="0"/>
              </a:spcBef>
              <a:spcAft>
                <a:spcPct val="0"/>
              </a:spcAft>
              <a:defRPr sz="1400" b="1">
                <a:solidFill>
                  <a:schemeClr val="bg1"/>
                </a:solidFill>
                <a:latin typeface="Century Gothic" charset="0"/>
                <a:ea typeface="ＭＳ Ｐゴシック" charset="0"/>
              </a:defRPr>
            </a:lvl6pPr>
            <a:lvl7pPr marL="914400" algn="l" defTabSz="457200" rtl="0" fontAlgn="base">
              <a:spcBef>
                <a:spcPct val="0"/>
              </a:spcBef>
              <a:spcAft>
                <a:spcPct val="0"/>
              </a:spcAft>
              <a:defRPr sz="1400" b="1">
                <a:solidFill>
                  <a:schemeClr val="bg1"/>
                </a:solidFill>
                <a:latin typeface="Century Gothic" charset="0"/>
                <a:ea typeface="ＭＳ Ｐゴシック" charset="0"/>
              </a:defRPr>
            </a:lvl7pPr>
            <a:lvl8pPr marL="1371600" algn="l" defTabSz="457200" rtl="0" fontAlgn="base">
              <a:spcBef>
                <a:spcPct val="0"/>
              </a:spcBef>
              <a:spcAft>
                <a:spcPct val="0"/>
              </a:spcAft>
              <a:defRPr sz="1400" b="1">
                <a:solidFill>
                  <a:schemeClr val="bg1"/>
                </a:solidFill>
                <a:latin typeface="Century Gothic" charset="0"/>
                <a:ea typeface="ＭＳ Ｐゴシック" charset="0"/>
              </a:defRPr>
            </a:lvl8pPr>
            <a:lvl9pPr marL="1828800" algn="l" defTabSz="457200" rtl="0" fontAlgn="base">
              <a:spcBef>
                <a:spcPct val="0"/>
              </a:spcBef>
              <a:spcAft>
                <a:spcPct val="0"/>
              </a:spcAft>
              <a:defRPr sz="1400" b="1">
                <a:solidFill>
                  <a:schemeClr val="bg1"/>
                </a:solidFill>
                <a:latin typeface="Century Gothic" charset="0"/>
                <a:ea typeface="ＭＳ Ｐゴシック" charset="0"/>
              </a:defRPr>
            </a:lvl9pPr>
          </a:lstStyle>
          <a:p>
            <a:pPr eaLnBrk="1" fontAlgn="auto" hangingPunct="1">
              <a:spcAft>
                <a:spcPts val="0"/>
              </a:spcAft>
              <a:defRPr/>
            </a:pPr>
            <a:r>
              <a:rPr lang="en-US" sz="1800" dirty="0">
                <a:ea typeface="+mj-ea"/>
              </a:rPr>
              <a:t>Demo</a:t>
            </a:r>
          </a:p>
        </p:txBody>
      </p:sp>
    </p:spTree>
    <p:extLst>
      <p:ext uri="{BB962C8B-B14F-4D97-AF65-F5344CB8AC3E}">
        <p14:creationId xmlns:p14="http://schemas.microsoft.com/office/powerpoint/2010/main" val="128446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5" name="Rectangle 4"/>
          <p:cNvSpPr/>
          <p:nvPr/>
        </p:nvSpPr>
        <p:spPr>
          <a:xfrm>
            <a:off x="0" y="0"/>
            <a:ext cx="1219199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PW-ppt-opening-slide-ti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705" y="685814"/>
            <a:ext cx="11402587" cy="455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W-logo-text-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0141" y="206378"/>
            <a:ext cx="21034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3"/>
          <p:cNvSpPr>
            <a:spLocks noGrp="1"/>
          </p:cNvSpPr>
          <p:nvPr>
            <p:ph sz="half" idx="2" hasCustomPrompt="1"/>
          </p:nvPr>
        </p:nvSpPr>
        <p:spPr>
          <a:xfrm>
            <a:off x="1174524" y="5236950"/>
            <a:ext cx="4785406" cy="1543784"/>
          </a:xfrm>
          <a:solidFill>
            <a:srgbClr val="D9D9D9"/>
          </a:solidFill>
        </p:spPr>
        <p:txBody>
          <a:bodyPr>
            <a:normAutofit/>
          </a:bodyPr>
          <a:lstStyle>
            <a:lvl1pPr marL="0" indent="0">
              <a:buNone/>
              <a:defRPr lang="en-US" sz="1800" b="1" kern="1200" dirty="0" smtClean="0">
                <a:solidFill>
                  <a:srgbClr val="595959"/>
                </a:solidFill>
                <a:latin typeface="Century Gothic"/>
                <a:ea typeface="Microsoft JhengHei" panose="020B0604030504040204" pitchFamily="34" charset="-120"/>
                <a:cs typeface="Century Gothic"/>
              </a:defRPr>
            </a:lvl1pPr>
          </a:lstStyle>
          <a:p>
            <a:pPr lvl="0"/>
            <a:r>
              <a:rPr lang="en-US" dirty="0"/>
              <a:t>[Speaker 1 Contact Details]</a:t>
            </a:r>
          </a:p>
        </p:txBody>
      </p:sp>
      <p:sp>
        <p:nvSpPr>
          <p:cNvPr id="11" name="Content Placeholder 3"/>
          <p:cNvSpPr>
            <a:spLocks noGrp="1"/>
          </p:cNvSpPr>
          <p:nvPr>
            <p:ph sz="half" idx="10" hasCustomPrompt="1"/>
          </p:nvPr>
        </p:nvSpPr>
        <p:spPr>
          <a:xfrm>
            <a:off x="6248172" y="5236950"/>
            <a:ext cx="4785406" cy="1543784"/>
          </a:xfrm>
          <a:solidFill>
            <a:srgbClr val="D9D9D9"/>
          </a:solidFill>
        </p:spPr>
        <p:txBody>
          <a:bodyPr>
            <a:normAutofit/>
          </a:bodyPr>
          <a:lstStyle>
            <a:lvl1pPr marL="0" indent="0">
              <a:buNone/>
              <a:defRPr lang="en-US" sz="1800" b="1" kern="1200" dirty="0" smtClean="0">
                <a:solidFill>
                  <a:srgbClr val="595959"/>
                </a:solidFill>
                <a:latin typeface="Century Gothic"/>
                <a:ea typeface="Microsoft JhengHei" panose="020B0604030504040204" pitchFamily="34" charset="-120"/>
                <a:cs typeface="Century Gothic"/>
              </a:defRPr>
            </a:lvl1pPr>
          </a:lstStyle>
          <a:p>
            <a:pPr lvl="0"/>
            <a:r>
              <a:rPr lang="en-US" dirty="0"/>
              <a:t>[Speaker 2 Contact Details]</a:t>
            </a:r>
          </a:p>
        </p:txBody>
      </p:sp>
      <p:sp>
        <p:nvSpPr>
          <p:cNvPr id="7" name="Rectangle 6"/>
          <p:cNvSpPr/>
          <p:nvPr/>
        </p:nvSpPr>
        <p:spPr>
          <a:xfrm>
            <a:off x="0" y="0"/>
            <a:ext cx="1219199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PW-ppt-opening-slide-ti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705" y="685814"/>
            <a:ext cx="11402587" cy="455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PW-logo-text-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0141" y="206378"/>
            <a:ext cx="21034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82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pic>
        <p:nvPicPr>
          <p:cNvPr id="8" name="Picture 2" descr="PW-ppt-questions-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465"/>
            <a:ext cx="12192000" cy="739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W-ppt-questions-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465"/>
            <a:ext cx="12192000" cy="739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8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1203325"/>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lide Number Placeholder 5"/>
          <p:cNvSpPr>
            <a:spLocks noGrp="1"/>
          </p:cNvSpPr>
          <p:nvPr>
            <p:ph type="sldNum" sz="quarter" idx="4"/>
          </p:nvPr>
        </p:nvSpPr>
        <p:spPr>
          <a:xfrm>
            <a:off x="8610600" y="6437990"/>
            <a:ext cx="2743200" cy="365125"/>
          </a:xfrm>
          <a:prstGeom prst="rect">
            <a:avLst/>
          </a:prstGeom>
        </p:spPr>
        <p:txBody>
          <a:bodyPr/>
          <a:lstStyle>
            <a:lvl1pPr algn="r">
              <a:defRPr/>
            </a:lvl1pPr>
          </a:lstStyle>
          <a:p>
            <a:pPr>
              <a:defRPr/>
            </a:pPr>
            <a:fld id="{66ADF286-71A8-45E9-A5F7-4995209A4D57}" type="slidenum">
              <a:rPr lang="en-US" smtClean="0"/>
              <a:pPr>
                <a:defRPr/>
              </a:pPr>
              <a:t>‹#›</a:t>
            </a:fld>
            <a:endParaRPr lang="en-US" sz="1600">
              <a:solidFill>
                <a:schemeClr val="tx2"/>
              </a:solidFill>
            </a:endParaRPr>
          </a:p>
        </p:txBody>
      </p:sp>
      <p:pic>
        <p:nvPicPr>
          <p:cNvPr id="9" name="Picture 3" descr="PW-logo-text-RGB.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4338" y="6367913"/>
            <a:ext cx="1632074"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V="1">
            <a:off x="414338" y="6229347"/>
            <a:ext cx="11162619" cy="17912"/>
          </a:xfrm>
          <a:prstGeom prst="line">
            <a:avLst/>
          </a:prstGeom>
          <a:ln>
            <a:solidFill>
              <a:srgbClr val="D4D6C4"/>
            </a:solidFill>
          </a:ln>
        </p:spPr>
        <p:style>
          <a:lnRef idx="1">
            <a:schemeClr val="accent5"/>
          </a:lnRef>
          <a:fillRef idx="0">
            <a:schemeClr val="accent5"/>
          </a:fillRef>
          <a:effectRef idx="0">
            <a:schemeClr val="accent5"/>
          </a:effectRef>
          <a:fontRef idx="minor">
            <a:schemeClr val="tx1"/>
          </a:fontRef>
        </p:style>
      </p:cxnSp>
      <p:sp>
        <p:nvSpPr>
          <p:cNvPr id="2" name="Title Placeholder 1"/>
          <p:cNvSpPr>
            <a:spLocks noGrp="1"/>
          </p:cNvSpPr>
          <p:nvPr>
            <p:ph type="title"/>
          </p:nvPr>
        </p:nvSpPr>
        <p:spPr>
          <a:xfrm>
            <a:off x="615382" y="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Rectangle 10"/>
          <p:cNvSpPr/>
          <p:nvPr/>
        </p:nvSpPr>
        <p:spPr>
          <a:xfrm>
            <a:off x="0" y="0"/>
            <a:ext cx="12192000" cy="1203325"/>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3" descr="PW-logo-text-RGB.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4338" y="6367913"/>
            <a:ext cx="1632074"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14338" y="6229347"/>
            <a:ext cx="11162619" cy="17912"/>
          </a:xfrm>
          <a:prstGeom prst="line">
            <a:avLst/>
          </a:prstGeom>
          <a:ln>
            <a:solidFill>
              <a:srgbClr val="D4D6C4"/>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95145894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52" r:id="rId6"/>
    <p:sldLayoutId id="2147484126" r:id="rId7"/>
    <p:sldLayoutId id="2147484127" r:id="rId8"/>
    <p:sldLayoutId id="2147484128" r:id="rId9"/>
    <p:sldLayoutId id="2147484129" r:id="rId10"/>
    <p:sldLayoutId id="2147484131" r:id="rId11"/>
    <p:sldLayoutId id="2147484132" r:id="rId12"/>
    <p:sldLayoutId id="2147484133" r:id="rId13"/>
    <p:sldLayoutId id="2147484135" r:id="rId14"/>
    <p:sldLayoutId id="2147484136" r:id="rId15"/>
    <p:sldLayoutId id="2147484151" r:id="rId1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sz="quarter" idx="10"/>
          </p:nvPr>
        </p:nvSpPr>
        <p:spPr/>
        <p:txBody>
          <a:bodyPr/>
          <a:lstStyle/>
          <a:p>
            <a:r>
              <a:rPr lang="en-US" dirty="0"/>
              <a:t>Manuel Quintana</a:t>
            </a:r>
          </a:p>
          <a:p>
            <a:r>
              <a:rPr lang="en-US" dirty="0"/>
              <a:t>Twitter: @</a:t>
            </a:r>
            <a:r>
              <a:rPr lang="en-US" dirty="0" err="1"/>
              <a:t>SQLRican</a:t>
            </a:r>
            <a:endParaRPr lang="en-US" dirty="0"/>
          </a:p>
          <a:p>
            <a:endParaRPr lang="en-US" dirty="0"/>
          </a:p>
        </p:txBody>
      </p:sp>
      <p:sp>
        <p:nvSpPr>
          <p:cNvPr id="4" name="Content Placeholder 3"/>
          <p:cNvSpPr>
            <a:spLocks noGrp="1"/>
          </p:cNvSpPr>
          <p:nvPr>
            <p:ph sz="quarter" idx="11"/>
          </p:nvPr>
        </p:nvSpPr>
        <p:spPr/>
        <p:txBody>
          <a:bodyPr>
            <a:normAutofit/>
          </a:bodyPr>
          <a:lstStyle/>
          <a:p>
            <a:r>
              <a:rPr lang="en-US" dirty="0"/>
              <a:t>Power BI for the Consumer</a:t>
            </a:r>
          </a:p>
        </p:txBody>
      </p:sp>
    </p:spTree>
    <p:extLst>
      <p:ext uri="{BB962C8B-B14F-4D97-AF65-F5344CB8AC3E}">
        <p14:creationId xmlns:p14="http://schemas.microsoft.com/office/powerpoint/2010/main" val="11933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92DEE-6492-4536-97D0-10EB39B20E18}"/>
              </a:ext>
            </a:extLst>
          </p:cNvPr>
          <p:cNvSpPr>
            <a:spLocks noGrp="1"/>
          </p:cNvSpPr>
          <p:nvPr>
            <p:ph sz="half" idx="1"/>
          </p:nvPr>
        </p:nvSpPr>
        <p:spPr>
          <a:xfrm>
            <a:off x="449036" y="1825625"/>
            <a:ext cx="5189764" cy="4351338"/>
          </a:xfrm>
        </p:spPr>
        <p:txBody>
          <a:bodyPr/>
          <a:lstStyle/>
          <a:p>
            <a:r>
              <a:rPr lang="en-US" dirty="0"/>
              <a:t>Organization </a:t>
            </a:r>
          </a:p>
          <a:p>
            <a:endParaRPr lang="en-US" dirty="0"/>
          </a:p>
          <a:p>
            <a:r>
              <a:rPr lang="en-US" dirty="0"/>
              <a:t>Services</a:t>
            </a:r>
          </a:p>
          <a:p>
            <a:endParaRPr lang="en-US" dirty="0"/>
          </a:p>
          <a:p>
            <a:r>
              <a:rPr lang="en-US" dirty="0"/>
              <a:t>Import data</a:t>
            </a:r>
          </a:p>
          <a:p>
            <a:endParaRPr lang="en-US" dirty="0"/>
          </a:p>
          <a:p>
            <a:r>
              <a:rPr lang="en-US" dirty="0"/>
              <a:t>Samples and templates</a:t>
            </a:r>
          </a:p>
        </p:txBody>
      </p:sp>
      <p:sp>
        <p:nvSpPr>
          <p:cNvPr id="3" name="Title 2">
            <a:extLst>
              <a:ext uri="{FF2B5EF4-FFF2-40B4-BE49-F238E27FC236}">
                <a16:creationId xmlns:a16="http://schemas.microsoft.com/office/drawing/2014/main" id="{23E42F97-4D84-469A-A1B1-014CC22E2E03}"/>
              </a:ext>
            </a:extLst>
          </p:cNvPr>
          <p:cNvSpPr>
            <a:spLocks noGrp="1"/>
          </p:cNvSpPr>
          <p:nvPr>
            <p:ph type="title"/>
          </p:nvPr>
        </p:nvSpPr>
        <p:spPr/>
        <p:txBody>
          <a:bodyPr/>
          <a:lstStyle/>
          <a:p>
            <a:r>
              <a:rPr lang="en-US" dirty="0"/>
              <a:t>Get Data</a:t>
            </a:r>
          </a:p>
        </p:txBody>
      </p:sp>
      <p:pic>
        <p:nvPicPr>
          <p:cNvPr id="1026" name="Picture 2" descr="C:\Users\BRIANK~1\AppData\Local\Temp\SNAGHTML118bc49.PNG">
            <a:extLst>
              <a:ext uri="{FF2B5EF4-FFF2-40B4-BE49-F238E27FC236}">
                <a16:creationId xmlns:a16="http://schemas.microsoft.com/office/drawing/2014/main" id="{491AB5E1-DEA7-4256-B26B-31B09549B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6617936"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8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233A90-297F-41DF-BA13-527D390846FB}"/>
              </a:ext>
            </a:extLst>
          </p:cNvPr>
          <p:cNvSpPr>
            <a:spLocks noGrp="1"/>
          </p:cNvSpPr>
          <p:nvPr>
            <p:ph type="title"/>
          </p:nvPr>
        </p:nvSpPr>
        <p:spPr/>
        <p:txBody>
          <a:bodyPr/>
          <a:lstStyle/>
          <a:p>
            <a:r>
              <a:rPr lang="en-US" dirty="0"/>
              <a:t>Industry Samples</a:t>
            </a:r>
          </a:p>
        </p:txBody>
      </p:sp>
      <p:pic>
        <p:nvPicPr>
          <p:cNvPr id="8" name="Picture 7">
            <a:extLst>
              <a:ext uri="{FF2B5EF4-FFF2-40B4-BE49-F238E27FC236}">
                <a16:creationId xmlns:a16="http://schemas.microsoft.com/office/drawing/2014/main" id="{9EF94A6C-B35A-4C69-A514-E3CBD3B2E7B3}"/>
              </a:ext>
            </a:extLst>
          </p:cNvPr>
          <p:cNvPicPr>
            <a:picLocks noChangeAspect="1"/>
          </p:cNvPicPr>
          <p:nvPr/>
        </p:nvPicPr>
        <p:blipFill>
          <a:blip r:embed="rId2"/>
          <a:stretch>
            <a:fillRect/>
          </a:stretch>
        </p:blipFill>
        <p:spPr>
          <a:xfrm>
            <a:off x="761999" y="1272285"/>
            <a:ext cx="10482177" cy="4966207"/>
          </a:xfrm>
          <a:prstGeom prst="rect">
            <a:avLst/>
          </a:prstGeom>
        </p:spPr>
      </p:pic>
    </p:spTree>
    <p:extLst>
      <p:ext uri="{BB962C8B-B14F-4D97-AF65-F5344CB8AC3E}">
        <p14:creationId xmlns:p14="http://schemas.microsoft.com/office/powerpoint/2010/main" val="20134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latin typeface="Segoe UI Light" panose="020B0502040204020203" pitchFamily="34" charset="0"/>
                <a:cs typeface="Segoe UI Light" panose="020B0502040204020203" pitchFamily="34" charset="0"/>
              </a:rPr>
              <a:t>Exploring the Power BI Service</a:t>
            </a:r>
          </a:p>
          <a:p>
            <a:r>
              <a:rPr lang="en-US" dirty="0">
                <a:latin typeface="Segoe UI Light" panose="020B0502040204020203" pitchFamily="34" charset="0"/>
                <a:cs typeface="Segoe UI Light" panose="020B0502040204020203" pitchFamily="34" charset="0"/>
              </a:rPr>
              <a:t>Using the Samples</a:t>
            </a:r>
          </a:p>
        </p:txBody>
      </p:sp>
    </p:spTree>
    <p:extLst>
      <p:ext uri="{BB962C8B-B14F-4D97-AF65-F5344CB8AC3E}">
        <p14:creationId xmlns:p14="http://schemas.microsoft.com/office/powerpoint/2010/main" val="214002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1"/>
          </p:nvPr>
        </p:nvSpPr>
        <p:spPr>
          <a:xfrm>
            <a:off x="304800" y="2113616"/>
            <a:ext cx="10310813" cy="939111"/>
          </a:xfrm>
        </p:spPr>
        <p:txBody>
          <a:bodyPr>
            <a:noAutofit/>
          </a:bodyPr>
          <a:lstStyle/>
          <a:p>
            <a:pPr marL="0" lvl="0" indent="0">
              <a:buNone/>
            </a:pPr>
            <a:r>
              <a:rPr lang="en-US" sz="1800" dirty="0">
                <a:latin typeface="Calibri" panose="020F0502020204030204" pitchFamily="34" charset="0"/>
                <a:cs typeface="Calibri" panose="020F0502020204030204" pitchFamily="34" charset="0"/>
              </a:rPr>
              <a:t>Import the Customer Profitability Sample</a:t>
            </a:r>
          </a:p>
          <a:p>
            <a:pPr marL="0" lvl="0" indent="0">
              <a:buNone/>
            </a:pPr>
            <a:r>
              <a:rPr lang="en-US" sz="1800" dirty="0">
                <a:latin typeface="Calibri" panose="020F0502020204030204" pitchFamily="34" charset="0"/>
                <a:cs typeface="Calibri" panose="020F0502020204030204" pitchFamily="34" charset="0"/>
              </a:rPr>
              <a:t>Explore the dashboard</a:t>
            </a:r>
          </a:p>
          <a:p>
            <a:pPr marL="0" lvl="0" indent="0">
              <a:buNone/>
            </a:pPr>
            <a:r>
              <a:rPr lang="en-US" sz="1800" dirty="0">
                <a:latin typeface="Calibri" panose="020F0502020204030204" pitchFamily="34" charset="0"/>
                <a:cs typeface="Calibri" panose="020F0502020204030204" pitchFamily="34" charset="0"/>
              </a:rPr>
              <a:t>Drill into the report</a:t>
            </a:r>
          </a:p>
          <a:p>
            <a:pPr marL="0" lvl="0" indent="0">
              <a:buNone/>
            </a:pPr>
            <a:endParaRPr lang="en-US" sz="1800"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CA816531-9C32-4D4C-B9C1-28EB54AC36FC}"/>
              </a:ext>
            </a:extLst>
          </p:cNvPr>
          <p:cNvSpPr>
            <a:spLocks noGrp="1"/>
          </p:cNvSpPr>
          <p:nvPr>
            <p:ph sz="quarter" idx="12"/>
          </p:nvPr>
        </p:nvSpPr>
        <p:spPr>
          <a:xfrm>
            <a:off x="304801" y="1447800"/>
            <a:ext cx="10413206" cy="839685"/>
          </a:xfrm>
        </p:spPr>
        <p:txBody>
          <a:bodyPr/>
          <a:lstStyle/>
          <a:p>
            <a:r>
              <a:rPr lang="en-US" b="1" dirty="0"/>
              <a:t>Goal</a:t>
            </a:r>
          </a:p>
        </p:txBody>
      </p:sp>
      <p:sp>
        <p:nvSpPr>
          <p:cNvPr id="4" name="Title 3"/>
          <p:cNvSpPr>
            <a:spLocks noGrp="1"/>
          </p:cNvSpPr>
          <p:nvPr>
            <p:ph type="title" idx="4294967295"/>
          </p:nvPr>
        </p:nvSpPr>
        <p:spPr>
          <a:xfrm>
            <a:off x="304801" y="103188"/>
            <a:ext cx="10210800" cy="1063625"/>
          </a:xfrm>
        </p:spPr>
        <p:txBody>
          <a:bodyPr/>
          <a:lstStyle/>
          <a:p>
            <a:pPr algn="l" eaLnBrk="1" hangingPunct="1">
              <a:lnSpc>
                <a:spcPct val="90000"/>
              </a:lnSpc>
            </a:pPr>
            <a:r>
              <a:rPr lang="en-US" sz="5400" b="1" dirty="0">
                <a:solidFill>
                  <a:schemeClr val="accent5">
                    <a:lumMod val="75000"/>
                  </a:schemeClr>
                </a:solidFill>
                <a:latin typeface="Segoe UI Light" panose="020B0502040204020203" pitchFamily="34" charset="0"/>
                <a:cs typeface="Segoe UI Light" panose="020B0502040204020203" pitchFamily="34" charset="0"/>
              </a:rPr>
              <a:t>Timeout</a:t>
            </a:r>
          </a:p>
        </p:txBody>
      </p:sp>
      <p:sp>
        <p:nvSpPr>
          <p:cNvPr id="114" name="Rounded Rectangle 4"/>
          <p:cNvSpPr/>
          <p:nvPr/>
        </p:nvSpPr>
        <p:spPr>
          <a:xfrm>
            <a:off x="419533" y="5467301"/>
            <a:ext cx="2243445" cy="388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algn="ctr" defTabSz="1200150">
              <a:lnSpc>
                <a:spcPct val="90000"/>
              </a:lnSpc>
              <a:spcAft>
                <a:spcPct val="35000"/>
              </a:spcAft>
            </a:pPr>
            <a:r>
              <a:rPr lang="en-US" sz="2700" b="1" dirty="0"/>
              <a:t>Data Explorer</a:t>
            </a:r>
          </a:p>
        </p:txBody>
      </p:sp>
      <p:pic>
        <p:nvPicPr>
          <p:cNvPr id="3" name="Picture 2">
            <a:extLst>
              <a:ext uri="{FF2B5EF4-FFF2-40B4-BE49-F238E27FC236}">
                <a16:creationId xmlns:a16="http://schemas.microsoft.com/office/drawing/2014/main" id="{6211F684-1ACB-4958-AB02-DD9AFC041D0E}"/>
              </a:ext>
            </a:extLst>
          </p:cNvPr>
          <p:cNvPicPr>
            <a:picLocks noChangeAspect="1"/>
          </p:cNvPicPr>
          <p:nvPr/>
        </p:nvPicPr>
        <p:blipFill>
          <a:blip r:embed="rId3"/>
          <a:stretch>
            <a:fillRect/>
          </a:stretch>
        </p:blipFill>
        <p:spPr>
          <a:xfrm>
            <a:off x="4338209" y="1025022"/>
            <a:ext cx="7857549" cy="4308978"/>
          </a:xfrm>
          <a:prstGeom prst="rect">
            <a:avLst/>
          </a:prstGeom>
        </p:spPr>
      </p:pic>
    </p:spTree>
    <p:extLst>
      <p:ext uri="{BB962C8B-B14F-4D97-AF65-F5344CB8AC3E}">
        <p14:creationId xmlns:p14="http://schemas.microsoft.com/office/powerpoint/2010/main" val="127960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Interacting with Datasets</a:t>
            </a:r>
          </a:p>
        </p:txBody>
      </p:sp>
      <p:sp>
        <p:nvSpPr>
          <p:cNvPr id="4" name="Content Placeholder 3"/>
          <p:cNvSpPr>
            <a:spLocks noGrp="1"/>
          </p:cNvSpPr>
          <p:nvPr>
            <p:ph sz="quarter" idx="12"/>
          </p:nvPr>
        </p:nvSpPr>
        <p:spPr>
          <a:xfrm>
            <a:off x="898410" y="3657600"/>
            <a:ext cx="10310813" cy="1600200"/>
          </a:xfrm>
        </p:spPr>
        <p:txBody>
          <a:bodyPr>
            <a:normAutofit/>
          </a:bodyPr>
          <a:lstStyle/>
          <a:p>
            <a:r>
              <a:rPr lang="en-US" sz="2800" dirty="0"/>
              <a:t>Quick Insights</a:t>
            </a:r>
          </a:p>
          <a:p>
            <a:r>
              <a:rPr lang="en-US" sz="2800" dirty="0"/>
              <a:t>Using the Excel plugin</a:t>
            </a:r>
          </a:p>
        </p:txBody>
      </p:sp>
    </p:spTree>
    <p:extLst>
      <p:ext uri="{BB962C8B-B14F-4D97-AF65-F5344CB8AC3E}">
        <p14:creationId xmlns:p14="http://schemas.microsoft.com/office/powerpoint/2010/main" val="68946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92DEE-6492-4536-97D0-10EB39B20E18}"/>
              </a:ext>
            </a:extLst>
          </p:cNvPr>
          <p:cNvSpPr>
            <a:spLocks noGrp="1"/>
          </p:cNvSpPr>
          <p:nvPr>
            <p:ph sz="half" idx="1"/>
          </p:nvPr>
        </p:nvSpPr>
        <p:spPr>
          <a:xfrm>
            <a:off x="449036" y="1825625"/>
            <a:ext cx="5189764" cy="4351338"/>
          </a:xfrm>
        </p:spPr>
        <p:txBody>
          <a:bodyPr/>
          <a:lstStyle/>
          <a:p>
            <a:r>
              <a:rPr lang="en-US" dirty="0"/>
              <a:t>Don’t know what questions to ask of your data?</a:t>
            </a:r>
          </a:p>
          <a:p>
            <a:endParaRPr lang="en-US" dirty="0"/>
          </a:p>
          <a:p>
            <a:r>
              <a:rPr lang="en-US" dirty="0"/>
              <a:t>Finds patterns in your data</a:t>
            </a:r>
          </a:p>
        </p:txBody>
      </p:sp>
      <p:sp>
        <p:nvSpPr>
          <p:cNvPr id="3" name="Title 2">
            <a:extLst>
              <a:ext uri="{FF2B5EF4-FFF2-40B4-BE49-F238E27FC236}">
                <a16:creationId xmlns:a16="http://schemas.microsoft.com/office/drawing/2014/main" id="{23E42F97-4D84-469A-A1B1-014CC22E2E03}"/>
              </a:ext>
            </a:extLst>
          </p:cNvPr>
          <p:cNvSpPr>
            <a:spLocks noGrp="1"/>
          </p:cNvSpPr>
          <p:nvPr>
            <p:ph type="title"/>
          </p:nvPr>
        </p:nvSpPr>
        <p:spPr/>
        <p:txBody>
          <a:bodyPr/>
          <a:lstStyle/>
          <a:p>
            <a:r>
              <a:rPr lang="en-US" dirty="0"/>
              <a:t>Quick Insights</a:t>
            </a:r>
          </a:p>
        </p:txBody>
      </p:sp>
      <p:pic>
        <p:nvPicPr>
          <p:cNvPr id="4" name="Picture 3">
            <a:extLst>
              <a:ext uri="{FF2B5EF4-FFF2-40B4-BE49-F238E27FC236}">
                <a16:creationId xmlns:a16="http://schemas.microsoft.com/office/drawing/2014/main" id="{BDA4B7CF-1FE3-433E-AD0C-58756FD496F7}"/>
              </a:ext>
            </a:extLst>
          </p:cNvPr>
          <p:cNvPicPr>
            <a:picLocks noChangeAspect="1"/>
          </p:cNvPicPr>
          <p:nvPr/>
        </p:nvPicPr>
        <p:blipFill>
          <a:blip r:embed="rId2"/>
          <a:stretch>
            <a:fillRect/>
          </a:stretch>
        </p:blipFill>
        <p:spPr>
          <a:xfrm>
            <a:off x="6096000" y="1388157"/>
            <a:ext cx="5765971" cy="4588568"/>
          </a:xfrm>
          <a:prstGeom prst="rect">
            <a:avLst/>
          </a:prstGeom>
        </p:spPr>
      </p:pic>
    </p:spTree>
    <p:extLst>
      <p:ext uri="{BB962C8B-B14F-4D97-AF65-F5344CB8AC3E}">
        <p14:creationId xmlns:p14="http://schemas.microsoft.com/office/powerpoint/2010/main" val="424535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7801" y="2898320"/>
            <a:ext cx="9320892" cy="1551215"/>
          </a:xfrm>
        </p:spPr>
        <p:txBody>
          <a:bodyPr/>
          <a:lstStyle/>
          <a:p>
            <a:r>
              <a:rPr lang="en-US" dirty="0">
                <a:latin typeface="Segoe UI Light" panose="020B0502040204020203" pitchFamily="34" charset="0"/>
                <a:cs typeface="Segoe UI Light" panose="020B0502040204020203" pitchFamily="34" charset="0"/>
              </a:rPr>
              <a:t>Exploring the Quick Insights</a:t>
            </a:r>
          </a:p>
        </p:txBody>
      </p:sp>
    </p:spTree>
    <p:extLst>
      <p:ext uri="{BB962C8B-B14F-4D97-AF65-F5344CB8AC3E}">
        <p14:creationId xmlns:p14="http://schemas.microsoft.com/office/powerpoint/2010/main" val="214120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92DEE-6492-4536-97D0-10EB39B20E18}"/>
              </a:ext>
            </a:extLst>
          </p:cNvPr>
          <p:cNvSpPr>
            <a:spLocks noGrp="1"/>
          </p:cNvSpPr>
          <p:nvPr>
            <p:ph sz="half" idx="1"/>
          </p:nvPr>
        </p:nvSpPr>
        <p:spPr>
          <a:xfrm>
            <a:off x="152400" y="5181600"/>
            <a:ext cx="6019800" cy="1452563"/>
          </a:xfrm>
        </p:spPr>
        <p:txBody>
          <a:bodyPr/>
          <a:lstStyle/>
          <a:p>
            <a:r>
              <a:rPr lang="en-US" dirty="0"/>
              <a:t>Step 1 – Download and Install</a:t>
            </a:r>
          </a:p>
        </p:txBody>
      </p:sp>
      <p:sp>
        <p:nvSpPr>
          <p:cNvPr id="3" name="Title 2">
            <a:extLst>
              <a:ext uri="{FF2B5EF4-FFF2-40B4-BE49-F238E27FC236}">
                <a16:creationId xmlns:a16="http://schemas.microsoft.com/office/drawing/2014/main" id="{23E42F97-4D84-469A-A1B1-014CC22E2E03}"/>
              </a:ext>
            </a:extLst>
          </p:cNvPr>
          <p:cNvSpPr>
            <a:spLocks noGrp="1"/>
          </p:cNvSpPr>
          <p:nvPr>
            <p:ph type="title"/>
          </p:nvPr>
        </p:nvSpPr>
        <p:spPr/>
        <p:txBody>
          <a:bodyPr/>
          <a:lstStyle/>
          <a:p>
            <a:r>
              <a:rPr lang="en-US" dirty="0"/>
              <a:t>Analyze with Excel</a:t>
            </a:r>
          </a:p>
        </p:txBody>
      </p:sp>
      <p:pic>
        <p:nvPicPr>
          <p:cNvPr id="3074" name="Picture 2" descr="C:\Users\BRIANK~1\AppData\Local\Temp\SNAGHTML14d2fe6.PNG">
            <a:extLst>
              <a:ext uri="{FF2B5EF4-FFF2-40B4-BE49-F238E27FC236}">
                <a16:creationId xmlns:a16="http://schemas.microsoft.com/office/drawing/2014/main" id="{A586601A-0B92-411E-90E0-2D793806A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21862"/>
            <a:ext cx="5257800" cy="3624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ECA44A-674D-4554-BA17-B26056B37A0A}"/>
              </a:ext>
            </a:extLst>
          </p:cNvPr>
          <p:cNvPicPr>
            <a:picLocks noChangeAspect="1"/>
          </p:cNvPicPr>
          <p:nvPr/>
        </p:nvPicPr>
        <p:blipFill>
          <a:blip r:embed="rId3"/>
          <a:stretch>
            <a:fillRect/>
          </a:stretch>
        </p:blipFill>
        <p:spPr>
          <a:xfrm>
            <a:off x="457200" y="1321862"/>
            <a:ext cx="4942332" cy="3505200"/>
          </a:xfrm>
          <a:prstGeom prst="rect">
            <a:avLst/>
          </a:prstGeom>
        </p:spPr>
      </p:pic>
      <p:sp>
        <p:nvSpPr>
          <p:cNvPr id="7" name="Content Placeholder 1">
            <a:extLst>
              <a:ext uri="{FF2B5EF4-FFF2-40B4-BE49-F238E27FC236}">
                <a16:creationId xmlns:a16="http://schemas.microsoft.com/office/drawing/2014/main" id="{04F4D9D9-CD35-43D2-ACB4-03E1C8EC5619}"/>
              </a:ext>
            </a:extLst>
          </p:cNvPr>
          <p:cNvSpPr txBox="1">
            <a:spLocks/>
          </p:cNvSpPr>
          <p:nvPr/>
        </p:nvSpPr>
        <p:spPr>
          <a:xfrm>
            <a:off x="6896888" y="5029200"/>
            <a:ext cx="5189764" cy="14525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dirty="0"/>
              <a:t>Step 2 – While in dataset, click </a:t>
            </a:r>
            <a:r>
              <a:rPr lang="en-US" b="1" dirty="0"/>
              <a:t>Analyze in Excel</a:t>
            </a:r>
          </a:p>
        </p:txBody>
      </p:sp>
    </p:spTree>
    <p:extLst>
      <p:ext uri="{BB962C8B-B14F-4D97-AF65-F5344CB8AC3E}">
        <p14:creationId xmlns:p14="http://schemas.microsoft.com/office/powerpoint/2010/main" val="255206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7801" y="2898320"/>
            <a:ext cx="9320892" cy="1551215"/>
          </a:xfrm>
        </p:spPr>
        <p:txBody>
          <a:bodyPr/>
          <a:lstStyle/>
          <a:p>
            <a:r>
              <a:rPr lang="en-US" dirty="0">
                <a:latin typeface="Segoe UI Light" panose="020B0502040204020203" pitchFamily="34" charset="0"/>
                <a:cs typeface="Segoe UI Light" panose="020B0502040204020203" pitchFamily="34" charset="0"/>
              </a:rPr>
              <a:t>Analyzing datasets with Excel</a:t>
            </a:r>
          </a:p>
        </p:txBody>
      </p:sp>
    </p:spTree>
    <p:extLst>
      <p:ext uri="{BB962C8B-B14F-4D97-AF65-F5344CB8AC3E}">
        <p14:creationId xmlns:p14="http://schemas.microsoft.com/office/powerpoint/2010/main" val="401752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898409" y="1669488"/>
            <a:ext cx="10310813" cy="2216712"/>
          </a:xfrm>
        </p:spPr>
        <p:txBody>
          <a:bodyPr>
            <a:normAutofit/>
          </a:bodyPr>
          <a:lstStyle/>
          <a:p>
            <a:r>
              <a:rPr lang="en-US" dirty="0"/>
              <a:t>Working with Reports</a:t>
            </a:r>
          </a:p>
        </p:txBody>
      </p:sp>
      <p:sp>
        <p:nvSpPr>
          <p:cNvPr id="3" name="Content Placeholder 2"/>
          <p:cNvSpPr>
            <a:spLocks noGrp="1"/>
          </p:cNvSpPr>
          <p:nvPr>
            <p:ph sz="quarter" idx="12"/>
          </p:nvPr>
        </p:nvSpPr>
        <p:spPr>
          <a:xfrm>
            <a:off x="861002" y="3733800"/>
            <a:ext cx="10310813" cy="1600200"/>
          </a:xfrm>
        </p:spPr>
        <p:txBody>
          <a:bodyPr>
            <a:normAutofit/>
          </a:bodyPr>
          <a:lstStyle/>
          <a:p>
            <a:r>
              <a:rPr lang="en-US" sz="2800" dirty="0"/>
              <a:t>Interacting with Reports</a:t>
            </a:r>
          </a:p>
          <a:p>
            <a:r>
              <a:rPr lang="en-US" sz="2800" dirty="0"/>
              <a:t>Applying a Report Filter</a:t>
            </a:r>
          </a:p>
        </p:txBody>
      </p:sp>
    </p:spTree>
    <p:extLst>
      <p:ext uri="{BB962C8B-B14F-4D97-AF65-F5344CB8AC3E}">
        <p14:creationId xmlns:p14="http://schemas.microsoft.com/office/powerpoint/2010/main" val="18640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Manuel Quintana</a:t>
            </a:r>
          </a:p>
        </p:txBody>
      </p:sp>
      <p:sp>
        <p:nvSpPr>
          <p:cNvPr id="4" name="Content Placeholder 3"/>
          <p:cNvSpPr>
            <a:spLocks noGrp="1"/>
          </p:cNvSpPr>
          <p:nvPr>
            <p:ph idx="10"/>
          </p:nvPr>
        </p:nvSpPr>
        <p:spPr>
          <a:xfrm>
            <a:off x="152400" y="1901824"/>
            <a:ext cx="6223907" cy="3945165"/>
          </a:xfrm>
        </p:spPr>
        <p:txBody>
          <a:bodyPr/>
          <a:lstStyle/>
          <a:p>
            <a:endParaRPr lang="en-US" dirty="0"/>
          </a:p>
          <a:p>
            <a:r>
              <a:rPr lang="en-US" dirty="0"/>
              <a:t>Training Content Manager</a:t>
            </a:r>
          </a:p>
          <a:p>
            <a:pPr lvl="1"/>
            <a:r>
              <a:rPr lang="en-US" dirty="0">
                <a:solidFill>
                  <a:schemeClr val="bg1"/>
                </a:solidFill>
              </a:rPr>
              <a:t>Software Engineer</a:t>
            </a:r>
          </a:p>
          <a:p>
            <a:pPr lvl="1"/>
            <a:r>
              <a:rPr lang="en-US" dirty="0">
                <a:solidFill>
                  <a:schemeClr val="bg1"/>
                </a:solidFill>
              </a:rPr>
              <a:t>Business Intelligence Trainer</a:t>
            </a:r>
          </a:p>
          <a:p>
            <a:r>
              <a:rPr lang="en-US" dirty="0"/>
              <a:t>5 Years at Pragmatic Works</a:t>
            </a:r>
          </a:p>
          <a:p>
            <a:r>
              <a:rPr lang="en-US" dirty="0"/>
              <a:t>Blog at SQLRican.wordpress.com</a:t>
            </a:r>
          </a:p>
          <a:p>
            <a:r>
              <a:rPr lang="en-US" dirty="0"/>
              <a:t>@</a:t>
            </a:r>
            <a:r>
              <a:rPr lang="en-US" dirty="0" err="1"/>
              <a:t>SQLRican</a:t>
            </a:r>
            <a:endParaRPr lang="en-US" dirty="0"/>
          </a:p>
        </p:txBody>
      </p:sp>
      <p:pic>
        <p:nvPicPr>
          <p:cNvPr id="5" name="Content Placeholder 4">
            <a:extLst>
              <a:ext uri="{FF2B5EF4-FFF2-40B4-BE49-F238E27FC236}">
                <a16:creationId xmlns:a16="http://schemas.microsoft.com/office/drawing/2014/main" id="{9BA9B25E-C0DE-414E-8259-482AB4747C7E}"/>
              </a:ext>
            </a:extLst>
          </p:cNvPr>
          <p:cNvPicPr>
            <a:picLocks noGrp="1" noChangeAspect="1"/>
          </p:cNvPicPr>
          <p:nvPr>
            <p:ph idx="1"/>
          </p:nvPr>
        </p:nvPicPr>
        <p:blipFill>
          <a:blip r:embed="rId2"/>
          <a:stretch>
            <a:fillRect/>
          </a:stretch>
        </p:blipFill>
        <p:spPr>
          <a:xfrm>
            <a:off x="7732634" y="1295400"/>
            <a:ext cx="3063872" cy="4551363"/>
          </a:xfrm>
          <a:prstGeom prst="rect">
            <a:avLst/>
          </a:prstGeom>
        </p:spPr>
      </p:pic>
    </p:spTree>
    <p:extLst>
      <p:ext uri="{BB962C8B-B14F-4D97-AF65-F5344CB8AC3E}">
        <p14:creationId xmlns:p14="http://schemas.microsoft.com/office/powerpoint/2010/main" val="1471583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810644-B680-4A1A-8A27-48A40E65A449}"/>
              </a:ext>
            </a:extLst>
          </p:cNvPr>
          <p:cNvSpPr>
            <a:spLocks noGrp="1"/>
          </p:cNvSpPr>
          <p:nvPr>
            <p:ph sz="half" idx="1"/>
          </p:nvPr>
        </p:nvSpPr>
        <p:spPr>
          <a:xfrm>
            <a:off x="449036" y="1981200"/>
            <a:ext cx="3208564" cy="4195763"/>
          </a:xfrm>
        </p:spPr>
        <p:txBody>
          <a:bodyPr/>
          <a:lstStyle/>
          <a:p>
            <a:r>
              <a:rPr lang="en-US" dirty="0"/>
              <a:t>Click any object to implicitly filter related graphs</a:t>
            </a:r>
          </a:p>
        </p:txBody>
      </p:sp>
      <p:sp>
        <p:nvSpPr>
          <p:cNvPr id="3" name="Title 2">
            <a:extLst>
              <a:ext uri="{FF2B5EF4-FFF2-40B4-BE49-F238E27FC236}">
                <a16:creationId xmlns:a16="http://schemas.microsoft.com/office/drawing/2014/main" id="{402FBCFE-64C7-4C01-8590-BFCF36808AA3}"/>
              </a:ext>
            </a:extLst>
          </p:cNvPr>
          <p:cNvSpPr>
            <a:spLocks noGrp="1"/>
          </p:cNvSpPr>
          <p:nvPr>
            <p:ph type="title"/>
          </p:nvPr>
        </p:nvSpPr>
        <p:spPr>
          <a:xfrm>
            <a:off x="449036" y="103868"/>
            <a:ext cx="10771414" cy="1063625"/>
          </a:xfrm>
        </p:spPr>
        <p:txBody>
          <a:bodyPr/>
          <a:lstStyle/>
          <a:p>
            <a:r>
              <a:rPr lang="en-US" dirty="0"/>
              <a:t>Interactive Filtering</a:t>
            </a:r>
          </a:p>
        </p:txBody>
      </p:sp>
      <p:pic>
        <p:nvPicPr>
          <p:cNvPr id="4" name="Picture 3">
            <a:extLst>
              <a:ext uri="{FF2B5EF4-FFF2-40B4-BE49-F238E27FC236}">
                <a16:creationId xmlns:a16="http://schemas.microsoft.com/office/drawing/2014/main" id="{46B99E52-2A45-459C-90E0-97AE29AFAA09}"/>
              </a:ext>
            </a:extLst>
          </p:cNvPr>
          <p:cNvPicPr>
            <a:picLocks noChangeAspect="1"/>
          </p:cNvPicPr>
          <p:nvPr/>
        </p:nvPicPr>
        <p:blipFill>
          <a:blip r:embed="rId2"/>
          <a:stretch>
            <a:fillRect/>
          </a:stretch>
        </p:blipFill>
        <p:spPr>
          <a:xfrm>
            <a:off x="3810000" y="1459553"/>
            <a:ext cx="7901780" cy="4697357"/>
          </a:xfrm>
          <a:prstGeom prst="rect">
            <a:avLst/>
          </a:prstGeom>
        </p:spPr>
      </p:pic>
    </p:spTree>
    <p:extLst>
      <p:ext uri="{BB962C8B-B14F-4D97-AF65-F5344CB8AC3E}">
        <p14:creationId xmlns:p14="http://schemas.microsoft.com/office/powerpoint/2010/main" val="310225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628420-390A-4B38-AD21-9027112CFCC8}"/>
              </a:ext>
            </a:extLst>
          </p:cNvPr>
          <p:cNvSpPr>
            <a:spLocks noGrp="1"/>
          </p:cNvSpPr>
          <p:nvPr>
            <p:ph sz="half" idx="1"/>
          </p:nvPr>
        </p:nvSpPr>
        <p:spPr/>
        <p:txBody>
          <a:bodyPr/>
          <a:lstStyle/>
          <a:p>
            <a:r>
              <a:rPr lang="en-US" dirty="0"/>
              <a:t>Select the “…” ellipsis for added power</a:t>
            </a:r>
          </a:p>
        </p:txBody>
      </p:sp>
      <p:sp>
        <p:nvSpPr>
          <p:cNvPr id="3" name="Title 2">
            <a:extLst>
              <a:ext uri="{FF2B5EF4-FFF2-40B4-BE49-F238E27FC236}">
                <a16:creationId xmlns:a16="http://schemas.microsoft.com/office/drawing/2014/main" id="{8481BF00-7B48-4539-9D8C-398DFF52188A}"/>
              </a:ext>
            </a:extLst>
          </p:cNvPr>
          <p:cNvSpPr>
            <a:spLocks noGrp="1"/>
          </p:cNvSpPr>
          <p:nvPr>
            <p:ph type="title"/>
          </p:nvPr>
        </p:nvSpPr>
        <p:spPr/>
        <p:txBody>
          <a:bodyPr/>
          <a:lstStyle/>
          <a:p>
            <a:r>
              <a:rPr lang="en-US" dirty="0"/>
              <a:t>Sorting and Exporting Data</a:t>
            </a:r>
          </a:p>
        </p:txBody>
      </p:sp>
      <p:pic>
        <p:nvPicPr>
          <p:cNvPr id="5" name="Picture 4">
            <a:extLst>
              <a:ext uri="{FF2B5EF4-FFF2-40B4-BE49-F238E27FC236}">
                <a16:creationId xmlns:a16="http://schemas.microsoft.com/office/drawing/2014/main" id="{E9A121A8-24B5-48D8-9422-A7B8AB69A936}"/>
              </a:ext>
            </a:extLst>
          </p:cNvPr>
          <p:cNvPicPr>
            <a:picLocks noChangeAspect="1"/>
          </p:cNvPicPr>
          <p:nvPr/>
        </p:nvPicPr>
        <p:blipFill>
          <a:blip r:embed="rId2"/>
          <a:stretch>
            <a:fillRect/>
          </a:stretch>
        </p:blipFill>
        <p:spPr>
          <a:xfrm>
            <a:off x="152400" y="2430270"/>
            <a:ext cx="8096666" cy="3746693"/>
          </a:xfrm>
          <a:prstGeom prst="rect">
            <a:avLst/>
          </a:prstGeom>
        </p:spPr>
      </p:pic>
      <p:pic>
        <p:nvPicPr>
          <p:cNvPr id="6" name="Picture 5">
            <a:extLst>
              <a:ext uri="{FF2B5EF4-FFF2-40B4-BE49-F238E27FC236}">
                <a16:creationId xmlns:a16="http://schemas.microsoft.com/office/drawing/2014/main" id="{D18F996B-C332-4979-8198-E6E9845C63D9}"/>
              </a:ext>
            </a:extLst>
          </p:cNvPr>
          <p:cNvPicPr>
            <a:picLocks noChangeAspect="1"/>
          </p:cNvPicPr>
          <p:nvPr/>
        </p:nvPicPr>
        <p:blipFill>
          <a:blip r:embed="rId3"/>
          <a:stretch>
            <a:fillRect/>
          </a:stretch>
        </p:blipFill>
        <p:spPr>
          <a:xfrm>
            <a:off x="8382000" y="2362200"/>
            <a:ext cx="3628319" cy="3184759"/>
          </a:xfrm>
          <a:prstGeom prst="rect">
            <a:avLst/>
          </a:prstGeom>
        </p:spPr>
      </p:pic>
    </p:spTree>
    <p:extLst>
      <p:ext uri="{BB962C8B-B14F-4D97-AF65-F5344CB8AC3E}">
        <p14:creationId xmlns:p14="http://schemas.microsoft.com/office/powerpoint/2010/main" val="99014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628420-390A-4B38-AD21-9027112CFCC8}"/>
              </a:ext>
            </a:extLst>
          </p:cNvPr>
          <p:cNvSpPr>
            <a:spLocks noGrp="1"/>
          </p:cNvSpPr>
          <p:nvPr>
            <p:ph sz="half" idx="1"/>
          </p:nvPr>
        </p:nvSpPr>
        <p:spPr>
          <a:xfrm>
            <a:off x="228600" y="1938146"/>
            <a:ext cx="3512302" cy="4121298"/>
          </a:xfrm>
        </p:spPr>
        <p:txBody>
          <a:bodyPr/>
          <a:lstStyle/>
          <a:p>
            <a:r>
              <a:rPr lang="en-US" dirty="0"/>
              <a:t>See Records</a:t>
            </a:r>
          </a:p>
        </p:txBody>
      </p:sp>
      <p:sp>
        <p:nvSpPr>
          <p:cNvPr id="3" name="Title 2">
            <a:extLst>
              <a:ext uri="{FF2B5EF4-FFF2-40B4-BE49-F238E27FC236}">
                <a16:creationId xmlns:a16="http://schemas.microsoft.com/office/drawing/2014/main" id="{8481BF00-7B48-4539-9D8C-398DFF52188A}"/>
              </a:ext>
            </a:extLst>
          </p:cNvPr>
          <p:cNvSpPr>
            <a:spLocks noGrp="1"/>
          </p:cNvSpPr>
          <p:nvPr>
            <p:ph type="title"/>
          </p:nvPr>
        </p:nvSpPr>
        <p:spPr/>
        <p:txBody>
          <a:bodyPr/>
          <a:lstStyle/>
          <a:p>
            <a:r>
              <a:rPr lang="en-US" dirty="0"/>
              <a:t>See Data</a:t>
            </a:r>
          </a:p>
        </p:txBody>
      </p:sp>
      <p:sp>
        <p:nvSpPr>
          <p:cNvPr id="4" name="Content Placeholder 1">
            <a:extLst>
              <a:ext uri="{FF2B5EF4-FFF2-40B4-BE49-F238E27FC236}">
                <a16:creationId xmlns:a16="http://schemas.microsoft.com/office/drawing/2014/main" id="{61C35ECD-8E90-4636-9EDA-D4B7CC7A5869}"/>
              </a:ext>
            </a:extLst>
          </p:cNvPr>
          <p:cNvSpPr txBox="1">
            <a:spLocks/>
          </p:cNvSpPr>
          <p:nvPr/>
        </p:nvSpPr>
        <p:spPr>
          <a:xfrm>
            <a:off x="6629400" y="2073999"/>
            <a:ext cx="374196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dirty="0"/>
              <a:t>See Data</a:t>
            </a:r>
          </a:p>
        </p:txBody>
      </p:sp>
      <p:pic>
        <p:nvPicPr>
          <p:cNvPr id="5" name="Picture 4">
            <a:extLst>
              <a:ext uri="{FF2B5EF4-FFF2-40B4-BE49-F238E27FC236}">
                <a16:creationId xmlns:a16="http://schemas.microsoft.com/office/drawing/2014/main" id="{44863702-F0C0-4E14-91FD-B8B6E153270C}"/>
              </a:ext>
            </a:extLst>
          </p:cNvPr>
          <p:cNvPicPr>
            <a:picLocks noChangeAspect="1"/>
          </p:cNvPicPr>
          <p:nvPr/>
        </p:nvPicPr>
        <p:blipFill>
          <a:blip r:embed="rId2"/>
          <a:stretch>
            <a:fillRect/>
          </a:stretch>
        </p:blipFill>
        <p:spPr>
          <a:xfrm>
            <a:off x="6781800" y="2640326"/>
            <a:ext cx="5292970" cy="3527470"/>
          </a:xfrm>
          <a:prstGeom prst="rect">
            <a:avLst/>
          </a:prstGeom>
        </p:spPr>
      </p:pic>
      <p:pic>
        <p:nvPicPr>
          <p:cNvPr id="6" name="Picture 5">
            <a:extLst>
              <a:ext uri="{FF2B5EF4-FFF2-40B4-BE49-F238E27FC236}">
                <a16:creationId xmlns:a16="http://schemas.microsoft.com/office/drawing/2014/main" id="{32773295-E06A-402C-B4DC-ED47A3FE13B6}"/>
              </a:ext>
            </a:extLst>
          </p:cNvPr>
          <p:cNvPicPr>
            <a:picLocks noChangeAspect="1"/>
          </p:cNvPicPr>
          <p:nvPr/>
        </p:nvPicPr>
        <p:blipFill>
          <a:blip r:embed="rId3"/>
          <a:stretch>
            <a:fillRect/>
          </a:stretch>
        </p:blipFill>
        <p:spPr>
          <a:xfrm>
            <a:off x="297698" y="2438400"/>
            <a:ext cx="2876698" cy="2324219"/>
          </a:xfrm>
          <a:prstGeom prst="rect">
            <a:avLst/>
          </a:prstGeom>
        </p:spPr>
      </p:pic>
      <p:pic>
        <p:nvPicPr>
          <p:cNvPr id="7" name="Picture 6">
            <a:extLst>
              <a:ext uri="{FF2B5EF4-FFF2-40B4-BE49-F238E27FC236}">
                <a16:creationId xmlns:a16="http://schemas.microsoft.com/office/drawing/2014/main" id="{7869C257-51A7-4822-A07D-312C1550932D}"/>
              </a:ext>
            </a:extLst>
          </p:cNvPr>
          <p:cNvPicPr>
            <a:picLocks noChangeAspect="1"/>
          </p:cNvPicPr>
          <p:nvPr/>
        </p:nvPicPr>
        <p:blipFill>
          <a:blip r:embed="rId4"/>
          <a:stretch>
            <a:fillRect/>
          </a:stretch>
        </p:blipFill>
        <p:spPr>
          <a:xfrm>
            <a:off x="3457409" y="2743200"/>
            <a:ext cx="2165461" cy="3779173"/>
          </a:xfrm>
          <a:prstGeom prst="rect">
            <a:avLst/>
          </a:prstGeom>
        </p:spPr>
      </p:pic>
      <p:sp>
        <p:nvSpPr>
          <p:cNvPr id="8" name="Arrow: Right 7">
            <a:extLst>
              <a:ext uri="{FF2B5EF4-FFF2-40B4-BE49-F238E27FC236}">
                <a16:creationId xmlns:a16="http://schemas.microsoft.com/office/drawing/2014/main" id="{078FC8E8-849C-425C-BA7A-FCB23E8A2DDB}"/>
              </a:ext>
            </a:extLst>
          </p:cNvPr>
          <p:cNvSpPr/>
          <p:nvPr/>
        </p:nvSpPr>
        <p:spPr>
          <a:xfrm>
            <a:off x="2304902" y="3352800"/>
            <a:ext cx="89549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1">
            <a:extLst>
              <a:ext uri="{FF2B5EF4-FFF2-40B4-BE49-F238E27FC236}">
                <a16:creationId xmlns:a16="http://schemas.microsoft.com/office/drawing/2014/main" id="{69D70868-2508-4DAD-A147-26F85977AB79}"/>
              </a:ext>
            </a:extLst>
          </p:cNvPr>
          <p:cNvSpPr txBox="1">
            <a:spLocks/>
          </p:cNvSpPr>
          <p:nvPr/>
        </p:nvSpPr>
        <p:spPr>
          <a:xfrm>
            <a:off x="273062" y="1275845"/>
            <a:ext cx="8084302" cy="6623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dirty="0"/>
              <a:t>Right-click on graph</a:t>
            </a:r>
          </a:p>
        </p:txBody>
      </p:sp>
    </p:spTree>
    <p:extLst>
      <p:ext uri="{BB962C8B-B14F-4D97-AF65-F5344CB8AC3E}">
        <p14:creationId xmlns:p14="http://schemas.microsoft.com/office/powerpoint/2010/main" val="181581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7801" y="2898320"/>
            <a:ext cx="9320892" cy="1551215"/>
          </a:xfrm>
        </p:spPr>
        <p:txBody>
          <a:bodyPr/>
          <a:lstStyle/>
          <a:p>
            <a:r>
              <a:rPr lang="en-US" dirty="0">
                <a:latin typeface="Segoe UI Light" panose="020B0502040204020203" pitchFamily="34" charset="0"/>
                <a:cs typeface="Segoe UI Light" panose="020B0502040204020203" pitchFamily="34" charset="0"/>
              </a:rPr>
              <a:t>Sorting, exporting and interacting with the report</a:t>
            </a:r>
          </a:p>
        </p:txBody>
      </p:sp>
    </p:spTree>
    <p:extLst>
      <p:ext uri="{BB962C8B-B14F-4D97-AF65-F5344CB8AC3E}">
        <p14:creationId xmlns:p14="http://schemas.microsoft.com/office/powerpoint/2010/main" val="193182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5409578" cy="4351338"/>
          </a:xfrm>
        </p:spPr>
        <p:txBody>
          <a:bodyPr>
            <a:normAutofit/>
          </a:bodyPr>
          <a:lstStyle/>
          <a:p>
            <a:pPr marL="0" indent="0" eaLnBrk="1" hangingPunct="1">
              <a:lnSpc>
                <a:spcPct val="90000"/>
              </a:lnSpc>
              <a:spcBef>
                <a:spcPts val="0"/>
              </a:spcBef>
              <a:spcAft>
                <a:spcPts val="900"/>
              </a:spcAft>
              <a:buNone/>
            </a:pPr>
            <a:r>
              <a:rPr lang="en-US" sz="4000" dirty="0">
                <a:solidFill>
                  <a:schemeClr val="accent5">
                    <a:lumMod val="75000"/>
                  </a:schemeClr>
                </a:solidFill>
                <a:latin typeface="Segoe UI Light" panose="020B0502040204020203" pitchFamily="34" charset="0"/>
                <a:cs typeface="Segoe UI Light" panose="020B0502040204020203" pitchFamily="34" charset="0"/>
              </a:rPr>
              <a:t>Drill Down</a:t>
            </a:r>
          </a:p>
          <a:p>
            <a:pPr marL="0" indent="0" eaLnBrk="1" hangingPunct="1">
              <a:lnSpc>
                <a:spcPct val="90000"/>
              </a:lnSpc>
              <a:spcBef>
                <a:spcPts val="0"/>
              </a:spcBef>
              <a:spcAft>
                <a:spcPts val="900"/>
              </a:spcAft>
              <a:buNone/>
            </a:pPr>
            <a:endParaRPr lang="en-US" sz="4000" dirty="0">
              <a:solidFill>
                <a:schemeClr val="accent5">
                  <a:lumMod val="75000"/>
                </a:schemeClr>
              </a:solidFill>
              <a:latin typeface="Segoe UI Light" panose="020B0502040204020203" pitchFamily="34" charset="0"/>
              <a:cs typeface="Segoe UI Light" panose="020B0502040204020203" pitchFamily="34" charset="0"/>
            </a:endParaRPr>
          </a:p>
          <a:p>
            <a:pPr marL="0" indent="0" eaLnBrk="1" hangingPunct="1">
              <a:lnSpc>
                <a:spcPct val="90000"/>
              </a:lnSpc>
              <a:spcBef>
                <a:spcPts val="0"/>
              </a:spcBef>
              <a:spcAft>
                <a:spcPts val="900"/>
              </a:spcAft>
              <a:buNone/>
            </a:pPr>
            <a:r>
              <a:rPr lang="en-US" sz="4000" dirty="0">
                <a:solidFill>
                  <a:schemeClr val="accent5">
                    <a:lumMod val="75000"/>
                  </a:schemeClr>
                </a:solidFill>
              </a:rPr>
              <a:t>Next Levels</a:t>
            </a:r>
          </a:p>
          <a:p>
            <a:pPr marL="0" indent="0" eaLnBrk="1" hangingPunct="1">
              <a:lnSpc>
                <a:spcPct val="90000"/>
              </a:lnSpc>
              <a:spcBef>
                <a:spcPts val="0"/>
              </a:spcBef>
              <a:spcAft>
                <a:spcPts val="900"/>
              </a:spcAft>
              <a:buNone/>
            </a:pPr>
            <a:endParaRPr lang="en-US" sz="4000" dirty="0">
              <a:solidFill>
                <a:schemeClr val="accent5">
                  <a:lumMod val="75000"/>
                </a:schemeClr>
              </a:solidFill>
            </a:endParaRPr>
          </a:p>
          <a:p>
            <a:pPr marL="0" indent="0" eaLnBrk="1" hangingPunct="1">
              <a:lnSpc>
                <a:spcPct val="90000"/>
              </a:lnSpc>
              <a:spcBef>
                <a:spcPts val="0"/>
              </a:spcBef>
              <a:spcAft>
                <a:spcPts val="900"/>
              </a:spcAft>
              <a:buNone/>
            </a:pPr>
            <a:r>
              <a:rPr lang="en-US" sz="4000" dirty="0">
                <a:solidFill>
                  <a:schemeClr val="accent5">
                    <a:lumMod val="75000"/>
                  </a:schemeClr>
                </a:solidFill>
              </a:rPr>
              <a:t>Include and Exclude filters</a:t>
            </a:r>
            <a:endParaRPr lang="en-US" sz="4000" dirty="0">
              <a:solidFill>
                <a:schemeClr val="accent5">
                  <a:lumMod val="75000"/>
                </a:schemeClr>
              </a:solidFill>
              <a:latin typeface="Segoe UI Light" panose="020B0502040204020203" pitchFamily="34" charset="0"/>
              <a:cs typeface="Segoe UI Light" panose="020B0502040204020203" pitchFamily="34" charset="0"/>
            </a:endParaRPr>
          </a:p>
          <a:p>
            <a:pPr marL="0" indent="0" eaLnBrk="1" hangingPunct="1">
              <a:lnSpc>
                <a:spcPct val="90000"/>
              </a:lnSpc>
              <a:spcBef>
                <a:spcPts val="0"/>
              </a:spcBef>
              <a:spcAft>
                <a:spcPts val="900"/>
              </a:spcAft>
              <a:buNone/>
            </a:pPr>
            <a:endParaRPr lang="en-US" sz="4000" dirty="0">
              <a:solidFill>
                <a:schemeClr val="accent5">
                  <a:lumMod val="75000"/>
                </a:schemeClr>
              </a:solidFill>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lstStyle/>
          <a:p>
            <a:pPr algn="l"/>
            <a:r>
              <a:rPr lang="en-US" sz="5400" dirty="0">
                <a:latin typeface="Segoe UI Light" panose="020B0502040204020203" pitchFamily="34" charset="0"/>
                <a:cs typeface="Segoe UI Light" panose="020B0502040204020203" pitchFamily="34" charset="0"/>
              </a:rPr>
              <a:t>Hierarchy Drilling Down</a:t>
            </a:r>
          </a:p>
        </p:txBody>
      </p:sp>
      <p:sp>
        <p:nvSpPr>
          <p:cNvPr id="8" name="TextBox 7"/>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11</a:t>
            </a:r>
          </a:p>
        </p:txBody>
      </p:sp>
      <p:pic>
        <p:nvPicPr>
          <p:cNvPr id="5" name="Picture 4">
            <a:extLst>
              <a:ext uri="{FF2B5EF4-FFF2-40B4-BE49-F238E27FC236}">
                <a16:creationId xmlns:a16="http://schemas.microsoft.com/office/drawing/2014/main" id="{5CDC4D7C-3A25-4F75-8B3A-0A895FE5602C}"/>
              </a:ext>
            </a:extLst>
          </p:cNvPr>
          <p:cNvPicPr>
            <a:picLocks noChangeAspect="1"/>
          </p:cNvPicPr>
          <p:nvPr/>
        </p:nvPicPr>
        <p:blipFill>
          <a:blip r:embed="rId3"/>
          <a:stretch>
            <a:fillRect/>
          </a:stretch>
        </p:blipFill>
        <p:spPr>
          <a:xfrm>
            <a:off x="7010400" y="1295400"/>
            <a:ext cx="4851649" cy="4603987"/>
          </a:xfrm>
          <a:prstGeom prst="rect">
            <a:avLst/>
          </a:prstGeom>
        </p:spPr>
      </p:pic>
    </p:spTree>
    <p:extLst>
      <p:ext uri="{BB962C8B-B14F-4D97-AF65-F5344CB8AC3E}">
        <p14:creationId xmlns:p14="http://schemas.microsoft.com/office/powerpoint/2010/main" val="87453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68790" y="4849729"/>
            <a:ext cx="4446210" cy="917575"/>
          </a:xfrm>
        </p:spPr>
        <p:txBody>
          <a:bodyPr>
            <a:normAutofit fontScale="92500"/>
          </a:bodyPr>
          <a:lstStyle/>
          <a:p>
            <a:pPr marL="0" indent="0" eaLnBrk="1" hangingPunct="1">
              <a:lnSpc>
                <a:spcPct val="90000"/>
              </a:lnSpc>
              <a:spcBef>
                <a:spcPts val="0"/>
              </a:spcBef>
              <a:spcAft>
                <a:spcPts val="900"/>
              </a:spcAft>
              <a:buNone/>
            </a:pPr>
            <a:r>
              <a:rPr lang="en-US" sz="4000" dirty="0">
                <a:solidFill>
                  <a:schemeClr val="accent5">
                    <a:lumMod val="75000"/>
                  </a:schemeClr>
                </a:solidFill>
                <a:latin typeface="Segoe UI Light" panose="020B0502040204020203" pitchFamily="34" charset="0"/>
                <a:cs typeface="Segoe UI Light" panose="020B0502040204020203" pitchFamily="34" charset="0"/>
              </a:rPr>
              <a:t>Before (quarter-level)</a:t>
            </a:r>
          </a:p>
          <a:p>
            <a:pPr marL="0" indent="0" eaLnBrk="1" hangingPunct="1">
              <a:lnSpc>
                <a:spcPct val="90000"/>
              </a:lnSpc>
              <a:spcBef>
                <a:spcPts val="0"/>
              </a:spcBef>
              <a:spcAft>
                <a:spcPts val="900"/>
              </a:spcAft>
              <a:buNone/>
            </a:pPr>
            <a:endParaRPr lang="en-US" sz="1100" dirty="0">
              <a:solidFill>
                <a:schemeClr val="tx1"/>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pPr algn="l"/>
            <a:r>
              <a:rPr lang="en-US" sz="5400" dirty="0">
                <a:latin typeface="Segoe UI Light" panose="020B0502040204020203" pitchFamily="34" charset="0"/>
                <a:cs typeface="Segoe UI Light" panose="020B0502040204020203" pitchFamily="34" charset="0"/>
              </a:rPr>
              <a:t>Using Date Drilldowns</a:t>
            </a:r>
          </a:p>
        </p:txBody>
      </p:sp>
      <p:sp>
        <p:nvSpPr>
          <p:cNvPr id="8" name="TextBox 7"/>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11</a:t>
            </a:r>
          </a:p>
        </p:txBody>
      </p:sp>
      <p:pic>
        <p:nvPicPr>
          <p:cNvPr id="5" name="Picture 4">
            <a:extLst>
              <a:ext uri="{FF2B5EF4-FFF2-40B4-BE49-F238E27FC236}">
                <a16:creationId xmlns:a16="http://schemas.microsoft.com/office/drawing/2014/main" id="{B0E8B5C1-1A6D-4F90-BB8D-381F6E2A4804}"/>
              </a:ext>
            </a:extLst>
          </p:cNvPr>
          <p:cNvPicPr>
            <a:picLocks noChangeAspect="1"/>
          </p:cNvPicPr>
          <p:nvPr/>
        </p:nvPicPr>
        <p:blipFill>
          <a:blip r:embed="rId3"/>
          <a:stretch>
            <a:fillRect/>
          </a:stretch>
        </p:blipFill>
        <p:spPr>
          <a:xfrm>
            <a:off x="1219200" y="1496929"/>
            <a:ext cx="3612545" cy="3227471"/>
          </a:xfrm>
          <a:prstGeom prst="rect">
            <a:avLst/>
          </a:prstGeom>
        </p:spPr>
      </p:pic>
      <p:pic>
        <p:nvPicPr>
          <p:cNvPr id="7" name="Picture 6">
            <a:extLst>
              <a:ext uri="{FF2B5EF4-FFF2-40B4-BE49-F238E27FC236}">
                <a16:creationId xmlns:a16="http://schemas.microsoft.com/office/drawing/2014/main" id="{3234F72D-DBE4-45BA-B36E-4853C53C2DA0}"/>
              </a:ext>
            </a:extLst>
          </p:cNvPr>
          <p:cNvPicPr>
            <a:picLocks noChangeAspect="1"/>
          </p:cNvPicPr>
          <p:nvPr/>
        </p:nvPicPr>
        <p:blipFill>
          <a:blip r:embed="rId4"/>
          <a:stretch>
            <a:fillRect/>
          </a:stretch>
        </p:blipFill>
        <p:spPr>
          <a:xfrm>
            <a:off x="6553200" y="1524000"/>
            <a:ext cx="3618727" cy="3200400"/>
          </a:xfrm>
          <a:prstGeom prst="rect">
            <a:avLst/>
          </a:prstGeom>
        </p:spPr>
      </p:pic>
      <p:sp>
        <p:nvSpPr>
          <p:cNvPr id="10" name="Content Placeholder 2">
            <a:extLst>
              <a:ext uri="{FF2B5EF4-FFF2-40B4-BE49-F238E27FC236}">
                <a16:creationId xmlns:a16="http://schemas.microsoft.com/office/drawing/2014/main" id="{7AB20B40-D783-4EB8-B8C5-5AC513F2BA2B}"/>
              </a:ext>
            </a:extLst>
          </p:cNvPr>
          <p:cNvSpPr txBox="1">
            <a:spLocks/>
          </p:cNvSpPr>
          <p:nvPr/>
        </p:nvSpPr>
        <p:spPr>
          <a:xfrm>
            <a:off x="6553772" y="4876800"/>
            <a:ext cx="4952427" cy="917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sz="4000" dirty="0">
                <a:solidFill>
                  <a:schemeClr val="accent5">
                    <a:lumMod val="75000"/>
                  </a:schemeClr>
                </a:solidFill>
              </a:rPr>
              <a:t>After (month-level)</a:t>
            </a:r>
          </a:p>
          <a:p>
            <a:pPr fontAlgn="auto"/>
            <a:endParaRPr lang="en-US" sz="11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9447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7704364" cy="4351338"/>
          </a:xfrm>
        </p:spPr>
        <p:txBody>
          <a:bodyPr/>
          <a:lstStyle/>
          <a:p>
            <a:pPr marL="0" indent="0" eaLnBrk="1" hangingPunct="1">
              <a:lnSpc>
                <a:spcPct val="90000"/>
              </a:lnSpc>
              <a:spcBef>
                <a:spcPts val="0"/>
              </a:spcBef>
              <a:spcAft>
                <a:spcPts val="900"/>
              </a:spcAft>
              <a:buNone/>
            </a:pPr>
            <a:r>
              <a:rPr lang="en-US" sz="4400" dirty="0">
                <a:latin typeface="Segoe UI Light" panose="020B0502040204020203" pitchFamily="34" charset="0"/>
                <a:cs typeface="Segoe UI Light" panose="020B0502040204020203" pitchFamily="34" charset="0"/>
              </a:rPr>
              <a:t>Filters Area</a:t>
            </a:r>
          </a:p>
          <a:p>
            <a:pPr marL="0" indent="0" eaLnBrk="1" hangingPunct="1">
              <a:lnSpc>
                <a:spcPct val="90000"/>
              </a:lnSpc>
              <a:spcBef>
                <a:spcPts val="0"/>
              </a:spcBef>
              <a:spcAft>
                <a:spcPts val="900"/>
              </a:spcAft>
              <a:buNone/>
            </a:pPr>
            <a:r>
              <a:rPr lang="en-US" sz="2800" dirty="0">
                <a:solidFill>
                  <a:schemeClr val="tx1"/>
                </a:solidFill>
                <a:latin typeface="Segoe UI" panose="020B0502040204020203" pitchFamily="34" charset="0"/>
                <a:cs typeface="Segoe UI" panose="020B0502040204020203" pitchFamily="34" charset="0"/>
              </a:rPr>
              <a:t>Filters Area is a Collapsible Pane that Controls Filtering on a Power BI Report</a:t>
            </a:r>
          </a:p>
          <a:p>
            <a:pPr marL="0" indent="0" eaLnBrk="1" hangingPunct="1">
              <a:lnSpc>
                <a:spcPct val="90000"/>
              </a:lnSpc>
              <a:spcBef>
                <a:spcPts val="0"/>
              </a:spcBef>
              <a:spcAft>
                <a:spcPts val="900"/>
              </a:spcAft>
              <a:buNone/>
            </a:pPr>
            <a:endParaRPr lang="en-US" sz="500" dirty="0">
              <a:solidFill>
                <a:schemeClr val="tx1"/>
              </a:solidFill>
              <a:latin typeface="Segoe UI" panose="020B0502040204020203" pitchFamily="34" charset="0"/>
              <a:cs typeface="Segoe UI" panose="020B0502040204020203" pitchFamily="34" charset="0"/>
            </a:endParaRPr>
          </a:p>
          <a:p>
            <a:pPr marL="0" indent="0" eaLnBrk="1" hangingPunct="1">
              <a:lnSpc>
                <a:spcPct val="90000"/>
              </a:lnSpc>
              <a:spcBef>
                <a:spcPts val="0"/>
              </a:spcBef>
              <a:spcAft>
                <a:spcPts val="900"/>
              </a:spcAft>
              <a:buNone/>
            </a:pPr>
            <a:r>
              <a:rPr lang="en-US" sz="4400" dirty="0">
                <a:latin typeface="Segoe UI Light" panose="020B0502040204020203" pitchFamily="34" charset="0"/>
                <a:cs typeface="Segoe UI Light" panose="020B0502040204020203" pitchFamily="34" charset="0"/>
              </a:rPr>
              <a:t>Filters Scope</a:t>
            </a:r>
          </a:p>
          <a:p>
            <a:pPr marL="0" indent="0" eaLnBrk="1" hangingPunct="1">
              <a:lnSpc>
                <a:spcPct val="90000"/>
              </a:lnSpc>
              <a:spcBef>
                <a:spcPts val="0"/>
              </a:spcBef>
              <a:spcAft>
                <a:spcPts val="900"/>
              </a:spcAft>
              <a:buNone/>
            </a:pPr>
            <a:r>
              <a:rPr lang="en-US" sz="2800" dirty="0">
                <a:solidFill>
                  <a:schemeClr val="tx1"/>
                </a:solidFill>
                <a:latin typeface="Segoe UI" panose="020B0502040204020203" pitchFamily="34" charset="0"/>
                <a:cs typeface="Segoe UI" panose="020B0502040204020203" pitchFamily="34" charset="0"/>
              </a:rPr>
              <a:t>Allows Filtering Entire Page, Just One Visualization, or Entire Report</a:t>
            </a:r>
          </a:p>
        </p:txBody>
      </p:sp>
      <p:sp>
        <p:nvSpPr>
          <p:cNvPr id="2" name="Title 1"/>
          <p:cNvSpPr>
            <a:spLocks noGrp="1"/>
          </p:cNvSpPr>
          <p:nvPr>
            <p:ph type="title"/>
          </p:nvPr>
        </p:nvSpPr>
        <p:spPr/>
        <p:txBody>
          <a:bodyPr>
            <a:normAutofit/>
          </a:bodyPr>
          <a:lstStyle/>
          <a:p>
            <a:pPr algn="l"/>
            <a:r>
              <a:rPr lang="en-US" sz="4900" dirty="0">
                <a:latin typeface="Segoe UI Light" panose="020B0502040204020203" pitchFamily="34" charset="0"/>
                <a:cs typeface="Segoe UI Light" panose="020B0502040204020203" pitchFamily="34" charset="0"/>
              </a:rPr>
              <a:t>Using View Filters</a:t>
            </a:r>
          </a:p>
        </p:txBody>
      </p:sp>
      <p:sp>
        <p:nvSpPr>
          <p:cNvPr id="6" name="TextBox 5"/>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9</a:t>
            </a:r>
          </a:p>
        </p:txBody>
      </p:sp>
      <p:pic>
        <p:nvPicPr>
          <p:cNvPr id="4" name="Picture 3"/>
          <p:cNvPicPr>
            <a:picLocks noChangeAspect="1"/>
          </p:cNvPicPr>
          <p:nvPr/>
        </p:nvPicPr>
        <p:blipFill>
          <a:blip r:embed="rId2"/>
          <a:stretch>
            <a:fillRect/>
          </a:stretch>
        </p:blipFill>
        <p:spPr>
          <a:xfrm>
            <a:off x="8382000" y="1676400"/>
            <a:ext cx="2759529" cy="4046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691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5409578" cy="4351338"/>
          </a:xfrm>
        </p:spPr>
        <p:txBody>
          <a:bodyPr/>
          <a:lstStyle/>
          <a:p>
            <a:pPr marL="0" indent="0" eaLnBrk="1" hangingPunct="1">
              <a:lnSpc>
                <a:spcPct val="90000"/>
              </a:lnSpc>
              <a:spcBef>
                <a:spcPts val="0"/>
              </a:spcBef>
              <a:spcAft>
                <a:spcPts val="900"/>
              </a:spcAft>
              <a:buNone/>
            </a:pPr>
            <a:r>
              <a:rPr lang="en-US" sz="4000" dirty="0">
                <a:solidFill>
                  <a:schemeClr val="accent5">
                    <a:lumMod val="75000"/>
                  </a:schemeClr>
                </a:solidFill>
                <a:latin typeface="Segoe UI Light" panose="020B0502040204020203" pitchFamily="34" charset="0"/>
                <a:cs typeface="Segoe UI Light" panose="020B0502040204020203" pitchFamily="34" charset="0"/>
              </a:rPr>
              <a:t>What Are Slicers?</a:t>
            </a:r>
          </a:p>
          <a:p>
            <a:pPr marL="0" indent="0" eaLnBrk="1" hangingPunct="1">
              <a:lnSpc>
                <a:spcPct val="90000"/>
              </a:lnSpc>
              <a:spcBef>
                <a:spcPts val="0"/>
              </a:spcBef>
              <a:spcAft>
                <a:spcPts val="900"/>
              </a:spcAft>
              <a:buNone/>
            </a:pPr>
            <a:r>
              <a:rPr lang="en-US" sz="2600" dirty="0">
                <a:solidFill>
                  <a:schemeClr val="tx1"/>
                </a:solidFill>
                <a:latin typeface="Segoe UI" panose="020B0502040204020203" pitchFamily="34" charset="0"/>
                <a:cs typeface="Segoe UI" panose="020B0502040204020203" pitchFamily="34" charset="0"/>
              </a:rPr>
              <a:t>Same Concept as Excel Slicers</a:t>
            </a:r>
          </a:p>
          <a:p>
            <a:pPr marL="0" indent="0" eaLnBrk="1" hangingPunct="1">
              <a:lnSpc>
                <a:spcPct val="90000"/>
              </a:lnSpc>
              <a:spcBef>
                <a:spcPts val="0"/>
              </a:spcBef>
              <a:spcAft>
                <a:spcPts val="900"/>
              </a:spcAft>
              <a:buNone/>
            </a:pPr>
            <a:r>
              <a:rPr lang="en-US" sz="2600" dirty="0">
                <a:solidFill>
                  <a:schemeClr val="tx1"/>
                </a:solidFill>
                <a:latin typeface="Segoe UI" panose="020B0502040204020203" pitchFamily="34" charset="0"/>
                <a:cs typeface="Segoe UI" panose="020B0502040204020203" pitchFamily="34" charset="0"/>
              </a:rPr>
              <a:t>Visual Report Filter</a:t>
            </a:r>
          </a:p>
          <a:p>
            <a:pPr marL="0" indent="0" eaLnBrk="1" hangingPunct="1">
              <a:lnSpc>
                <a:spcPct val="90000"/>
              </a:lnSpc>
              <a:spcBef>
                <a:spcPts val="0"/>
              </a:spcBef>
              <a:spcAft>
                <a:spcPts val="900"/>
              </a:spcAft>
              <a:buNone/>
            </a:pPr>
            <a:endParaRPr lang="en-US" sz="1100" dirty="0">
              <a:solidFill>
                <a:schemeClr val="tx1"/>
              </a:solidFill>
              <a:latin typeface="Segoe UI" panose="020B0502040204020203" pitchFamily="34" charset="0"/>
              <a:cs typeface="Segoe UI" panose="020B0502040204020203" pitchFamily="34" charset="0"/>
            </a:endParaRPr>
          </a:p>
          <a:p>
            <a:pPr marL="0" indent="0" eaLnBrk="1" hangingPunct="1">
              <a:lnSpc>
                <a:spcPct val="90000"/>
              </a:lnSpc>
              <a:spcBef>
                <a:spcPts val="0"/>
              </a:spcBef>
              <a:spcAft>
                <a:spcPts val="900"/>
              </a:spcAft>
              <a:buNone/>
            </a:pPr>
            <a:r>
              <a:rPr lang="en-US" sz="4000" dirty="0">
                <a:solidFill>
                  <a:schemeClr val="accent5">
                    <a:lumMod val="75000"/>
                  </a:schemeClr>
                </a:solidFill>
                <a:latin typeface="Segoe UI Light" panose="020B0502040204020203" pitchFamily="34" charset="0"/>
                <a:cs typeface="Segoe UI Light" panose="020B0502040204020203" pitchFamily="34" charset="0"/>
              </a:rPr>
              <a:t>Cascading Slicers</a:t>
            </a:r>
          </a:p>
          <a:p>
            <a:pPr marL="0" indent="0" eaLnBrk="1" hangingPunct="1">
              <a:lnSpc>
                <a:spcPct val="90000"/>
              </a:lnSpc>
              <a:spcBef>
                <a:spcPts val="0"/>
              </a:spcBef>
              <a:spcAft>
                <a:spcPts val="900"/>
              </a:spcAft>
              <a:buNone/>
            </a:pPr>
            <a:r>
              <a:rPr lang="en-US" sz="2600" dirty="0">
                <a:solidFill>
                  <a:schemeClr val="tx1"/>
                </a:solidFill>
                <a:latin typeface="Segoe UI" panose="020B0502040204020203" pitchFamily="34" charset="0"/>
                <a:cs typeface="Segoe UI" panose="020B0502040204020203" pitchFamily="34" charset="0"/>
              </a:rPr>
              <a:t>Filters Secondary Slicers to Only Show Related Rows</a:t>
            </a:r>
            <a:endParaRPr lang="en-US" sz="1100" dirty="0">
              <a:solidFill>
                <a:schemeClr val="tx1"/>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pPr algn="l"/>
            <a:r>
              <a:rPr lang="en-US" sz="5400" dirty="0">
                <a:latin typeface="Segoe UI Light" panose="020B0502040204020203" pitchFamily="34" charset="0"/>
                <a:cs typeface="Segoe UI Light" panose="020B0502040204020203" pitchFamily="34" charset="0"/>
              </a:rPr>
              <a:t>Using Slicers for Filtering</a:t>
            </a:r>
          </a:p>
        </p:txBody>
      </p:sp>
      <p:sp>
        <p:nvSpPr>
          <p:cNvPr id="8" name="TextBox 7"/>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11</a:t>
            </a:r>
          </a:p>
        </p:txBody>
      </p:sp>
      <p:pic>
        <p:nvPicPr>
          <p:cNvPr id="9" name="Picture 8"/>
          <p:cNvPicPr>
            <a:picLocks noChangeAspect="1"/>
          </p:cNvPicPr>
          <p:nvPr/>
        </p:nvPicPr>
        <p:blipFill>
          <a:blip r:embed="rId3"/>
          <a:stretch>
            <a:fillRect/>
          </a:stretch>
        </p:blipFill>
        <p:spPr>
          <a:xfrm>
            <a:off x="5858614" y="1447800"/>
            <a:ext cx="5805768" cy="2990850"/>
          </a:xfrm>
          <a:prstGeom prst="rect">
            <a:avLst/>
          </a:prstGeom>
        </p:spPr>
      </p:pic>
      <p:pic>
        <p:nvPicPr>
          <p:cNvPr id="4" name="Picture 3"/>
          <p:cNvPicPr>
            <a:picLocks noChangeAspect="1"/>
          </p:cNvPicPr>
          <p:nvPr/>
        </p:nvPicPr>
        <p:blipFill>
          <a:blip r:embed="rId4"/>
          <a:stretch>
            <a:fillRect/>
          </a:stretch>
        </p:blipFill>
        <p:spPr>
          <a:xfrm>
            <a:off x="7315200" y="5083543"/>
            <a:ext cx="2305058" cy="861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178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F294D-2DB4-4FC9-B79F-E1CE38FA28A0}"/>
              </a:ext>
            </a:extLst>
          </p:cNvPr>
          <p:cNvSpPr>
            <a:spLocks noGrp="1"/>
          </p:cNvSpPr>
          <p:nvPr>
            <p:ph sz="half" idx="1"/>
          </p:nvPr>
        </p:nvSpPr>
        <p:spPr>
          <a:xfrm>
            <a:off x="449036" y="1825625"/>
            <a:ext cx="6256564" cy="4351338"/>
          </a:xfrm>
        </p:spPr>
        <p:txBody>
          <a:bodyPr/>
          <a:lstStyle/>
          <a:p>
            <a:r>
              <a:rPr lang="en-US" dirty="0"/>
              <a:t>Be emailed when data changes</a:t>
            </a:r>
          </a:p>
          <a:p>
            <a:endParaRPr lang="en-US" dirty="0"/>
          </a:p>
          <a:p>
            <a:r>
              <a:rPr lang="en-US" dirty="0"/>
              <a:t>Select the report page to monitor	</a:t>
            </a:r>
          </a:p>
        </p:txBody>
      </p:sp>
      <p:sp>
        <p:nvSpPr>
          <p:cNvPr id="3" name="Title 2">
            <a:extLst>
              <a:ext uri="{FF2B5EF4-FFF2-40B4-BE49-F238E27FC236}">
                <a16:creationId xmlns:a16="http://schemas.microsoft.com/office/drawing/2014/main" id="{DCE246B3-2CA9-4D00-84A0-0A296E7D9BC8}"/>
              </a:ext>
            </a:extLst>
          </p:cNvPr>
          <p:cNvSpPr>
            <a:spLocks noGrp="1"/>
          </p:cNvSpPr>
          <p:nvPr>
            <p:ph type="title"/>
          </p:nvPr>
        </p:nvSpPr>
        <p:spPr/>
        <p:txBody>
          <a:bodyPr/>
          <a:lstStyle/>
          <a:p>
            <a:r>
              <a:rPr lang="en-US" dirty="0"/>
              <a:t>Subscriptions</a:t>
            </a:r>
          </a:p>
        </p:txBody>
      </p:sp>
      <p:pic>
        <p:nvPicPr>
          <p:cNvPr id="4" name="Picture 3">
            <a:extLst>
              <a:ext uri="{FF2B5EF4-FFF2-40B4-BE49-F238E27FC236}">
                <a16:creationId xmlns:a16="http://schemas.microsoft.com/office/drawing/2014/main" id="{2B50829A-0534-462C-8E3F-E045526F9829}"/>
              </a:ext>
            </a:extLst>
          </p:cNvPr>
          <p:cNvPicPr>
            <a:picLocks noChangeAspect="1"/>
          </p:cNvPicPr>
          <p:nvPr/>
        </p:nvPicPr>
        <p:blipFill>
          <a:blip r:embed="rId2"/>
          <a:stretch>
            <a:fillRect/>
          </a:stretch>
        </p:blipFill>
        <p:spPr>
          <a:xfrm>
            <a:off x="7772400" y="1203083"/>
            <a:ext cx="4286439" cy="4997144"/>
          </a:xfrm>
          <a:prstGeom prst="rect">
            <a:avLst/>
          </a:prstGeom>
        </p:spPr>
      </p:pic>
    </p:spTree>
    <p:extLst>
      <p:ext uri="{BB962C8B-B14F-4D97-AF65-F5344CB8AC3E}">
        <p14:creationId xmlns:p14="http://schemas.microsoft.com/office/powerpoint/2010/main" val="925925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51B3D-0D3D-4938-84BA-0C17643F0BE1}"/>
              </a:ext>
            </a:extLst>
          </p:cNvPr>
          <p:cNvSpPr>
            <a:spLocks noGrp="1"/>
          </p:cNvSpPr>
          <p:nvPr>
            <p:ph sz="half" idx="1"/>
          </p:nvPr>
        </p:nvSpPr>
        <p:spPr>
          <a:xfrm>
            <a:off x="449036" y="1600199"/>
            <a:ext cx="9456964" cy="4267201"/>
          </a:xfrm>
        </p:spPr>
        <p:txBody>
          <a:bodyPr/>
          <a:lstStyle/>
          <a:p>
            <a:r>
              <a:rPr lang="en-US" dirty="0"/>
              <a:t>Export to Power Point and SharePoint</a:t>
            </a:r>
          </a:p>
        </p:txBody>
      </p:sp>
      <p:sp>
        <p:nvSpPr>
          <p:cNvPr id="3" name="Title 2">
            <a:extLst>
              <a:ext uri="{FF2B5EF4-FFF2-40B4-BE49-F238E27FC236}">
                <a16:creationId xmlns:a16="http://schemas.microsoft.com/office/drawing/2014/main" id="{F4CD1DB4-297C-4CAD-B63E-414F1447EEAE}"/>
              </a:ext>
            </a:extLst>
          </p:cNvPr>
          <p:cNvSpPr>
            <a:spLocks noGrp="1"/>
          </p:cNvSpPr>
          <p:nvPr>
            <p:ph type="title"/>
          </p:nvPr>
        </p:nvSpPr>
        <p:spPr/>
        <p:txBody>
          <a:bodyPr/>
          <a:lstStyle/>
          <a:p>
            <a:r>
              <a:rPr lang="en-US" dirty="0"/>
              <a:t>Export</a:t>
            </a:r>
          </a:p>
        </p:txBody>
      </p:sp>
      <p:pic>
        <p:nvPicPr>
          <p:cNvPr id="4" name="Picture 3">
            <a:extLst>
              <a:ext uri="{FF2B5EF4-FFF2-40B4-BE49-F238E27FC236}">
                <a16:creationId xmlns:a16="http://schemas.microsoft.com/office/drawing/2014/main" id="{40571CC9-FA0C-4A2A-B0F4-54ABCDCB628C}"/>
              </a:ext>
            </a:extLst>
          </p:cNvPr>
          <p:cNvPicPr>
            <a:picLocks noChangeAspect="1"/>
          </p:cNvPicPr>
          <p:nvPr/>
        </p:nvPicPr>
        <p:blipFill>
          <a:blip r:embed="rId2"/>
          <a:stretch>
            <a:fillRect/>
          </a:stretch>
        </p:blipFill>
        <p:spPr>
          <a:xfrm>
            <a:off x="665747" y="3019498"/>
            <a:ext cx="4603941" cy="2847902"/>
          </a:xfrm>
          <a:prstGeom prst="rect">
            <a:avLst/>
          </a:prstGeom>
        </p:spPr>
      </p:pic>
      <p:pic>
        <p:nvPicPr>
          <p:cNvPr id="5" name="Picture 4">
            <a:extLst>
              <a:ext uri="{FF2B5EF4-FFF2-40B4-BE49-F238E27FC236}">
                <a16:creationId xmlns:a16="http://schemas.microsoft.com/office/drawing/2014/main" id="{D79D8DAC-C48B-4F2D-A3E7-F5EBCD17E3ED}"/>
              </a:ext>
            </a:extLst>
          </p:cNvPr>
          <p:cNvPicPr>
            <a:picLocks noChangeAspect="1"/>
          </p:cNvPicPr>
          <p:nvPr/>
        </p:nvPicPr>
        <p:blipFill>
          <a:blip r:embed="rId3"/>
          <a:stretch>
            <a:fillRect/>
          </a:stretch>
        </p:blipFill>
        <p:spPr>
          <a:xfrm>
            <a:off x="5683618" y="2994689"/>
            <a:ext cx="6175781" cy="2809322"/>
          </a:xfrm>
          <a:prstGeom prst="rect">
            <a:avLst/>
          </a:prstGeom>
        </p:spPr>
      </p:pic>
    </p:spTree>
    <p:extLst>
      <p:ext uri="{BB962C8B-B14F-4D97-AF65-F5344CB8AC3E}">
        <p14:creationId xmlns:p14="http://schemas.microsoft.com/office/powerpoint/2010/main" val="79084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736" y="1198562"/>
            <a:ext cx="11103428" cy="5202237"/>
          </a:xfrm>
        </p:spPr>
        <p:txBody>
          <a:bodyPr numCol="2">
            <a:normAutofit lnSpcReduction="10000"/>
          </a:bodyPr>
          <a:lstStyle/>
          <a:p>
            <a:pPr>
              <a:lnSpc>
                <a:spcPct val="150000"/>
              </a:lnSpc>
            </a:pPr>
            <a:r>
              <a:rPr lang="en-US" sz="4000" dirty="0"/>
              <a:t>Power BI Service Basics</a:t>
            </a:r>
          </a:p>
          <a:p>
            <a:pPr>
              <a:lnSpc>
                <a:spcPct val="150000"/>
              </a:lnSpc>
            </a:pPr>
            <a:r>
              <a:rPr lang="en-US" sz="4000" dirty="0"/>
              <a:t>Working with Datasets</a:t>
            </a:r>
          </a:p>
          <a:p>
            <a:pPr>
              <a:lnSpc>
                <a:spcPct val="150000"/>
              </a:lnSpc>
            </a:pPr>
            <a:r>
              <a:rPr lang="en-US" sz="4000" dirty="0"/>
              <a:t>Working with Reports</a:t>
            </a:r>
          </a:p>
          <a:p>
            <a:pPr>
              <a:lnSpc>
                <a:spcPct val="150000"/>
              </a:lnSpc>
            </a:pPr>
            <a:r>
              <a:rPr lang="en-US" sz="4000" dirty="0"/>
              <a:t>Excel Integration</a:t>
            </a:r>
          </a:p>
          <a:p>
            <a:pPr>
              <a:lnSpc>
                <a:spcPct val="150000"/>
              </a:lnSpc>
            </a:pPr>
            <a:r>
              <a:rPr lang="en-US" sz="4000" dirty="0"/>
              <a:t>Mobile Power BI</a:t>
            </a:r>
          </a:p>
          <a:p>
            <a:pPr>
              <a:lnSpc>
                <a:spcPct val="150000"/>
              </a:lnSpc>
            </a:pPr>
            <a:endParaRPr lang="en-US" sz="4000" dirty="0"/>
          </a:p>
          <a:p>
            <a:pPr marL="0" indent="0" eaLnBrk="1" hangingPunct="1">
              <a:lnSpc>
                <a:spcPct val="150000"/>
              </a:lnSpc>
              <a:spcBef>
                <a:spcPts val="0"/>
              </a:spcBef>
              <a:spcAft>
                <a:spcPts val="900"/>
              </a:spcAft>
              <a:buNone/>
            </a:pPr>
            <a:endParaRPr lang="en-US" sz="4000" dirty="0"/>
          </a:p>
        </p:txBody>
      </p:sp>
      <p:sp>
        <p:nvSpPr>
          <p:cNvPr id="2" name="Title 1"/>
          <p:cNvSpPr>
            <a:spLocks noGrp="1"/>
          </p:cNvSpPr>
          <p:nvPr>
            <p:ph type="title"/>
          </p:nvPr>
        </p:nvSpPr>
        <p:spPr/>
        <p:txBody>
          <a:bodyPr>
            <a:noAutofit/>
          </a:bodyPr>
          <a:lstStyle/>
          <a:p>
            <a:pPr algn="l"/>
            <a:r>
              <a:rPr lang="en-US" sz="5400" dirty="0">
                <a:latin typeface="Segoe UI Light" panose="020B0502040204020203" pitchFamily="34" charset="0"/>
                <a:cs typeface="Segoe UI Light" panose="020B0502040204020203" pitchFamily="34" charset="0"/>
              </a:rPr>
              <a:t>Agenda</a:t>
            </a:r>
            <a:endParaRPr lang="en-US" sz="2800" dirty="0">
              <a:latin typeface="Segoe UI Light" panose="020B0502040204020203" pitchFamily="34" charset="0"/>
              <a:cs typeface="Segoe UI Light" panose="020B050204020402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304" y="4246563"/>
            <a:ext cx="1808860" cy="1905000"/>
          </a:xfrm>
          <a:prstGeom prst="rect">
            <a:avLst/>
          </a:prstGeom>
        </p:spPr>
      </p:pic>
    </p:spTree>
    <p:extLst>
      <p:ext uri="{BB962C8B-B14F-4D97-AF65-F5344CB8AC3E}">
        <p14:creationId xmlns:p14="http://schemas.microsoft.com/office/powerpoint/2010/main" val="1188548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7801" y="2898320"/>
            <a:ext cx="9320892" cy="1551215"/>
          </a:xfrm>
        </p:spPr>
        <p:txBody>
          <a:bodyPr/>
          <a:lstStyle/>
          <a:p>
            <a:r>
              <a:rPr lang="en-US" dirty="0">
                <a:latin typeface="Segoe UI Light" panose="020B0502040204020203" pitchFamily="34" charset="0"/>
                <a:cs typeface="Segoe UI Light" panose="020B0502040204020203" pitchFamily="34" charset="0"/>
              </a:rPr>
              <a:t>Using Drilldowns, Slicers and Filters to Filter Reports</a:t>
            </a:r>
          </a:p>
        </p:txBody>
      </p:sp>
    </p:spTree>
    <p:extLst>
      <p:ext uri="{BB962C8B-B14F-4D97-AF65-F5344CB8AC3E}">
        <p14:creationId xmlns:p14="http://schemas.microsoft.com/office/powerpoint/2010/main" val="1931330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Using and Creating Dashboards</a:t>
            </a:r>
          </a:p>
        </p:txBody>
      </p:sp>
      <p:sp>
        <p:nvSpPr>
          <p:cNvPr id="3" name="Content Placeholder 2"/>
          <p:cNvSpPr>
            <a:spLocks noGrp="1"/>
          </p:cNvSpPr>
          <p:nvPr>
            <p:ph sz="quarter" idx="12"/>
          </p:nvPr>
        </p:nvSpPr>
        <p:spPr>
          <a:xfrm>
            <a:off x="898410" y="3048000"/>
            <a:ext cx="10310813" cy="2209800"/>
          </a:xfrm>
        </p:spPr>
        <p:txBody>
          <a:bodyPr>
            <a:noAutofit/>
          </a:bodyPr>
          <a:lstStyle/>
          <a:p>
            <a:r>
              <a:rPr lang="en-US" sz="2800" dirty="0"/>
              <a:t>Using a dashboard</a:t>
            </a:r>
          </a:p>
          <a:p>
            <a:r>
              <a:rPr lang="en-US" sz="2800" dirty="0"/>
              <a:t>Creating your own dashboard</a:t>
            </a:r>
          </a:p>
          <a:p>
            <a:r>
              <a:rPr lang="en-US" sz="2800" dirty="0"/>
              <a:t>Sharing a dashboard</a:t>
            </a:r>
          </a:p>
          <a:p>
            <a:endParaRPr lang="en-US" sz="2800" dirty="0"/>
          </a:p>
        </p:txBody>
      </p:sp>
    </p:spTree>
    <p:extLst>
      <p:ext uri="{BB962C8B-B14F-4D97-AF65-F5344CB8AC3E}">
        <p14:creationId xmlns:p14="http://schemas.microsoft.com/office/powerpoint/2010/main" val="3281319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37F302-0A54-427F-A27D-895E07427657}"/>
              </a:ext>
            </a:extLst>
          </p:cNvPr>
          <p:cNvSpPr>
            <a:spLocks noGrp="1"/>
          </p:cNvSpPr>
          <p:nvPr>
            <p:ph sz="half" idx="1"/>
          </p:nvPr>
        </p:nvSpPr>
        <p:spPr>
          <a:xfrm>
            <a:off x="449036" y="1825625"/>
            <a:ext cx="3665764" cy="4351338"/>
          </a:xfrm>
        </p:spPr>
        <p:txBody>
          <a:bodyPr/>
          <a:lstStyle/>
          <a:p>
            <a:r>
              <a:rPr lang="en-US" dirty="0"/>
              <a:t>Brings together lots of reports into one view.</a:t>
            </a:r>
          </a:p>
          <a:p>
            <a:endParaRPr lang="en-US" dirty="0"/>
          </a:p>
          <a:p>
            <a:r>
              <a:rPr lang="en-US" dirty="0"/>
              <a:t>Drills into reports</a:t>
            </a:r>
          </a:p>
        </p:txBody>
      </p:sp>
      <p:sp>
        <p:nvSpPr>
          <p:cNvPr id="4" name="Title 3">
            <a:extLst>
              <a:ext uri="{FF2B5EF4-FFF2-40B4-BE49-F238E27FC236}">
                <a16:creationId xmlns:a16="http://schemas.microsoft.com/office/drawing/2014/main" id="{C8148E34-D836-4B5A-81CD-82E2304B73B8}"/>
              </a:ext>
            </a:extLst>
          </p:cNvPr>
          <p:cNvSpPr>
            <a:spLocks noGrp="1"/>
          </p:cNvSpPr>
          <p:nvPr>
            <p:ph type="title"/>
          </p:nvPr>
        </p:nvSpPr>
        <p:spPr/>
        <p:txBody>
          <a:bodyPr/>
          <a:lstStyle/>
          <a:p>
            <a:r>
              <a:rPr lang="en-US" dirty="0"/>
              <a:t>Dashboards</a:t>
            </a:r>
          </a:p>
        </p:txBody>
      </p:sp>
      <p:pic>
        <p:nvPicPr>
          <p:cNvPr id="6" name="Picture 5">
            <a:extLst>
              <a:ext uri="{FF2B5EF4-FFF2-40B4-BE49-F238E27FC236}">
                <a16:creationId xmlns:a16="http://schemas.microsoft.com/office/drawing/2014/main" id="{3F7B76AD-0C3A-42B5-B4D9-FBF3605967D1}"/>
              </a:ext>
            </a:extLst>
          </p:cNvPr>
          <p:cNvPicPr>
            <a:picLocks noChangeAspect="1"/>
          </p:cNvPicPr>
          <p:nvPr/>
        </p:nvPicPr>
        <p:blipFill>
          <a:blip r:embed="rId2"/>
          <a:stretch>
            <a:fillRect/>
          </a:stretch>
        </p:blipFill>
        <p:spPr>
          <a:xfrm>
            <a:off x="4495800" y="1524000"/>
            <a:ext cx="7585363" cy="4572000"/>
          </a:xfrm>
          <a:prstGeom prst="rect">
            <a:avLst/>
          </a:prstGeom>
        </p:spPr>
      </p:pic>
    </p:spTree>
    <p:extLst>
      <p:ext uri="{BB962C8B-B14F-4D97-AF65-F5344CB8AC3E}">
        <p14:creationId xmlns:p14="http://schemas.microsoft.com/office/powerpoint/2010/main" val="297812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Q&amp;A – Talking to your dashboard</a:t>
            </a:r>
          </a:p>
        </p:txBody>
      </p:sp>
      <p:sp>
        <p:nvSpPr>
          <p:cNvPr id="3" name="Content Placeholder 2"/>
          <p:cNvSpPr>
            <a:spLocks noGrp="1"/>
          </p:cNvSpPr>
          <p:nvPr>
            <p:ph sz="quarter" idx="12"/>
          </p:nvPr>
        </p:nvSpPr>
        <p:spPr>
          <a:xfrm>
            <a:off x="898410" y="3048000"/>
            <a:ext cx="10310813" cy="2209800"/>
          </a:xfrm>
        </p:spPr>
        <p:txBody>
          <a:bodyPr>
            <a:noAutofit/>
          </a:bodyPr>
          <a:lstStyle/>
          <a:p>
            <a:r>
              <a:rPr lang="en-US" sz="2800" dirty="0"/>
              <a:t>Asking questions of your data</a:t>
            </a:r>
          </a:p>
          <a:p>
            <a:r>
              <a:rPr lang="en-US" sz="2800" dirty="0"/>
              <a:t>Creating featured questions</a:t>
            </a:r>
          </a:p>
          <a:p>
            <a:r>
              <a:rPr lang="en-US" sz="2800" dirty="0"/>
              <a:t>Refining the results</a:t>
            </a:r>
          </a:p>
          <a:p>
            <a:endParaRPr lang="en-US" sz="2800" dirty="0"/>
          </a:p>
        </p:txBody>
      </p:sp>
    </p:spTree>
    <p:extLst>
      <p:ext uri="{BB962C8B-B14F-4D97-AF65-F5344CB8AC3E}">
        <p14:creationId xmlns:p14="http://schemas.microsoft.com/office/powerpoint/2010/main" val="1746572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49035" y="1825625"/>
            <a:ext cx="5342165" cy="4351338"/>
          </a:xfrm>
        </p:spPr>
        <p:txBody>
          <a:bodyPr>
            <a:normAutofit fontScale="92500" lnSpcReduction="10000"/>
          </a:bodyPr>
          <a:lstStyle/>
          <a:p>
            <a:r>
              <a:rPr lang="en-US" dirty="0"/>
              <a:t>User Experience</a:t>
            </a:r>
          </a:p>
          <a:p>
            <a:pPr lvl="1"/>
            <a:r>
              <a:rPr lang="en-US" dirty="0"/>
              <a:t>Type questions in plain English</a:t>
            </a:r>
          </a:p>
          <a:p>
            <a:pPr lvl="1"/>
            <a:r>
              <a:rPr lang="en-US" dirty="0"/>
              <a:t>Power BI Q&amp;A will return the answer</a:t>
            </a:r>
          </a:p>
          <a:p>
            <a:pPr lvl="1"/>
            <a:endParaRPr lang="en-US" sz="500" dirty="0"/>
          </a:p>
          <a:p>
            <a:pPr lvl="1"/>
            <a:r>
              <a:rPr lang="en-US" dirty="0"/>
              <a:t>Filters, sorting, aggregates and grouping all work based on key words in your questions</a:t>
            </a:r>
          </a:p>
          <a:p>
            <a:pPr lvl="1"/>
            <a:endParaRPr lang="en-US" sz="500" dirty="0"/>
          </a:p>
          <a:p>
            <a:pPr lvl="1"/>
            <a:r>
              <a:rPr lang="en-US" dirty="0"/>
              <a:t>Uses Natural Query Language to return results</a:t>
            </a:r>
          </a:p>
          <a:p>
            <a:endParaRPr lang="en-US" sz="500" dirty="0"/>
          </a:p>
          <a:p>
            <a:r>
              <a:rPr lang="en-US" dirty="0"/>
              <a:t>Results</a:t>
            </a:r>
          </a:p>
          <a:p>
            <a:pPr lvl="1"/>
            <a:r>
              <a:rPr lang="en-US" dirty="0"/>
              <a:t>Pin the results to your dashboard</a:t>
            </a:r>
          </a:p>
        </p:txBody>
      </p:sp>
      <p:sp>
        <p:nvSpPr>
          <p:cNvPr id="4" name="Title 3"/>
          <p:cNvSpPr>
            <a:spLocks noGrp="1"/>
          </p:cNvSpPr>
          <p:nvPr>
            <p:ph type="title"/>
          </p:nvPr>
        </p:nvSpPr>
        <p:spPr/>
        <p:txBody>
          <a:bodyPr/>
          <a:lstStyle/>
          <a:p>
            <a:r>
              <a:rPr lang="en-US" dirty="0"/>
              <a:t>User Interaction with Q&amp;A</a:t>
            </a:r>
          </a:p>
        </p:txBody>
      </p:sp>
      <p:pic>
        <p:nvPicPr>
          <p:cNvPr id="7" name="Picture 6"/>
          <p:cNvPicPr>
            <a:picLocks noChangeAspect="1"/>
          </p:cNvPicPr>
          <p:nvPr/>
        </p:nvPicPr>
        <p:blipFill>
          <a:blip r:embed="rId3"/>
          <a:stretch>
            <a:fillRect/>
          </a:stretch>
        </p:blipFill>
        <p:spPr>
          <a:xfrm>
            <a:off x="7236641" y="1295432"/>
            <a:ext cx="3371429" cy="266667"/>
          </a:xfrm>
          <a:prstGeom prst="rect">
            <a:avLst/>
          </a:prstGeom>
        </p:spPr>
      </p:pic>
      <p:pic>
        <p:nvPicPr>
          <p:cNvPr id="8" name="Picture 7"/>
          <p:cNvPicPr>
            <a:picLocks noChangeAspect="1"/>
          </p:cNvPicPr>
          <p:nvPr/>
        </p:nvPicPr>
        <p:blipFill>
          <a:blip r:embed="rId4"/>
          <a:stretch>
            <a:fillRect/>
          </a:stretch>
        </p:blipFill>
        <p:spPr>
          <a:xfrm>
            <a:off x="6108071" y="1676400"/>
            <a:ext cx="5628571" cy="4471747"/>
          </a:xfrm>
          <a:prstGeom prst="rect">
            <a:avLst/>
          </a:prstGeom>
        </p:spPr>
      </p:pic>
    </p:spTree>
    <p:extLst>
      <p:ext uri="{BB962C8B-B14F-4D97-AF65-F5344CB8AC3E}">
        <p14:creationId xmlns:p14="http://schemas.microsoft.com/office/powerpoint/2010/main" val="1137793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0A3FB5-F9E7-4EBC-A73E-05228CA5E5D4}"/>
              </a:ext>
            </a:extLst>
          </p:cNvPr>
          <p:cNvSpPr>
            <a:spLocks noGrp="1"/>
          </p:cNvSpPr>
          <p:nvPr>
            <p:ph sz="half" idx="1"/>
          </p:nvPr>
        </p:nvSpPr>
        <p:spPr/>
        <p:txBody>
          <a:bodyPr/>
          <a:lstStyle/>
          <a:p>
            <a:r>
              <a:rPr lang="en-US" dirty="0"/>
              <a:t>Featured questions</a:t>
            </a:r>
          </a:p>
          <a:p>
            <a:endParaRPr lang="en-US" dirty="0"/>
          </a:p>
          <a:p>
            <a:r>
              <a:rPr lang="en-US" dirty="0"/>
              <a:t>Ask what you want</a:t>
            </a:r>
          </a:p>
          <a:p>
            <a:endParaRPr lang="en-US" dirty="0"/>
          </a:p>
          <a:p>
            <a:r>
              <a:rPr lang="en-US" dirty="0"/>
              <a:t>Ask how you want it</a:t>
            </a:r>
          </a:p>
          <a:p>
            <a:endParaRPr lang="en-US" dirty="0"/>
          </a:p>
          <a:p>
            <a:r>
              <a:rPr lang="en-US" dirty="0"/>
              <a:t>Refine</a:t>
            </a:r>
          </a:p>
        </p:txBody>
      </p:sp>
      <p:sp>
        <p:nvSpPr>
          <p:cNvPr id="3" name="Title 2">
            <a:extLst>
              <a:ext uri="{FF2B5EF4-FFF2-40B4-BE49-F238E27FC236}">
                <a16:creationId xmlns:a16="http://schemas.microsoft.com/office/drawing/2014/main" id="{5CF4C4C6-67E3-4B67-ABFC-47E47F85DEE0}"/>
              </a:ext>
            </a:extLst>
          </p:cNvPr>
          <p:cNvSpPr>
            <a:spLocks noGrp="1"/>
          </p:cNvSpPr>
          <p:nvPr>
            <p:ph type="title"/>
          </p:nvPr>
        </p:nvSpPr>
        <p:spPr/>
        <p:txBody>
          <a:bodyPr/>
          <a:lstStyle/>
          <a:p>
            <a:r>
              <a:rPr lang="en-US" dirty="0"/>
              <a:t>Using Q&amp;A</a:t>
            </a:r>
          </a:p>
        </p:txBody>
      </p:sp>
      <p:pic>
        <p:nvPicPr>
          <p:cNvPr id="4" name="Picture 3">
            <a:extLst>
              <a:ext uri="{FF2B5EF4-FFF2-40B4-BE49-F238E27FC236}">
                <a16:creationId xmlns:a16="http://schemas.microsoft.com/office/drawing/2014/main" id="{2C8EB547-3015-45F6-9D7E-4F76639E3E48}"/>
              </a:ext>
            </a:extLst>
          </p:cNvPr>
          <p:cNvPicPr>
            <a:picLocks noChangeAspect="1"/>
          </p:cNvPicPr>
          <p:nvPr/>
        </p:nvPicPr>
        <p:blipFill>
          <a:blip r:embed="rId3"/>
          <a:stretch>
            <a:fillRect/>
          </a:stretch>
        </p:blipFill>
        <p:spPr>
          <a:xfrm>
            <a:off x="5151226" y="1200802"/>
            <a:ext cx="7038949" cy="5105400"/>
          </a:xfrm>
          <a:prstGeom prst="rect">
            <a:avLst/>
          </a:prstGeom>
        </p:spPr>
      </p:pic>
    </p:spTree>
    <p:extLst>
      <p:ext uri="{BB962C8B-B14F-4D97-AF65-F5344CB8AC3E}">
        <p14:creationId xmlns:p14="http://schemas.microsoft.com/office/powerpoint/2010/main" val="2990411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latin typeface="Segoe UI Light" panose="020B0502040204020203" pitchFamily="34" charset="0"/>
                <a:cs typeface="Segoe UI Light" panose="020B0502040204020203" pitchFamily="34" charset="0"/>
              </a:rPr>
              <a:t>Working with Q&amp;A</a:t>
            </a:r>
          </a:p>
        </p:txBody>
      </p:sp>
    </p:spTree>
    <p:extLst>
      <p:ext uri="{BB962C8B-B14F-4D97-AF65-F5344CB8AC3E}">
        <p14:creationId xmlns:p14="http://schemas.microsoft.com/office/powerpoint/2010/main" val="292257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Mobile BI</a:t>
            </a:r>
          </a:p>
        </p:txBody>
      </p:sp>
      <p:sp>
        <p:nvSpPr>
          <p:cNvPr id="3" name="Content Placeholder 2"/>
          <p:cNvSpPr>
            <a:spLocks noGrp="1"/>
          </p:cNvSpPr>
          <p:nvPr>
            <p:ph sz="quarter" idx="12"/>
          </p:nvPr>
        </p:nvSpPr>
        <p:spPr>
          <a:xfrm>
            <a:off x="874963" y="3429000"/>
            <a:ext cx="10310813" cy="1905000"/>
          </a:xfrm>
        </p:spPr>
        <p:txBody>
          <a:bodyPr>
            <a:normAutofit lnSpcReduction="10000"/>
          </a:bodyPr>
          <a:lstStyle/>
          <a:p>
            <a:r>
              <a:rPr lang="en-US" sz="2800" dirty="0"/>
              <a:t>Power BI on Every Device</a:t>
            </a:r>
          </a:p>
          <a:p>
            <a:r>
              <a:rPr lang="en-US" sz="2800" dirty="0"/>
              <a:t>Using Mobile Annotations</a:t>
            </a:r>
          </a:p>
          <a:p>
            <a:r>
              <a:rPr lang="en-US" sz="2800" dirty="0"/>
              <a:t>Setting Favorite Visuals</a:t>
            </a:r>
          </a:p>
          <a:p>
            <a:r>
              <a:rPr lang="en-US" sz="2800" dirty="0"/>
              <a:t>Configuring Alerts</a:t>
            </a:r>
          </a:p>
        </p:txBody>
      </p:sp>
    </p:spTree>
    <p:extLst>
      <p:ext uri="{BB962C8B-B14F-4D97-AF65-F5344CB8AC3E}">
        <p14:creationId xmlns:p14="http://schemas.microsoft.com/office/powerpoint/2010/main" val="3986975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553200" y="1828800"/>
            <a:ext cx="4999264" cy="4348163"/>
          </a:xfrm>
        </p:spPr>
        <p:txBody>
          <a:bodyPr/>
          <a:lstStyle/>
          <a:p>
            <a:r>
              <a:rPr lang="en-US" dirty="0"/>
              <a:t>Stay Connected</a:t>
            </a:r>
          </a:p>
          <a:p>
            <a:pPr lvl="1"/>
            <a:r>
              <a:rPr lang="en-US" dirty="0"/>
              <a:t>Access dashboards using native mobile apps</a:t>
            </a:r>
          </a:p>
          <a:p>
            <a:pPr lvl="1"/>
            <a:endParaRPr lang="en-US" sz="500" dirty="0"/>
          </a:p>
          <a:p>
            <a:pPr lvl="1"/>
            <a:r>
              <a:rPr lang="en-US" dirty="0"/>
              <a:t>Set favorites for most important visuals</a:t>
            </a:r>
          </a:p>
          <a:p>
            <a:pPr lvl="1"/>
            <a:endParaRPr lang="en-US" sz="500" dirty="0"/>
          </a:p>
          <a:p>
            <a:pPr lvl="1"/>
            <a:r>
              <a:rPr lang="en-US" dirty="0"/>
              <a:t>Annotate visuals and share</a:t>
            </a:r>
          </a:p>
          <a:p>
            <a:pPr lvl="1"/>
            <a:endParaRPr lang="en-US" sz="500" dirty="0"/>
          </a:p>
          <a:p>
            <a:pPr lvl="1"/>
            <a:r>
              <a:rPr lang="en-US" dirty="0"/>
              <a:t>Configure alerts to get notifications</a:t>
            </a:r>
          </a:p>
        </p:txBody>
      </p:sp>
      <p:sp>
        <p:nvSpPr>
          <p:cNvPr id="4" name="Title 3"/>
          <p:cNvSpPr>
            <a:spLocks noGrp="1"/>
          </p:cNvSpPr>
          <p:nvPr>
            <p:ph type="title"/>
          </p:nvPr>
        </p:nvSpPr>
        <p:spPr/>
        <p:txBody>
          <a:bodyPr/>
          <a:lstStyle/>
          <a:p>
            <a:r>
              <a:rPr lang="en-US" dirty="0"/>
              <a:t>Power BI on Every Device</a:t>
            </a:r>
          </a:p>
        </p:txBody>
      </p:sp>
      <p:pic>
        <p:nvPicPr>
          <p:cNvPr id="7" name="Picture Placeholder 2"/>
          <p:cNvPicPr>
            <a:picLocks noChangeAspect="1"/>
          </p:cNvPicPr>
          <p:nvPr/>
        </p:nvPicPr>
        <p:blipFill rotWithShape="1">
          <a:blip r:embed="rId3">
            <a:extLst>
              <a:ext uri="{28A0092B-C50C-407E-A947-70E740481C1C}">
                <a14:useLocalDpi xmlns:a14="http://schemas.microsoft.com/office/drawing/2010/main" val="0"/>
              </a:ext>
            </a:extLst>
          </a:blip>
          <a:srcRect t="795" b="12805"/>
          <a:stretch/>
        </p:blipFill>
        <p:spPr>
          <a:xfrm>
            <a:off x="929640" y="1252929"/>
            <a:ext cx="4480560" cy="4385871"/>
          </a:xfrm>
          <a:prstGeom prst="rect">
            <a:avLst/>
          </a:prstGeom>
        </p:spPr>
      </p:pic>
      <p:pic>
        <p:nvPicPr>
          <p:cNvPr id="8" name="Picture 2" descr="http://blogs.msdn.com/resized-image.ashx/__size/170x0/__key/communityserver-blogs-components-weblogfiles/00-00-01-60-20/416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61475"/>
            <a:ext cx="1619250"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blogs.msdn.com/resized-image.ashx/__size/170x0/__key/communityserver-blogs-components-weblogfiles/00-00-01-60-20/8231.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5602" y="5761475"/>
            <a:ext cx="1619250" cy="415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blogs.msdn.com/resized-image.ashx/__size/170x0/__key/communityserver-blogs-components-weblogfiles/00-00-01-60-20/0825.0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4005" y="5761475"/>
            <a:ext cx="1619250" cy="4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87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49036" y="1825625"/>
            <a:ext cx="5265964" cy="4351338"/>
          </a:xfrm>
        </p:spPr>
        <p:txBody>
          <a:bodyPr>
            <a:normAutofit/>
          </a:bodyPr>
          <a:lstStyle/>
          <a:p>
            <a:r>
              <a:rPr lang="en-US" dirty="0"/>
              <a:t>Share with Others</a:t>
            </a:r>
          </a:p>
          <a:p>
            <a:pPr lvl="1"/>
            <a:r>
              <a:rPr lang="en-US" dirty="0"/>
              <a:t>Snapshots of tiles</a:t>
            </a:r>
          </a:p>
          <a:p>
            <a:pPr lvl="1"/>
            <a:r>
              <a:rPr lang="en-US" dirty="0"/>
              <a:t>Annotate visuals and share with anyone</a:t>
            </a:r>
          </a:p>
          <a:p>
            <a:pPr lvl="1"/>
            <a:endParaRPr lang="en-US" sz="500" dirty="0"/>
          </a:p>
          <a:p>
            <a:r>
              <a:rPr lang="en-US" dirty="0"/>
              <a:t>Annotations in Action</a:t>
            </a:r>
          </a:p>
          <a:p>
            <a:pPr lvl="1"/>
            <a:r>
              <a:rPr lang="en-US" dirty="0"/>
              <a:t>Tap Share</a:t>
            </a:r>
          </a:p>
          <a:p>
            <a:pPr lvl="1"/>
            <a:r>
              <a:rPr lang="en-US" dirty="0"/>
              <a:t>Add lines, text, or stamps</a:t>
            </a:r>
          </a:p>
          <a:p>
            <a:pPr lvl="1"/>
            <a:r>
              <a:rPr lang="en-US" dirty="0"/>
              <a:t>Mail to recipients</a:t>
            </a:r>
          </a:p>
        </p:txBody>
      </p:sp>
      <p:sp>
        <p:nvSpPr>
          <p:cNvPr id="3" name="Title 2"/>
          <p:cNvSpPr>
            <a:spLocks noGrp="1"/>
          </p:cNvSpPr>
          <p:nvPr>
            <p:ph type="title"/>
          </p:nvPr>
        </p:nvSpPr>
        <p:spPr/>
        <p:txBody>
          <a:bodyPr/>
          <a:lstStyle/>
          <a:p>
            <a:r>
              <a:rPr lang="en-US" dirty="0"/>
              <a:t>Using Mobile Annotations</a:t>
            </a:r>
          </a:p>
        </p:txBody>
      </p:sp>
      <p:pic>
        <p:nvPicPr>
          <p:cNvPr id="5122" name="Picture 2" descr="http://blogs.msdn.com/resized-image.ashx/__size/550x0/__key/communityserver-blogs-components-weblogfiles/00-00-01-60-20/6862.10_2D00_11_5F00_Share-Snapsho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09800"/>
            <a:ext cx="52387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4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Power BI Service Basics</a:t>
            </a:r>
          </a:p>
        </p:txBody>
      </p:sp>
      <p:sp>
        <p:nvSpPr>
          <p:cNvPr id="4" name="Content Placeholder 3"/>
          <p:cNvSpPr>
            <a:spLocks noGrp="1"/>
          </p:cNvSpPr>
          <p:nvPr>
            <p:ph sz="quarter" idx="12"/>
          </p:nvPr>
        </p:nvSpPr>
        <p:spPr>
          <a:xfrm>
            <a:off x="898410" y="3657600"/>
            <a:ext cx="10310813" cy="1600200"/>
          </a:xfrm>
        </p:spPr>
        <p:txBody>
          <a:bodyPr>
            <a:normAutofit/>
          </a:bodyPr>
          <a:lstStyle/>
          <a:p>
            <a:r>
              <a:rPr lang="en-US" sz="2800" dirty="0"/>
              <a:t>Getting Connected to the Power BI Service</a:t>
            </a:r>
          </a:p>
          <a:p>
            <a:r>
              <a:rPr lang="en-US" sz="2800" dirty="0"/>
              <a:t>Navigating through Power BI</a:t>
            </a:r>
          </a:p>
          <a:p>
            <a:r>
              <a:rPr lang="en-US" sz="2800" dirty="0"/>
              <a:t>Getting the environment ready for this class with samples</a:t>
            </a:r>
          </a:p>
        </p:txBody>
      </p:sp>
    </p:spTree>
    <p:extLst>
      <p:ext uri="{BB962C8B-B14F-4D97-AF65-F5344CB8AC3E}">
        <p14:creationId xmlns:p14="http://schemas.microsoft.com/office/powerpoint/2010/main" val="949747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48400" y="1805825"/>
            <a:ext cx="5189764" cy="4351338"/>
          </a:xfrm>
        </p:spPr>
        <p:txBody>
          <a:bodyPr>
            <a:normAutofit/>
          </a:bodyPr>
          <a:lstStyle/>
          <a:p>
            <a:r>
              <a:rPr lang="en-US" dirty="0"/>
              <a:t>Favorites Overview</a:t>
            </a:r>
          </a:p>
          <a:p>
            <a:pPr lvl="1"/>
            <a:r>
              <a:rPr lang="en-US" dirty="0"/>
              <a:t>Make it quick and easy to find the most important visuals</a:t>
            </a:r>
          </a:p>
          <a:p>
            <a:pPr lvl="1"/>
            <a:endParaRPr lang="en-US" sz="500" dirty="0"/>
          </a:p>
          <a:p>
            <a:pPr lvl="1"/>
            <a:r>
              <a:rPr lang="en-US" dirty="0"/>
              <a:t>Visuals appear in a separate “favorites” dashboard</a:t>
            </a:r>
          </a:p>
          <a:p>
            <a:endParaRPr lang="en-US" sz="500" dirty="0"/>
          </a:p>
          <a:p>
            <a:endParaRPr lang="en-US" sz="500" dirty="0"/>
          </a:p>
          <a:p>
            <a:r>
              <a:rPr lang="en-US" dirty="0"/>
              <a:t>Setting Favorites</a:t>
            </a:r>
          </a:p>
          <a:p>
            <a:pPr lvl="1"/>
            <a:r>
              <a:rPr lang="en-US" dirty="0"/>
              <a:t>Tap favorite icon</a:t>
            </a:r>
          </a:p>
          <a:p>
            <a:pPr lvl="1"/>
            <a:r>
              <a:rPr lang="en-US" dirty="0"/>
              <a:t>Then tap visuals to add</a:t>
            </a:r>
          </a:p>
        </p:txBody>
      </p:sp>
      <p:sp>
        <p:nvSpPr>
          <p:cNvPr id="3" name="Title 2"/>
          <p:cNvSpPr>
            <a:spLocks noGrp="1"/>
          </p:cNvSpPr>
          <p:nvPr>
            <p:ph type="title"/>
          </p:nvPr>
        </p:nvSpPr>
        <p:spPr/>
        <p:txBody>
          <a:bodyPr/>
          <a:lstStyle/>
          <a:p>
            <a:r>
              <a:rPr lang="en-US" dirty="0"/>
              <a:t>Setting Favorite Visuals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0574"/>
          <a:stretch/>
        </p:blipFill>
        <p:spPr>
          <a:xfrm>
            <a:off x="3276600" y="2336800"/>
            <a:ext cx="2589686" cy="365851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0574"/>
          <a:stretch/>
        </p:blipFill>
        <p:spPr>
          <a:xfrm>
            <a:off x="304800" y="1371600"/>
            <a:ext cx="2589686" cy="3658510"/>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flipV="1">
            <a:off x="2209800" y="1780425"/>
            <a:ext cx="457200" cy="55637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85561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04850" y="1600200"/>
            <a:ext cx="4694464" cy="4351338"/>
          </a:xfrm>
        </p:spPr>
        <p:txBody>
          <a:bodyPr>
            <a:normAutofit/>
          </a:bodyPr>
          <a:lstStyle/>
          <a:p>
            <a:r>
              <a:rPr lang="en-US" dirty="0"/>
              <a:t>Alerts Overview</a:t>
            </a:r>
          </a:p>
          <a:p>
            <a:pPr lvl="1"/>
            <a:r>
              <a:rPr lang="en-US" dirty="0"/>
              <a:t>Gain Insights no matter where you are</a:t>
            </a:r>
          </a:p>
          <a:p>
            <a:pPr lvl="1"/>
            <a:endParaRPr lang="en-US" sz="500" dirty="0"/>
          </a:p>
          <a:p>
            <a:pPr lvl="1"/>
            <a:r>
              <a:rPr lang="en-US" dirty="0"/>
              <a:t>Data driven push notifications</a:t>
            </a:r>
          </a:p>
          <a:p>
            <a:endParaRPr lang="en-US" sz="500" dirty="0"/>
          </a:p>
          <a:p>
            <a:endParaRPr lang="en-US" sz="500" dirty="0"/>
          </a:p>
          <a:p>
            <a:r>
              <a:rPr lang="en-US" dirty="0"/>
              <a:t>Setting Alerts</a:t>
            </a:r>
          </a:p>
          <a:p>
            <a:pPr lvl="1"/>
            <a:r>
              <a:rPr lang="en-US" dirty="0"/>
              <a:t>Only available on single number tiles</a:t>
            </a:r>
          </a:p>
          <a:p>
            <a:pPr lvl="1"/>
            <a:endParaRPr lang="en-US" sz="500" dirty="0"/>
          </a:p>
          <a:p>
            <a:pPr lvl="1"/>
            <a:r>
              <a:rPr lang="en-US" dirty="0"/>
              <a:t>Set data alert rules</a:t>
            </a:r>
          </a:p>
        </p:txBody>
      </p:sp>
      <p:sp>
        <p:nvSpPr>
          <p:cNvPr id="3" name="Title 2"/>
          <p:cNvSpPr>
            <a:spLocks noGrp="1"/>
          </p:cNvSpPr>
          <p:nvPr>
            <p:ph type="title"/>
          </p:nvPr>
        </p:nvSpPr>
        <p:spPr/>
        <p:txBody>
          <a:bodyPr/>
          <a:lstStyle/>
          <a:p>
            <a:r>
              <a:rPr lang="en-US" dirty="0"/>
              <a:t>Configuring Alerts</a:t>
            </a:r>
          </a:p>
        </p:txBody>
      </p:sp>
      <p:pic>
        <p:nvPicPr>
          <p:cNvPr id="4098" name="Picture 2" descr="http://blogs.msdn.com/resized-image.ashx/__size/550x0/__key/communityserver-blogs-components-weblogfiles/00-00-01-60-20/3618.7_2D00_8_5F00_Data-Change-Notific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1444"/>
            <a:ext cx="5238750" cy="22288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7696200" y="3029970"/>
            <a:ext cx="457200" cy="55637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27924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latin typeface="Segoe UI Light" panose="020B0502040204020203" pitchFamily="34" charset="0"/>
                <a:cs typeface="Segoe UI Light" panose="020B0502040204020203" pitchFamily="34" charset="0"/>
              </a:rPr>
              <a:t>Using and Phone Power BI Application</a:t>
            </a:r>
          </a:p>
        </p:txBody>
      </p:sp>
    </p:spTree>
    <p:extLst>
      <p:ext uri="{BB962C8B-B14F-4D97-AF65-F5344CB8AC3E}">
        <p14:creationId xmlns:p14="http://schemas.microsoft.com/office/powerpoint/2010/main" val="720263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p:txBody>
          <a:bodyPr>
            <a:noAutofit/>
          </a:bodyPr>
          <a:lstStyle/>
          <a:p>
            <a:r>
              <a:rPr lang="en-US" sz="2800" dirty="0"/>
              <a:t>The Power BI mobile experience is a native app for all devices.</a:t>
            </a:r>
          </a:p>
          <a:p>
            <a:r>
              <a:rPr lang="en-US" sz="2800" dirty="0"/>
              <a:t>You can create data alerts to be notified of data changes.</a:t>
            </a:r>
          </a:p>
          <a:p>
            <a:r>
              <a:rPr lang="en-US" sz="2800" dirty="0"/>
              <a:t>Add notes to dashboards with annotations.</a:t>
            </a:r>
          </a:p>
          <a:p>
            <a:endParaRPr lang="en-US" sz="1100" dirty="0"/>
          </a:p>
          <a:p>
            <a:endParaRPr lang="en-US" sz="1100" dirty="0"/>
          </a:p>
        </p:txBody>
      </p:sp>
      <p:sp>
        <p:nvSpPr>
          <p:cNvPr id="4" name="Title 3"/>
          <p:cNvSpPr>
            <a:spLocks noGrp="1"/>
          </p:cNvSpPr>
          <p:nvPr>
            <p:ph type="title"/>
          </p:nvPr>
        </p:nvSpPr>
        <p:spPr>
          <a:xfrm>
            <a:off x="419533" y="103868"/>
            <a:ext cx="10800917" cy="1063625"/>
          </a:xfrm>
        </p:spPr>
        <p:txBody>
          <a:bodyPr/>
          <a:lstStyle/>
          <a:p>
            <a:pPr algn="l" eaLnBrk="1" hangingPunct="1">
              <a:lnSpc>
                <a:spcPct val="90000"/>
              </a:lnSpc>
            </a:pPr>
            <a:r>
              <a:rPr lang="en-US" sz="5400" dirty="0">
                <a:latin typeface="Segoe UI Light" panose="020B0502040204020203" pitchFamily="34" charset="0"/>
                <a:cs typeface="Segoe UI Light" panose="020B0502040204020203" pitchFamily="34" charset="0"/>
              </a:rPr>
              <a:t>Review</a:t>
            </a:r>
          </a:p>
        </p:txBody>
      </p:sp>
      <p:sp>
        <p:nvSpPr>
          <p:cNvPr id="114" name="Rounded Rectangle 4"/>
          <p:cNvSpPr/>
          <p:nvPr/>
        </p:nvSpPr>
        <p:spPr>
          <a:xfrm>
            <a:off x="419533" y="5467301"/>
            <a:ext cx="2243445" cy="388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algn="ctr" defTabSz="1200150">
              <a:lnSpc>
                <a:spcPct val="90000"/>
              </a:lnSpc>
              <a:spcAft>
                <a:spcPct val="35000"/>
              </a:spcAft>
            </a:pPr>
            <a:r>
              <a:rPr lang="en-US" sz="2700" b="1" dirty="0"/>
              <a:t>Data Explorer</a:t>
            </a:r>
          </a:p>
        </p:txBody>
      </p:sp>
      <p:sp>
        <p:nvSpPr>
          <p:cNvPr id="135" name="TextBox 134"/>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a:t>
            </a:r>
          </a:p>
        </p:txBody>
      </p:sp>
      <p:pic>
        <p:nvPicPr>
          <p:cNvPr id="3" name="Picture 2" descr="A screenshot of a cell phone&#10;&#10;Description automatically generated">
            <a:extLst>
              <a:ext uri="{FF2B5EF4-FFF2-40B4-BE49-F238E27FC236}">
                <a16:creationId xmlns:a16="http://schemas.microsoft.com/office/drawing/2014/main" id="{7C279F46-A38C-4AC5-BDEA-60E971542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95"/>
            <a:ext cx="12191999" cy="6162967"/>
          </a:xfrm>
          <a:prstGeom prst="rect">
            <a:avLst/>
          </a:prstGeom>
        </p:spPr>
      </p:pic>
    </p:spTree>
    <p:extLst>
      <p:ext uri="{BB962C8B-B14F-4D97-AF65-F5344CB8AC3E}">
        <p14:creationId xmlns:p14="http://schemas.microsoft.com/office/powerpoint/2010/main" val="171736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376380" y="1524000"/>
            <a:ext cx="4424219" cy="4572000"/>
          </a:xfrm>
        </p:spPr>
        <p:txBody>
          <a:bodyPr>
            <a:noAutofit/>
          </a:bodyPr>
          <a:lstStyle/>
          <a:p>
            <a:pPr marL="0" lvl="0" indent="0">
              <a:buNone/>
            </a:pPr>
            <a:endParaRPr lang="en-US" sz="900" dirty="0">
              <a:latin typeface="Segoe UI Light" panose="020B0502040204020203" pitchFamily="34" charset="0"/>
              <a:cs typeface="Segoe UI Light" panose="020B0502040204020203" pitchFamily="34" charset="0"/>
            </a:endParaRPr>
          </a:p>
          <a:p>
            <a:pPr marL="0" lvl="0" indent="0">
              <a:buNone/>
            </a:pPr>
            <a:r>
              <a:rPr lang="en-US" sz="2800" dirty="0">
                <a:latin typeface="Segoe UI Light" panose="020B0502040204020203" pitchFamily="34" charset="0"/>
                <a:cs typeface="Segoe UI Light" panose="020B0502040204020203" pitchFamily="34" charset="0"/>
              </a:rPr>
              <a:t>Go to PowerBI.com</a:t>
            </a:r>
            <a:br>
              <a:rPr lang="en-US" sz="2800" dirty="0">
                <a:latin typeface="Segoe UI Light" panose="020B0502040204020203" pitchFamily="34" charset="0"/>
                <a:cs typeface="Segoe UI Light" panose="020B0502040204020203" pitchFamily="34" charset="0"/>
              </a:rPr>
            </a:br>
            <a:endParaRPr lang="en-US" sz="2800" dirty="0">
              <a:latin typeface="Segoe UI Light" panose="020B0502040204020203" pitchFamily="34" charset="0"/>
              <a:cs typeface="Segoe UI Light" panose="020B0502040204020203" pitchFamily="34" charset="0"/>
            </a:endParaRPr>
          </a:p>
          <a:p>
            <a:pPr marL="0" lvl="0" indent="0">
              <a:buNone/>
            </a:pPr>
            <a:r>
              <a:rPr lang="en-US" sz="2800" dirty="0"/>
              <a:t>Works in most browsers</a:t>
            </a:r>
            <a:br>
              <a:rPr lang="en-US" sz="2800" dirty="0"/>
            </a:br>
            <a:br>
              <a:rPr lang="en-US" sz="2800" dirty="0"/>
            </a:br>
            <a:r>
              <a:rPr lang="en-US" sz="2800" dirty="0"/>
              <a:t>Sign in with Office 365 user name and password</a:t>
            </a:r>
          </a:p>
        </p:txBody>
      </p:sp>
      <p:sp>
        <p:nvSpPr>
          <p:cNvPr id="4" name="Title 3"/>
          <p:cNvSpPr>
            <a:spLocks noGrp="1"/>
          </p:cNvSpPr>
          <p:nvPr>
            <p:ph type="title"/>
          </p:nvPr>
        </p:nvSpPr>
        <p:spPr/>
        <p:txBody>
          <a:bodyPr/>
          <a:lstStyle/>
          <a:p>
            <a:pPr algn="l" eaLnBrk="1" hangingPunct="1">
              <a:lnSpc>
                <a:spcPct val="90000"/>
              </a:lnSpc>
            </a:pPr>
            <a:r>
              <a:rPr lang="en-US" sz="5400" dirty="0">
                <a:latin typeface="Segoe UI Light" panose="020B0502040204020203" pitchFamily="34" charset="0"/>
                <a:cs typeface="Segoe UI Light" panose="020B0502040204020203" pitchFamily="34" charset="0"/>
              </a:rPr>
              <a:t>Connecting to the Power BI Service</a:t>
            </a:r>
          </a:p>
        </p:txBody>
      </p:sp>
      <p:sp>
        <p:nvSpPr>
          <p:cNvPr id="114" name="Rounded Rectangle 4"/>
          <p:cNvSpPr/>
          <p:nvPr/>
        </p:nvSpPr>
        <p:spPr>
          <a:xfrm>
            <a:off x="419533" y="5467301"/>
            <a:ext cx="2243445" cy="388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algn="ctr" defTabSz="1200150">
              <a:lnSpc>
                <a:spcPct val="90000"/>
              </a:lnSpc>
              <a:spcAft>
                <a:spcPct val="35000"/>
              </a:spcAft>
            </a:pPr>
            <a:r>
              <a:rPr lang="en-US" sz="2700" b="1" dirty="0"/>
              <a:t>Data Explorer</a:t>
            </a:r>
          </a:p>
        </p:txBody>
      </p:sp>
      <p:sp>
        <p:nvSpPr>
          <p:cNvPr id="135" name="TextBox 134"/>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a:t>
            </a:r>
          </a:p>
        </p:txBody>
      </p:sp>
      <p:pic>
        <p:nvPicPr>
          <p:cNvPr id="3" name="Picture 2">
            <a:extLst>
              <a:ext uri="{FF2B5EF4-FFF2-40B4-BE49-F238E27FC236}">
                <a16:creationId xmlns:a16="http://schemas.microsoft.com/office/drawing/2014/main" id="{656EF27E-5CCB-40B8-8969-FAE75FED90D7}"/>
              </a:ext>
            </a:extLst>
          </p:cNvPr>
          <p:cNvPicPr>
            <a:picLocks noChangeAspect="1"/>
          </p:cNvPicPr>
          <p:nvPr/>
        </p:nvPicPr>
        <p:blipFill>
          <a:blip r:embed="rId3"/>
          <a:stretch>
            <a:fillRect/>
          </a:stretch>
        </p:blipFill>
        <p:spPr>
          <a:xfrm>
            <a:off x="5029200" y="1264884"/>
            <a:ext cx="7162800" cy="4400550"/>
          </a:xfrm>
          <a:prstGeom prst="rect">
            <a:avLst/>
          </a:prstGeom>
        </p:spPr>
      </p:pic>
    </p:spTree>
    <p:extLst>
      <p:ext uri="{BB962C8B-B14F-4D97-AF65-F5344CB8AC3E}">
        <p14:creationId xmlns:p14="http://schemas.microsoft.com/office/powerpoint/2010/main" val="238078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1"/>
          </p:nvPr>
        </p:nvSpPr>
        <p:spPr>
          <a:xfrm>
            <a:off x="838200" y="2098916"/>
            <a:ext cx="10310813" cy="939111"/>
          </a:xfrm>
        </p:spPr>
        <p:txBody>
          <a:bodyPr>
            <a:noAutofit/>
          </a:bodyPr>
          <a:lstStyle/>
          <a:p>
            <a:pPr marL="0" lvl="0" indent="0">
              <a:buNone/>
            </a:pPr>
            <a:r>
              <a:rPr lang="en-US" sz="1800" dirty="0">
                <a:latin typeface="Calibri" panose="020F0502020204030204" pitchFamily="34" charset="0"/>
                <a:cs typeface="Calibri" panose="020F0502020204030204" pitchFamily="34" charset="0"/>
              </a:rPr>
              <a:t>Sign into your own environment</a:t>
            </a:r>
          </a:p>
          <a:p>
            <a:pPr marL="0" lvl="0" indent="0">
              <a:buNone/>
            </a:pPr>
            <a:endParaRPr lang="en-US" sz="1800"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CA816531-9C32-4D4C-B9C1-28EB54AC36FC}"/>
              </a:ext>
            </a:extLst>
          </p:cNvPr>
          <p:cNvSpPr>
            <a:spLocks noGrp="1"/>
          </p:cNvSpPr>
          <p:nvPr>
            <p:ph sz="quarter" idx="12"/>
          </p:nvPr>
        </p:nvSpPr>
        <p:spPr>
          <a:xfrm>
            <a:off x="762000" y="1447800"/>
            <a:ext cx="10310813" cy="839685"/>
          </a:xfrm>
        </p:spPr>
        <p:txBody>
          <a:bodyPr/>
          <a:lstStyle/>
          <a:p>
            <a:r>
              <a:rPr lang="en-US" b="1" dirty="0"/>
              <a:t>Goal</a:t>
            </a:r>
          </a:p>
        </p:txBody>
      </p:sp>
      <p:sp>
        <p:nvSpPr>
          <p:cNvPr id="4" name="Title 3"/>
          <p:cNvSpPr>
            <a:spLocks noGrp="1"/>
          </p:cNvSpPr>
          <p:nvPr>
            <p:ph type="title" idx="4294967295"/>
          </p:nvPr>
        </p:nvSpPr>
        <p:spPr>
          <a:xfrm>
            <a:off x="609600" y="103188"/>
            <a:ext cx="9906000" cy="1063625"/>
          </a:xfrm>
        </p:spPr>
        <p:txBody>
          <a:bodyPr/>
          <a:lstStyle/>
          <a:p>
            <a:pPr algn="l" eaLnBrk="1" hangingPunct="1">
              <a:lnSpc>
                <a:spcPct val="90000"/>
              </a:lnSpc>
            </a:pPr>
            <a:r>
              <a:rPr lang="en-US" sz="5400" b="1" dirty="0">
                <a:solidFill>
                  <a:schemeClr val="accent5">
                    <a:lumMod val="75000"/>
                  </a:schemeClr>
                </a:solidFill>
                <a:latin typeface="Segoe UI Light" panose="020B0502040204020203" pitchFamily="34" charset="0"/>
                <a:cs typeface="Segoe UI Light" panose="020B0502040204020203" pitchFamily="34" charset="0"/>
              </a:rPr>
              <a:t>Timeout</a:t>
            </a:r>
          </a:p>
        </p:txBody>
      </p:sp>
      <p:sp>
        <p:nvSpPr>
          <p:cNvPr id="114" name="Rounded Rectangle 4"/>
          <p:cNvSpPr/>
          <p:nvPr/>
        </p:nvSpPr>
        <p:spPr>
          <a:xfrm>
            <a:off x="419533" y="5467301"/>
            <a:ext cx="2243445" cy="388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algn="ctr" defTabSz="1200150">
              <a:lnSpc>
                <a:spcPct val="90000"/>
              </a:lnSpc>
              <a:spcAft>
                <a:spcPct val="35000"/>
              </a:spcAft>
            </a:pPr>
            <a:r>
              <a:rPr lang="en-US" sz="2700" b="1" dirty="0"/>
              <a:t>Data Explorer</a:t>
            </a:r>
          </a:p>
        </p:txBody>
      </p:sp>
      <p:pic>
        <p:nvPicPr>
          <p:cNvPr id="2" name="Picture 1">
            <a:extLst>
              <a:ext uri="{FF2B5EF4-FFF2-40B4-BE49-F238E27FC236}">
                <a16:creationId xmlns:a16="http://schemas.microsoft.com/office/drawing/2014/main" id="{0AC94DD5-1602-47ED-84BC-FBB2C7A0428C}"/>
              </a:ext>
            </a:extLst>
          </p:cNvPr>
          <p:cNvPicPr>
            <a:picLocks noChangeAspect="1"/>
          </p:cNvPicPr>
          <p:nvPr/>
        </p:nvPicPr>
        <p:blipFill>
          <a:blip r:embed="rId3"/>
          <a:stretch>
            <a:fillRect/>
          </a:stretch>
        </p:blipFill>
        <p:spPr>
          <a:xfrm>
            <a:off x="5867400" y="1142718"/>
            <a:ext cx="6356084" cy="4191281"/>
          </a:xfrm>
          <a:prstGeom prst="rect">
            <a:avLst/>
          </a:prstGeom>
        </p:spPr>
      </p:pic>
    </p:spTree>
    <p:extLst>
      <p:ext uri="{BB962C8B-B14F-4D97-AF65-F5344CB8AC3E}">
        <p14:creationId xmlns:p14="http://schemas.microsoft.com/office/powerpoint/2010/main" val="251650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376380" y="1524000"/>
            <a:ext cx="4424219" cy="4572000"/>
          </a:xfrm>
        </p:spPr>
        <p:txBody>
          <a:bodyPr>
            <a:noAutofit/>
          </a:bodyPr>
          <a:lstStyle/>
          <a:p>
            <a:pPr marL="0" lvl="0" indent="0">
              <a:buNone/>
            </a:pPr>
            <a:endParaRPr lang="en-US" sz="900" dirty="0">
              <a:latin typeface="Segoe UI Light" panose="020B0502040204020203" pitchFamily="34" charset="0"/>
              <a:cs typeface="Segoe UI Light" panose="020B0502040204020203" pitchFamily="34" charset="0"/>
            </a:endParaRPr>
          </a:p>
          <a:p>
            <a:pPr marL="0" lvl="0" indent="0">
              <a:buNone/>
            </a:pPr>
            <a:r>
              <a:rPr lang="en-US" sz="2800" dirty="0"/>
              <a:t>D - Datasets</a:t>
            </a:r>
          </a:p>
          <a:p>
            <a:pPr marL="0" lvl="0" indent="0">
              <a:buNone/>
            </a:pPr>
            <a:r>
              <a:rPr lang="en-US" sz="2800" dirty="0"/>
              <a:t>C - Workbooks</a:t>
            </a:r>
          </a:p>
          <a:p>
            <a:pPr marL="0" lvl="0" indent="0">
              <a:buNone/>
            </a:pPr>
            <a:r>
              <a:rPr lang="en-US" sz="2800" dirty="0"/>
              <a:t>B - Reports</a:t>
            </a:r>
          </a:p>
          <a:p>
            <a:pPr marL="0" lvl="0" indent="0">
              <a:buNone/>
            </a:pPr>
            <a:r>
              <a:rPr lang="en-US" sz="2800" dirty="0"/>
              <a:t>A - Dashboards</a:t>
            </a:r>
          </a:p>
          <a:p>
            <a:pPr marL="0" lvl="0" indent="0">
              <a:buNone/>
            </a:pPr>
            <a:r>
              <a:rPr lang="en-US" sz="2800" dirty="0"/>
              <a:t>E - Workspaces</a:t>
            </a:r>
          </a:p>
        </p:txBody>
      </p:sp>
      <p:sp>
        <p:nvSpPr>
          <p:cNvPr id="4" name="Title 3"/>
          <p:cNvSpPr>
            <a:spLocks noGrp="1"/>
          </p:cNvSpPr>
          <p:nvPr>
            <p:ph type="title"/>
          </p:nvPr>
        </p:nvSpPr>
        <p:spPr/>
        <p:txBody>
          <a:bodyPr/>
          <a:lstStyle/>
          <a:p>
            <a:pPr algn="l" eaLnBrk="1" hangingPunct="1">
              <a:lnSpc>
                <a:spcPct val="90000"/>
              </a:lnSpc>
            </a:pPr>
            <a:r>
              <a:rPr lang="en-US" sz="5400" dirty="0">
                <a:latin typeface="Segoe UI Light" panose="020B0502040204020203" pitchFamily="34" charset="0"/>
                <a:cs typeface="Segoe UI Light" panose="020B0502040204020203" pitchFamily="34" charset="0"/>
              </a:rPr>
              <a:t>Explore Power BI Services</a:t>
            </a:r>
          </a:p>
        </p:txBody>
      </p:sp>
      <p:sp>
        <p:nvSpPr>
          <p:cNvPr id="114" name="Rounded Rectangle 4"/>
          <p:cNvSpPr/>
          <p:nvPr/>
        </p:nvSpPr>
        <p:spPr>
          <a:xfrm>
            <a:off x="419533" y="5467301"/>
            <a:ext cx="2243445" cy="388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algn="ctr" defTabSz="1200150">
              <a:lnSpc>
                <a:spcPct val="90000"/>
              </a:lnSpc>
              <a:spcAft>
                <a:spcPct val="35000"/>
              </a:spcAft>
            </a:pPr>
            <a:r>
              <a:rPr lang="en-US" sz="2700" b="1" dirty="0"/>
              <a:t>Data Explorer</a:t>
            </a:r>
          </a:p>
        </p:txBody>
      </p:sp>
      <p:sp>
        <p:nvSpPr>
          <p:cNvPr id="135" name="TextBox 134"/>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a:t>
            </a:r>
          </a:p>
        </p:txBody>
      </p:sp>
      <p:pic>
        <p:nvPicPr>
          <p:cNvPr id="5" name="Picture 4">
            <a:extLst>
              <a:ext uri="{FF2B5EF4-FFF2-40B4-BE49-F238E27FC236}">
                <a16:creationId xmlns:a16="http://schemas.microsoft.com/office/drawing/2014/main" id="{2634F1EE-9F3D-417B-A62E-FD537F0D1E38}"/>
              </a:ext>
            </a:extLst>
          </p:cNvPr>
          <p:cNvPicPr>
            <a:picLocks noChangeAspect="1"/>
          </p:cNvPicPr>
          <p:nvPr/>
        </p:nvPicPr>
        <p:blipFill>
          <a:blip r:embed="rId3"/>
          <a:stretch>
            <a:fillRect/>
          </a:stretch>
        </p:blipFill>
        <p:spPr>
          <a:xfrm>
            <a:off x="6629400" y="1179812"/>
            <a:ext cx="5562600" cy="5663615"/>
          </a:xfrm>
          <a:prstGeom prst="rect">
            <a:avLst/>
          </a:prstGeom>
        </p:spPr>
      </p:pic>
    </p:spTree>
    <p:extLst>
      <p:ext uri="{BB962C8B-B14F-4D97-AF65-F5344CB8AC3E}">
        <p14:creationId xmlns:p14="http://schemas.microsoft.com/office/powerpoint/2010/main" val="337008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CF3BD-BB21-4793-9A31-B68109DC778A}"/>
              </a:ext>
            </a:extLst>
          </p:cNvPr>
          <p:cNvSpPr>
            <a:spLocks noGrp="1"/>
          </p:cNvSpPr>
          <p:nvPr>
            <p:ph sz="half" idx="1"/>
          </p:nvPr>
        </p:nvSpPr>
        <p:spPr>
          <a:xfrm>
            <a:off x="449036" y="1825625"/>
            <a:ext cx="5265964" cy="4351338"/>
          </a:xfrm>
        </p:spPr>
        <p:txBody>
          <a:bodyPr/>
          <a:lstStyle/>
          <a:p>
            <a:r>
              <a:rPr lang="en-US" dirty="0"/>
              <a:t>Power BI Desktop</a:t>
            </a:r>
          </a:p>
          <a:p>
            <a:endParaRPr lang="en-US" dirty="0"/>
          </a:p>
          <a:p>
            <a:r>
              <a:rPr lang="en-US" dirty="0"/>
              <a:t>Paginated Report Builder</a:t>
            </a:r>
          </a:p>
          <a:p>
            <a:endParaRPr lang="en-US" dirty="0"/>
          </a:p>
          <a:p>
            <a:r>
              <a:rPr lang="en-US" dirty="0"/>
              <a:t>Power BI for Mobile</a:t>
            </a:r>
          </a:p>
          <a:p>
            <a:endParaRPr lang="en-US" dirty="0"/>
          </a:p>
          <a:p>
            <a:endParaRPr lang="en-US" dirty="0"/>
          </a:p>
          <a:p>
            <a:endParaRPr lang="en-US" dirty="0"/>
          </a:p>
        </p:txBody>
      </p:sp>
      <p:sp>
        <p:nvSpPr>
          <p:cNvPr id="3" name="Title 2">
            <a:extLst>
              <a:ext uri="{FF2B5EF4-FFF2-40B4-BE49-F238E27FC236}">
                <a16:creationId xmlns:a16="http://schemas.microsoft.com/office/drawing/2014/main" id="{661E0882-FC81-4E5E-BB8F-70BBF6693B0C}"/>
              </a:ext>
            </a:extLst>
          </p:cNvPr>
          <p:cNvSpPr>
            <a:spLocks noGrp="1"/>
          </p:cNvSpPr>
          <p:nvPr>
            <p:ph type="title"/>
          </p:nvPr>
        </p:nvSpPr>
        <p:spPr/>
        <p:txBody>
          <a:bodyPr/>
          <a:lstStyle/>
          <a:p>
            <a:r>
              <a:rPr lang="en-US" dirty="0"/>
              <a:t>Download Panel</a:t>
            </a:r>
          </a:p>
        </p:txBody>
      </p:sp>
      <p:pic>
        <p:nvPicPr>
          <p:cNvPr id="5" name="Picture 4">
            <a:extLst>
              <a:ext uri="{FF2B5EF4-FFF2-40B4-BE49-F238E27FC236}">
                <a16:creationId xmlns:a16="http://schemas.microsoft.com/office/drawing/2014/main" id="{8EC12A97-754F-4457-8EBE-7E979F16E173}"/>
              </a:ext>
            </a:extLst>
          </p:cNvPr>
          <p:cNvPicPr>
            <a:picLocks noChangeAspect="1"/>
          </p:cNvPicPr>
          <p:nvPr/>
        </p:nvPicPr>
        <p:blipFill>
          <a:blip r:embed="rId3"/>
          <a:stretch>
            <a:fillRect/>
          </a:stretch>
        </p:blipFill>
        <p:spPr>
          <a:xfrm>
            <a:off x="7467600" y="1298074"/>
            <a:ext cx="3533907" cy="4337068"/>
          </a:xfrm>
          <a:prstGeom prst="rect">
            <a:avLst/>
          </a:prstGeom>
        </p:spPr>
      </p:pic>
    </p:spTree>
    <p:extLst>
      <p:ext uri="{BB962C8B-B14F-4D97-AF65-F5344CB8AC3E}">
        <p14:creationId xmlns:p14="http://schemas.microsoft.com/office/powerpoint/2010/main" val="263721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CF3BD-BB21-4793-9A31-B68109DC778A}"/>
              </a:ext>
            </a:extLst>
          </p:cNvPr>
          <p:cNvSpPr>
            <a:spLocks noGrp="1"/>
          </p:cNvSpPr>
          <p:nvPr>
            <p:ph sz="half" idx="1"/>
          </p:nvPr>
        </p:nvSpPr>
        <p:spPr>
          <a:xfrm>
            <a:off x="449036" y="1825625"/>
            <a:ext cx="7780564" cy="4351338"/>
          </a:xfrm>
        </p:spPr>
        <p:txBody>
          <a:bodyPr/>
          <a:lstStyle/>
          <a:p>
            <a:r>
              <a:rPr lang="en-US" dirty="0"/>
              <a:t>Space used</a:t>
            </a:r>
          </a:p>
          <a:p>
            <a:endParaRPr lang="en-US" dirty="0"/>
          </a:p>
          <a:p>
            <a:r>
              <a:rPr lang="en-US" dirty="0"/>
              <a:t>Preview Features</a:t>
            </a:r>
          </a:p>
          <a:p>
            <a:endParaRPr lang="en-US" dirty="0"/>
          </a:p>
          <a:p>
            <a:r>
              <a:rPr lang="en-US" dirty="0"/>
              <a:t>GIS settings</a:t>
            </a:r>
          </a:p>
          <a:p>
            <a:endParaRPr lang="en-US" dirty="0"/>
          </a:p>
          <a:p>
            <a:r>
              <a:rPr lang="en-US" dirty="0"/>
              <a:t>Dashboard settings</a:t>
            </a:r>
          </a:p>
          <a:p>
            <a:endParaRPr lang="en-US" dirty="0"/>
          </a:p>
          <a:p>
            <a:endParaRPr lang="en-US" dirty="0"/>
          </a:p>
        </p:txBody>
      </p:sp>
      <p:sp>
        <p:nvSpPr>
          <p:cNvPr id="3" name="Title 2">
            <a:extLst>
              <a:ext uri="{FF2B5EF4-FFF2-40B4-BE49-F238E27FC236}">
                <a16:creationId xmlns:a16="http://schemas.microsoft.com/office/drawing/2014/main" id="{661E0882-FC81-4E5E-BB8F-70BBF6693B0C}"/>
              </a:ext>
            </a:extLst>
          </p:cNvPr>
          <p:cNvSpPr>
            <a:spLocks noGrp="1"/>
          </p:cNvSpPr>
          <p:nvPr>
            <p:ph type="title"/>
          </p:nvPr>
        </p:nvSpPr>
        <p:spPr/>
        <p:txBody>
          <a:bodyPr/>
          <a:lstStyle/>
          <a:p>
            <a:r>
              <a:rPr lang="en-US" dirty="0"/>
              <a:t>Personal Settings</a:t>
            </a:r>
          </a:p>
        </p:txBody>
      </p:sp>
      <p:pic>
        <p:nvPicPr>
          <p:cNvPr id="5" name="Picture 4">
            <a:extLst>
              <a:ext uri="{FF2B5EF4-FFF2-40B4-BE49-F238E27FC236}">
                <a16:creationId xmlns:a16="http://schemas.microsoft.com/office/drawing/2014/main" id="{46097A8D-9D9C-4631-BD63-FCF84F25D25C}"/>
              </a:ext>
            </a:extLst>
          </p:cNvPr>
          <p:cNvPicPr>
            <a:picLocks noChangeAspect="1"/>
          </p:cNvPicPr>
          <p:nvPr/>
        </p:nvPicPr>
        <p:blipFill>
          <a:blip r:embed="rId3"/>
          <a:stretch>
            <a:fillRect/>
          </a:stretch>
        </p:blipFill>
        <p:spPr>
          <a:xfrm>
            <a:off x="6365680" y="1524000"/>
            <a:ext cx="5769429" cy="2743200"/>
          </a:xfrm>
          <a:prstGeom prst="rect">
            <a:avLst/>
          </a:prstGeom>
        </p:spPr>
      </p:pic>
      <p:pic>
        <p:nvPicPr>
          <p:cNvPr id="8" name="Picture 7">
            <a:extLst>
              <a:ext uri="{FF2B5EF4-FFF2-40B4-BE49-F238E27FC236}">
                <a16:creationId xmlns:a16="http://schemas.microsoft.com/office/drawing/2014/main" id="{EA3F25D2-A307-400D-AF07-B744FADC316D}"/>
              </a:ext>
            </a:extLst>
          </p:cNvPr>
          <p:cNvPicPr>
            <a:picLocks noChangeAspect="1"/>
          </p:cNvPicPr>
          <p:nvPr/>
        </p:nvPicPr>
        <p:blipFill>
          <a:blip r:embed="rId4"/>
          <a:stretch>
            <a:fillRect/>
          </a:stretch>
        </p:blipFill>
        <p:spPr>
          <a:xfrm>
            <a:off x="4419600" y="1524000"/>
            <a:ext cx="1790769" cy="2865230"/>
          </a:xfrm>
          <a:prstGeom prst="rect">
            <a:avLst/>
          </a:prstGeom>
        </p:spPr>
      </p:pic>
    </p:spTree>
    <p:extLst>
      <p:ext uri="{BB962C8B-B14F-4D97-AF65-F5344CB8AC3E}">
        <p14:creationId xmlns:p14="http://schemas.microsoft.com/office/powerpoint/2010/main" val="1072976940"/>
      </p:ext>
    </p:extLst>
  </p:cSld>
  <p:clrMapOvr>
    <a:masterClrMapping/>
  </p:clrMapOvr>
</p:sld>
</file>

<file path=ppt/theme/theme1.xml><?xml version="1.0" encoding="utf-8"?>
<a:theme xmlns:a="http://schemas.openxmlformats.org/drawingml/2006/main" name="te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457200" indent="-457200" eaLnBrk="1" hangingPunct="1">
          <a:spcBef>
            <a:spcPct val="20000"/>
          </a:spcBef>
          <a:buFont typeface="Arial" panose="020B0604020202020204" pitchFamily="34" charset="0"/>
          <a:buChar char="•"/>
          <a:defRPr sz="2800" dirty="0" smtClean="0">
            <a:solidFill>
              <a:schemeClr val="bg1"/>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Power Query Slides - Virtual Training.pptx [Read-Only]" id="{5BF64AC6-3005-4DCF-9F19-4DC3DDC8B6D0}" vid="{E2B1A029-F6AA-40B3-9102-5E26E2C078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D06F04BF60EF4D93E7F0090079A9E3" ma:contentTypeVersion="4" ma:contentTypeDescription="Create a new document." ma:contentTypeScope="" ma:versionID="793dce7a55fa4dcf037bdbb0dbfe0907">
  <xsd:schema xmlns:xsd="http://www.w3.org/2001/XMLSchema" xmlns:xs="http://www.w3.org/2001/XMLSchema" xmlns:p="http://schemas.microsoft.com/office/2006/metadata/properties" xmlns:ns2="8e87efd2-9931-4545-852f-c2dad4a76b71" targetNamespace="http://schemas.microsoft.com/office/2006/metadata/properties" ma:root="true" ma:fieldsID="6417cc74d627c228c8f2bdff0bc5b804" ns2:_="">
    <xsd:import namespace="8e87efd2-9931-4545-852f-c2dad4a76b71"/>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7efd2-9931-4545-852f-c2dad4a76b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1AF883-B09B-4D6E-AA28-4531358F1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7efd2-9931-4545-852f-c2dad4a76b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3FF35F-3A72-4E63-AF1A-CB335EB2DC16}">
  <ds:schemaRefs>
    <ds:schemaRef ds:uri="http://schemas.microsoft.com/sharepoint/v3/contenttype/forms"/>
  </ds:schemaRefs>
</ds:datastoreItem>
</file>

<file path=customXml/itemProps3.xml><?xml version="1.0" encoding="utf-8"?>
<ds:datastoreItem xmlns:ds="http://schemas.openxmlformats.org/officeDocument/2006/customXml" ds:itemID="{985C1244-988B-4127-BB78-156A6A304944}">
  <ds:schemaRefs>
    <ds:schemaRef ds:uri="http://schemas.microsoft.com/office/2006/metadata/longProperties"/>
  </ds:schemaRefs>
</ds:datastoreItem>
</file>

<file path=customXml/itemProps4.xml><?xml version="1.0" encoding="utf-8"?>
<ds:datastoreItem xmlns:ds="http://schemas.openxmlformats.org/officeDocument/2006/customXml" ds:itemID="{F407ECAC-1B6F-4C64-9A12-FEE5D8164200}">
  <ds:schemaRefs>
    <ds:schemaRef ds:uri="http://purl.org/dc/elements/1.1/"/>
    <ds:schemaRef ds:uri="http://purl.org/dc/terms/"/>
    <ds:schemaRef ds:uri="8e87efd2-9931-4545-852f-c2dad4a76b71"/>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Module 2 - .Net Integration</Template>
  <TotalTime>0</TotalTime>
  <Words>1190</Words>
  <Application>Microsoft Office PowerPoint</Application>
  <PresentationFormat>Widescreen</PresentationFormat>
  <Paragraphs>279</Paragraphs>
  <Slides>43</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Century Gothic</vt:lpstr>
      <vt:lpstr>Segoe UI</vt:lpstr>
      <vt:lpstr>Segoe UI Light</vt:lpstr>
      <vt:lpstr>test</vt:lpstr>
      <vt:lpstr>PowerPoint Presentation</vt:lpstr>
      <vt:lpstr>Manuel Quintana</vt:lpstr>
      <vt:lpstr>Agenda</vt:lpstr>
      <vt:lpstr>PowerPoint Presentation</vt:lpstr>
      <vt:lpstr>Connecting to the Power BI Service</vt:lpstr>
      <vt:lpstr>Timeout</vt:lpstr>
      <vt:lpstr>Explore Power BI Services</vt:lpstr>
      <vt:lpstr>Download Panel</vt:lpstr>
      <vt:lpstr>Personal Settings</vt:lpstr>
      <vt:lpstr>Get Data</vt:lpstr>
      <vt:lpstr>Industry Samples</vt:lpstr>
      <vt:lpstr>PowerPoint Presentation</vt:lpstr>
      <vt:lpstr>Timeout</vt:lpstr>
      <vt:lpstr>PowerPoint Presentation</vt:lpstr>
      <vt:lpstr>Quick Insights</vt:lpstr>
      <vt:lpstr>PowerPoint Presentation</vt:lpstr>
      <vt:lpstr>Analyze with Excel</vt:lpstr>
      <vt:lpstr>PowerPoint Presentation</vt:lpstr>
      <vt:lpstr>PowerPoint Presentation</vt:lpstr>
      <vt:lpstr>Interactive Filtering</vt:lpstr>
      <vt:lpstr>Sorting and Exporting Data</vt:lpstr>
      <vt:lpstr>See Data</vt:lpstr>
      <vt:lpstr>PowerPoint Presentation</vt:lpstr>
      <vt:lpstr>Hierarchy Drilling Down</vt:lpstr>
      <vt:lpstr>Using Date Drilldowns</vt:lpstr>
      <vt:lpstr>Using View Filters</vt:lpstr>
      <vt:lpstr>Using Slicers for Filtering</vt:lpstr>
      <vt:lpstr>Subscriptions</vt:lpstr>
      <vt:lpstr>Export</vt:lpstr>
      <vt:lpstr>PowerPoint Presentation</vt:lpstr>
      <vt:lpstr>PowerPoint Presentation</vt:lpstr>
      <vt:lpstr>Dashboards</vt:lpstr>
      <vt:lpstr>PowerPoint Presentation</vt:lpstr>
      <vt:lpstr>User Interaction with Q&amp;A</vt:lpstr>
      <vt:lpstr>Using Q&amp;A</vt:lpstr>
      <vt:lpstr>PowerPoint Presentation</vt:lpstr>
      <vt:lpstr>PowerPoint Presentation</vt:lpstr>
      <vt:lpstr>Power BI on Every Device</vt:lpstr>
      <vt:lpstr>Using Mobile Annotations</vt:lpstr>
      <vt:lpstr>Setting Favorite Visuals</vt:lpstr>
      <vt:lpstr>Configuring Alerts</vt:lpstr>
      <vt:lpstr>PowerPoint Presentation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2009-02-23T13:47:22Z</dcterms:created>
  <dcterms:modified xsi:type="dcterms:W3CDTF">2019-07-30T17:08:58Z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TC101671261033</vt:lpwstr>
  </property>
  <property fmtid="{D5CDD505-2E9C-101B-9397-08002B2CF9AE}" pid="3" name="ContentTypeId">
    <vt:lpwstr>0x0101008BD06F04BF60EF4D93E7F0090079A9E3</vt:lpwstr>
  </property>
</Properties>
</file>