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handoutMasterIdLst>
    <p:handoutMasterId r:id="rId36"/>
  </p:handoutMasterIdLst>
  <p:sldIdLst>
    <p:sldId id="259" r:id="rId5"/>
    <p:sldId id="273" r:id="rId6"/>
    <p:sldId id="278" r:id="rId7"/>
    <p:sldId id="261" r:id="rId8"/>
    <p:sldId id="274" r:id="rId9"/>
    <p:sldId id="275" r:id="rId10"/>
    <p:sldId id="288" r:id="rId11"/>
    <p:sldId id="276" r:id="rId12"/>
    <p:sldId id="277" r:id="rId13"/>
    <p:sldId id="292" r:id="rId14"/>
    <p:sldId id="271" r:id="rId15"/>
    <p:sldId id="293" r:id="rId16"/>
    <p:sldId id="296" r:id="rId17"/>
    <p:sldId id="295" r:id="rId18"/>
    <p:sldId id="290" r:id="rId19"/>
    <p:sldId id="272" r:id="rId20"/>
    <p:sldId id="612" r:id="rId21"/>
    <p:sldId id="611" r:id="rId22"/>
    <p:sldId id="614" r:id="rId23"/>
    <p:sldId id="615" r:id="rId24"/>
    <p:sldId id="289" r:id="rId25"/>
    <p:sldId id="618" r:id="rId26"/>
    <p:sldId id="621" r:id="rId27"/>
    <p:sldId id="622" r:id="rId28"/>
    <p:sldId id="616" r:id="rId29"/>
    <p:sldId id="617" r:id="rId30"/>
    <p:sldId id="619" r:id="rId31"/>
    <p:sldId id="620" r:id="rId32"/>
    <p:sldId id="623" r:id="rId33"/>
    <p:sldId id="2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B0F0"/>
    <a:srgbClr val="19469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77A4BC-C98A-44BC-AE50-C129EC276ACF}" v="271" dt="2019-04-23T12:44:49.9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776"/>
    <p:restoredTop sz="94695"/>
  </p:normalViewPr>
  <p:slideViewPr>
    <p:cSldViewPr snapToGrid="0" snapToObjects="1">
      <p:cViewPr varScale="1">
        <p:scale>
          <a:sx n="68" d="100"/>
          <a:sy n="68" d="100"/>
        </p:scale>
        <p:origin x="624" y="66"/>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8" d="100"/>
          <a:sy n="88" d="100"/>
        </p:scale>
        <p:origin x="2648"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s>
</file>

<file path=ppt/diagrams/_rels/data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_rels/drawing1.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18/5/colors/Iconchunking_neutralicon_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bg1"/>
    </dgm:fillClrLst>
    <dgm:linClrLst meth="repeat">
      <a:schemeClr val="lt2">
        <a:alpha val="0"/>
      </a:schemeClr>
    </dgm:linClrLst>
    <dgm:effectClrLst/>
    <dgm:txLinClrLst/>
    <dgm:txFillClrLst meth="repeat">
      <a:schemeClr val="dk1"/>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dgm:fillClrLst>
    <dgm:linClrLst meth="repeat">
      <a:schemeClr val="lt2">
        <a:alpha val="0"/>
      </a:schemeClr>
    </dgm:linClrLst>
    <dgm:effectClrLst/>
    <dgm:txLinClrLst/>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2873FA1-F896-487E-B1C2-62092CCC015E}" type="doc">
      <dgm:prSet loTypeId="urn:microsoft.com/office/officeart/2018/5/layout/IconCircleLabelList" loCatId="icon" qsTypeId="urn:microsoft.com/office/officeart/2005/8/quickstyle/simple1" qsCatId="simple" csTypeId="urn:microsoft.com/office/officeart/2018/5/colors/Iconchunking_neutralicon_accent0_3" csCatId="mainScheme" phldr="1"/>
      <dgm:spPr/>
      <dgm:t>
        <a:bodyPr/>
        <a:lstStyle/>
        <a:p>
          <a:endParaRPr lang="en-US"/>
        </a:p>
      </dgm:t>
    </dgm:pt>
    <dgm:pt modelId="{39106FFA-E6C5-4818-A1D9-EF79DBD31197}">
      <dgm:prSet/>
      <dgm:spPr/>
      <dgm:t>
        <a:bodyPr/>
        <a:lstStyle/>
        <a:p>
          <a:pPr>
            <a:defRPr cap="all"/>
          </a:pPr>
          <a:r>
            <a:rPr lang="en-US"/>
            <a:t>Availability</a:t>
          </a:r>
        </a:p>
      </dgm:t>
    </dgm:pt>
    <dgm:pt modelId="{8CF84AC4-F142-4DB8-89E5-6A8D8D2D5DF3}" type="parTrans" cxnId="{F27189AC-F5C7-499D-B6DD-8BB2688603BE}">
      <dgm:prSet/>
      <dgm:spPr/>
      <dgm:t>
        <a:bodyPr/>
        <a:lstStyle/>
        <a:p>
          <a:endParaRPr lang="en-US"/>
        </a:p>
      </dgm:t>
    </dgm:pt>
    <dgm:pt modelId="{836F3704-BD1A-476F-8023-F34DA4AC532F}" type="sibTrans" cxnId="{F27189AC-F5C7-499D-B6DD-8BB2688603BE}">
      <dgm:prSet/>
      <dgm:spPr/>
      <dgm:t>
        <a:bodyPr/>
        <a:lstStyle/>
        <a:p>
          <a:endParaRPr lang="en-US"/>
        </a:p>
      </dgm:t>
    </dgm:pt>
    <dgm:pt modelId="{FE6B7BC8-17DA-4A59-8F61-234AD328D8F3}">
      <dgm:prSet/>
      <dgm:spPr/>
      <dgm:t>
        <a:bodyPr/>
        <a:lstStyle/>
        <a:p>
          <a:pPr>
            <a:defRPr cap="all"/>
          </a:pPr>
          <a:r>
            <a:rPr lang="en-US"/>
            <a:t>Usability</a:t>
          </a:r>
        </a:p>
      </dgm:t>
    </dgm:pt>
    <dgm:pt modelId="{95CB86A2-B03E-4AA1-96DA-C016839DB86B}" type="parTrans" cxnId="{9A18C1A0-B769-4750-A076-F793EDF79037}">
      <dgm:prSet/>
      <dgm:spPr/>
      <dgm:t>
        <a:bodyPr/>
        <a:lstStyle/>
        <a:p>
          <a:endParaRPr lang="en-US"/>
        </a:p>
      </dgm:t>
    </dgm:pt>
    <dgm:pt modelId="{EA465126-41BD-4827-82DC-0D47E31A2604}" type="sibTrans" cxnId="{9A18C1A0-B769-4750-A076-F793EDF79037}">
      <dgm:prSet/>
      <dgm:spPr/>
      <dgm:t>
        <a:bodyPr/>
        <a:lstStyle/>
        <a:p>
          <a:endParaRPr lang="en-US"/>
        </a:p>
      </dgm:t>
    </dgm:pt>
    <dgm:pt modelId="{ED528AA0-B827-4DCF-9F34-D3DE10F9E9AF}">
      <dgm:prSet/>
      <dgm:spPr/>
      <dgm:t>
        <a:bodyPr/>
        <a:lstStyle/>
        <a:p>
          <a:pPr>
            <a:defRPr cap="all"/>
          </a:pPr>
          <a:r>
            <a:rPr lang="en-US"/>
            <a:t>Consistency</a:t>
          </a:r>
        </a:p>
      </dgm:t>
    </dgm:pt>
    <dgm:pt modelId="{794F9C24-537D-45AB-945D-FFE16CEEF3C4}" type="parTrans" cxnId="{D867D5FF-0E8A-4D8D-842D-97B5CF517651}">
      <dgm:prSet/>
      <dgm:spPr/>
      <dgm:t>
        <a:bodyPr/>
        <a:lstStyle/>
        <a:p>
          <a:endParaRPr lang="en-US"/>
        </a:p>
      </dgm:t>
    </dgm:pt>
    <dgm:pt modelId="{390F2C6F-C644-4B09-9904-D559D70ED066}" type="sibTrans" cxnId="{D867D5FF-0E8A-4D8D-842D-97B5CF517651}">
      <dgm:prSet/>
      <dgm:spPr/>
      <dgm:t>
        <a:bodyPr/>
        <a:lstStyle/>
        <a:p>
          <a:endParaRPr lang="en-US"/>
        </a:p>
      </dgm:t>
    </dgm:pt>
    <dgm:pt modelId="{B9499325-C485-4845-ACEE-EDCB3663AAEB}">
      <dgm:prSet/>
      <dgm:spPr/>
      <dgm:t>
        <a:bodyPr/>
        <a:lstStyle/>
        <a:p>
          <a:pPr>
            <a:defRPr cap="all"/>
          </a:pPr>
          <a:r>
            <a:rPr lang="en-US"/>
            <a:t>Data Integrity</a:t>
          </a:r>
        </a:p>
      </dgm:t>
    </dgm:pt>
    <dgm:pt modelId="{303440AA-8296-4A13-B429-62787217BB08}" type="parTrans" cxnId="{0F7A39A0-61A0-4FA6-8AF1-D64E12ADA1E2}">
      <dgm:prSet/>
      <dgm:spPr/>
      <dgm:t>
        <a:bodyPr/>
        <a:lstStyle/>
        <a:p>
          <a:endParaRPr lang="en-US"/>
        </a:p>
      </dgm:t>
    </dgm:pt>
    <dgm:pt modelId="{FC884095-CBD8-4349-9089-70B5C4DE8604}" type="sibTrans" cxnId="{0F7A39A0-61A0-4FA6-8AF1-D64E12ADA1E2}">
      <dgm:prSet/>
      <dgm:spPr/>
      <dgm:t>
        <a:bodyPr/>
        <a:lstStyle/>
        <a:p>
          <a:endParaRPr lang="en-US"/>
        </a:p>
      </dgm:t>
    </dgm:pt>
    <dgm:pt modelId="{2BF70924-6C65-41F9-ACDF-C53D769238FC}">
      <dgm:prSet/>
      <dgm:spPr/>
      <dgm:t>
        <a:bodyPr/>
        <a:lstStyle/>
        <a:p>
          <a:pPr>
            <a:defRPr cap="all"/>
          </a:pPr>
          <a:r>
            <a:rPr lang="en-US"/>
            <a:t>Data Security</a:t>
          </a:r>
        </a:p>
      </dgm:t>
    </dgm:pt>
    <dgm:pt modelId="{1D378F8F-F8E2-4A66-8811-0B653C26E7AB}" type="parTrans" cxnId="{71F0C2B3-EE74-431C-A0EC-030E646031BC}">
      <dgm:prSet/>
      <dgm:spPr/>
      <dgm:t>
        <a:bodyPr/>
        <a:lstStyle/>
        <a:p>
          <a:endParaRPr lang="en-US"/>
        </a:p>
      </dgm:t>
    </dgm:pt>
    <dgm:pt modelId="{610B32CA-1059-426F-A320-8AD338D23204}" type="sibTrans" cxnId="{71F0C2B3-EE74-431C-A0EC-030E646031BC}">
      <dgm:prSet/>
      <dgm:spPr/>
      <dgm:t>
        <a:bodyPr/>
        <a:lstStyle/>
        <a:p>
          <a:endParaRPr lang="en-US"/>
        </a:p>
      </dgm:t>
    </dgm:pt>
    <dgm:pt modelId="{C386B290-CA38-4543-A43D-441BC4E34744}">
      <dgm:prSet/>
      <dgm:spPr/>
      <dgm:t>
        <a:bodyPr/>
        <a:lstStyle/>
        <a:p>
          <a:pPr>
            <a:defRPr cap="all"/>
          </a:pPr>
          <a:r>
            <a:rPr lang="en-US"/>
            <a:t>Underlying Process</a:t>
          </a:r>
        </a:p>
      </dgm:t>
    </dgm:pt>
    <dgm:pt modelId="{845C4EAD-2AFA-4BA6-8AA1-3981658C0F9D}" type="parTrans" cxnId="{2DE04552-B7A2-4356-9E7D-611ABBAC99A8}">
      <dgm:prSet/>
      <dgm:spPr/>
      <dgm:t>
        <a:bodyPr/>
        <a:lstStyle/>
        <a:p>
          <a:endParaRPr lang="en-US"/>
        </a:p>
      </dgm:t>
    </dgm:pt>
    <dgm:pt modelId="{8C61D574-B47C-40EE-80BB-8609DD6DFB96}" type="sibTrans" cxnId="{2DE04552-B7A2-4356-9E7D-611ABBAC99A8}">
      <dgm:prSet/>
      <dgm:spPr/>
      <dgm:t>
        <a:bodyPr/>
        <a:lstStyle/>
        <a:p>
          <a:endParaRPr lang="en-US"/>
        </a:p>
      </dgm:t>
    </dgm:pt>
    <dgm:pt modelId="{69080E8E-96E9-4C3A-BA6E-9979E180900C}" type="pres">
      <dgm:prSet presAssocID="{F2873FA1-F896-487E-B1C2-62092CCC015E}" presName="root" presStyleCnt="0">
        <dgm:presLayoutVars>
          <dgm:dir/>
          <dgm:resizeHandles val="exact"/>
        </dgm:presLayoutVars>
      </dgm:prSet>
      <dgm:spPr/>
    </dgm:pt>
    <dgm:pt modelId="{F9EAE1E7-87F2-4D07-8840-B46686DB4AD1}" type="pres">
      <dgm:prSet presAssocID="{39106FFA-E6C5-4818-A1D9-EF79DBD31197}" presName="compNode" presStyleCnt="0"/>
      <dgm:spPr/>
    </dgm:pt>
    <dgm:pt modelId="{CC906524-0D39-4C6A-80CB-1A6AF776DBDA}" type="pres">
      <dgm:prSet presAssocID="{39106FFA-E6C5-4818-A1D9-EF79DBD31197}" presName="iconBgRect" presStyleLbl="bgShp" presStyleIdx="0" presStyleCnt="6"/>
      <dgm:spPr/>
    </dgm:pt>
    <dgm:pt modelId="{4CA344DB-2DEE-41C2-95AB-85F011F082C8}" type="pres">
      <dgm:prSet presAssocID="{39106FFA-E6C5-4818-A1D9-EF79DBD31197}"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dicine"/>
        </a:ext>
      </dgm:extLst>
    </dgm:pt>
    <dgm:pt modelId="{CDE3AAFE-AAE0-44AC-9D06-3FD8CC7F05E1}" type="pres">
      <dgm:prSet presAssocID="{39106FFA-E6C5-4818-A1D9-EF79DBD31197}" presName="spaceRect" presStyleCnt="0"/>
      <dgm:spPr/>
    </dgm:pt>
    <dgm:pt modelId="{1207FA2D-722B-4B3A-877F-630C1BBBADEB}" type="pres">
      <dgm:prSet presAssocID="{39106FFA-E6C5-4818-A1D9-EF79DBD31197}" presName="textRect" presStyleLbl="revTx" presStyleIdx="0" presStyleCnt="6">
        <dgm:presLayoutVars>
          <dgm:chMax val="1"/>
          <dgm:chPref val="1"/>
        </dgm:presLayoutVars>
      </dgm:prSet>
      <dgm:spPr/>
    </dgm:pt>
    <dgm:pt modelId="{FA732CB8-5C91-440E-BEA1-E2409BA984AC}" type="pres">
      <dgm:prSet presAssocID="{836F3704-BD1A-476F-8023-F34DA4AC532F}" presName="sibTrans" presStyleCnt="0"/>
      <dgm:spPr/>
    </dgm:pt>
    <dgm:pt modelId="{F75ED70D-F423-4F04-8BE3-024F273CB38F}" type="pres">
      <dgm:prSet presAssocID="{FE6B7BC8-17DA-4A59-8F61-234AD328D8F3}" presName="compNode" presStyleCnt="0"/>
      <dgm:spPr/>
    </dgm:pt>
    <dgm:pt modelId="{AF7CE14C-6C6C-4466-92EA-78C46CF0D610}" type="pres">
      <dgm:prSet presAssocID="{FE6B7BC8-17DA-4A59-8F61-234AD328D8F3}" presName="iconBgRect" presStyleLbl="bgShp" presStyleIdx="1" presStyleCnt="6"/>
      <dgm:spPr/>
    </dgm:pt>
    <dgm:pt modelId="{22D584D4-DEC1-4BAA-B711-2CACAE5AB4BA}" type="pres">
      <dgm:prSet presAssocID="{FE6B7BC8-17DA-4A59-8F61-234AD328D8F3}"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Thumbs Up Sign"/>
        </a:ext>
      </dgm:extLst>
    </dgm:pt>
    <dgm:pt modelId="{45956041-4992-4537-88E2-1315F49D086B}" type="pres">
      <dgm:prSet presAssocID="{FE6B7BC8-17DA-4A59-8F61-234AD328D8F3}" presName="spaceRect" presStyleCnt="0"/>
      <dgm:spPr/>
    </dgm:pt>
    <dgm:pt modelId="{B1236B26-33CF-48AD-9B3A-3F71598E2333}" type="pres">
      <dgm:prSet presAssocID="{FE6B7BC8-17DA-4A59-8F61-234AD328D8F3}" presName="textRect" presStyleLbl="revTx" presStyleIdx="1" presStyleCnt="6">
        <dgm:presLayoutVars>
          <dgm:chMax val="1"/>
          <dgm:chPref val="1"/>
        </dgm:presLayoutVars>
      </dgm:prSet>
      <dgm:spPr/>
    </dgm:pt>
    <dgm:pt modelId="{2F8AC192-3802-4AF0-A833-46D60A74370B}" type="pres">
      <dgm:prSet presAssocID="{EA465126-41BD-4827-82DC-0D47E31A2604}" presName="sibTrans" presStyleCnt="0"/>
      <dgm:spPr/>
    </dgm:pt>
    <dgm:pt modelId="{E9EBE8EC-EA89-49CF-892B-405862B13450}" type="pres">
      <dgm:prSet presAssocID="{ED528AA0-B827-4DCF-9F34-D3DE10F9E9AF}" presName="compNode" presStyleCnt="0"/>
      <dgm:spPr/>
    </dgm:pt>
    <dgm:pt modelId="{2E7A3BB3-097A-46AE-A8D4-88E0A5FA377F}" type="pres">
      <dgm:prSet presAssocID="{ED528AA0-B827-4DCF-9F34-D3DE10F9E9AF}" presName="iconBgRect" presStyleLbl="bgShp" presStyleIdx="2" presStyleCnt="6"/>
      <dgm:spPr/>
    </dgm:pt>
    <dgm:pt modelId="{47BF320F-FB6F-4670-A6E9-00757CB363B8}" type="pres">
      <dgm:prSet presAssocID="{ED528AA0-B827-4DCF-9F34-D3DE10F9E9AF}"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Key"/>
        </a:ext>
      </dgm:extLst>
    </dgm:pt>
    <dgm:pt modelId="{811942A2-732C-48CE-AFC8-01AAFC1924BC}" type="pres">
      <dgm:prSet presAssocID="{ED528AA0-B827-4DCF-9F34-D3DE10F9E9AF}" presName="spaceRect" presStyleCnt="0"/>
      <dgm:spPr/>
    </dgm:pt>
    <dgm:pt modelId="{96D67873-8CD2-4073-8CD8-81473F24E0E1}" type="pres">
      <dgm:prSet presAssocID="{ED528AA0-B827-4DCF-9F34-D3DE10F9E9AF}" presName="textRect" presStyleLbl="revTx" presStyleIdx="2" presStyleCnt="6">
        <dgm:presLayoutVars>
          <dgm:chMax val="1"/>
          <dgm:chPref val="1"/>
        </dgm:presLayoutVars>
      </dgm:prSet>
      <dgm:spPr/>
    </dgm:pt>
    <dgm:pt modelId="{F9362624-5E77-4321-8D9A-1CE90986684D}" type="pres">
      <dgm:prSet presAssocID="{390F2C6F-C644-4B09-9904-D559D70ED066}" presName="sibTrans" presStyleCnt="0"/>
      <dgm:spPr/>
    </dgm:pt>
    <dgm:pt modelId="{FEEED84A-F18B-4BAC-8097-E6A6084F7838}" type="pres">
      <dgm:prSet presAssocID="{B9499325-C485-4845-ACEE-EDCB3663AAEB}" presName="compNode" presStyleCnt="0"/>
      <dgm:spPr/>
    </dgm:pt>
    <dgm:pt modelId="{2E031A30-520D-4E72-8FB6-1CFBA62749F7}" type="pres">
      <dgm:prSet presAssocID="{B9499325-C485-4845-ACEE-EDCB3663AAEB}" presName="iconBgRect" presStyleLbl="bgShp" presStyleIdx="3" presStyleCnt="6"/>
      <dgm:spPr/>
    </dgm:pt>
    <dgm:pt modelId="{352BA6F9-EA61-43D3-AAEE-06E95B84445B}" type="pres">
      <dgm:prSet presAssocID="{B9499325-C485-4845-ACEE-EDCB3663AAEB}"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usiness Growth"/>
        </a:ext>
      </dgm:extLst>
    </dgm:pt>
    <dgm:pt modelId="{1EA825C5-8438-41A3-9322-1AC7B6D27BEA}" type="pres">
      <dgm:prSet presAssocID="{B9499325-C485-4845-ACEE-EDCB3663AAEB}" presName="spaceRect" presStyleCnt="0"/>
      <dgm:spPr/>
    </dgm:pt>
    <dgm:pt modelId="{E9BB0F7E-B3D7-4CE8-8078-A3CA717538CF}" type="pres">
      <dgm:prSet presAssocID="{B9499325-C485-4845-ACEE-EDCB3663AAEB}" presName="textRect" presStyleLbl="revTx" presStyleIdx="3" presStyleCnt="6">
        <dgm:presLayoutVars>
          <dgm:chMax val="1"/>
          <dgm:chPref val="1"/>
        </dgm:presLayoutVars>
      </dgm:prSet>
      <dgm:spPr/>
    </dgm:pt>
    <dgm:pt modelId="{EA3C6CDF-86E0-418A-BE6A-AF336C5E10AF}" type="pres">
      <dgm:prSet presAssocID="{FC884095-CBD8-4349-9089-70B5C4DE8604}" presName="sibTrans" presStyleCnt="0"/>
      <dgm:spPr/>
    </dgm:pt>
    <dgm:pt modelId="{7F9895E5-7B76-4174-9A9A-47363F16BD3B}" type="pres">
      <dgm:prSet presAssocID="{2BF70924-6C65-41F9-ACDF-C53D769238FC}" presName="compNode" presStyleCnt="0"/>
      <dgm:spPr/>
    </dgm:pt>
    <dgm:pt modelId="{0DE92FCC-22C9-4F1B-A736-55CDAD460F2E}" type="pres">
      <dgm:prSet presAssocID="{2BF70924-6C65-41F9-ACDF-C53D769238FC}" presName="iconBgRect" presStyleLbl="bgShp" presStyleIdx="4" presStyleCnt="6"/>
      <dgm:spPr/>
    </dgm:pt>
    <dgm:pt modelId="{FCDED8EB-970A-4BA9-92ED-BA5E88352A9D}" type="pres">
      <dgm:prSet presAssocID="{2BF70924-6C65-41F9-ACDF-C53D769238FC}"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Security Camera Sign"/>
        </a:ext>
      </dgm:extLst>
    </dgm:pt>
    <dgm:pt modelId="{0DE7722A-95B8-4A20-A35E-D69893C5EDEA}" type="pres">
      <dgm:prSet presAssocID="{2BF70924-6C65-41F9-ACDF-C53D769238FC}" presName="spaceRect" presStyleCnt="0"/>
      <dgm:spPr/>
    </dgm:pt>
    <dgm:pt modelId="{104BEFAC-B5B4-4119-B4D4-EA9667042D68}" type="pres">
      <dgm:prSet presAssocID="{2BF70924-6C65-41F9-ACDF-C53D769238FC}" presName="textRect" presStyleLbl="revTx" presStyleIdx="4" presStyleCnt="6">
        <dgm:presLayoutVars>
          <dgm:chMax val="1"/>
          <dgm:chPref val="1"/>
        </dgm:presLayoutVars>
      </dgm:prSet>
      <dgm:spPr/>
    </dgm:pt>
    <dgm:pt modelId="{7D5E67CB-DB7A-43C9-A8E2-17E701DF7C22}" type="pres">
      <dgm:prSet presAssocID="{610B32CA-1059-426F-A320-8AD338D23204}" presName="sibTrans" presStyleCnt="0"/>
      <dgm:spPr/>
    </dgm:pt>
    <dgm:pt modelId="{E11B86B8-30BC-493E-8517-CBE39E78A60A}" type="pres">
      <dgm:prSet presAssocID="{C386B290-CA38-4543-A43D-441BC4E34744}" presName="compNode" presStyleCnt="0"/>
      <dgm:spPr/>
    </dgm:pt>
    <dgm:pt modelId="{2949F790-1680-41C8-B09F-A139AA0B4284}" type="pres">
      <dgm:prSet presAssocID="{C386B290-CA38-4543-A43D-441BC4E34744}" presName="iconBgRect" presStyleLbl="bgShp" presStyleIdx="5" presStyleCnt="6"/>
      <dgm:spPr/>
    </dgm:pt>
    <dgm:pt modelId="{6D1D6394-F500-4A89-B314-61D316C9B86A}" type="pres">
      <dgm:prSet presAssocID="{C386B290-CA38-4543-A43D-441BC4E3474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Workflow"/>
        </a:ext>
      </dgm:extLst>
    </dgm:pt>
    <dgm:pt modelId="{77FCBA56-057B-4D8F-8A47-B3CE4F9C48FE}" type="pres">
      <dgm:prSet presAssocID="{C386B290-CA38-4543-A43D-441BC4E34744}" presName="spaceRect" presStyleCnt="0"/>
      <dgm:spPr/>
    </dgm:pt>
    <dgm:pt modelId="{64E6B7A4-36EA-4630-805B-0CE285D73371}" type="pres">
      <dgm:prSet presAssocID="{C386B290-CA38-4543-A43D-441BC4E34744}" presName="textRect" presStyleLbl="revTx" presStyleIdx="5" presStyleCnt="6">
        <dgm:presLayoutVars>
          <dgm:chMax val="1"/>
          <dgm:chPref val="1"/>
        </dgm:presLayoutVars>
      </dgm:prSet>
      <dgm:spPr/>
    </dgm:pt>
  </dgm:ptLst>
  <dgm:cxnLst>
    <dgm:cxn modelId="{922EC005-93A7-4BBB-9025-556EFDF96CBF}" type="presOf" srcId="{2BF70924-6C65-41F9-ACDF-C53D769238FC}" destId="{104BEFAC-B5B4-4119-B4D4-EA9667042D68}" srcOrd="0" destOrd="0" presId="urn:microsoft.com/office/officeart/2018/5/layout/IconCircleLabelList"/>
    <dgm:cxn modelId="{FCEBF916-1506-4597-A946-2360A32943F7}" type="presOf" srcId="{ED528AA0-B827-4DCF-9F34-D3DE10F9E9AF}" destId="{96D67873-8CD2-4073-8CD8-81473F24E0E1}" srcOrd="0" destOrd="0" presId="urn:microsoft.com/office/officeart/2018/5/layout/IconCircleLabelList"/>
    <dgm:cxn modelId="{434BF921-4E72-4186-B133-BD21948DD8F6}" type="presOf" srcId="{FE6B7BC8-17DA-4A59-8F61-234AD328D8F3}" destId="{B1236B26-33CF-48AD-9B3A-3F71598E2333}" srcOrd="0" destOrd="0" presId="urn:microsoft.com/office/officeart/2018/5/layout/IconCircleLabelList"/>
    <dgm:cxn modelId="{58753D6C-C589-4559-8EF9-EFC9F3F16F15}" type="presOf" srcId="{39106FFA-E6C5-4818-A1D9-EF79DBD31197}" destId="{1207FA2D-722B-4B3A-877F-630C1BBBADEB}" srcOrd="0" destOrd="0" presId="urn:microsoft.com/office/officeart/2018/5/layout/IconCircleLabelList"/>
    <dgm:cxn modelId="{2DE04552-B7A2-4356-9E7D-611ABBAC99A8}" srcId="{F2873FA1-F896-487E-B1C2-62092CCC015E}" destId="{C386B290-CA38-4543-A43D-441BC4E34744}" srcOrd="5" destOrd="0" parTransId="{845C4EAD-2AFA-4BA6-8AA1-3981658C0F9D}" sibTransId="{8C61D574-B47C-40EE-80BB-8609DD6DFB96}"/>
    <dgm:cxn modelId="{3F142894-A198-4A0C-ACC8-362DD1B41AB9}" type="presOf" srcId="{F2873FA1-F896-487E-B1C2-62092CCC015E}" destId="{69080E8E-96E9-4C3A-BA6E-9979E180900C}" srcOrd="0" destOrd="0" presId="urn:microsoft.com/office/officeart/2018/5/layout/IconCircleLabelList"/>
    <dgm:cxn modelId="{0F7A39A0-61A0-4FA6-8AF1-D64E12ADA1E2}" srcId="{F2873FA1-F896-487E-B1C2-62092CCC015E}" destId="{B9499325-C485-4845-ACEE-EDCB3663AAEB}" srcOrd="3" destOrd="0" parTransId="{303440AA-8296-4A13-B429-62787217BB08}" sibTransId="{FC884095-CBD8-4349-9089-70B5C4DE8604}"/>
    <dgm:cxn modelId="{9A18C1A0-B769-4750-A076-F793EDF79037}" srcId="{F2873FA1-F896-487E-B1C2-62092CCC015E}" destId="{FE6B7BC8-17DA-4A59-8F61-234AD328D8F3}" srcOrd="1" destOrd="0" parTransId="{95CB86A2-B03E-4AA1-96DA-C016839DB86B}" sibTransId="{EA465126-41BD-4827-82DC-0D47E31A2604}"/>
    <dgm:cxn modelId="{F27189AC-F5C7-499D-B6DD-8BB2688603BE}" srcId="{F2873FA1-F896-487E-B1C2-62092CCC015E}" destId="{39106FFA-E6C5-4818-A1D9-EF79DBD31197}" srcOrd="0" destOrd="0" parTransId="{8CF84AC4-F142-4DB8-89E5-6A8D8D2D5DF3}" sibTransId="{836F3704-BD1A-476F-8023-F34DA4AC532F}"/>
    <dgm:cxn modelId="{0F6A01B3-EFA5-43AB-94A0-4FED80FDA542}" type="presOf" srcId="{B9499325-C485-4845-ACEE-EDCB3663AAEB}" destId="{E9BB0F7E-B3D7-4CE8-8078-A3CA717538CF}" srcOrd="0" destOrd="0" presId="urn:microsoft.com/office/officeart/2018/5/layout/IconCircleLabelList"/>
    <dgm:cxn modelId="{71F0C2B3-EE74-431C-A0EC-030E646031BC}" srcId="{F2873FA1-F896-487E-B1C2-62092CCC015E}" destId="{2BF70924-6C65-41F9-ACDF-C53D769238FC}" srcOrd="4" destOrd="0" parTransId="{1D378F8F-F8E2-4A66-8811-0B653C26E7AB}" sibTransId="{610B32CA-1059-426F-A320-8AD338D23204}"/>
    <dgm:cxn modelId="{2272E7C8-3F69-4122-94E7-FCCE0966D779}" type="presOf" srcId="{C386B290-CA38-4543-A43D-441BC4E34744}" destId="{64E6B7A4-36EA-4630-805B-0CE285D73371}" srcOrd="0" destOrd="0" presId="urn:microsoft.com/office/officeart/2018/5/layout/IconCircleLabelList"/>
    <dgm:cxn modelId="{D867D5FF-0E8A-4D8D-842D-97B5CF517651}" srcId="{F2873FA1-F896-487E-B1C2-62092CCC015E}" destId="{ED528AA0-B827-4DCF-9F34-D3DE10F9E9AF}" srcOrd="2" destOrd="0" parTransId="{794F9C24-537D-45AB-945D-FFE16CEEF3C4}" sibTransId="{390F2C6F-C644-4B09-9904-D559D70ED066}"/>
    <dgm:cxn modelId="{517196E5-CAD9-4235-A0F1-370D029AFA92}" type="presParOf" srcId="{69080E8E-96E9-4C3A-BA6E-9979E180900C}" destId="{F9EAE1E7-87F2-4D07-8840-B46686DB4AD1}" srcOrd="0" destOrd="0" presId="urn:microsoft.com/office/officeart/2018/5/layout/IconCircleLabelList"/>
    <dgm:cxn modelId="{10B2DE17-37BE-4013-9E23-C11EE1B7E6E4}" type="presParOf" srcId="{F9EAE1E7-87F2-4D07-8840-B46686DB4AD1}" destId="{CC906524-0D39-4C6A-80CB-1A6AF776DBDA}" srcOrd="0" destOrd="0" presId="urn:microsoft.com/office/officeart/2018/5/layout/IconCircleLabelList"/>
    <dgm:cxn modelId="{F9E48061-20E5-4F90-91FE-EA6E172CC738}" type="presParOf" srcId="{F9EAE1E7-87F2-4D07-8840-B46686DB4AD1}" destId="{4CA344DB-2DEE-41C2-95AB-85F011F082C8}" srcOrd="1" destOrd="0" presId="urn:microsoft.com/office/officeart/2018/5/layout/IconCircleLabelList"/>
    <dgm:cxn modelId="{5A66B62D-EA98-4C77-83EE-2CD9C4E07956}" type="presParOf" srcId="{F9EAE1E7-87F2-4D07-8840-B46686DB4AD1}" destId="{CDE3AAFE-AAE0-44AC-9D06-3FD8CC7F05E1}" srcOrd="2" destOrd="0" presId="urn:microsoft.com/office/officeart/2018/5/layout/IconCircleLabelList"/>
    <dgm:cxn modelId="{2757CC05-7680-42FF-8E7E-9C7C6B46C8B5}" type="presParOf" srcId="{F9EAE1E7-87F2-4D07-8840-B46686DB4AD1}" destId="{1207FA2D-722B-4B3A-877F-630C1BBBADEB}" srcOrd="3" destOrd="0" presId="urn:microsoft.com/office/officeart/2018/5/layout/IconCircleLabelList"/>
    <dgm:cxn modelId="{93B361BB-8895-49AE-A8CC-EF0DD7760B35}" type="presParOf" srcId="{69080E8E-96E9-4C3A-BA6E-9979E180900C}" destId="{FA732CB8-5C91-440E-BEA1-E2409BA984AC}" srcOrd="1" destOrd="0" presId="urn:microsoft.com/office/officeart/2018/5/layout/IconCircleLabelList"/>
    <dgm:cxn modelId="{52023089-9B20-4365-BE2E-895D0A0BA6FC}" type="presParOf" srcId="{69080E8E-96E9-4C3A-BA6E-9979E180900C}" destId="{F75ED70D-F423-4F04-8BE3-024F273CB38F}" srcOrd="2" destOrd="0" presId="urn:microsoft.com/office/officeart/2018/5/layout/IconCircleLabelList"/>
    <dgm:cxn modelId="{438D008D-4C83-4DD6-8813-D94F696760C3}" type="presParOf" srcId="{F75ED70D-F423-4F04-8BE3-024F273CB38F}" destId="{AF7CE14C-6C6C-4466-92EA-78C46CF0D610}" srcOrd="0" destOrd="0" presId="urn:microsoft.com/office/officeart/2018/5/layout/IconCircleLabelList"/>
    <dgm:cxn modelId="{B58EE93C-FE07-4D33-8F01-7DABB5F2FC0D}" type="presParOf" srcId="{F75ED70D-F423-4F04-8BE3-024F273CB38F}" destId="{22D584D4-DEC1-4BAA-B711-2CACAE5AB4BA}" srcOrd="1" destOrd="0" presId="urn:microsoft.com/office/officeart/2018/5/layout/IconCircleLabelList"/>
    <dgm:cxn modelId="{045E451F-6617-41EB-BE7A-ABEF57D36000}" type="presParOf" srcId="{F75ED70D-F423-4F04-8BE3-024F273CB38F}" destId="{45956041-4992-4537-88E2-1315F49D086B}" srcOrd="2" destOrd="0" presId="urn:microsoft.com/office/officeart/2018/5/layout/IconCircleLabelList"/>
    <dgm:cxn modelId="{0C8C21A3-47F0-4C08-B130-84952CFC075D}" type="presParOf" srcId="{F75ED70D-F423-4F04-8BE3-024F273CB38F}" destId="{B1236B26-33CF-48AD-9B3A-3F71598E2333}" srcOrd="3" destOrd="0" presId="urn:microsoft.com/office/officeart/2018/5/layout/IconCircleLabelList"/>
    <dgm:cxn modelId="{14ED91EC-BE22-4B18-933C-81A6D97E6B07}" type="presParOf" srcId="{69080E8E-96E9-4C3A-BA6E-9979E180900C}" destId="{2F8AC192-3802-4AF0-A833-46D60A74370B}" srcOrd="3" destOrd="0" presId="urn:microsoft.com/office/officeart/2018/5/layout/IconCircleLabelList"/>
    <dgm:cxn modelId="{14BF31C3-EC10-47CE-872F-C79F67D615E4}" type="presParOf" srcId="{69080E8E-96E9-4C3A-BA6E-9979E180900C}" destId="{E9EBE8EC-EA89-49CF-892B-405862B13450}" srcOrd="4" destOrd="0" presId="urn:microsoft.com/office/officeart/2018/5/layout/IconCircleLabelList"/>
    <dgm:cxn modelId="{C9126AD4-2D14-4E83-9D8E-CDA2D1256D29}" type="presParOf" srcId="{E9EBE8EC-EA89-49CF-892B-405862B13450}" destId="{2E7A3BB3-097A-46AE-A8D4-88E0A5FA377F}" srcOrd="0" destOrd="0" presId="urn:microsoft.com/office/officeart/2018/5/layout/IconCircleLabelList"/>
    <dgm:cxn modelId="{DD5497A1-2DBC-4CDA-9132-55B2A0C45063}" type="presParOf" srcId="{E9EBE8EC-EA89-49CF-892B-405862B13450}" destId="{47BF320F-FB6F-4670-A6E9-00757CB363B8}" srcOrd="1" destOrd="0" presId="urn:microsoft.com/office/officeart/2018/5/layout/IconCircleLabelList"/>
    <dgm:cxn modelId="{906922E3-80D4-47FF-8CD0-DD4334FE40E6}" type="presParOf" srcId="{E9EBE8EC-EA89-49CF-892B-405862B13450}" destId="{811942A2-732C-48CE-AFC8-01AAFC1924BC}" srcOrd="2" destOrd="0" presId="urn:microsoft.com/office/officeart/2018/5/layout/IconCircleLabelList"/>
    <dgm:cxn modelId="{C23D4601-7CFF-4FAA-AEF0-DBDCE44409F7}" type="presParOf" srcId="{E9EBE8EC-EA89-49CF-892B-405862B13450}" destId="{96D67873-8CD2-4073-8CD8-81473F24E0E1}" srcOrd="3" destOrd="0" presId="urn:microsoft.com/office/officeart/2018/5/layout/IconCircleLabelList"/>
    <dgm:cxn modelId="{F3725FEA-BF74-44A2-9DB1-4DFB9930BAA6}" type="presParOf" srcId="{69080E8E-96E9-4C3A-BA6E-9979E180900C}" destId="{F9362624-5E77-4321-8D9A-1CE90986684D}" srcOrd="5" destOrd="0" presId="urn:microsoft.com/office/officeart/2018/5/layout/IconCircleLabelList"/>
    <dgm:cxn modelId="{FF387483-592D-4834-8293-7BBA43A07A14}" type="presParOf" srcId="{69080E8E-96E9-4C3A-BA6E-9979E180900C}" destId="{FEEED84A-F18B-4BAC-8097-E6A6084F7838}" srcOrd="6" destOrd="0" presId="urn:microsoft.com/office/officeart/2018/5/layout/IconCircleLabelList"/>
    <dgm:cxn modelId="{7AC8A5F5-4874-46BB-96BB-B78CEB2F8038}" type="presParOf" srcId="{FEEED84A-F18B-4BAC-8097-E6A6084F7838}" destId="{2E031A30-520D-4E72-8FB6-1CFBA62749F7}" srcOrd="0" destOrd="0" presId="urn:microsoft.com/office/officeart/2018/5/layout/IconCircleLabelList"/>
    <dgm:cxn modelId="{D3ECB411-B2F5-42B8-9494-8B25F52B06F4}" type="presParOf" srcId="{FEEED84A-F18B-4BAC-8097-E6A6084F7838}" destId="{352BA6F9-EA61-43D3-AAEE-06E95B84445B}" srcOrd="1" destOrd="0" presId="urn:microsoft.com/office/officeart/2018/5/layout/IconCircleLabelList"/>
    <dgm:cxn modelId="{B2E03297-7C83-4EFC-AAEC-2F95637D29BE}" type="presParOf" srcId="{FEEED84A-F18B-4BAC-8097-E6A6084F7838}" destId="{1EA825C5-8438-41A3-9322-1AC7B6D27BEA}" srcOrd="2" destOrd="0" presId="urn:microsoft.com/office/officeart/2018/5/layout/IconCircleLabelList"/>
    <dgm:cxn modelId="{56CA7542-3A16-40AD-8B25-3CE45B1BEDA0}" type="presParOf" srcId="{FEEED84A-F18B-4BAC-8097-E6A6084F7838}" destId="{E9BB0F7E-B3D7-4CE8-8078-A3CA717538CF}" srcOrd="3" destOrd="0" presId="urn:microsoft.com/office/officeart/2018/5/layout/IconCircleLabelList"/>
    <dgm:cxn modelId="{74C97D68-A336-4549-9224-47197C48B6BE}" type="presParOf" srcId="{69080E8E-96E9-4C3A-BA6E-9979E180900C}" destId="{EA3C6CDF-86E0-418A-BE6A-AF336C5E10AF}" srcOrd="7" destOrd="0" presId="urn:microsoft.com/office/officeart/2018/5/layout/IconCircleLabelList"/>
    <dgm:cxn modelId="{C8BE9122-1384-4424-8DB5-FFBD802A993D}" type="presParOf" srcId="{69080E8E-96E9-4C3A-BA6E-9979E180900C}" destId="{7F9895E5-7B76-4174-9A9A-47363F16BD3B}" srcOrd="8" destOrd="0" presId="urn:microsoft.com/office/officeart/2018/5/layout/IconCircleLabelList"/>
    <dgm:cxn modelId="{6CD503B3-DBCA-4347-A3AD-13950436187E}" type="presParOf" srcId="{7F9895E5-7B76-4174-9A9A-47363F16BD3B}" destId="{0DE92FCC-22C9-4F1B-A736-55CDAD460F2E}" srcOrd="0" destOrd="0" presId="urn:microsoft.com/office/officeart/2018/5/layout/IconCircleLabelList"/>
    <dgm:cxn modelId="{6D7081B6-6F43-4814-958D-B83D45514676}" type="presParOf" srcId="{7F9895E5-7B76-4174-9A9A-47363F16BD3B}" destId="{FCDED8EB-970A-4BA9-92ED-BA5E88352A9D}" srcOrd="1" destOrd="0" presId="urn:microsoft.com/office/officeart/2018/5/layout/IconCircleLabelList"/>
    <dgm:cxn modelId="{10B75086-3B85-4BDA-A7E8-FB5487E0413F}" type="presParOf" srcId="{7F9895E5-7B76-4174-9A9A-47363F16BD3B}" destId="{0DE7722A-95B8-4A20-A35E-D69893C5EDEA}" srcOrd="2" destOrd="0" presId="urn:microsoft.com/office/officeart/2018/5/layout/IconCircleLabelList"/>
    <dgm:cxn modelId="{730AE618-ABDB-49C3-9E1B-E09B951417F7}" type="presParOf" srcId="{7F9895E5-7B76-4174-9A9A-47363F16BD3B}" destId="{104BEFAC-B5B4-4119-B4D4-EA9667042D68}" srcOrd="3" destOrd="0" presId="urn:microsoft.com/office/officeart/2018/5/layout/IconCircleLabelList"/>
    <dgm:cxn modelId="{7F902096-1BD7-4F48-8C31-934D6D225C0C}" type="presParOf" srcId="{69080E8E-96E9-4C3A-BA6E-9979E180900C}" destId="{7D5E67CB-DB7A-43C9-A8E2-17E701DF7C22}" srcOrd="9" destOrd="0" presId="urn:microsoft.com/office/officeart/2018/5/layout/IconCircleLabelList"/>
    <dgm:cxn modelId="{407190B7-F783-4740-8996-0A270AD54E95}" type="presParOf" srcId="{69080E8E-96E9-4C3A-BA6E-9979E180900C}" destId="{E11B86B8-30BC-493E-8517-CBE39E78A60A}" srcOrd="10" destOrd="0" presId="urn:microsoft.com/office/officeart/2018/5/layout/IconCircleLabelList"/>
    <dgm:cxn modelId="{26964559-14FD-42F3-BEF9-7147184F2363}" type="presParOf" srcId="{E11B86B8-30BC-493E-8517-CBE39E78A60A}" destId="{2949F790-1680-41C8-B09F-A139AA0B4284}" srcOrd="0" destOrd="0" presId="urn:microsoft.com/office/officeart/2018/5/layout/IconCircleLabelList"/>
    <dgm:cxn modelId="{71F021E4-545B-4BCF-BA28-D0F2DBC87DB5}" type="presParOf" srcId="{E11B86B8-30BC-493E-8517-CBE39E78A60A}" destId="{6D1D6394-F500-4A89-B314-61D316C9B86A}" srcOrd="1" destOrd="0" presId="urn:microsoft.com/office/officeart/2018/5/layout/IconCircleLabelList"/>
    <dgm:cxn modelId="{6381ED45-79D0-4F7C-B231-D3F84EA00872}" type="presParOf" srcId="{E11B86B8-30BC-493E-8517-CBE39E78A60A}" destId="{77FCBA56-057B-4D8F-8A47-B3CE4F9C48FE}" srcOrd="2" destOrd="0" presId="urn:microsoft.com/office/officeart/2018/5/layout/IconCircleLabelList"/>
    <dgm:cxn modelId="{5ACD98B9-B6E9-4AE8-AD03-B9373ED2E944}" type="presParOf" srcId="{E11B86B8-30BC-493E-8517-CBE39E78A60A}" destId="{64E6B7A4-36EA-4630-805B-0CE285D7337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5979200-16EE-4019-9497-BB5BCF1FB8CC}"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CC3F09A7-B232-4D43-8342-6797357CE8F5}">
      <dgm:prSet phldrT="[Text]"/>
      <dgm:spPr>
        <a:solidFill>
          <a:srgbClr val="F2C811"/>
        </a:solidFill>
      </dgm:spPr>
      <dgm:t>
        <a:bodyPr/>
        <a:lstStyle/>
        <a:p>
          <a:r>
            <a:rPr lang="en-US" b="1" dirty="0">
              <a:solidFill>
                <a:schemeClr val="tx1"/>
              </a:solidFill>
              <a:latin typeface="Segoe UI" panose="020B0502040204020203" pitchFamily="34" charset="0"/>
              <a:cs typeface="Segoe UI" panose="020B0502040204020203" pitchFamily="34" charset="0"/>
            </a:rPr>
            <a:t>Access</a:t>
          </a:r>
        </a:p>
      </dgm:t>
    </dgm:pt>
    <dgm:pt modelId="{8C52F362-4F0D-4A9B-8DDE-1C8F50A090D6}" type="parTrans" cxnId="{1790F642-B3F2-47F7-A8A7-52B24E636904}">
      <dgm:prSet/>
      <dgm:spPr/>
      <dgm:t>
        <a:bodyPr/>
        <a:lstStyle/>
        <a:p>
          <a:endParaRPr lang="en-US" b="1">
            <a:latin typeface="Segoe UI" panose="020B0502040204020203" pitchFamily="34" charset="0"/>
            <a:cs typeface="Segoe UI" panose="020B0502040204020203" pitchFamily="34" charset="0"/>
          </a:endParaRPr>
        </a:p>
      </dgm:t>
    </dgm:pt>
    <dgm:pt modelId="{3B959F0D-A0C3-4B9F-8452-BC0456CA22B6}" type="sibTrans" cxnId="{1790F642-B3F2-47F7-A8A7-52B24E636904}">
      <dgm:prSet/>
      <dgm:spPr>
        <a:ln>
          <a:solidFill>
            <a:schemeClr val="tx1"/>
          </a:solidFill>
        </a:ln>
      </dgm:spPr>
      <dgm:t>
        <a:bodyPr/>
        <a:lstStyle/>
        <a:p>
          <a:endParaRPr lang="en-US" b="1">
            <a:latin typeface="Segoe UI" panose="020B0502040204020203" pitchFamily="34" charset="0"/>
            <a:cs typeface="Segoe UI" panose="020B0502040204020203" pitchFamily="34" charset="0"/>
          </a:endParaRPr>
        </a:p>
      </dgm:t>
    </dgm:pt>
    <dgm:pt modelId="{6DC4ACE0-0858-40DA-8865-F46FBFAEFBF8}">
      <dgm:prSet phldrT="[Text]"/>
      <dgm:spPr>
        <a:solidFill>
          <a:srgbClr val="F2C811"/>
        </a:solidFill>
      </dgm:spPr>
      <dgm:t>
        <a:bodyPr/>
        <a:lstStyle/>
        <a:p>
          <a:r>
            <a:rPr lang="en-US" b="1" dirty="0">
              <a:solidFill>
                <a:schemeClr val="tx1"/>
              </a:solidFill>
              <a:latin typeface="Segoe UI" panose="020B0502040204020203" pitchFamily="34" charset="0"/>
              <a:cs typeface="Segoe UI" panose="020B0502040204020203" pitchFamily="34" charset="0"/>
            </a:rPr>
            <a:t>Clean</a:t>
          </a:r>
        </a:p>
      </dgm:t>
    </dgm:pt>
    <dgm:pt modelId="{238CAA70-8E6C-4093-B938-956E0250D211}" type="parTrans" cxnId="{8F6DE526-A993-4E95-9C61-49F62E2761C0}">
      <dgm:prSet/>
      <dgm:spPr/>
      <dgm:t>
        <a:bodyPr/>
        <a:lstStyle/>
        <a:p>
          <a:endParaRPr lang="en-US" b="1">
            <a:latin typeface="Segoe UI" panose="020B0502040204020203" pitchFamily="34" charset="0"/>
            <a:cs typeface="Segoe UI" panose="020B0502040204020203" pitchFamily="34" charset="0"/>
          </a:endParaRPr>
        </a:p>
      </dgm:t>
    </dgm:pt>
    <dgm:pt modelId="{7978B858-DBE9-4DA0-B44D-11A1B027D474}" type="sibTrans" cxnId="{8F6DE526-A993-4E95-9C61-49F62E2761C0}">
      <dgm:prSet/>
      <dgm:spPr>
        <a:ln>
          <a:solidFill>
            <a:schemeClr val="tx1"/>
          </a:solidFill>
        </a:ln>
      </dgm:spPr>
      <dgm:t>
        <a:bodyPr/>
        <a:lstStyle/>
        <a:p>
          <a:endParaRPr lang="en-US" b="1">
            <a:latin typeface="Segoe UI" panose="020B0502040204020203" pitchFamily="34" charset="0"/>
            <a:cs typeface="Segoe UI" panose="020B0502040204020203" pitchFamily="34" charset="0"/>
          </a:endParaRPr>
        </a:p>
      </dgm:t>
    </dgm:pt>
    <dgm:pt modelId="{39EF46FF-53EE-4CB7-A5A2-0802D9A64D3D}">
      <dgm:prSet phldrT="[Text]"/>
      <dgm:spPr>
        <a:solidFill>
          <a:srgbClr val="F2C811"/>
        </a:solidFill>
      </dgm:spPr>
      <dgm:t>
        <a:bodyPr/>
        <a:lstStyle/>
        <a:p>
          <a:r>
            <a:rPr lang="en-US" b="1" dirty="0">
              <a:solidFill>
                <a:schemeClr val="tx1"/>
              </a:solidFill>
              <a:latin typeface="Segoe UI" panose="020B0502040204020203" pitchFamily="34" charset="0"/>
              <a:cs typeface="Segoe UI" panose="020B0502040204020203" pitchFamily="34" charset="0"/>
            </a:rPr>
            <a:t>Mash-up</a:t>
          </a:r>
        </a:p>
      </dgm:t>
    </dgm:pt>
    <dgm:pt modelId="{C73DFAA2-422C-4BD1-B251-F1778BF438B2}" type="parTrans" cxnId="{553FF9F5-6C34-45DD-BAEB-A34FA1BE5FB4}">
      <dgm:prSet/>
      <dgm:spPr/>
      <dgm:t>
        <a:bodyPr/>
        <a:lstStyle/>
        <a:p>
          <a:endParaRPr lang="en-US" b="1">
            <a:latin typeface="Segoe UI" panose="020B0502040204020203" pitchFamily="34" charset="0"/>
            <a:cs typeface="Segoe UI" panose="020B0502040204020203" pitchFamily="34" charset="0"/>
          </a:endParaRPr>
        </a:p>
      </dgm:t>
    </dgm:pt>
    <dgm:pt modelId="{CF1E3C9F-94F8-4250-AB77-39C3411155BF}" type="sibTrans" cxnId="{553FF9F5-6C34-45DD-BAEB-A34FA1BE5FB4}">
      <dgm:prSet/>
      <dgm:spPr>
        <a:ln>
          <a:solidFill>
            <a:schemeClr val="tx1"/>
          </a:solidFill>
        </a:ln>
      </dgm:spPr>
      <dgm:t>
        <a:bodyPr/>
        <a:lstStyle/>
        <a:p>
          <a:endParaRPr lang="en-US" b="1">
            <a:latin typeface="Segoe UI" panose="020B0502040204020203" pitchFamily="34" charset="0"/>
            <a:cs typeface="Segoe UI" panose="020B0502040204020203" pitchFamily="34" charset="0"/>
          </a:endParaRPr>
        </a:p>
      </dgm:t>
    </dgm:pt>
    <dgm:pt modelId="{B533099A-9C1B-49F2-A59B-C0FC83CBC2A0}">
      <dgm:prSet phldrT="[Text]"/>
      <dgm:spPr>
        <a:solidFill>
          <a:srgbClr val="F2C811"/>
        </a:solidFill>
      </dgm:spPr>
      <dgm:t>
        <a:bodyPr/>
        <a:lstStyle/>
        <a:p>
          <a:r>
            <a:rPr lang="en-US" b="1" dirty="0">
              <a:solidFill>
                <a:schemeClr val="tx1"/>
              </a:solidFill>
              <a:latin typeface="Segoe UI" panose="020B0502040204020203" pitchFamily="34" charset="0"/>
              <a:cs typeface="Segoe UI" panose="020B0502040204020203" pitchFamily="34" charset="0"/>
            </a:rPr>
            <a:t>Explore</a:t>
          </a:r>
        </a:p>
      </dgm:t>
    </dgm:pt>
    <dgm:pt modelId="{22872EC6-3907-434D-B5E7-D1CCC6B88C63}" type="parTrans" cxnId="{789C843B-455B-4E16-A3F4-D426B4ABA22D}">
      <dgm:prSet/>
      <dgm:spPr/>
      <dgm:t>
        <a:bodyPr/>
        <a:lstStyle/>
        <a:p>
          <a:endParaRPr lang="en-US" b="1">
            <a:latin typeface="Segoe UI" panose="020B0502040204020203" pitchFamily="34" charset="0"/>
            <a:cs typeface="Segoe UI" panose="020B0502040204020203" pitchFamily="34" charset="0"/>
          </a:endParaRPr>
        </a:p>
      </dgm:t>
    </dgm:pt>
    <dgm:pt modelId="{06FF1102-03A5-4693-AF03-8A6740D350B6}" type="sibTrans" cxnId="{789C843B-455B-4E16-A3F4-D426B4ABA22D}">
      <dgm:prSet/>
      <dgm:spPr>
        <a:ln>
          <a:solidFill>
            <a:schemeClr val="tx1"/>
          </a:solidFill>
        </a:ln>
      </dgm:spPr>
      <dgm:t>
        <a:bodyPr/>
        <a:lstStyle/>
        <a:p>
          <a:endParaRPr lang="en-US" b="1">
            <a:latin typeface="Segoe UI" panose="020B0502040204020203" pitchFamily="34" charset="0"/>
            <a:cs typeface="Segoe UI" panose="020B0502040204020203" pitchFamily="34" charset="0"/>
          </a:endParaRPr>
        </a:p>
      </dgm:t>
    </dgm:pt>
    <dgm:pt modelId="{CFA59A02-966F-4BC9-8B9E-078F14FBBB7B}">
      <dgm:prSet phldrT="[Text]"/>
      <dgm:spPr>
        <a:solidFill>
          <a:srgbClr val="F2C811"/>
        </a:solidFill>
      </dgm:spPr>
      <dgm:t>
        <a:bodyPr/>
        <a:lstStyle/>
        <a:p>
          <a:r>
            <a:rPr lang="en-US" b="1" dirty="0">
              <a:solidFill>
                <a:schemeClr val="tx1"/>
              </a:solidFill>
              <a:latin typeface="Segoe UI" panose="020B0502040204020203" pitchFamily="34" charset="0"/>
              <a:cs typeface="Segoe UI" panose="020B0502040204020203" pitchFamily="34" charset="0"/>
            </a:rPr>
            <a:t>Visualize</a:t>
          </a:r>
        </a:p>
      </dgm:t>
    </dgm:pt>
    <dgm:pt modelId="{8ABDAB14-9EB2-4631-9EB8-FD84A60710FB}" type="parTrans" cxnId="{CBF71841-0C60-478F-A216-B6060CB8FE8E}">
      <dgm:prSet/>
      <dgm:spPr/>
      <dgm:t>
        <a:bodyPr/>
        <a:lstStyle/>
        <a:p>
          <a:endParaRPr lang="en-US" b="1">
            <a:latin typeface="Segoe UI" panose="020B0502040204020203" pitchFamily="34" charset="0"/>
            <a:cs typeface="Segoe UI" panose="020B0502040204020203" pitchFamily="34" charset="0"/>
          </a:endParaRPr>
        </a:p>
      </dgm:t>
    </dgm:pt>
    <dgm:pt modelId="{61C54D94-50C5-4028-A196-AC0DB1CC340B}" type="sibTrans" cxnId="{CBF71841-0C60-478F-A216-B6060CB8FE8E}">
      <dgm:prSet/>
      <dgm:spPr>
        <a:ln>
          <a:solidFill>
            <a:schemeClr val="tx1"/>
          </a:solidFill>
        </a:ln>
      </dgm:spPr>
      <dgm:t>
        <a:bodyPr/>
        <a:lstStyle/>
        <a:p>
          <a:endParaRPr lang="en-US" b="1">
            <a:latin typeface="Segoe UI" panose="020B0502040204020203" pitchFamily="34" charset="0"/>
            <a:cs typeface="Segoe UI" panose="020B0502040204020203" pitchFamily="34" charset="0"/>
          </a:endParaRPr>
        </a:p>
      </dgm:t>
    </dgm:pt>
    <dgm:pt modelId="{E0FB500B-8338-4CF1-8C78-71F70A3C8632}">
      <dgm:prSet phldrT="[Text]"/>
      <dgm:spPr>
        <a:solidFill>
          <a:srgbClr val="F2C811"/>
        </a:solidFill>
      </dgm:spPr>
      <dgm:t>
        <a:bodyPr/>
        <a:lstStyle/>
        <a:p>
          <a:r>
            <a:rPr lang="en-US" b="1" dirty="0">
              <a:solidFill>
                <a:schemeClr val="tx1"/>
              </a:solidFill>
              <a:latin typeface="Segoe UI" panose="020B0502040204020203" pitchFamily="34" charset="0"/>
              <a:cs typeface="Segoe UI" panose="020B0502040204020203" pitchFamily="34" charset="0"/>
            </a:rPr>
            <a:t>Share</a:t>
          </a:r>
        </a:p>
      </dgm:t>
    </dgm:pt>
    <dgm:pt modelId="{8A9C988C-962E-4573-8E62-C0B040917291}" type="parTrans" cxnId="{FE7FB1FD-ED11-4FE3-A016-DA0AD1C89274}">
      <dgm:prSet/>
      <dgm:spPr/>
      <dgm:t>
        <a:bodyPr/>
        <a:lstStyle/>
        <a:p>
          <a:endParaRPr lang="en-US" b="1">
            <a:latin typeface="Segoe UI" panose="020B0502040204020203" pitchFamily="34" charset="0"/>
            <a:cs typeface="Segoe UI" panose="020B0502040204020203" pitchFamily="34" charset="0"/>
          </a:endParaRPr>
        </a:p>
      </dgm:t>
    </dgm:pt>
    <dgm:pt modelId="{CDC5B93E-A59F-4E31-983E-A6ED060E2C17}" type="sibTrans" cxnId="{FE7FB1FD-ED11-4FE3-A016-DA0AD1C89274}">
      <dgm:prSet/>
      <dgm:spPr>
        <a:ln>
          <a:solidFill>
            <a:schemeClr val="tx1"/>
          </a:solidFill>
        </a:ln>
      </dgm:spPr>
      <dgm:t>
        <a:bodyPr/>
        <a:lstStyle/>
        <a:p>
          <a:endParaRPr lang="en-US" b="1">
            <a:latin typeface="Segoe UI" panose="020B0502040204020203" pitchFamily="34" charset="0"/>
            <a:cs typeface="Segoe UI" panose="020B0502040204020203" pitchFamily="34" charset="0"/>
          </a:endParaRPr>
        </a:p>
      </dgm:t>
    </dgm:pt>
    <dgm:pt modelId="{09ECFEA3-A5B8-4BF1-B0C6-7B141FBD2EBE}" type="pres">
      <dgm:prSet presAssocID="{55979200-16EE-4019-9497-BB5BCF1FB8CC}" presName="cycle" presStyleCnt="0">
        <dgm:presLayoutVars>
          <dgm:dir/>
          <dgm:resizeHandles val="exact"/>
        </dgm:presLayoutVars>
      </dgm:prSet>
      <dgm:spPr/>
    </dgm:pt>
    <dgm:pt modelId="{CA0AD9E2-7BFC-423C-A654-AED94D34E29F}" type="pres">
      <dgm:prSet presAssocID="{CC3F09A7-B232-4D43-8342-6797357CE8F5}" presName="node" presStyleLbl="node1" presStyleIdx="0" presStyleCnt="6">
        <dgm:presLayoutVars>
          <dgm:bulletEnabled val="1"/>
        </dgm:presLayoutVars>
      </dgm:prSet>
      <dgm:spPr/>
    </dgm:pt>
    <dgm:pt modelId="{0630E0B5-462D-41C0-AC75-C11C6C4764F3}" type="pres">
      <dgm:prSet presAssocID="{CC3F09A7-B232-4D43-8342-6797357CE8F5}" presName="spNode" presStyleCnt="0"/>
      <dgm:spPr/>
    </dgm:pt>
    <dgm:pt modelId="{51DD49D5-DD38-4D7A-8CE9-3880AB0B5FB4}" type="pres">
      <dgm:prSet presAssocID="{3B959F0D-A0C3-4B9F-8452-BC0456CA22B6}" presName="sibTrans" presStyleLbl="sibTrans1D1" presStyleIdx="0" presStyleCnt="6"/>
      <dgm:spPr/>
    </dgm:pt>
    <dgm:pt modelId="{A2175F81-A625-4DE4-89EB-AA69673D463A}" type="pres">
      <dgm:prSet presAssocID="{6DC4ACE0-0858-40DA-8865-F46FBFAEFBF8}" presName="node" presStyleLbl="node1" presStyleIdx="1" presStyleCnt="6">
        <dgm:presLayoutVars>
          <dgm:bulletEnabled val="1"/>
        </dgm:presLayoutVars>
      </dgm:prSet>
      <dgm:spPr/>
    </dgm:pt>
    <dgm:pt modelId="{4193C371-1347-4B3C-A324-861BEC66C1B4}" type="pres">
      <dgm:prSet presAssocID="{6DC4ACE0-0858-40DA-8865-F46FBFAEFBF8}" presName="spNode" presStyleCnt="0"/>
      <dgm:spPr/>
    </dgm:pt>
    <dgm:pt modelId="{A9CEAA0B-FCA2-4D73-A9FD-F472422D1270}" type="pres">
      <dgm:prSet presAssocID="{7978B858-DBE9-4DA0-B44D-11A1B027D474}" presName="sibTrans" presStyleLbl="sibTrans1D1" presStyleIdx="1" presStyleCnt="6"/>
      <dgm:spPr/>
    </dgm:pt>
    <dgm:pt modelId="{EEE26EF3-3D13-48C9-A54D-8ADE421B4B27}" type="pres">
      <dgm:prSet presAssocID="{39EF46FF-53EE-4CB7-A5A2-0802D9A64D3D}" presName="node" presStyleLbl="node1" presStyleIdx="2" presStyleCnt="6">
        <dgm:presLayoutVars>
          <dgm:bulletEnabled val="1"/>
        </dgm:presLayoutVars>
      </dgm:prSet>
      <dgm:spPr/>
    </dgm:pt>
    <dgm:pt modelId="{3C471C60-C878-431C-9C5B-93A13363F356}" type="pres">
      <dgm:prSet presAssocID="{39EF46FF-53EE-4CB7-A5A2-0802D9A64D3D}" presName="spNode" presStyleCnt="0"/>
      <dgm:spPr/>
    </dgm:pt>
    <dgm:pt modelId="{C94FBD1A-FE2F-4628-8BC4-C5FFBA05B9E0}" type="pres">
      <dgm:prSet presAssocID="{CF1E3C9F-94F8-4250-AB77-39C3411155BF}" presName="sibTrans" presStyleLbl="sibTrans1D1" presStyleIdx="2" presStyleCnt="6"/>
      <dgm:spPr/>
    </dgm:pt>
    <dgm:pt modelId="{4E4D4470-D5F9-49F4-B86A-5D18B6C472B4}" type="pres">
      <dgm:prSet presAssocID="{B533099A-9C1B-49F2-A59B-C0FC83CBC2A0}" presName="node" presStyleLbl="node1" presStyleIdx="3" presStyleCnt="6">
        <dgm:presLayoutVars>
          <dgm:bulletEnabled val="1"/>
        </dgm:presLayoutVars>
      </dgm:prSet>
      <dgm:spPr/>
    </dgm:pt>
    <dgm:pt modelId="{CDE28F26-FA2C-49EB-A322-D4C1159D16ED}" type="pres">
      <dgm:prSet presAssocID="{B533099A-9C1B-49F2-A59B-C0FC83CBC2A0}" presName="spNode" presStyleCnt="0"/>
      <dgm:spPr/>
    </dgm:pt>
    <dgm:pt modelId="{FD96B93B-DC70-4E1D-B267-8145F5898531}" type="pres">
      <dgm:prSet presAssocID="{06FF1102-03A5-4693-AF03-8A6740D350B6}" presName="sibTrans" presStyleLbl="sibTrans1D1" presStyleIdx="3" presStyleCnt="6"/>
      <dgm:spPr/>
    </dgm:pt>
    <dgm:pt modelId="{E5805DE1-9B2F-433D-9FA1-CAC1527EBF9F}" type="pres">
      <dgm:prSet presAssocID="{CFA59A02-966F-4BC9-8B9E-078F14FBBB7B}" presName="node" presStyleLbl="node1" presStyleIdx="4" presStyleCnt="6">
        <dgm:presLayoutVars>
          <dgm:bulletEnabled val="1"/>
        </dgm:presLayoutVars>
      </dgm:prSet>
      <dgm:spPr/>
    </dgm:pt>
    <dgm:pt modelId="{6A27D4B9-A5E7-4195-8580-4BC367316E80}" type="pres">
      <dgm:prSet presAssocID="{CFA59A02-966F-4BC9-8B9E-078F14FBBB7B}" presName="spNode" presStyleCnt="0"/>
      <dgm:spPr/>
    </dgm:pt>
    <dgm:pt modelId="{F45A816D-137F-4C4E-80BB-CB9C334E8647}" type="pres">
      <dgm:prSet presAssocID="{61C54D94-50C5-4028-A196-AC0DB1CC340B}" presName="sibTrans" presStyleLbl="sibTrans1D1" presStyleIdx="4" presStyleCnt="6"/>
      <dgm:spPr/>
    </dgm:pt>
    <dgm:pt modelId="{2EDA652D-7472-4A2F-B2C9-7805B5E2B435}" type="pres">
      <dgm:prSet presAssocID="{E0FB500B-8338-4CF1-8C78-71F70A3C8632}" presName="node" presStyleLbl="node1" presStyleIdx="5" presStyleCnt="6">
        <dgm:presLayoutVars>
          <dgm:bulletEnabled val="1"/>
        </dgm:presLayoutVars>
      </dgm:prSet>
      <dgm:spPr/>
    </dgm:pt>
    <dgm:pt modelId="{DC2D1920-B30B-4AB6-BCA5-439CFFC3EE78}" type="pres">
      <dgm:prSet presAssocID="{E0FB500B-8338-4CF1-8C78-71F70A3C8632}" presName="spNode" presStyleCnt="0"/>
      <dgm:spPr/>
    </dgm:pt>
    <dgm:pt modelId="{839D8589-42DF-455F-AEBB-B3B46DF520E3}" type="pres">
      <dgm:prSet presAssocID="{CDC5B93E-A59F-4E31-983E-A6ED060E2C17}" presName="sibTrans" presStyleLbl="sibTrans1D1" presStyleIdx="5" presStyleCnt="6"/>
      <dgm:spPr/>
    </dgm:pt>
  </dgm:ptLst>
  <dgm:cxnLst>
    <dgm:cxn modelId="{ABD84004-0C9C-4D01-A3A6-FE2F288530A4}" type="presOf" srcId="{E0FB500B-8338-4CF1-8C78-71F70A3C8632}" destId="{2EDA652D-7472-4A2F-B2C9-7805B5E2B435}" srcOrd="0" destOrd="0" presId="urn:microsoft.com/office/officeart/2005/8/layout/cycle5"/>
    <dgm:cxn modelId="{6FB4EC05-33DA-452E-B858-60F682BF5789}" type="presOf" srcId="{55979200-16EE-4019-9497-BB5BCF1FB8CC}" destId="{09ECFEA3-A5B8-4BF1-B0C6-7B141FBD2EBE}" srcOrd="0" destOrd="0" presId="urn:microsoft.com/office/officeart/2005/8/layout/cycle5"/>
    <dgm:cxn modelId="{55A0331C-1C70-4C8E-B091-FF4529AB4BDD}" type="presOf" srcId="{CDC5B93E-A59F-4E31-983E-A6ED060E2C17}" destId="{839D8589-42DF-455F-AEBB-B3B46DF520E3}" srcOrd="0" destOrd="0" presId="urn:microsoft.com/office/officeart/2005/8/layout/cycle5"/>
    <dgm:cxn modelId="{8F6DE526-A993-4E95-9C61-49F62E2761C0}" srcId="{55979200-16EE-4019-9497-BB5BCF1FB8CC}" destId="{6DC4ACE0-0858-40DA-8865-F46FBFAEFBF8}" srcOrd="1" destOrd="0" parTransId="{238CAA70-8E6C-4093-B938-956E0250D211}" sibTransId="{7978B858-DBE9-4DA0-B44D-11A1B027D474}"/>
    <dgm:cxn modelId="{789C843B-455B-4E16-A3F4-D426B4ABA22D}" srcId="{55979200-16EE-4019-9497-BB5BCF1FB8CC}" destId="{B533099A-9C1B-49F2-A59B-C0FC83CBC2A0}" srcOrd="3" destOrd="0" parTransId="{22872EC6-3907-434D-B5E7-D1CCC6B88C63}" sibTransId="{06FF1102-03A5-4693-AF03-8A6740D350B6}"/>
    <dgm:cxn modelId="{35B0ED3E-FC1E-4965-A781-BBB1BAB827AD}" type="presOf" srcId="{CF1E3C9F-94F8-4250-AB77-39C3411155BF}" destId="{C94FBD1A-FE2F-4628-8BC4-C5FFBA05B9E0}" srcOrd="0" destOrd="0" presId="urn:microsoft.com/office/officeart/2005/8/layout/cycle5"/>
    <dgm:cxn modelId="{699E8E40-D441-41B2-9478-A2F20988B5B7}" type="presOf" srcId="{CC3F09A7-B232-4D43-8342-6797357CE8F5}" destId="{CA0AD9E2-7BFC-423C-A654-AED94D34E29F}" srcOrd="0" destOrd="0" presId="urn:microsoft.com/office/officeart/2005/8/layout/cycle5"/>
    <dgm:cxn modelId="{CBF71841-0C60-478F-A216-B6060CB8FE8E}" srcId="{55979200-16EE-4019-9497-BB5BCF1FB8CC}" destId="{CFA59A02-966F-4BC9-8B9E-078F14FBBB7B}" srcOrd="4" destOrd="0" parTransId="{8ABDAB14-9EB2-4631-9EB8-FD84A60710FB}" sibTransId="{61C54D94-50C5-4028-A196-AC0DB1CC340B}"/>
    <dgm:cxn modelId="{1790F642-B3F2-47F7-A8A7-52B24E636904}" srcId="{55979200-16EE-4019-9497-BB5BCF1FB8CC}" destId="{CC3F09A7-B232-4D43-8342-6797357CE8F5}" srcOrd="0" destOrd="0" parTransId="{8C52F362-4F0D-4A9B-8DDE-1C8F50A090D6}" sibTransId="{3B959F0D-A0C3-4B9F-8452-BC0456CA22B6}"/>
    <dgm:cxn modelId="{5CF75F6F-B592-4AB5-A79D-D5448CF807F6}" type="presOf" srcId="{3B959F0D-A0C3-4B9F-8452-BC0456CA22B6}" destId="{51DD49D5-DD38-4D7A-8CE9-3880AB0B5FB4}" srcOrd="0" destOrd="0" presId="urn:microsoft.com/office/officeart/2005/8/layout/cycle5"/>
    <dgm:cxn modelId="{1B28B399-7F61-4E48-9378-8A5EF79526D6}" type="presOf" srcId="{39EF46FF-53EE-4CB7-A5A2-0802D9A64D3D}" destId="{EEE26EF3-3D13-48C9-A54D-8ADE421B4B27}" srcOrd="0" destOrd="0" presId="urn:microsoft.com/office/officeart/2005/8/layout/cycle5"/>
    <dgm:cxn modelId="{5EF91BAB-23C0-474E-9BF4-98859167F07A}" type="presOf" srcId="{CFA59A02-966F-4BC9-8B9E-078F14FBBB7B}" destId="{E5805DE1-9B2F-433D-9FA1-CAC1527EBF9F}" srcOrd="0" destOrd="0" presId="urn:microsoft.com/office/officeart/2005/8/layout/cycle5"/>
    <dgm:cxn modelId="{EC37C8AC-E279-46FC-B457-84C4207BDB0B}" type="presOf" srcId="{7978B858-DBE9-4DA0-B44D-11A1B027D474}" destId="{A9CEAA0B-FCA2-4D73-A9FD-F472422D1270}" srcOrd="0" destOrd="0" presId="urn:microsoft.com/office/officeart/2005/8/layout/cycle5"/>
    <dgm:cxn modelId="{E3CE99B8-974F-493F-9C05-3250B077EDA2}" type="presOf" srcId="{B533099A-9C1B-49F2-A59B-C0FC83CBC2A0}" destId="{4E4D4470-D5F9-49F4-B86A-5D18B6C472B4}" srcOrd="0" destOrd="0" presId="urn:microsoft.com/office/officeart/2005/8/layout/cycle5"/>
    <dgm:cxn modelId="{CDAE84BE-1C6C-4FBD-8B80-ACA84DD763AA}" type="presOf" srcId="{06FF1102-03A5-4693-AF03-8A6740D350B6}" destId="{FD96B93B-DC70-4E1D-B267-8145F5898531}" srcOrd="0" destOrd="0" presId="urn:microsoft.com/office/officeart/2005/8/layout/cycle5"/>
    <dgm:cxn modelId="{6AF3B8BF-93A5-482E-8D4A-0D3991C07D1E}" type="presOf" srcId="{61C54D94-50C5-4028-A196-AC0DB1CC340B}" destId="{F45A816D-137F-4C4E-80BB-CB9C334E8647}" srcOrd="0" destOrd="0" presId="urn:microsoft.com/office/officeart/2005/8/layout/cycle5"/>
    <dgm:cxn modelId="{3CC863C1-9E8E-4AC0-B507-87E8D59E4ACA}" type="presOf" srcId="{6DC4ACE0-0858-40DA-8865-F46FBFAEFBF8}" destId="{A2175F81-A625-4DE4-89EB-AA69673D463A}" srcOrd="0" destOrd="0" presId="urn:microsoft.com/office/officeart/2005/8/layout/cycle5"/>
    <dgm:cxn modelId="{553FF9F5-6C34-45DD-BAEB-A34FA1BE5FB4}" srcId="{55979200-16EE-4019-9497-BB5BCF1FB8CC}" destId="{39EF46FF-53EE-4CB7-A5A2-0802D9A64D3D}" srcOrd="2" destOrd="0" parTransId="{C73DFAA2-422C-4BD1-B251-F1778BF438B2}" sibTransId="{CF1E3C9F-94F8-4250-AB77-39C3411155BF}"/>
    <dgm:cxn modelId="{FE7FB1FD-ED11-4FE3-A016-DA0AD1C89274}" srcId="{55979200-16EE-4019-9497-BB5BCF1FB8CC}" destId="{E0FB500B-8338-4CF1-8C78-71F70A3C8632}" srcOrd="5" destOrd="0" parTransId="{8A9C988C-962E-4573-8E62-C0B040917291}" sibTransId="{CDC5B93E-A59F-4E31-983E-A6ED060E2C17}"/>
    <dgm:cxn modelId="{EF973229-A7CF-4806-9E1F-7F63126B3C47}" type="presParOf" srcId="{09ECFEA3-A5B8-4BF1-B0C6-7B141FBD2EBE}" destId="{CA0AD9E2-7BFC-423C-A654-AED94D34E29F}" srcOrd="0" destOrd="0" presId="urn:microsoft.com/office/officeart/2005/8/layout/cycle5"/>
    <dgm:cxn modelId="{516059B7-D84D-4AE4-9C6A-AB1E7C7742A1}" type="presParOf" srcId="{09ECFEA3-A5B8-4BF1-B0C6-7B141FBD2EBE}" destId="{0630E0B5-462D-41C0-AC75-C11C6C4764F3}" srcOrd="1" destOrd="0" presId="urn:microsoft.com/office/officeart/2005/8/layout/cycle5"/>
    <dgm:cxn modelId="{5CA807BC-0E74-4814-91BC-3C02CB6847C0}" type="presParOf" srcId="{09ECFEA3-A5B8-4BF1-B0C6-7B141FBD2EBE}" destId="{51DD49D5-DD38-4D7A-8CE9-3880AB0B5FB4}" srcOrd="2" destOrd="0" presId="urn:microsoft.com/office/officeart/2005/8/layout/cycle5"/>
    <dgm:cxn modelId="{55806D46-B3BC-4712-9590-AD26227C177B}" type="presParOf" srcId="{09ECFEA3-A5B8-4BF1-B0C6-7B141FBD2EBE}" destId="{A2175F81-A625-4DE4-89EB-AA69673D463A}" srcOrd="3" destOrd="0" presId="urn:microsoft.com/office/officeart/2005/8/layout/cycle5"/>
    <dgm:cxn modelId="{C977C083-E3D8-4E78-AADD-D1D1684C6356}" type="presParOf" srcId="{09ECFEA3-A5B8-4BF1-B0C6-7B141FBD2EBE}" destId="{4193C371-1347-4B3C-A324-861BEC66C1B4}" srcOrd="4" destOrd="0" presId="urn:microsoft.com/office/officeart/2005/8/layout/cycle5"/>
    <dgm:cxn modelId="{E4A94B0B-5545-4D90-A798-3415DD6538DE}" type="presParOf" srcId="{09ECFEA3-A5B8-4BF1-B0C6-7B141FBD2EBE}" destId="{A9CEAA0B-FCA2-4D73-A9FD-F472422D1270}" srcOrd="5" destOrd="0" presId="urn:microsoft.com/office/officeart/2005/8/layout/cycle5"/>
    <dgm:cxn modelId="{93E7599B-346F-4947-912A-BC8CE84C7A69}" type="presParOf" srcId="{09ECFEA3-A5B8-4BF1-B0C6-7B141FBD2EBE}" destId="{EEE26EF3-3D13-48C9-A54D-8ADE421B4B27}" srcOrd="6" destOrd="0" presId="urn:microsoft.com/office/officeart/2005/8/layout/cycle5"/>
    <dgm:cxn modelId="{66824632-4FD3-4B77-9D76-C8578BAAC022}" type="presParOf" srcId="{09ECFEA3-A5B8-4BF1-B0C6-7B141FBD2EBE}" destId="{3C471C60-C878-431C-9C5B-93A13363F356}" srcOrd="7" destOrd="0" presId="urn:microsoft.com/office/officeart/2005/8/layout/cycle5"/>
    <dgm:cxn modelId="{B375B617-E794-44AB-889B-A35490B77117}" type="presParOf" srcId="{09ECFEA3-A5B8-4BF1-B0C6-7B141FBD2EBE}" destId="{C94FBD1A-FE2F-4628-8BC4-C5FFBA05B9E0}" srcOrd="8" destOrd="0" presId="urn:microsoft.com/office/officeart/2005/8/layout/cycle5"/>
    <dgm:cxn modelId="{FFAE5C4A-8C66-4993-9B7F-2D6EDE1D1A41}" type="presParOf" srcId="{09ECFEA3-A5B8-4BF1-B0C6-7B141FBD2EBE}" destId="{4E4D4470-D5F9-49F4-B86A-5D18B6C472B4}" srcOrd="9" destOrd="0" presId="urn:microsoft.com/office/officeart/2005/8/layout/cycle5"/>
    <dgm:cxn modelId="{43B41A8D-6B7A-4D1E-88C2-A65B979D29AA}" type="presParOf" srcId="{09ECFEA3-A5B8-4BF1-B0C6-7B141FBD2EBE}" destId="{CDE28F26-FA2C-49EB-A322-D4C1159D16ED}" srcOrd="10" destOrd="0" presId="urn:microsoft.com/office/officeart/2005/8/layout/cycle5"/>
    <dgm:cxn modelId="{60F68250-7A2C-4EAE-9A6E-00A7A417FE36}" type="presParOf" srcId="{09ECFEA3-A5B8-4BF1-B0C6-7B141FBD2EBE}" destId="{FD96B93B-DC70-4E1D-B267-8145F5898531}" srcOrd="11" destOrd="0" presId="urn:microsoft.com/office/officeart/2005/8/layout/cycle5"/>
    <dgm:cxn modelId="{904937AF-892A-4970-9C41-70C75D97E85C}" type="presParOf" srcId="{09ECFEA3-A5B8-4BF1-B0C6-7B141FBD2EBE}" destId="{E5805DE1-9B2F-433D-9FA1-CAC1527EBF9F}" srcOrd="12" destOrd="0" presId="urn:microsoft.com/office/officeart/2005/8/layout/cycle5"/>
    <dgm:cxn modelId="{AF5A4C25-0847-4A15-AF6C-DCB5BF816F01}" type="presParOf" srcId="{09ECFEA3-A5B8-4BF1-B0C6-7B141FBD2EBE}" destId="{6A27D4B9-A5E7-4195-8580-4BC367316E80}" srcOrd="13" destOrd="0" presId="urn:microsoft.com/office/officeart/2005/8/layout/cycle5"/>
    <dgm:cxn modelId="{B1CAC4E6-6B38-48DB-9D08-17AF2F975B56}" type="presParOf" srcId="{09ECFEA3-A5B8-4BF1-B0C6-7B141FBD2EBE}" destId="{F45A816D-137F-4C4E-80BB-CB9C334E8647}" srcOrd="14" destOrd="0" presId="urn:microsoft.com/office/officeart/2005/8/layout/cycle5"/>
    <dgm:cxn modelId="{503E6249-142E-49FA-8A8E-7FF39C0E838D}" type="presParOf" srcId="{09ECFEA3-A5B8-4BF1-B0C6-7B141FBD2EBE}" destId="{2EDA652D-7472-4A2F-B2C9-7805B5E2B435}" srcOrd="15" destOrd="0" presId="urn:microsoft.com/office/officeart/2005/8/layout/cycle5"/>
    <dgm:cxn modelId="{12DC3CEB-3F6A-40BE-8DBE-07FD137D5DF6}" type="presParOf" srcId="{09ECFEA3-A5B8-4BF1-B0C6-7B141FBD2EBE}" destId="{DC2D1920-B30B-4AB6-BCA5-439CFFC3EE78}" srcOrd="16" destOrd="0" presId="urn:microsoft.com/office/officeart/2005/8/layout/cycle5"/>
    <dgm:cxn modelId="{4A3EBD2C-72EA-4349-917F-DAC7441D13E9}" type="presParOf" srcId="{09ECFEA3-A5B8-4BF1-B0C6-7B141FBD2EBE}" destId="{839D8589-42DF-455F-AEBB-B3B46DF520E3}" srcOrd="17"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CCE8E37-C070-4552-9D8F-3C46CBA95FA7}" type="doc">
      <dgm:prSet loTypeId="urn:microsoft.com/office/officeart/2005/8/layout/cycle5" loCatId="cycle" qsTypeId="urn:microsoft.com/office/officeart/2005/8/quickstyle/simple1" qsCatId="simple" csTypeId="urn:microsoft.com/office/officeart/2005/8/colors/accent2_2" csCatId="accent2" phldr="1"/>
      <dgm:spPr/>
      <dgm:t>
        <a:bodyPr/>
        <a:lstStyle/>
        <a:p>
          <a:endParaRPr lang="en-US"/>
        </a:p>
      </dgm:t>
    </dgm:pt>
    <dgm:pt modelId="{C93B9731-D7FA-41B8-ADF5-EDEC71177FF2}">
      <dgm:prSet phldrT="[Text]" custT="1"/>
      <dgm:spPr/>
      <dgm:t>
        <a:bodyPr/>
        <a:lstStyle/>
        <a:p>
          <a:r>
            <a:rPr lang="en-US" sz="1600" dirty="0"/>
            <a:t>Phase 2:</a:t>
          </a:r>
        </a:p>
        <a:p>
          <a:r>
            <a:rPr lang="en-US" sz="1600" dirty="0"/>
            <a:t>Prototyping</a:t>
          </a:r>
        </a:p>
      </dgm:t>
    </dgm:pt>
    <dgm:pt modelId="{B25F58D4-8D30-4564-A392-11F5360808FF}" type="parTrans" cxnId="{2046EFD0-8597-418C-9CBC-F3786702F850}">
      <dgm:prSet/>
      <dgm:spPr/>
      <dgm:t>
        <a:bodyPr/>
        <a:lstStyle/>
        <a:p>
          <a:endParaRPr lang="en-US"/>
        </a:p>
      </dgm:t>
    </dgm:pt>
    <dgm:pt modelId="{7C510448-E207-4A52-82EC-04402B2F22CA}" type="sibTrans" cxnId="{2046EFD0-8597-418C-9CBC-F3786702F850}">
      <dgm:prSet/>
      <dgm:spPr/>
      <dgm:t>
        <a:bodyPr/>
        <a:lstStyle/>
        <a:p>
          <a:endParaRPr lang="en-US"/>
        </a:p>
      </dgm:t>
    </dgm:pt>
    <dgm:pt modelId="{B3B4AB8E-AE09-4C5A-B44B-9FE11FAE76FD}">
      <dgm:prSet phldrT="[Text]" custT="1"/>
      <dgm:spPr/>
      <dgm:t>
        <a:bodyPr/>
        <a:lstStyle/>
        <a:p>
          <a:r>
            <a:rPr lang="en-US" sz="1600" dirty="0"/>
            <a:t>Phase 3: </a:t>
          </a:r>
        </a:p>
        <a:p>
          <a:r>
            <a:rPr lang="en-US" sz="1600" dirty="0"/>
            <a:t>Publishing &amp; Monitoring</a:t>
          </a:r>
        </a:p>
      </dgm:t>
    </dgm:pt>
    <dgm:pt modelId="{5E98EE41-790B-45C7-A7A5-BAEE246B6F65}" type="parTrans" cxnId="{B0B1D853-B53A-4DD0-AF6F-3C8114FBCBCC}">
      <dgm:prSet/>
      <dgm:spPr/>
      <dgm:t>
        <a:bodyPr/>
        <a:lstStyle/>
        <a:p>
          <a:endParaRPr lang="en-US"/>
        </a:p>
      </dgm:t>
    </dgm:pt>
    <dgm:pt modelId="{8154F8D0-F717-4DFF-9279-D3E732E09BF8}" type="sibTrans" cxnId="{B0B1D853-B53A-4DD0-AF6F-3C8114FBCBCC}">
      <dgm:prSet/>
      <dgm:spPr/>
      <dgm:t>
        <a:bodyPr/>
        <a:lstStyle/>
        <a:p>
          <a:endParaRPr lang="en-US"/>
        </a:p>
      </dgm:t>
    </dgm:pt>
    <dgm:pt modelId="{C338C46D-8C24-47FA-8CA0-BA59F5A35682}">
      <dgm:prSet phldrT="[Text]" custT="1"/>
      <dgm:spPr/>
      <dgm:t>
        <a:bodyPr/>
        <a:lstStyle/>
        <a:p>
          <a:r>
            <a:rPr lang="en-US" sz="1600" dirty="0"/>
            <a:t>Phase 4:</a:t>
          </a:r>
        </a:p>
        <a:p>
          <a:r>
            <a:rPr lang="en-US" sz="1600" dirty="0"/>
            <a:t>Support &amp; Scalability</a:t>
          </a:r>
        </a:p>
      </dgm:t>
    </dgm:pt>
    <dgm:pt modelId="{451F865C-27DD-47C7-9833-A5F2293F9D51}" type="parTrans" cxnId="{56F78BFA-1AD8-4342-830D-A04F6125AC66}">
      <dgm:prSet/>
      <dgm:spPr/>
      <dgm:t>
        <a:bodyPr/>
        <a:lstStyle/>
        <a:p>
          <a:endParaRPr lang="en-US"/>
        </a:p>
      </dgm:t>
    </dgm:pt>
    <dgm:pt modelId="{50966B59-5B93-42BC-85EE-B4363C972B5B}" type="sibTrans" cxnId="{56F78BFA-1AD8-4342-830D-A04F6125AC66}">
      <dgm:prSet/>
      <dgm:spPr/>
      <dgm:t>
        <a:bodyPr/>
        <a:lstStyle/>
        <a:p>
          <a:endParaRPr lang="en-US"/>
        </a:p>
      </dgm:t>
    </dgm:pt>
    <dgm:pt modelId="{22F96C00-0243-4F9E-995A-44109BC19532}" type="pres">
      <dgm:prSet presAssocID="{ACCE8E37-C070-4552-9D8F-3C46CBA95FA7}" presName="cycle" presStyleCnt="0">
        <dgm:presLayoutVars>
          <dgm:dir/>
          <dgm:resizeHandles val="exact"/>
        </dgm:presLayoutVars>
      </dgm:prSet>
      <dgm:spPr/>
    </dgm:pt>
    <dgm:pt modelId="{D8658F53-9AE4-48C7-93E3-03273DA505C0}" type="pres">
      <dgm:prSet presAssocID="{C93B9731-D7FA-41B8-ADF5-EDEC71177FF2}" presName="node" presStyleLbl="node1" presStyleIdx="0" presStyleCnt="3" custScaleX="156527" custScaleY="115778" custRadScaleRad="95938">
        <dgm:presLayoutVars>
          <dgm:bulletEnabled val="1"/>
        </dgm:presLayoutVars>
      </dgm:prSet>
      <dgm:spPr/>
    </dgm:pt>
    <dgm:pt modelId="{B882FE8B-8B7D-486B-9E3A-E56D5C4E57B9}" type="pres">
      <dgm:prSet presAssocID="{C93B9731-D7FA-41B8-ADF5-EDEC71177FF2}" presName="spNode" presStyleCnt="0"/>
      <dgm:spPr/>
    </dgm:pt>
    <dgm:pt modelId="{BF857577-515F-445F-87B4-62995A660798}" type="pres">
      <dgm:prSet presAssocID="{7C510448-E207-4A52-82EC-04402B2F22CA}" presName="sibTrans" presStyleLbl="sibTrans1D1" presStyleIdx="0" presStyleCnt="3"/>
      <dgm:spPr/>
    </dgm:pt>
    <dgm:pt modelId="{0A31B5D9-10E6-42CD-AD1A-B558C505B354}" type="pres">
      <dgm:prSet presAssocID="{B3B4AB8E-AE09-4C5A-B44B-9FE11FAE76FD}" presName="node" presStyleLbl="node1" presStyleIdx="1" presStyleCnt="3" custScaleX="114346" custScaleY="108296" custRadScaleRad="100796" custRadScaleInc="-17486">
        <dgm:presLayoutVars>
          <dgm:bulletEnabled val="1"/>
        </dgm:presLayoutVars>
      </dgm:prSet>
      <dgm:spPr/>
    </dgm:pt>
    <dgm:pt modelId="{277B6B06-485B-487C-BC94-AB2674117008}" type="pres">
      <dgm:prSet presAssocID="{B3B4AB8E-AE09-4C5A-B44B-9FE11FAE76FD}" presName="spNode" presStyleCnt="0"/>
      <dgm:spPr/>
    </dgm:pt>
    <dgm:pt modelId="{E8C712E8-386B-4F9D-AAFF-059BEF1AE6A1}" type="pres">
      <dgm:prSet presAssocID="{8154F8D0-F717-4DFF-9279-D3E732E09BF8}" presName="sibTrans" presStyleLbl="sibTrans1D1" presStyleIdx="1" presStyleCnt="3"/>
      <dgm:spPr/>
    </dgm:pt>
    <dgm:pt modelId="{E1689A6D-C45B-4A36-B7EB-BB8096D1DA76}" type="pres">
      <dgm:prSet presAssocID="{C338C46D-8C24-47FA-8CA0-BA59F5A35682}" presName="node" presStyleLbl="node1" presStyleIdx="2" presStyleCnt="3" custScaleX="125263" custScaleY="109611" custRadScaleRad="112105" custRadScaleInc="22896">
        <dgm:presLayoutVars>
          <dgm:bulletEnabled val="1"/>
        </dgm:presLayoutVars>
      </dgm:prSet>
      <dgm:spPr/>
    </dgm:pt>
    <dgm:pt modelId="{F180501C-EADB-4FB8-9D94-4B261FD047A4}" type="pres">
      <dgm:prSet presAssocID="{C338C46D-8C24-47FA-8CA0-BA59F5A35682}" presName="spNode" presStyleCnt="0"/>
      <dgm:spPr/>
    </dgm:pt>
    <dgm:pt modelId="{3A109433-E1FE-4B24-8066-DD7F74D59555}" type="pres">
      <dgm:prSet presAssocID="{50966B59-5B93-42BC-85EE-B4363C972B5B}" presName="sibTrans" presStyleLbl="sibTrans1D1" presStyleIdx="2" presStyleCnt="3"/>
      <dgm:spPr/>
    </dgm:pt>
  </dgm:ptLst>
  <dgm:cxnLst>
    <dgm:cxn modelId="{9E148315-AAE4-4414-81C5-90576BCC40AB}" type="presOf" srcId="{C93B9731-D7FA-41B8-ADF5-EDEC71177FF2}" destId="{D8658F53-9AE4-48C7-93E3-03273DA505C0}" srcOrd="0" destOrd="0" presId="urn:microsoft.com/office/officeart/2005/8/layout/cycle5"/>
    <dgm:cxn modelId="{0277611B-9BDC-47FE-A4CA-AD6C1D3E152F}" type="presOf" srcId="{C338C46D-8C24-47FA-8CA0-BA59F5A35682}" destId="{E1689A6D-C45B-4A36-B7EB-BB8096D1DA76}" srcOrd="0" destOrd="0" presId="urn:microsoft.com/office/officeart/2005/8/layout/cycle5"/>
    <dgm:cxn modelId="{5D65D121-A177-42B9-9C29-E7126C10FD7E}" type="presOf" srcId="{7C510448-E207-4A52-82EC-04402B2F22CA}" destId="{BF857577-515F-445F-87B4-62995A660798}" srcOrd="0" destOrd="0" presId="urn:microsoft.com/office/officeart/2005/8/layout/cycle5"/>
    <dgm:cxn modelId="{707D9062-85B4-4858-9AB0-F4ABA68BAFF3}" type="presOf" srcId="{8154F8D0-F717-4DFF-9279-D3E732E09BF8}" destId="{E8C712E8-386B-4F9D-AAFF-059BEF1AE6A1}" srcOrd="0" destOrd="0" presId="urn:microsoft.com/office/officeart/2005/8/layout/cycle5"/>
    <dgm:cxn modelId="{23745D52-76B0-4CBC-8797-072D0257AD80}" type="presOf" srcId="{50966B59-5B93-42BC-85EE-B4363C972B5B}" destId="{3A109433-E1FE-4B24-8066-DD7F74D59555}" srcOrd="0" destOrd="0" presId="urn:microsoft.com/office/officeart/2005/8/layout/cycle5"/>
    <dgm:cxn modelId="{B0B1D853-B53A-4DD0-AF6F-3C8114FBCBCC}" srcId="{ACCE8E37-C070-4552-9D8F-3C46CBA95FA7}" destId="{B3B4AB8E-AE09-4C5A-B44B-9FE11FAE76FD}" srcOrd="1" destOrd="0" parTransId="{5E98EE41-790B-45C7-A7A5-BAEE246B6F65}" sibTransId="{8154F8D0-F717-4DFF-9279-D3E732E09BF8}"/>
    <dgm:cxn modelId="{6E13EFC7-55FD-4BC8-BF58-3A665F633CFD}" type="presOf" srcId="{B3B4AB8E-AE09-4C5A-B44B-9FE11FAE76FD}" destId="{0A31B5D9-10E6-42CD-AD1A-B558C505B354}" srcOrd="0" destOrd="0" presId="urn:microsoft.com/office/officeart/2005/8/layout/cycle5"/>
    <dgm:cxn modelId="{2046EFD0-8597-418C-9CBC-F3786702F850}" srcId="{ACCE8E37-C070-4552-9D8F-3C46CBA95FA7}" destId="{C93B9731-D7FA-41B8-ADF5-EDEC71177FF2}" srcOrd="0" destOrd="0" parTransId="{B25F58D4-8D30-4564-A392-11F5360808FF}" sibTransId="{7C510448-E207-4A52-82EC-04402B2F22CA}"/>
    <dgm:cxn modelId="{E11423DA-E587-4FE1-AD00-3322C6377AEA}" type="presOf" srcId="{ACCE8E37-C070-4552-9D8F-3C46CBA95FA7}" destId="{22F96C00-0243-4F9E-995A-44109BC19532}" srcOrd="0" destOrd="0" presId="urn:microsoft.com/office/officeart/2005/8/layout/cycle5"/>
    <dgm:cxn modelId="{56F78BFA-1AD8-4342-830D-A04F6125AC66}" srcId="{ACCE8E37-C070-4552-9D8F-3C46CBA95FA7}" destId="{C338C46D-8C24-47FA-8CA0-BA59F5A35682}" srcOrd="2" destOrd="0" parTransId="{451F865C-27DD-47C7-9833-A5F2293F9D51}" sibTransId="{50966B59-5B93-42BC-85EE-B4363C972B5B}"/>
    <dgm:cxn modelId="{972630CF-3E58-4053-8E9F-E0D7A02F0680}" type="presParOf" srcId="{22F96C00-0243-4F9E-995A-44109BC19532}" destId="{D8658F53-9AE4-48C7-93E3-03273DA505C0}" srcOrd="0" destOrd="0" presId="urn:microsoft.com/office/officeart/2005/8/layout/cycle5"/>
    <dgm:cxn modelId="{733CC584-35B2-495B-B7E1-75AD5148711A}" type="presParOf" srcId="{22F96C00-0243-4F9E-995A-44109BC19532}" destId="{B882FE8B-8B7D-486B-9E3A-E56D5C4E57B9}" srcOrd="1" destOrd="0" presId="urn:microsoft.com/office/officeart/2005/8/layout/cycle5"/>
    <dgm:cxn modelId="{0B54508A-6BCF-447E-BCA0-0200618C2622}" type="presParOf" srcId="{22F96C00-0243-4F9E-995A-44109BC19532}" destId="{BF857577-515F-445F-87B4-62995A660798}" srcOrd="2" destOrd="0" presId="urn:microsoft.com/office/officeart/2005/8/layout/cycle5"/>
    <dgm:cxn modelId="{04022BEA-69CE-4B0D-B7AC-C3AED1A8163D}" type="presParOf" srcId="{22F96C00-0243-4F9E-995A-44109BC19532}" destId="{0A31B5D9-10E6-42CD-AD1A-B558C505B354}" srcOrd="3" destOrd="0" presId="urn:microsoft.com/office/officeart/2005/8/layout/cycle5"/>
    <dgm:cxn modelId="{46D060C4-E632-4C29-BD5C-6F719C06D134}" type="presParOf" srcId="{22F96C00-0243-4F9E-995A-44109BC19532}" destId="{277B6B06-485B-487C-BC94-AB2674117008}" srcOrd="4" destOrd="0" presId="urn:microsoft.com/office/officeart/2005/8/layout/cycle5"/>
    <dgm:cxn modelId="{DDA49C64-ACE4-4CC5-BAA0-E71C79A122D6}" type="presParOf" srcId="{22F96C00-0243-4F9E-995A-44109BC19532}" destId="{E8C712E8-386B-4F9D-AAFF-059BEF1AE6A1}" srcOrd="5" destOrd="0" presId="urn:microsoft.com/office/officeart/2005/8/layout/cycle5"/>
    <dgm:cxn modelId="{C95698E6-CDAD-4531-8090-2BB73CE1F0D7}" type="presParOf" srcId="{22F96C00-0243-4F9E-995A-44109BC19532}" destId="{E1689A6D-C45B-4A36-B7EB-BB8096D1DA76}" srcOrd="6" destOrd="0" presId="urn:microsoft.com/office/officeart/2005/8/layout/cycle5"/>
    <dgm:cxn modelId="{08071892-4B36-436E-8C9D-4CC2902EBD4E}" type="presParOf" srcId="{22F96C00-0243-4F9E-995A-44109BC19532}" destId="{F180501C-EADB-4FB8-9D94-4B261FD047A4}" srcOrd="7" destOrd="0" presId="urn:microsoft.com/office/officeart/2005/8/layout/cycle5"/>
    <dgm:cxn modelId="{7894E903-60B2-4E77-B441-639CAC4F4D60}" type="presParOf" srcId="{22F96C00-0243-4F9E-995A-44109BC19532}" destId="{3A109433-E1FE-4B24-8066-DD7F74D59555}" srcOrd="8" destOrd="0" presId="urn:microsoft.com/office/officeart/2005/8/layout/cycle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906524-0D39-4C6A-80CB-1A6AF776DBDA}">
      <dsp:nvSpPr>
        <dsp:cNvPr id="0" name=""/>
        <dsp:cNvSpPr/>
      </dsp:nvSpPr>
      <dsp:spPr>
        <a:xfrm>
          <a:off x="592801" y="55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CA344DB-2DEE-41C2-95AB-85F011F082C8}">
      <dsp:nvSpPr>
        <dsp:cNvPr id="0" name=""/>
        <dsp:cNvSpPr/>
      </dsp:nvSpPr>
      <dsp:spPr>
        <a:xfrm>
          <a:off x="826801" y="79171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207FA2D-722B-4B3A-877F-630C1BBBADEB}">
      <dsp:nvSpPr>
        <dsp:cNvPr id="0" name=""/>
        <dsp:cNvSpPr/>
      </dsp:nvSpPr>
      <dsp:spPr>
        <a:xfrm>
          <a:off x="241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Availability</a:t>
          </a:r>
        </a:p>
      </dsp:txBody>
      <dsp:txXfrm>
        <a:off x="241801" y="1997713"/>
        <a:ext cx="1800000" cy="720000"/>
      </dsp:txXfrm>
    </dsp:sp>
    <dsp:sp modelId="{AF7CE14C-6C6C-4466-92EA-78C46CF0D610}">
      <dsp:nvSpPr>
        <dsp:cNvPr id="0" name=""/>
        <dsp:cNvSpPr/>
      </dsp:nvSpPr>
      <dsp:spPr>
        <a:xfrm>
          <a:off x="2707801" y="55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2D584D4-DEC1-4BAA-B711-2CACAE5AB4BA}">
      <dsp:nvSpPr>
        <dsp:cNvPr id="0" name=""/>
        <dsp:cNvSpPr/>
      </dsp:nvSpPr>
      <dsp:spPr>
        <a:xfrm>
          <a:off x="2941801" y="79171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236B26-33CF-48AD-9B3A-3F71598E2333}">
      <dsp:nvSpPr>
        <dsp:cNvPr id="0" name=""/>
        <dsp:cNvSpPr/>
      </dsp:nvSpPr>
      <dsp:spPr>
        <a:xfrm>
          <a:off x="2356801"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Usability</a:t>
          </a:r>
        </a:p>
      </dsp:txBody>
      <dsp:txXfrm>
        <a:off x="2356801" y="1997713"/>
        <a:ext cx="1800000" cy="720000"/>
      </dsp:txXfrm>
    </dsp:sp>
    <dsp:sp modelId="{2E7A3BB3-097A-46AE-A8D4-88E0A5FA377F}">
      <dsp:nvSpPr>
        <dsp:cNvPr id="0" name=""/>
        <dsp:cNvSpPr/>
      </dsp:nvSpPr>
      <dsp:spPr>
        <a:xfrm>
          <a:off x="4822802" y="55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BF320F-FB6F-4670-A6E9-00757CB363B8}">
      <dsp:nvSpPr>
        <dsp:cNvPr id="0" name=""/>
        <dsp:cNvSpPr/>
      </dsp:nvSpPr>
      <dsp:spPr>
        <a:xfrm>
          <a:off x="5056802" y="79171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6D67873-8CD2-4073-8CD8-81473F24E0E1}">
      <dsp:nvSpPr>
        <dsp:cNvPr id="0" name=""/>
        <dsp:cNvSpPr/>
      </dsp:nvSpPr>
      <dsp:spPr>
        <a:xfrm>
          <a:off x="4471802" y="199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Consistency</a:t>
          </a:r>
        </a:p>
      </dsp:txBody>
      <dsp:txXfrm>
        <a:off x="4471802" y="1997713"/>
        <a:ext cx="1800000" cy="720000"/>
      </dsp:txXfrm>
    </dsp:sp>
    <dsp:sp modelId="{2E031A30-520D-4E72-8FB6-1CFBA62749F7}">
      <dsp:nvSpPr>
        <dsp:cNvPr id="0" name=""/>
        <dsp:cNvSpPr/>
      </dsp:nvSpPr>
      <dsp:spPr>
        <a:xfrm>
          <a:off x="592801" y="316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52BA6F9-EA61-43D3-AAEE-06E95B84445B}">
      <dsp:nvSpPr>
        <dsp:cNvPr id="0" name=""/>
        <dsp:cNvSpPr/>
      </dsp:nvSpPr>
      <dsp:spPr>
        <a:xfrm>
          <a:off x="826801" y="340171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BB0F7E-B3D7-4CE8-8078-A3CA717538CF}">
      <dsp:nvSpPr>
        <dsp:cNvPr id="0" name=""/>
        <dsp:cNvSpPr/>
      </dsp:nvSpPr>
      <dsp:spPr>
        <a:xfrm>
          <a:off x="241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Data Integrity</a:t>
          </a:r>
        </a:p>
      </dsp:txBody>
      <dsp:txXfrm>
        <a:off x="241801" y="4607713"/>
        <a:ext cx="1800000" cy="720000"/>
      </dsp:txXfrm>
    </dsp:sp>
    <dsp:sp modelId="{0DE92FCC-22C9-4F1B-A736-55CDAD460F2E}">
      <dsp:nvSpPr>
        <dsp:cNvPr id="0" name=""/>
        <dsp:cNvSpPr/>
      </dsp:nvSpPr>
      <dsp:spPr>
        <a:xfrm>
          <a:off x="2707801" y="316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DED8EB-970A-4BA9-92ED-BA5E88352A9D}">
      <dsp:nvSpPr>
        <dsp:cNvPr id="0" name=""/>
        <dsp:cNvSpPr/>
      </dsp:nvSpPr>
      <dsp:spPr>
        <a:xfrm>
          <a:off x="2941801" y="340171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04BEFAC-B5B4-4119-B4D4-EA9667042D68}">
      <dsp:nvSpPr>
        <dsp:cNvPr id="0" name=""/>
        <dsp:cNvSpPr/>
      </dsp:nvSpPr>
      <dsp:spPr>
        <a:xfrm>
          <a:off x="2356801"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Data Security</a:t>
          </a:r>
        </a:p>
      </dsp:txBody>
      <dsp:txXfrm>
        <a:off x="2356801" y="4607713"/>
        <a:ext cx="1800000" cy="720000"/>
      </dsp:txXfrm>
    </dsp:sp>
    <dsp:sp modelId="{2949F790-1680-41C8-B09F-A139AA0B4284}">
      <dsp:nvSpPr>
        <dsp:cNvPr id="0" name=""/>
        <dsp:cNvSpPr/>
      </dsp:nvSpPr>
      <dsp:spPr>
        <a:xfrm>
          <a:off x="4822802" y="3167713"/>
          <a:ext cx="1098000" cy="1098000"/>
        </a:xfrm>
        <a:prstGeom prst="ellipse">
          <a:avLst/>
        </a:prstGeom>
        <a:solidFill>
          <a:schemeClr val="dk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1D6394-F500-4A89-B314-61D316C9B86A}">
      <dsp:nvSpPr>
        <dsp:cNvPr id="0" name=""/>
        <dsp:cNvSpPr/>
      </dsp:nvSpPr>
      <dsp:spPr>
        <a:xfrm>
          <a:off x="5056802" y="3401713"/>
          <a:ext cx="630000" cy="630000"/>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4E6B7A4-36EA-4630-805B-0CE285D73371}">
      <dsp:nvSpPr>
        <dsp:cNvPr id="0" name=""/>
        <dsp:cNvSpPr/>
      </dsp:nvSpPr>
      <dsp:spPr>
        <a:xfrm>
          <a:off x="4471802" y="4607713"/>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066800">
            <a:lnSpc>
              <a:spcPct val="90000"/>
            </a:lnSpc>
            <a:spcBef>
              <a:spcPct val="0"/>
            </a:spcBef>
            <a:spcAft>
              <a:spcPct val="35000"/>
            </a:spcAft>
            <a:buNone/>
            <a:defRPr cap="all"/>
          </a:pPr>
          <a:r>
            <a:rPr lang="en-US" sz="2400" kern="1200"/>
            <a:t>Underlying Process</a:t>
          </a:r>
        </a:p>
      </dsp:txBody>
      <dsp:txXfrm>
        <a:off x="4471802" y="4607713"/>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0AD9E2-7BFC-423C-A654-AED94D34E29F}">
      <dsp:nvSpPr>
        <dsp:cNvPr id="0" name=""/>
        <dsp:cNvSpPr/>
      </dsp:nvSpPr>
      <dsp:spPr>
        <a:xfrm>
          <a:off x="3926829" y="2311"/>
          <a:ext cx="1290339" cy="838720"/>
        </a:xfrm>
        <a:prstGeom prst="roundRect">
          <a:avLst/>
        </a:prstGeom>
        <a:solidFill>
          <a:srgbClr val="F2C8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Segoe UI" panose="020B0502040204020203" pitchFamily="34" charset="0"/>
              <a:cs typeface="Segoe UI" panose="020B0502040204020203" pitchFamily="34" charset="0"/>
            </a:rPr>
            <a:t>Access</a:t>
          </a:r>
        </a:p>
      </dsp:txBody>
      <dsp:txXfrm>
        <a:off x="3967772" y="43254"/>
        <a:ext cx="1208453" cy="756834"/>
      </dsp:txXfrm>
    </dsp:sp>
    <dsp:sp modelId="{51DD49D5-DD38-4D7A-8CE9-3880AB0B5FB4}">
      <dsp:nvSpPr>
        <dsp:cNvPr id="0" name=""/>
        <dsp:cNvSpPr/>
      </dsp:nvSpPr>
      <dsp:spPr>
        <a:xfrm>
          <a:off x="2596135" y="421672"/>
          <a:ext cx="3951727" cy="3951727"/>
        </a:xfrm>
        <a:custGeom>
          <a:avLst/>
          <a:gdLst/>
          <a:ahLst/>
          <a:cxnLst/>
          <a:rect l="0" t="0" r="0" b="0"/>
          <a:pathLst>
            <a:path>
              <a:moveTo>
                <a:pt x="2783323" y="172520"/>
              </a:moveTo>
              <a:arcTo wR="1975863" hR="1975863" stAng="17647247" swAng="923931"/>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A2175F81-A625-4DE4-89EB-AA69673D463A}">
      <dsp:nvSpPr>
        <dsp:cNvPr id="0" name=""/>
        <dsp:cNvSpPr/>
      </dsp:nvSpPr>
      <dsp:spPr>
        <a:xfrm>
          <a:off x="5637977" y="990243"/>
          <a:ext cx="1290339" cy="838720"/>
        </a:xfrm>
        <a:prstGeom prst="roundRect">
          <a:avLst/>
        </a:prstGeom>
        <a:solidFill>
          <a:srgbClr val="F2C8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Segoe UI" panose="020B0502040204020203" pitchFamily="34" charset="0"/>
              <a:cs typeface="Segoe UI" panose="020B0502040204020203" pitchFamily="34" charset="0"/>
            </a:rPr>
            <a:t>Clean</a:t>
          </a:r>
        </a:p>
      </dsp:txBody>
      <dsp:txXfrm>
        <a:off x="5678920" y="1031186"/>
        <a:ext cx="1208453" cy="756834"/>
      </dsp:txXfrm>
    </dsp:sp>
    <dsp:sp modelId="{A9CEAA0B-FCA2-4D73-A9FD-F472422D1270}">
      <dsp:nvSpPr>
        <dsp:cNvPr id="0" name=""/>
        <dsp:cNvSpPr/>
      </dsp:nvSpPr>
      <dsp:spPr>
        <a:xfrm>
          <a:off x="2596135" y="421672"/>
          <a:ext cx="3951727" cy="3951727"/>
        </a:xfrm>
        <a:custGeom>
          <a:avLst/>
          <a:gdLst/>
          <a:ahLst/>
          <a:cxnLst/>
          <a:rect l="0" t="0" r="0" b="0"/>
          <a:pathLst>
            <a:path>
              <a:moveTo>
                <a:pt x="3920933" y="1628383"/>
              </a:moveTo>
              <a:arcTo wR="1975863" hR="1975863" stAng="20992268" swAng="1215464"/>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EEE26EF3-3D13-48C9-A54D-8ADE421B4B27}">
      <dsp:nvSpPr>
        <dsp:cNvPr id="0" name=""/>
        <dsp:cNvSpPr/>
      </dsp:nvSpPr>
      <dsp:spPr>
        <a:xfrm>
          <a:off x="5637977" y="2966107"/>
          <a:ext cx="1290339" cy="838720"/>
        </a:xfrm>
        <a:prstGeom prst="roundRect">
          <a:avLst/>
        </a:prstGeom>
        <a:solidFill>
          <a:srgbClr val="F2C8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Segoe UI" panose="020B0502040204020203" pitchFamily="34" charset="0"/>
              <a:cs typeface="Segoe UI" panose="020B0502040204020203" pitchFamily="34" charset="0"/>
            </a:rPr>
            <a:t>Mash-up</a:t>
          </a:r>
        </a:p>
      </dsp:txBody>
      <dsp:txXfrm>
        <a:off x="5678920" y="3007050"/>
        <a:ext cx="1208453" cy="756834"/>
      </dsp:txXfrm>
    </dsp:sp>
    <dsp:sp modelId="{C94FBD1A-FE2F-4628-8BC4-C5FFBA05B9E0}">
      <dsp:nvSpPr>
        <dsp:cNvPr id="0" name=""/>
        <dsp:cNvSpPr/>
      </dsp:nvSpPr>
      <dsp:spPr>
        <a:xfrm>
          <a:off x="2596135" y="421672"/>
          <a:ext cx="3951727" cy="3951727"/>
        </a:xfrm>
        <a:custGeom>
          <a:avLst/>
          <a:gdLst/>
          <a:ahLst/>
          <a:cxnLst/>
          <a:rect l="0" t="0" r="0" b="0"/>
          <a:pathLst>
            <a:path>
              <a:moveTo>
                <a:pt x="3233190" y="3500057"/>
              </a:moveTo>
              <a:arcTo wR="1975863" hR="1975863" stAng="3028822" swAng="923931"/>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4E4D4470-D5F9-49F4-B86A-5D18B6C472B4}">
      <dsp:nvSpPr>
        <dsp:cNvPr id="0" name=""/>
        <dsp:cNvSpPr/>
      </dsp:nvSpPr>
      <dsp:spPr>
        <a:xfrm>
          <a:off x="3926829" y="3954039"/>
          <a:ext cx="1290339" cy="838720"/>
        </a:xfrm>
        <a:prstGeom prst="roundRect">
          <a:avLst/>
        </a:prstGeom>
        <a:solidFill>
          <a:srgbClr val="F2C8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Segoe UI" panose="020B0502040204020203" pitchFamily="34" charset="0"/>
              <a:cs typeface="Segoe UI" panose="020B0502040204020203" pitchFamily="34" charset="0"/>
            </a:rPr>
            <a:t>Explore</a:t>
          </a:r>
        </a:p>
      </dsp:txBody>
      <dsp:txXfrm>
        <a:off x="3967772" y="3994982"/>
        <a:ext cx="1208453" cy="756834"/>
      </dsp:txXfrm>
    </dsp:sp>
    <dsp:sp modelId="{FD96B93B-DC70-4E1D-B267-8145F5898531}">
      <dsp:nvSpPr>
        <dsp:cNvPr id="0" name=""/>
        <dsp:cNvSpPr/>
      </dsp:nvSpPr>
      <dsp:spPr>
        <a:xfrm>
          <a:off x="2596135" y="421672"/>
          <a:ext cx="3951727" cy="3951727"/>
        </a:xfrm>
        <a:custGeom>
          <a:avLst/>
          <a:gdLst/>
          <a:ahLst/>
          <a:cxnLst/>
          <a:rect l="0" t="0" r="0" b="0"/>
          <a:pathLst>
            <a:path>
              <a:moveTo>
                <a:pt x="1168404" y="3779206"/>
              </a:moveTo>
              <a:arcTo wR="1975863" hR="1975863" stAng="6847247" swAng="923931"/>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E5805DE1-9B2F-433D-9FA1-CAC1527EBF9F}">
      <dsp:nvSpPr>
        <dsp:cNvPr id="0" name=""/>
        <dsp:cNvSpPr/>
      </dsp:nvSpPr>
      <dsp:spPr>
        <a:xfrm>
          <a:off x="2215681" y="2966107"/>
          <a:ext cx="1290339" cy="838720"/>
        </a:xfrm>
        <a:prstGeom prst="roundRect">
          <a:avLst/>
        </a:prstGeom>
        <a:solidFill>
          <a:srgbClr val="F2C8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Segoe UI" panose="020B0502040204020203" pitchFamily="34" charset="0"/>
              <a:cs typeface="Segoe UI" panose="020B0502040204020203" pitchFamily="34" charset="0"/>
            </a:rPr>
            <a:t>Visualize</a:t>
          </a:r>
        </a:p>
      </dsp:txBody>
      <dsp:txXfrm>
        <a:off x="2256624" y="3007050"/>
        <a:ext cx="1208453" cy="756834"/>
      </dsp:txXfrm>
    </dsp:sp>
    <dsp:sp modelId="{F45A816D-137F-4C4E-80BB-CB9C334E8647}">
      <dsp:nvSpPr>
        <dsp:cNvPr id="0" name=""/>
        <dsp:cNvSpPr/>
      </dsp:nvSpPr>
      <dsp:spPr>
        <a:xfrm>
          <a:off x="2596135" y="421672"/>
          <a:ext cx="3951727" cy="3951727"/>
        </a:xfrm>
        <a:custGeom>
          <a:avLst/>
          <a:gdLst/>
          <a:ahLst/>
          <a:cxnLst/>
          <a:rect l="0" t="0" r="0" b="0"/>
          <a:pathLst>
            <a:path>
              <a:moveTo>
                <a:pt x="30794" y="2323344"/>
              </a:moveTo>
              <a:arcTo wR="1975863" hR="1975863" stAng="10192268" swAng="1215464"/>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2EDA652D-7472-4A2F-B2C9-7805B5E2B435}">
      <dsp:nvSpPr>
        <dsp:cNvPr id="0" name=""/>
        <dsp:cNvSpPr/>
      </dsp:nvSpPr>
      <dsp:spPr>
        <a:xfrm>
          <a:off x="2215681" y="990243"/>
          <a:ext cx="1290339" cy="838720"/>
        </a:xfrm>
        <a:prstGeom prst="roundRect">
          <a:avLst/>
        </a:prstGeom>
        <a:solidFill>
          <a:srgbClr val="F2C81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1" kern="1200" dirty="0">
              <a:solidFill>
                <a:schemeClr val="tx1"/>
              </a:solidFill>
              <a:latin typeface="Segoe UI" panose="020B0502040204020203" pitchFamily="34" charset="0"/>
              <a:cs typeface="Segoe UI" panose="020B0502040204020203" pitchFamily="34" charset="0"/>
            </a:rPr>
            <a:t>Share</a:t>
          </a:r>
        </a:p>
      </dsp:txBody>
      <dsp:txXfrm>
        <a:off x="2256624" y="1031186"/>
        <a:ext cx="1208453" cy="756834"/>
      </dsp:txXfrm>
    </dsp:sp>
    <dsp:sp modelId="{839D8589-42DF-455F-AEBB-B3B46DF520E3}">
      <dsp:nvSpPr>
        <dsp:cNvPr id="0" name=""/>
        <dsp:cNvSpPr/>
      </dsp:nvSpPr>
      <dsp:spPr>
        <a:xfrm>
          <a:off x="2596135" y="421672"/>
          <a:ext cx="3951727" cy="3951727"/>
        </a:xfrm>
        <a:custGeom>
          <a:avLst/>
          <a:gdLst/>
          <a:ahLst/>
          <a:cxnLst/>
          <a:rect l="0" t="0" r="0" b="0"/>
          <a:pathLst>
            <a:path>
              <a:moveTo>
                <a:pt x="718537" y="451669"/>
              </a:moveTo>
              <a:arcTo wR="1975863" hR="1975863" stAng="13828822" swAng="923931"/>
            </a:path>
          </a:pathLst>
        </a:custGeom>
        <a:noFill/>
        <a:ln w="635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658F53-9AE4-48C7-93E3-03273DA505C0}">
      <dsp:nvSpPr>
        <dsp:cNvPr id="0" name=""/>
        <dsp:cNvSpPr/>
      </dsp:nvSpPr>
      <dsp:spPr>
        <a:xfrm>
          <a:off x="1458592" y="15687"/>
          <a:ext cx="2371356" cy="114011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Phase 2:</a:t>
          </a:r>
        </a:p>
        <a:p>
          <a:pPr marL="0" lvl="0" indent="0" algn="ctr" defTabSz="711200">
            <a:lnSpc>
              <a:spcPct val="90000"/>
            </a:lnSpc>
            <a:spcBef>
              <a:spcPct val="0"/>
            </a:spcBef>
            <a:spcAft>
              <a:spcPct val="35000"/>
            </a:spcAft>
            <a:buNone/>
          </a:pPr>
          <a:r>
            <a:rPr lang="en-US" sz="1600" kern="1200" dirty="0"/>
            <a:t>Prototyping</a:t>
          </a:r>
        </a:p>
      </dsp:txBody>
      <dsp:txXfrm>
        <a:off x="1514248" y="71343"/>
        <a:ext cx="2260044" cy="1028798"/>
      </dsp:txXfrm>
    </dsp:sp>
    <dsp:sp modelId="{BF857577-515F-445F-87B4-62995A660798}">
      <dsp:nvSpPr>
        <dsp:cNvPr id="0" name=""/>
        <dsp:cNvSpPr/>
      </dsp:nvSpPr>
      <dsp:spPr>
        <a:xfrm>
          <a:off x="921263" y="885477"/>
          <a:ext cx="2630229" cy="2630229"/>
        </a:xfrm>
        <a:custGeom>
          <a:avLst/>
          <a:gdLst/>
          <a:ahLst/>
          <a:cxnLst/>
          <a:rect l="0" t="0" r="0" b="0"/>
          <a:pathLst>
            <a:path>
              <a:moveTo>
                <a:pt x="2237600" y="377806"/>
              </a:moveTo>
              <a:arcTo wR="1315114" hR="1315114" stAng="18872601" swAng="1322782"/>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0A31B5D9-10E6-42CD-AD1A-B558C505B354}">
      <dsp:nvSpPr>
        <dsp:cNvPr id="0" name=""/>
        <dsp:cNvSpPr/>
      </dsp:nvSpPr>
      <dsp:spPr>
        <a:xfrm>
          <a:off x="2998264" y="1832287"/>
          <a:ext cx="1732321" cy="1066432"/>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Phase 3: </a:t>
          </a:r>
        </a:p>
        <a:p>
          <a:pPr marL="0" lvl="0" indent="0" algn="ctr" defTabSz="711200">
            <a:lnSpc>
              <a:spcPct val="90000"/>
            </a:lnSpc>
            <a:spcBef>
              <a:spcPct val="0"/>
            </a:spcBef>
            <a:spcAft>
              <a:spcPct val="35000"/>
            </a:spcAft>
            <a:buNone/>
          </a:pPr>
          <a:r>
            <a:rPr lang="en-US" sz="1600" kern="1200" dirty="0"/>
            <a:t>Publishing &amp; Monitoring</a:t>
          </a:r>
        </a:p>
      </dsp:txBody>
      <dsp:txXfrm>
        <a:off x="3050323" y="1884346"/>
        <a:ext cx="1628203" cy="962314"/>
      </dsp:txXfrm>
    </dsp:sp>
    <dsp:sp modelId="{E8C712E8-386B-4F9D-AAFF-059BEF1AE6A1}">
      <dsp:nvSpPr>
        <dsp:cNvPr id="0" name=""/>
        <dsp:cNvSpPr/>
      </dsp:nvSpPr>
      <dsp:spPr>
        <a:xfrm>
          <a:off x="1216033" y="644417"/>
          <a:ext cx="2630229" cy="2630229"/>
        </a:xfrm>
        <a:custGeom>
          <a:avLst/>
          <a:gdLst/>
          <a:ahLst/>
          <a:cxnLst/>
          <a:rect l="0" t="0" r="0" b="0"/>
          <a:pathLst>
            <a:path>
              <a:moveTo>
                <a:pt x="1942636" y="2470858"/>
              </a:moveTo>
              <a:arcTo wR="1315114" hR="1315114" stAng="3689990" swAng="3371318"/>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 modelId="{E1689A6D-C45B-4A36-B7EB-BB8096D1DA76}">
      <dsp:nvSpPr>
        <dsp:cNvPr id="0" name=""/>
        <dsp:cNvSpPr/>
      </dsp:nvSpPr>
      <dsp:spPr>
        <a:xfrm>
          <a:off x="317572" y="1832284"/>
          <a:ext cx="1897712" cy="1079381"/>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Phase 4:</a:t>
          </a:r>
        </a:p>
        <a:p>
          <a:pPr marL="0" lvl="0" indent="0" algn="ctr" defTabSz="711200">
            <a:lnSpc>
              <a:spcPct val="90000"/>
            </a:lnSpc>
            <a:spcBef>
              <a:spcPct val="0"/>
            </a:spcBef>
            <a:spcAft>
              <a:spcPct val="35000"/>
            </a:spcAft>
            <a:buNone/>
          </a:pPr>
          <a:r>
            <a:rPr lang="en-US" sz="1600" kern="1200" dirty="0"/>
            <a:t>Support &amp; Scalability</a:t>
          </a:r>
        </a:p>
      </dsp:txBody>
      <dsp:txXfrm>
        <a:off x="370263" y="1884975"/>
        <a:ext cx="1792330" cy="973999"/>
      </dsp:txXfrm>
    </dsp:sp>
    <dsp:sp modelId="{3A109433-E1FE-4B24-8066-DD7F74D59555}">
      <dsp:nvSpPr>
        <dsp:cNvPr id="0" name=""/>
        <dsp:cNvSpPr/>
      </dsp:nvSpPr>
      <dsp:spPr>
        <a:xfrm>
          <a:off x="1613373" y="938607"/>
          <a:ext cx="2630229" cy="2630229"/>
        </a:xfrm>
        <a:custGeom>
          <a:avLst/>
          <a:gdLst/>
          <a:ahLst/>
          <a:cxnLst/>
          <a:rect l="0" t="0" r="0" b="0"/>
          <a:pathLst>
            <a:path>
              <a:moveTo>
                <a:pt x="134458" y="735823"/>
              </a:moveTo>
              <a:arcTo wR="1315114" hR="1315114" stAng="12368097" swAng="1381256"/>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136CC2D-3DB2-1F41-BC2A-4FBE0491F76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08E2F5A9-307E-6E4E-9CB6-15D4C266800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858830-DBBA-3141-8AA0-46484002B111}" type="datetimeFigureOut">
              <a:rPr lang="en-US" smtClean="0"/>
              <a:t>4/29/2019</a:t>
            </a:fld>
            <a:endParaRPr lang="en-US"/>
          </a:p>
        </p:txBody>
      </p:sp>
      <p:sp>
        <p:nvSpPr>
          <p:cNvPr id="4" name="Footer Placeholder 3">
            <a:extLst>
              <a:ext uri="{FF2B5EF4-FFF2-40B4-BE49-F238E27FC236}">
                <a16:creationId xmlns:a16="http://schemas.microsoft.com/office/drawing/2014/main" id="{202D1992-A99C-EE40-A6D9-F9CB8609997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F95844C-B836-B941-BA85-340ECD6D3DA2}"/>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DE6774-6DC4-F54A-B8FC-0BCD76508E1B}" type="slidenum">
              <a:rPr lang="en-US" smtClean="0"/>
              <a:t>‹#›</a:t>
            </a:fld>
            <a:endParaRPr lang="en-US"/>
          </a:p>
        </p:txBody>
      </p:sp>
    </p:spTree>
    <p:extLst>
      <p:ext uri="{BB962C8B-B14F-4D97-AF65-F5344CB8AC3E}">
        <p14:creationId xmlns:p14="http://schemas.microsoft.com/office/powerpoint/2010/main" val="14698684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745888-A038-48AF-AF5A-1C2D69CD4E18}" type="datetimeFigureOut">
              <a:rPr lang="en-US" smtClean="0"/>
              <a:t>4/29/2019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D643360-5147-4AC2-9A83-458E6F6015C9}" type="slidenum">
              <a:rPr lang="en-US" smtClean="0"/>
              <a:t>‹#›</a:t>
            </a:fld>
            <a:endParaRPr lang="en-US"/>
          </a:p>
        </p:txBody>
      </p:sp>
    </p:spTree>
    <p:extLst>
      <p:ext uri="{BB962C8B-B14F-4D97-AF65-F5344CB8AC3E}">
        <p14:creationId xmlns:p14="http://schemas.microsoft.com/office/powerpoint/2010/main" val="55977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business intelligence is used in organization has changed significantly over the years. One way of understanding these changes is using the analogy of these three waves of BI:</a:t>
            </a:r>
          </a:p>
          <a:p>
            <a:endParaRPr lang="en-US" dirty="0"/>
          </a:p>
          <a:p>
            <a:pPr marL="228600" indent="-228600">
              <a:buAutoNum type="arabicPeriod"/>
            </a:pPr>
            <a:r>
              <a:rPr lang="en-US" dirty="0"/>
              <a:t>In the early days of BI, organizations would typically have a team or person handling all the requests for insights from the business. This model is not very scalable, and it can take a long time for the answer to get back to the user. By the time it does, a new question probably has already come up. </a:t>
            </a:r>
          </a:p>
          <a:p>
            <a:pPr marL="228600" indent="-228600">
              <a:buAutoNum type="arabicPeriod"/>
            </a:pPr>
            <a:r>
              <a:rPr lang="en-US" dirty="0"/>
              <a:t>To solve for this lack of scalability and gap between BI team and end users, the second approach to BI was to get BI capabilities in the hands of analysts, who understand the business and are able to support decisions with analytics. </a:t>
            </a:r>
          </a:p>
          <a:p>
            <a:pPr marL="228600" indent="-228600">
              <a:buAutoNum type="arabicPeriod"/>
            </a:pPr>
            <a:r>
              <a:rPr lang="en-US" dirty="0"/>
              <a:t>With Power BI, we want to enable everyone in the organization to analyze their data, ask the questions will help them run their business better, and act based on the insights they find.</a:t>
            </a:r>
          </a:p>
        </p:txBody>
      </p:sp>
      <p:sp>
        <p:nvSpPr>
          <p:cNvPr id="4" name="Slide Number Placeholder 3"/>
          <p:cNvSpPr>
            <a:spLocks noGrp="1"/>
          </p:cNvSpPr>
          <p:nvPr>
            <p:ph type="sldNum" sz="quarter" idx="10"/>
          </p:nvPr>
        </p:nvSpPr>
        <p:spPr/>
        <p:txBody>
          <a:bodyPr/>
          <a:lstStyle/>
          <a:p>
            <a:fld id="{46878256-368D-4B68-97C3-0D0BD40CE838}" type="slidenum">
              <a:rPr lang="en-US" smtClean="0"/>
              <a:t>7</a:t>
            </a:fld>
            <a:endParaRPr lang="en-US"/>
          </a:p>
        </p:txBody>
      </p:sp>
    </p:spTree>
    <p:extLst>
      <p:ext uri="{BB962C8B-B14F-4D97-AF65-F5344CB8AC3E}">
        <p14:creationId xmlns:p14="http://schemas.microsoft.com/office/powerpoint/2010/main" val="1501871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Review how this is based on research of our 5000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challenges in the current setup? Specific Pain Points?</a:t>
            </a:r>
          </a:p>
          <a:p>
            <a:endParaRPr lang="en-US" dirty="0"/>
          </a:p>
        </p:txBody>
      </p:sp>
      <p:sp>
        <p:nvSpPr>
          <p:cNvPr id="4" name="Slide Number Placeholder 3"/>
          <p:cNvSpPr>
            <a:spLocks noGrp="1"/>
          </p:cNvSpPr>
          <p:nvPr>
            <p:ph type="sldNum" sz="quarter" idx="5"/>
          </p:nvPr>
        </p:nvSpPr>
        <p:spPr/>
        <p:txBody>
          <a:bodyPr/>
          <a:lstStyle/>
          <a:p>
            <a:fld id="{19213017-C4F5-4AE4-B31A-FD755A5020E3}" type="slidenum">
              <a:rPr lang="en-US" smtClean="0"/>
              <a:t>18</a:t>
            </a:fld>
            <a:endParaRPr lang="en-US"/>
          </a:p>
        </p:txBody>
      </p:sp>
    </p:spTree>
    <p:extLst>
      <p:ext uri="{BB962C8B-B14F-4D97-AF65-F5344CB8AC3E}">
        <p14:creationId xmlns:p14="http://schemas.microsoft.com/office/powerpoint/2010/main" val="48679472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6.jpe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17.jpe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20.emf"/><Relationship Id="rId5" Type="http://schemas.openxmlformats.org/officeDocument/2006/relationships/image" Target="../media/image19.emf"/><Relationship Id="rId4" Type="http://schemas.openxmlformats.org/officeDocument/2006/relationships/image" Target="../media/image18.emf"/></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image" Target="../media/image11.jpe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emf"/><Relationship Id="rId1" Type="http://schemas.openxmlformats.org/officeDocument/2006/relationships/slideMaster" Target="../slideMasters/slideMaster1.xml"/><Relationship Id="rId6" Type="http://schemas.openxmlformats.org/officeDocument/2006/relationships/image" Target="../media/image1.emf"/><Relationship Id="rId5" Type="http://schemas.openxmlformats.org/officeDocument/2006/relationships/image" Target="../media/image3.emf"/><Relationship Id="rId4" Type="http://schemas.openxmlformats.org/officeDocument/2006/relationships/image" Target="../media/image14.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Blank">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4" name="Picture 13">
            <a:extLst>
              <a:ext uri="{FF2B5EF4-FFF2-40B4-BE49-F238E27FC236}">
                <a16:creationId xmlns:a16="http://schemas.microsoft.com/office/drawing/2014/main" id="{F36EBC74-E816-2E47-B9DF-B848ABBE48ED}"/>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9" name="Picture Placeholder 8">
            <a:extLst>
              <a:ext uri="{FF2B5EF4-FFF2-40B4-BE49-F238E27FC236}">
                <a16:creationId xmlns:a16="http://schemas.microsoft.com/office/drawing/2014/main" id="{7DB0971F-4476-0B47-8789-03E8F18CBBE7}"/>
              </a:ext>
            </a:extLst>
          </p:cNvPr>
          <p:cNvSpPr>
            <a:spLocks noGrp="1"/>
          </p:cNvSpPr>
          <p:nvPr>
            <p:ph type="pic" sz="quarter" idx="13"/>
          </p:nvPr>
        </p:nvSpPr>
        <p:spPr>
          <a:xfrm>
            <a:off x="-61993" y="-15499"/>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txBody>
          <a:bodyPr/>
          <a:lstStyle/>
          <a:p>
            <a:endParaRPr lang="en-US" dirty="0"/>
          </a:p>
        </p:txBody>
      </p:sp>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96284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 Blan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Picture Placeholder 21">
            <a:extLst>
              <a:ext uri="{FF2B5EF4-FFF2-40B4-BE49-F238E27FC236}">
                <a16:creationId xmlns:a16="http://schemas.microsoft.com/office/drawing/2014/main" id="{0CFA7873-E710-0E46-AB9E-9B1B4FA05DA0}"/>
              </a:ext>
            </a:extLst>
          </p:cNvPr>
          <p:cNvSpPr>
            <a:spLocks noGrp="1"/>
          </p:cNvSpPr>
          <p:nvPr>
            <p:ph type="pic" sz="quarter" idx="10"/>
          </p:nvPr>
        </p:nvSpPr>
        <p:spPr>
          <a:xfrm flipH="1">
            <a:off x="0" y="0"/>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txBody>
          <a:bodyPr/>
          <a:lstStyle/>
          <a:p>
            <a:endParaRPr lang="en-US" dirty="0"/>
          </a:p>
        </p:txBody>
      </p:sp>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AFFA0CE-3697-9D48-9827-FCC2A6669AB2}"/>
              </a:ext>
            </a:extLst>
          </p:cNvPr>
          <p:cNvPicPr>
            <a:picLocks noChangeAspect="1"/>
          </p:cNvPicPr>
          <p:nvPr userDrawn="1"/>
        </p:nvPicPr>
        <p:blipFill>
          <a:blip r:embed="rId2"/>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40293865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 Fille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69F81897-FC8E-F14A-B004-B42A107F6151}"/>
              </a:ext>
            </a:extLst>
          </p:cNvPr>
          <p:cNvSpPr/>
          <p:nvPr userDrawn="1"/>
        </p:nvSpPr>
        <p:spPr>
          <a:xfrm>
            <a:off x="1" y="1"/>
            <a:ext cx="12192000" cy="6857999"/>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Placeholder 5" descr="A group of people standing in front of a window&#10;&#10;Description automatically generated">
            <a:extLst>
              <a:ext uri="{FF2B5EF4-FFF2-40B4-BE49-F238E27FC236}">
                <a16:creationId xmlns:a16="http://schemas.microsoft.com/office/drawing/2014/main" id="{3C9164DD-D180-B441-B1F1-218FA7324F8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a:xfrm flipH="1">
            <a:off x="-1" y="-1"/>
            <a:ext cx="10026811" cy="6858000"/>
          </a:xfrm>
          <a:custGeom>
            <a:avLst/>
            <a:gdLst>
              <a:gd name="connsiteX0" fmla="*/ 0 w 6464300"/>
              <a:gd name="connsiteY0" fmla="*/ 0 h 6858000"/>
              <a:gd name="connsiteX1" fmla="*/ 6464300 w 6464300"/>
              <a:gd name="connsiteY1" fmla="*/ 0 h 6858000"/>
              <a:gd name="connsiteX2" fmla="*/ 6464300 w 6464300"/>
              <a:gd name="connsiteY2" fmla="*/ 6858000 h 6858000"/>
              <a:gd name="connsiteX3" fmla="*/ 0 w 6464300"/>
              <a:gd name="connsiteY3" fmla="*/ 6858000 h 6858000"/>
              <a:gd name="connsiteX4" fmla="*/ 0 w 6464300"/>
              <a:gd name="connsiteY4" fmla="*/ 0 h 6858000"/>
              <a:gd name="connsiteX0" fmla="*/ 5751094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5751094 w 12215394"/>
              <a:gd name="connsiteY4" fmla="*/ 0 h 6906126"/>
              <a:gd name="connsiteX0" fmla="*/ 8470230 w 12215394"/>
              <a:gd name="connsiteY0" fmla="*/ 0 h 6906126"/>
              <a:gd name="connsiteX1" fmla="*/ 12215394 w 12215394"/>
              <a:gd name="connsiteY1" fmla="*/ 0 h 6906126"/>
              <a:gd name="connsiteX2" fmla="*/ 12215394 w 12215394"/>
              <a:gd name="connsiteY2" fmla="*/ 6858000 h 6906126"/>
              <a:gd name="connsiteX3" fmla="*/ 0 w 12215394"/>
              <a:gd name="connsiteY3" fmla="*/ 6906126 h 6906126"/>
              <a:gd name="connsiteX4" fmla="*/ 8470230 w 12215394"/>
              <a:gd name="connsiteY4" fmla="*/ 0 h 6906126"/>
              <a:gd name="connsiteX0" fmla="*/ 6749007 w 10494171"/>
              <a:gd name="connsiteY0" fmla="*/ 0 h 6858000"/>
              <a:gd name="connsiteX1" fmla="*/ 10494171 w 10494171"/>
              <a:gd name="connsiteY1" fmla="*/ 0 h 6858000"/>
              <a:gd name="connsiteX2" fmla="*/ 10494171 w 10494171"/>
              <a:gd name="connsiteY2" fmla="*/ 6858000 h 6858000"/>
              <a:gd name="connsiteX3" fmla="*/ 0 w 10494171"/>
              <a:gd name="connsiteY3" fmla="*/ 6852338 h 6858000"/>
              <a:gd name="connsiteX4" fmla="*/ 6749007 w 10494171"/>
              <a:gd name="connsiteY4" fmla="*/ 0 h 6858000"/>
              <a:gd name="connsiteX0" fmla="*/ 6281647 w 10026811"/>
              <a:gd name="connsiteY0" fmla="*/ 0 h 6858000"/>
              <a:gd name="connsiteX1" fmla="*/ 10026811 w 10026811"/>
              <a:gd name="connsiteY1" fmla="*/ 0 h 6858000"/>
              <a:gd name="connsiteX2" fmla="*/ 10026811 w 10026811"/>
              <a:gd name="connsiteY2" fmla="*/ 6858000 h 6858000"/>
              <a:gd name="connsiteX3" fmla="*/ 0 w 10026811"/>
              <a:gd name="connsiteY3" fmla="*/ 6852338 h 6858000"/>
              <a:gd name="connsiteX4" fmla="*/ 6281647 w 1002681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26811" h="6858000">
                <a:moveTo>
                  <a:pt x="6281647" y="0"/>
                </a:moveTo>
                <a:lnTo>
                  <a:pt x="10026811" y="0"/>
                </a:lnTo>
                <a:lnTo>
                  <a:pt x="10026811" y="6858000"/>
                </a:lnTo>
                <a:lnTo>
                  <a:pt x="0" y="6852338"/>
                </a:lnTo>
                <a:lnTo>
                  <a:pt x="6281647" y="0"/>
                </a:lnTo>
                <a:close/>
              </a:path>
            </a:pathLst>
          </a:custGeom>
        </p:spPr>
      </p:pic>
      <p:sp>
        <p:nvSpPr>
          <p:cNvPr id="25" name="Text Placeholder 17">
            <a:extLst>
              <a:ext uri="{FF2B5EF4-FFF2-40B4-BE49-F238E27FC236}">
                <a16:creationId xmlns:a16="http://schemas.microsoft.com/office/drawing/2014/main" id="{1D8EC5A4-43CE-4B41-8413-BD413F86BFEC}"/>
              </a:ext>
            </a:extLst>
          </p:cNvPr>
          <p:cNvSpPr>
            <a:spLocks noGrp="1"/>
          </p:cNvSpPr>
          <p:nvPr>
            <p:ph type="body" sz="quarter" idx="18" hasCustomPrompt="1"/>
          </p:nvPr>
        </p:nvSpPr>
        <p:spPr>
          <a:xfrm>
            <a:off x="7203436" y="1678603"/>
            <a:ext cx="4607560"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0" name="Title 1">
            <a:extLst>
              <a:ext uri="{FF2B5EF4-FFF2-40B4-BE49-F238E27FC236}">
                <a16:creationId xmlns:a16="http://schemas.microsoft.com/office/drawing/2014/main" id="{8901C748-1F7E-F54C-B824-C02B4F7590CB}"/>
              </a:ext>
            </a:extLst>
          </p:cNvPr>
          <p:cNvSpPr>
            <a:spLocks noGrp="1"/>
          </p:cNvSpPr>
          <p:nvPr>
            <p:ph type="ctrTitle" hasCustomPrompt="1"/>
          </p:nvPr>
        </p:nvSpPr>
        <p:spPr>
          <a:xfrm>
            <a:off x="7203437" y="797001"/>
            <a:ext cx="4607560" cy="837089"/>
          </a:xfrm>
          <a:prstGeom prst="rect">
            <a:avLst/>
          </a:prstGeom>
        </p:spPr>
        <p:txBody>
          <a:bodyPr anchor="b">
            <a:normAutofit/>
          </a:bodyPr>
          <a:lstStyle>
            <a:lvl1pPr algn="r">
              <a:defRPr sz="4800" b="1" i="0">
                <a:solidFill>
                  <a:schemeClr val="bg1"/>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EED6D300-13D3-0649-B310-50D3688BF654}"/>
              </a:ext>
            </a:extLst>
          </p:cNvPr>
          <p:cNvCxnSpPr/>
          <p:nvPr userDrawn="1"/>
        </p:nvCxnSpPr>
        <p:spPr>
          <a:xfrm>
            <a:off x="7223756" y="778340"/>
            <a:ext cx="841310" cy="0"/>
          </a:xfrm>
          <a:prstGeom prst="line">
            <a:avLst/>
          </a:prstGeom>
          <a:ln w="47625">
            <a:solidFill>
              <a:schemeClr val="bg1"/>
            </a:solidFill>
          </a:ln>
        </p:spPr>
        <p:style>
          <a:lnRef idx="1">
            <a:schemeClr val="accent1"/>
          </a:lnRef>
          <a:fillRef idx="0">
            <a:schemeClr val="accent1"/>
          </a:fillRef>
          <a:effectRef idx="0">
            <a:schemeClr val="accent1"/>
          </a:effectRef>
          <a:fontRef idx="minor">
            <a:schemeClr val="tx1"/>
          </a:fontRef>
        </p:style>
      </p:cxnSp>
      <p:pic>
        <p:nvPicPr>
          <p:cNvPr id="23" name="Picture 22">
            <a:extLst>
              <a:ext uri="{FF2B5EF4-FFF2-40B4-BE49-F238E27FC236}">
                <a16:creationId xmlns:a16="http://schemas.microsoft.com/office/drawing/2014/main" id="{5AFFA0CE-3697-9D48-9827-FCC2A6669AB2}"/>
              </a:ext>
            </a:extLst>
          </p:cNvPr>
          <p:cNvPicPr>
            <a:picLocks noChangeAspect="1"/>
          </p:cNvPicPr>
          <p:nvPr userDrawn="1"/>
        </p:nvPicPr>
        <p:blipFill>
          <a:blip r:embed="rId3"/>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0569297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30ACFB8-3A37-E34A-983D-079254279AD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32A6C508-29C5-864B-BA84-35D4CC68874F}"/>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4" name="Picture 3">
            <a:extLst>
              <a:ext uri="{FF2B5EF4-FFF2-40B4-BE49-F238E27FC236}">
                <a16:creationId xmlns:a16="http://schemas.microsoft.com/office/drawing/2014/main" id="{D5FCFF2D-474A-4544-802A-BF6127FF9710}"/>
              </a:ext>
            </a:extLst>
          </p:cNvPr>
          <p:cNvPicPr>
            <a:picLocks noChangeAspect="1"/>
          </p:cNvPicPr>
          <p:nvPr userDrawn="1"/>
        </p:nvPicPr>
        <p:blipFill>
          <a:blip r:embed="rId3"/>
          <a:stretch>
            <a:fillRect/>
          </a:stretch>
        </p:blipFill>
        <p:spPr>
          <a:xfrm>
            <a:off x="9703836" y="6039158"/>
            <a:ext cx="2107163" cy="392242"/>
          </a:xfrm>
          <a:prstGeom prst="rect">
            <a:avLst/>
          </a:prstGeom>
        </p:spPr>
      </p:pic>
    </p:spTree>
    <p:extLst>
      <p:ext uri="{BB962C8B-B14F-4D97-AF65-F5344CB8AC3E}">
        <p14:creationId xmlns:p14="http://schemas.microsoft.com/office/powerpoint/2010/main" val="20903866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with Caption - 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3" name="Content Placeholder 2">
            <a:extLst>
              <a:ext uri="{FF2B5EF4-FFF2-40B4-BE49-F238E27FC236}">
                <a16:creationId xmlns:a16="http://schemas.microsoft.com/office/drawing/2014/main" id="{B68F9929-85BD-614C-A173-B557CD4A427D}"/>
              </a:ext>
            </a:extLst>
          </p:cNvPr>
          <p:cNvSpPr>
            <a:spLocks noGrp="1"/>
          </p:cNvSpPr>
          <p:nvPr>
            <p:ph idx="1"/>
          </p:nvPr>
        </p:nvSpPr>
        <p:spPr>
          <a:xfrm>
            <a:off x="0" y="0"/>
            <a:ext cx="4931229" cy="685800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96100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with Caption - Fille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30356D7-2CBB-2949-86F8-465785F47B40}"/>
              </a:ext>
            </a:extLst>
          </p:cNvPr>
          <p:cNvSpPr/>
          <p:nvPr userDrawn="1"/>
        </p:nvSpPr>
        <p:spPr>
          <a:xfrm>
            <a:off x="0" y="289932"/>
            <a:ext cx="12192000" cy="6568068"/>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F389406-4269-8C46-8E60-6A2EE3AB1D3D}"/>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2" name="Picture 11">
            <a:extLst>
              <a:ext uri="{FF2B5EF4-FFF2-40B4-BE49-F238E27FC236}">
                <a16:creationId xmlns:a16="http://schemas.microsoft.com/office/drawing/2014/main" id="{31762B7F-AD42-2F4B-AAE8-2F098410C545}"/>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4" name="Text Placeholder 3">
            <a:extLst>
              <a:ext uri="{FF2B5EF4-FFF2-40B4-BE49-F238E27FC236}">
                <a16:creationId xmlns:a16="http://schemas.microsoft.com/office/drawing/2014/main" id="{1EC41781-2107-534F-8376-259CC38E17CE}"/>
              </a:ext>
            </a:extLst>
          </p:cNvPr>
          <p:cNvSpPr>
            <a:spLocks noGrp="1"/>
          </p:cNvSpPr>
          <p:nvPr>
            <p:ph type="body" sz="half" idx="2" hasCustomPrompt="1"/>
          </p:nvPr>
        </p:nvSpPr>
        <p:spPr>
          <a:xfrm>
            <a:off x="5372100" y="1359603"/>
            <a:ext cx="6270172" cy="3049111"/>
          </a:xfrm>
          <a:prstGeom prst="rect">
            <a:avLst/>
          </a:prstGeom>
        </p:spPr>
        <p:txBody>
          <a:bodyPr/>
          <a:lstStyle>
            <a:lvl1pPr marL="0" indent="0">
              <a:buNone/>
              <a:defRPr sz="1800">
                <a:solidFill>
                  <a:schemeClr val="tx1">
                    <a:lumMod val="75000"/>
                    <a:lumOff val="25000"/>
                  </a:schemeClr>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This is sample body copy</a:t>
            </a:r>
          </a:p>
        </p:txBody>
      </p:sp>
      <p:sp>
        <p:nvSpPr>
          <p:cNvPr id="15" name="Title 1">
            <a:extLst>
              <a:ext uri="{FF2B5EF4-FFF2-40B4-BE49-F238E27FC236}">
                <a16:creationId xmlns:a16="http://schemas.microsoft.com/office/drawing/2014/main" id="{6167B936-3AAF-9045-9979-06A55C414760}"/>
              </a:ext>
            </a:extLst>
          </p:cNvPr>
          <p:cNvSpPr>
            <a:spLocks noGrp="1"/>
          </p:cNvSpPr>
          <p:nvPr>
            <p:ph type="ctrTitle" hasCustomPrompt="1"/>
          </p:nvPr>
        </p:nvSpPr>
        <p:spPr>
          <a:xfrm>
            <a:off x="5372100" y="52251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6" name="Straight Connector 15">
            <a:extLst>
              <a:ext uri="{FF2B5EF4-FFF2-40B4-BE49-F238E27FC236}">
                <a16:creationId xmlns:a16="http://schemas.microsoft.com/office/drawing/2014/main" id="{DDA0543F-AB63-2849-B2A4-5CCFCEFFF1F3}"/>
              </a:ext>
            </a:extLst>
          </p:cNvPr>
          <p:cNvCxnSpPr/>
          <p:nvPr userDrawn="1"/>
        </p:nvCxnSpPr>
        <p:spPr>
          <a:xfrm>
            <a:off x="5372100" y="52251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9" name="Content Placeholder 1">
            <a:extLst>
              <a:ext uri="{FF2B5EF4-FFF2-40B4-BE49-F238E27FC236}">
                <a16:creationId xmlns:a16="http://schemas.microsoft.com/office/drawing/2014/main" id="{EC552BF2-6F84-1A40-800D-9E6992D541F4}"/>
              </a:ext>
            </a:extLst>
          </p:cNvPr>
          <p:cNvSpPr>
            <a:spLocks noGrp="1"/>
          </p:cNvSpPr>
          <p:nvPr>
            <p:ph idx="1"/>
          </p:nvPr>
        </p:nvSpPr>
        <p:spPr>
          <a:xfrm>
            <a:off x="0" y="0"/>
            <a:ext cx="4931229" cy="6858000"/>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Tree>
    <p:extLst>
      <p:ext uri="{BB962C8B-B14F-4D97-AF65-F5344CB8AC3E}">
        <p14:creationId xmlns:p14="http://schemas.microsoft.com/office/powerpoint/2010/main" val="4052976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with Caption - Blank">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3" name="Picture 12">
            <a:extLst>
              <a:ext uri="{FF2B5EF4-FFF2-40B4-BE49-F238E27FC236}">
                <a16:creationId xmlns:a16="http://schemas.microsoft.com/office/drawing/2014/main" id="{996BEA9E-B058-A649-93FA-FB8C892D5F03}"/>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3" name="Picture Placeholder 2">
            <a:extLst>
              <a:ext uri="{FF2B5EF4-FFF2-40B4-BE49-F238E27FC236}">
                <a16:creationId xmlns:a16="http://schemas.microsoft.com/office/drawing/2014/main" id="{353F0E95-B3F1-BB48-BD0B-A9A56F7A2D6F}"/>
              </a:ext>
            </a:extLst>
          </p:cNvPr>
          <p:cNvSpPr>
            <a:spLocks noGrp="1"/>
          </p:cNvSpPr>
          <p:nvPr>
            <p:ph type="pic" idx="1" hasCustomPrompt="1"/>
          </p:nvPr>
        </p:nvSpPr>
        <p:spPr>
          <a:xfrm>
            <a:off x="-7749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   </a:t>
            </a:r>
          </a:p>
        </p:txBody>
      </p:sp>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7249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icture with Caption - Fille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41858-BF05-8442-BDFA-E94A2A8824E3}"/>
              </a:ext>
            </a:extLst>
          </p:cNvPr>
          <p:cNvSpPr/>
          <p:nvPr userDrawn="1"/>
        </p:nvSpPr>
        <p:spPr>
          <a:xfrm>
            <a:off x="0" y="0"/>
            <a:ext cx="12192000" cy="6858000"/>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C59B9D24-88B4-D74D-9A60-3F0430B6716C}"/>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flipH="1">
            <a:off x="5583725" y="3998691"/>
            <a:ext cx="8667750" cy="3852333"/>
          </a:xfrm>
          <a:prstGeom prst="rect">
            <a:avLst/>
          </a:prstGeom>
        </p:spPr>
      </p:pic>
      <p:pic>
        <p:nvPicPr>
          <p:cNvPr id="13" name="Picture 12">
            <a:extLst>
              <a:ext uri="{FF2B5EF4-FFF2-40B4-BE49-F238E27FC236}">
                <a16:creationId xmlns:a16="http://schemas.microsoft.com/office/drawing/2014/main" id="{996BEA9E-B058-A649-93FA-FB8C892D5F03}"/>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8" name="Rectangle 7">
            <a:extLst>
              <a:ext uri="{FF2B5EF4-FFF2-40B4-BE49-F238E27FC236}">
                <a16:creationId xmlns:a16="http://schemas.microsoft.com/office/drawing/2014/main" id="{A1156445-7563-4145-BA07-479156D742A9}"/>
              </a:ext>
            </a:extLst>
          </p:cNvPr>
          <p:cNvSpPr/>
          <p:nvPr userDrawn="1"/>
        </p:nvSpPr>
        <p:spPr>
          <a:xfrm>
            <a:off x="3472543" y="-74613"/>
            <a:ext cx="8735786" cy="5470071"/>
          </a:xfrm>
          <a:custGeom>
            <a:avLst/>
            <a:gdLst>
              <a:gd name="connsiteX0" fmla="*/ 0 w 4196442"/>
              <a:gd name="connsiteY0" fmla="*/ 0 h 4196442"/>
              <a:gd name="connsiteX1" fmla="*/ 4196442 w 4196442"/>
              <a:gd name="connsiteY1" fmla="*/ 0 h 4196442"/>
              <a:gd name="connsiteX2" fmla="*/ 4196442 w 4196442"/>
              <a:gd name="connsiteY2" fmla="*/ 4196442 h 4196442"/>
              <a:gd name="connsiteX3" fmla="*/ 0 w 4196442"/>
              <a:gd name="connsiteY3" fmla="*/ 4196442 h 4196442"/>
              <a:gd name="connsiteX4" fmla="*/ 0 w 4196442"/>
              <a:gd name="connsiteY4" fmla="*/ 0 h 4196442"/>
              <a:gd name="connsiteX0" fmla="*/ 1485900 w 5682342"/>
              <a:gd name="connsiteY0" fmla="*/ 0 h 4196442"/>
              <a:gd name="connsiteX1" fmla="*/ 5682342 w 5682342"/>
              <a:gd name="connsiteY1" fmla="*/ 0 h 4196442"/>
              <a:gd name="connsiteX2" fmla="*/ 5682342 w 5682342"/>
              <a:gd name="connsiteY2" fmla="*/ 4196442 h 4196442"/>
              <a:gd name="connsiteX3" fmla="*/ 0 w 5682342"/>
              <a:gd name="connsiteY3" fmla="*/ 4163785 h 4196442"/>
              <a:gd name="connsiteX4" fmla="*/ 1485900 w 5682342"/>
              <a:gd name="connsiteY4" fmla="*/ 0 h 4196442"/>
              <a:gd name="connsiteX0" fmla="*/ 4523015 w 8719457"/>
              <a:gd name="connsiteY0" fmla="*/ 0 h 4196442"/>
              <a:gd name="connsiteX1" fmla="*/ 8719457 w 8719457"/>
              <a:gd name="connsiteY1" fmla="*/ 0 h 4196442"/>
              <a:gd name="connsiteX2" fmla="*/ 8719457 w 8719457"/>
              <a:gd name="connsiteY2" fmla="*/ 4196442 h 4196442"/>
              <a:gd name="connsiteX3" fmla="*/ 0 w 8719457"/>
              <a:gd name="connsiteY3" fmla="*/ 4180113 h 4196442"/>
              <a:gd name="connsiteX4" fmla="*/ 4523015 w 8719457"/>
              <a:gd name="connsiteY4" fmla="*/ 0 h 4196442"/>
              <a:gd name="connsiteX0" fmla="*/ 5878287 w 8719457"/>
              <a:gd name="connsiteY0" fmla="*/ 0 h 5470071"/>
              <a:gd name="connsiteX1" fmla="*/ 8719457 w 8719457"/>
              <a:gd name="connsiteY1" fmla="*/ 1273629 h 5470071"/>
              <a:gd name="connsiteX2" fmla="*/ 8719457 w 8719457"/>
              <a:gd name="connsiteY2" fmla="*/ 5470071 h 5470071"/>
              <a:gd name="connsiteX3" fmla="*/ 0 w 8719457"/>
              <a:gd name="connsiteY3" fmla="*/ 5453742 h 5470071"/>
              <a:gd name="connsiteX4" fmla="*/ 5878287 w 8719457"/>
              <a:gd name="connsiteY4" fmla="*/ 0 h 5470071"/>
              <a:gd name="connsiteX0" fmla="*/ 5878287 w 8735786"/>
              <a:gd name="connsiteY0" fmla="*/ 0 h 5470071"/>
              <a:gd name="connsiteX1" fmla="*/ 8735786 w 8735786"/>
              <a:gd name="connsiteY1" fmla="*/ 16329 h 5470071"/>
              <a:gd name="connsiteX2" fmla="*/ 8719457 w 8735786"/>
              <a:gd name="connsiteY2" fmla="*/ 5470071 h 5470071"/>
              <a:gd name="connsiteX3" fmla="*/ 0 w 8735786"/>
              <a:gd name="connsiteY3" fmla="*/ 5453742 h 5470071"/>
              <a:gd name="connsiteX4" fmla="*/ 5878287 w 8735786"/>
              <a:gd name="connsiteY4" fmla="*/ 0 h 54700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35786" h="5470071">
                <a:moveTo>
                  <a:pt x="5878287" y="0"/>
                </a:moveTo>
                <a:lnTo>
                  <a:pt x="8735786" y="16329"/>
                </a:lnTo>
                <a:lnTo>
                  <a:pt x="8719457" y="5470071"/>
                </a:lnTo>
                <a:lnTo>
                  <a:pt x="0" y="5453742"/>
                </a:lnTo>
                <a:lnTo>
                  <a:pt x="5878287" y="0"/>
                </a:lnTo>
                <a:close/>
              </a:path>
            </a:pathLst>
          </a:cu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CF125E5C-3405-C049-8991-FA5F39FA9FA3}"/>
              </a:ext>
            </a:extLst>
          </p:cNvPr>
          <p:cNvSpPr>
            <a:spLocks noGrp="1"/>
          </p:cNvSpPr>
          <p:nvPr>
            <p:ph type="body" sz="half" idx="2"/>
          </p:nvPr>
        </p:nvSpPr>
        <p:spPr>
          <a:xfrm>
            <a:off x="7315200" y="2073729"/>
            <a:ext cx="4751614" cy="2449286"/>
          </a:xfrm>
          <a:prstGeom prst="rect">
            <a:avLst/>
          </a:prstGeom>
        </p:spPr>
        <p:txBody>
          <a:bodyPr/>
          <a:lstStyle>
            <a:lvl1pPr marL="0" indent="0">
              <a:buNone/>
              <a:defRPr sz="1600">
                <a:solidFill>
                  <a:schemeClr val="bg1"/>
                </a:solidFill>
                <a:latin typeface="AvantGarde Bk BT Book" panose="020B040202020202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Master text styles</a:t>
            </a:r>
          </a:p>
        </p:txBody>
      </p:sp>
      <p:sp>
        <p:nvSpPr>
          <p:cNvPr id="14" name="Title 1">
            <a:extLst>
              <a:ext uri="{FF2B5EF4-FFF2-40B4-BE49-F238E27FC236}">
                <a16:creationId xmlns:a16="http://schemas.microsoft.com/office/drawing/2014/main" id="{23908546-2F4D-EC40-9724-3C039268C75E}"/>
              </a:ext>
            </a:extLst>
          </p:cNvPr>
          <p:cNvSpPr>
            <a:spLocks noGrp="1"/>
          </p:cNvSpPr>
          <p:nvPr>
            <p:ph type="ctrTitle" hasCustomPrompt="1"/>
          </p:nvPr>
        </p:nvSpPr>
        <p:spPr>
          <a:xfrm>
            <a:off x="381001" y="5719864"/>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5" name="Straight Connector 14">
            <a:extLst>
              <a:ext uri="{FF2B5EF4-FFF2-40B4-BE49-F238E27FC236}">
                <a16:creationId xmlns:a16="http://schemas.microsoft.com/office/drawing/2014/main" id="{CD697780-5EC0-7845-AA13-76148B77BED3}"/>
              </a:ext>
            </a:extLst>
          </p:cNvPr>
          <p:cNvCxnSpPr/>
          <p:nvPr userDrawn="1"/>
        </p:nvCxnSpPr>
        <p:spPr>
          <a:xfrm>
            <a:off x="381001" y="571986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0" name="Picture Placeholder 8" descr="A group of people sitting at a table looking at a computer&#10;&#10;Description automatically generated">
            <a:extLst>
              <a:ext uri="{FF2B5EF4-FFF2-40B4-BE49-F238E27FC236}">
                <a16:creationId xmlns:a16="http://schemas.microsoft.com/office/drawing/2014/main" id="{0FFD2A4A-7109-3845-9EB5-6BE730310816}"/>
              </a:ext>
            </a:extLst>
          </p:cNvPr>
          <p:cNvPicPr>
            <a:picLocks noChangeAspect="1"/>
          </p:cNvPicPr>
          <p:nvPr userDrawn="1"/>
        </p:nvPicPr>
        <p:blipFill rotWithShape="1">
          <a:blip r:embed="rId4" cstate="screen">
            <a:extLst>
              <a:ext uri="{28A0092B-C50C-407E-A947-70E740481C1C}">
                <a14:useLocalDpi xmlns:a14="http://schemas.microsoft.com/office/drawing/2010/main"/>
              </a:ext>
            </a:extLst>
          </a:blip>
          <a:srcRect r="-257"/>
          <a:stretch/>
        </p:blipFill>
        <p:spPr>
          <a:xfrm>
            <a:off x="-73152" y="-16330"/>
            <a:ext cx="9363006" cy="5388429"/>
          </a:xfrm>
          <a:custGeom>
            <a:avLst/>
            <a:gdLst>
              <a:gd name="connsiteX0" fmla="*/ 0 w 12269492"/>
              <a:gd name="connsiteY0" fmla="*/ 0 h 5372100"/>
              <a:gd name="connsiteX1" fmla="*/ 12269492 w 12269492"/>
              <a:gd name="connsiteY1" fmla="*/ 0 h 5372100"/>
              <a:gd name="connsiteX2" fmla="*/ 12269492 w 12269492"/>
              <a:gd name="connsiteY2" fmla="*/ 5372100 h 5372100"/>
              <a:gd name="connsiteX3" fmla="*/ 0 w 12269492"/>
              <a:gd name="connsiteY3" fmla="*/ 5372100 h 5372100"/>
              <a:gd name="connsiteX4" fmla="*/ 0 w 12269492"/>
              <a:gd name="connsiteY4" fmla="*/ 0 h 5372100"/>
              <a:gd name="connsiteX0" fmla="*/ 0 w 12269492"/>
              <a:gd name="connsiteY0" fmla="*/ 0 h 5372100"/>
              <a:gd name="connsiteX1" fmla="*/ 12269492 w 12269492"/>
              <a:gd name="connsiteY1" fmla="*/ 0 h 5372100"/>
              <a:gd name="connsiteX2" fmla="*/ 3550035 w 12269492"/>
              <a:gd name="connsiteY2" fmla="*/ 5372100 h 5372100"/>
              <a:gd name="connsiteX3" fmla="*/ 0 w 12269492"/>
              <a:gd name="connsiteY3" fmla="*/ 5372100 h 5372100"/>
              <a:gd name="connsiteX4" fmla="*/ 0 w 12269492"/>
              <a:gd name="connsiteY4" fmla="*/ 0 h 5372100"/>
              <a:gd name="connsiteX0" fmla="*/ 0 w 9363006"/>
              <a:gd name="connsiteY0" fmla="*/ 16329 h 5388429"/>
              <a:gd name="connsiteX1" fmla="*/ 9363006 w 9363006"/>
              <a:gd name="connsiteY1" fmla="*/ 0 h 5388429"/>
              <a:gd name="connsiteX2" fmla="*/ 3550035 w 9363006"/>
              <a:gd name="connsiteY2" fmla="*/ 5388429 h 5388429"/>
              <a:gd name="connsiteX3" fmla="*/ 0 w 9363006"/>
              <a:gd name="connsiteY3" fmla="*/ 5388429 h 5388429"/>
              <a:gd name="connsiteX4" fmla="*/ 0 w 9363006"/>
              <a:gd name="connsiteY4" fmla="*/ 16329 h 53884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363006" h="5388429">
                <a:moveTo>
                  <a:pt x="0" y="16329"/>
                </a:moveTo>
                <a:lnTo>
                  <a:pt x="9363006" y="0"/>
                </a:lnTo>
                <a:lnTo>
                  <a:pt x="3550035" y="5388429"/>
                </a:lnTo>
                <a:lnTo>
                  <a:pt x="0" y="5388429"/>
                </a:lnTo>
                <a:lnTo>
                  <a:pt x="0" y="16329"/>
                </a:lnTo>
                <a:close/>
              </a:path>
            </a:pathLst>
          </a:custGeom>
        </p:spPr>
      </p:pic>
    </p:spTree>
    <p:extLst>
      <p:ext uri="{BB962C8B-B14F-4D97-AF65-F5344CB8AC3E}">
        <p14:creationId xmlns:p14="http://schemas.microsoft.com/office/powerpoint/2010/main" val="3131265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estion - V01">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7A64CC10-AE26-AB4C-82E6-8526800F52BC}"/>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6685B15D-F69E-684A-A890-927277CF11A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15" name="Picture 14">
            <a:extLst>
              <a:ext uri="{FF2B5EF4-FFF2-40B4-BE49-F238E27FC236}">
                <a16:creationId xmlns:a16="http://schemas.microsoft.com/office/drawing/2014/main" id="{FB94097B-F833-1E4A-A191-93DB12803310}"/>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6" name="Title 1">
            <a:extLst>
              <a:ext uri="{FF2B5EF4-FFF2-40B4-BE49-F238E27FC236}">
                <a16:creationId xmlns:a16="http://schemas.microsoft.com/office/drawing/2014/main" id="{AA63ECCF-FB24-F543-AAD1-857AA6D2E1E8}"/>
              </a:ext>
            </a:extLst>
          </p:cNvPr>
          <p:cNvSpPr txBox="1">
            <a:spLocks/>
          </p:cNvSpPr>
          <p:nvPr userDrawn="1"/>
        </p:nvSpPr>
        <p:spPr>
          <a:xfrm>
            <a:off x="2988128" y="1998270"/>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7" name="Straight Connector 6">
            <a:extLst>
              <a:ext uri="{FF2B5EF4-FFF2-40B4-BE49-F238E27FC236}">
                <a16:creationId xmlns:a16="http://schemas.microsoft.com/office/drawing/2014/main" id="{86694E23-29C1-2A4C-ABEA-D06B79F2DF2F}"/>
              </a:ext>
            </a:extLst>
          </p:cNvPr>
          <p:cNvCxnSpPr/>
          <p:nvPr userDrawn="1"/>
        </p:nvCxnSpPr>
        <p:spPr>
          <a:xfrm>
            <a:off x="3140235" y="2000659"/>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9" name="Group 8">
            <a:extLst>
              <a:ext uri="{FF2B5EF4-FFF2-40B4-BE49-F238E27FC236}">
                <a16:creationId xmlns:a16="http://schemas.microsoft.com/office/drawing/2014/main" id="{1839E7E4-301B-C745-99BC-10D956E3AB74}"/>
              </a:ext>
            </a:extLst>
          </p:cNvPr>
          <p:cNvGrpSpPr/>
          <p:nvPr userDrawn="1"/>
        </p:nvGrpSpPr>
        <p:grpSpPr>
          <a:xfrm>
            <a:off x="4420081" y="3067781"/>
            <a:ext cx="3351834" cy="914400"/>
            <a:chOff x="4336109" y="3786418"/>
            <a:chExt cx="3351834" cy="914400"/>
          </a:xfrm>
        </p:grpSpPr>
        <p:pic>
          <p:nvPicPr>
            <p:cNvPr id="10" name="Picture 9">
              <a:extLst>
                <a:ext uri="{FF2B5EF4-FFF2-40B4-BE49-F238E27FC236}">
                  <a16:creationId xmlns:a16="http://schemas.microsoft.com/office/drawing/2014/main" id="{1901B897-21CD-FF4C-BC7C-DDE0003A9F20}"/>
                </a:ext>
              </a:extLst>
            </p:cNvPr>
            <p:cNvPicPr>
              <a:picLocks noChangeAspect="1"/>
            </p:cNvPicPr>
            <p:nvPr/>
          </p:nvPicPr>
          <p:blipFill>
            <a:blip r:embed="rId4"/>
            <a:stretch>
              <a:fillRect/>
            </a:stretch>
          </p:blipFill>
          <p:spPr>
            <a:xfrm>
              <a:off x="6773543" y="3786418"/>
              <a:ext cx="914400" cy="914400"/>
            </a:xfrm>
            <a:prstGeom prst="rect">
              <a:avLst/>
            </a:prstGeom>
          </p:spPr>
        </p:pic>
        <p:pic>
          <p:nvPicPr>
            <p:cNvPr id="11" name="Picture 10">
              <a:extLst>
                <a:ext uri="{FF2B5EF4-FFF2-40B4-BE49-F238E27FC236}">
                  <a16:creationId xmlns:a16="http://schemas.microsoft.com/office/drawing/2014/main" id="{A892CBEE-6278-8B4A-A7B3-F23A015B91CA}"/>
                </a:ext>
              </a:extLst>
            </p:cNvPr>
            <p:cNvPicPr>
              <a:picLocks noChangeAspect="1"/>
            </p:cNvPicPr>
            <p:nvPr/>
          </p:nvPicPr>
          <p:blipFill>
            <a:blip r:embed="rId5"/>
            <a:stretch>
              <a:fillRect/>
            </a:stretch>
          </p:blipFill>
          <p:spPr>
            <a:xfrm>
              <a:off x="5554826" y="3786418"/>
              <a:ext cx="914400" cy="914400"/>
            </a:xfrm>
            <a:prstGeom prst="rect">
              <a:avLst/>
            </a:prstGeom>
          </p:spPr>
        </p:pic>
        <p:pic>
          <p:nvPicPr>
            <p:cNvPr id="12" name="Picture 11">
              <a:extLst>
                <a:ext uri="{FF2B5EF4-FFF2-40B4-BE49-F238E27FC236}">
                  <a16:creationId xmlns:a16="http://schemas.microsoft.com/office/drawing/2014/main" id="{A2F59F87-3955-E640-8BD4-4107EEB28D70}"/>
                </a:ext>
              </a:extLst>
            </p:cNvPr>
            <p:cNvPicPr>
              <a:picLocks noChangeAspect="1"/>
            </p:cNvPicPr>
            <p:nvPr/>
          </p:nvPicPr>
          <p:blipFill>
            <a:blip r:embed="rId6"/>
            <a:stretch>
              <a:fillRect/>
            </a:stretch>
          </p:blipFill>
          <p:spPr>
            <a:xfrm>
              <a:off x="4336109" y="3786418"/>
              <a:ext cx="914400" cy="914400"/>
            </a:xfrm>
            <a:prstGeom prst="rect">
              <a:avLst/>
            </a:prstGeom>
          </p:spPr>
        </p:pic>
      </p:grpSp>
    </p:spTree>
    <p:extLst>
      <p:ext uri="{BB962C8B-B14F-4D97-AF65-F5344CB8AC3E}">
        <p14:creationId xmlns:p14="http://schemas.microsoft.com/office/powerpoint/2010/main" val="11489245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estion - V02">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947373CA-225A-084E-A6A1-A210E754B41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D2697B09-AE5C-0042-8B5F-D87FBF53061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8" name="Picture 7">
            <a:extLst>
              <a:ext uri="{FF2B5EF4-FFF2-40B4-BE49-F238E27FC236}">
                <a16:creationId xmlns:a16="http://schemas.microsoft.com/office/drawing/2014/main" id="{422449FF-857D-834F-AD64-10C0E34BA97C}"/>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9" name="Title 1">
            <a:extLst>
              <a:ext uri="{FF2B5EF4-FFF2-40B4-BE49-F238E27FC236}">
                <a16:creationId xmlns:a16="http://schemas.microsoft.com/office/drawing/2014/main" id="{4CB36A95-8BC2-E349-9CE5-747221FC4911}"/>
              </a:ext>
            </a:extLst>
          </p:cNvPr>
          <p:cNvSpPr txBox="1">
            <a:spLocks/>
          </p:cNvSpPr>
          <p:nvPr userDrawn="1"/>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10" name="Straight Connector 9">
            <a:extLst>
              <a:ext uri="{FF2B5EF4-FFF2-40B4-BE49-F238E27FC236}">
                <a16:creationId xmlns:a16="http://schemas.microsoft.com/office/drawing/2014/main" id="{0BB9513E-E08E-CE4F-9F03-1AFCFB3BAFB6}"/>
              </a:ext>
            </a:extLst>
          </p:cNvPr>
          <p:cNvCxnSpPr/>
          <p:nvPr userDrawn="1"/>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423A6D83-C8F5-ED4C-AAA1-7A46EC08DFDD}"/>
              </a:ext>
            </a:extLst>
          </p:cNvPr>
          <p:cNvGrpSpPr/>
          <p:nvPr userDrawn="1"/>
        </p:nvGrpSpPr>
        <p:grpSpPr>
          <a:xfrm>
            <a:off x="4420081" y="3767757"/>
            <a:ext cx="3351834" cy="914400"/>
            <a:chOff x="4336109" y="3786418"/>
            <a:chExt cx="3351834" cy="914400"/>
          </a:xfrm>
        </p:grpSpPr>
        <p:pic>
          <p:nvPicPr>
            <p:cNvPr id="13" name="Picture 12">
              <a:extLst>
                <a:ext uri="{FF2B5EF4-FFF2-40B4-BE49-F238E27FC236}">
                  <a16:creationId xmlns:a16="http://schemas.microsoft.com/office/drawing/2014/main" id="{9EA8E2D1-50CA-C643-B206-EDD3495A3FFB}"/>
                </a:ext>
              </a:extLst>
            </p:cNvPr>
            <p:cNvPicPr>
              <a:picLocks noChangeAspect="1"/>
            </p:cNvPicPr>
            <p:nvPr/>
          </p:nvPicPr>
          <p:blipFill>
            <a:blip r:embed="rId4"/>
            <a:stretch>
              <a:fillRect/>
            </a:stretch>
          </p:blipFill>
          <p:spPr>
            <a:xfrm>
              <a:off x="6773543" y="3786418"/>
              <a:ext cx="914400" cy="914400"/>
            </a:xfrm>
            <a:prstGeom prst="rect">
              <a:avLst/>
            </a:prstGeom>
          </p:spPr>
        </p:pic>
        <p:pic>
          <p:nvPicPr>
            <p:cNvPr id="14" name="Picture 13">
              <a:extLst>
                <a:ext uri="{FF2B5EF4-FFF2-40B4-BE49-F238E27FC236}">
                  <a16:creationId xmlns:a16="http://schemas.microsoft.com/office/drawing/2014/main" id="{02E3C28A-D0C5-1746-9781-0B18D380DAE8}"/>
                </a:ext>
              </a:extLst>
            </p:cNvPr>
            <p:cNvPicPr>
              <a:picLocks noChangeAspect="1"/>
            </p:cNvPicPr>
            <p:nvPr/>
          </p:nvPicPr>
          <p:blipFill>
            <a:blip r:embed="rId5"/>
            <a:stretch>
              <a:fillRect/>
            </a:stretch>
          </p:blipFill>
          <p:spPr>
            <a:xfrm>
              <a:off x="5554826" y="3786418"/>
              <a:ext cx="914400" cy="914400"/>
            </a:xfrm>
            <a:prstGeom prst="rect">
              <a:avLst/>
            </a:prstGeom>
          </p:spPr>
        </p:pic>
        <p:pic>
          <p:nvPicPr>
            <p:cNvPr id="15" name="Picture 14">
              <a:extLst>
                <a:ext uri="{FF2B5EF4-FFF2-40B4-BE49-F238E27FC236}">
                  <a16:creationId xmlns:a16="http://schemas.microsoft.com/office/drawing/2014/main" id="{A5147492-E666-7345-8E1E-6DF561BA16CC}"/>
                </a:ext>
              </a:extLst>
            </p:cNvPr>
            <p:cNvPicPr>
              <a:picLocks noChangeAspect="1"/>
            </p:cNvPicPr>
            <p:nvPr/>
          </p:nvPicPr>
          <p:blipFill>
            <a:blip r:embed="rId6"/>
            <a:stretch>
              <a:fillRect/>
            </a:stretch>
          </p:blipFill>
          <p:spPr>
            <a:xfrm>
              <a:off x="4336109" y="3786418"/>
              <a:ext cx="914400" cy="914400"/>
            </a:xfrm>
            <a:prstGeom prst="rect">
              <a:avLst/>
            </a:prstGeom>
          </p:spPr>
        </p:pic>
      </p:grpSp>
      <p:sp>
        <p:nvSpPr>
          <p:cNvPr id="17" name="Text Placeholder 16">
            <a:extLst>
              <a:ext uri="{FF2B5EF4-FFF2-40B4-BE49-F238E27FC236}">
                <a16:creationId xmlns:a16="http://schemas.microsoft.com/office/drawing/2014/main" id="{F33BE65A-F08E-4647-896F-514DAFFD5990}"/>
              </a:ext>
            </a:extLst>
          </p:cNvPr>
          <p:cNvSpPr>
            <a:spLocks noGrp="1"/>
          </p:cNvSpPr>
          <p:nvPr>
            <p:ph type="body" sz="quarter" idx="10" hasCustomPrompt="1"/>
          </p:nvPr>
        </p:nvSpPr>
        <p:spPr>
          <a:xfrm>
            <a:off x="1723379" y="2647330"/>
            <a:ext cx="8667750" cy="885825"/>
          </a:xfrm>
          <a:prstGeom prst="rect">
            <a:avLst/>
          </a:prstGeom>
        </p:spPr>
        <p:txBody>
          <a:bodyPr/>
          <a:lstStyle>
            <a:lvl1pPr>
              <a:defRPr/>
            </a:lvl1pPr>
          </a:lstStyle>
          <a:p>
            <a:pPr marL="0" indent="0" algn="ctr">
              <a:buNone/>
            </a:pPr>
            <a:r>
              <a:rPr lang="en-US" dirty="0">
                <a:solidFill>
                  <a:schemeClr val="tx1">
                    <a:lumMod val="75000"/>
                    <a:lumOff val="25000"/>
                  </a:schemeClr>
                </a:solidFill>
                <a:latin typeface="AvantGarde Bk BT Book" panose="020B0402020202020204" pitchFamily="34" charset="0"/>
              </a:rPr>
              <a:t>Lorem ipsum dolor sit </a:t>
            </a:r>
            <a:r>
              <a:rPr lang="en-US" dirty="0" err="1">
                <a:solidFill>
                  <a:schemeClr val="tx1">
                    <a:lumMod val="75000"/>
                    <a:lumOff val="25000"/>
                  </a:schemeClr>
                </a:solidFill>
                <a:latin typeface="AvantGarde Bk BT Book" panose="020B0402020202020204" pitchFamily="34" charset="0"/>
              </a:rPr>
              <a:t>amet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consectetuer</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adipiscing</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elit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Aenean</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commodo</a:t>
            </a:r>
            <a:r>
              <a:rPr lang="en-US" dirty="0">
                <a:solidFill>
                  <a:schemeClr val="tx1">
                    <a:lumMod val="75000"/>
                    <a:lumOff val="25000"/>
                  </a:schemeClr>
                </a:solidFill>
                <a:latin typeface="AvantGarde Bk BT Book" panose="020B0402020202020204" pitchFamily="34" charset="0"/>
              </a:rPr>
              <a:t> ligula </a:t>
            </a:r>
            <a:r>
              <a:rPr lang="en-US" dirty="0" err="1">
                <a:solidFill>
                  <a:schemeClr val="tx1">
                    <a:lumMod val="75000"/>
                    <a:lumOff val="25000"/>
                  </a:schemeClr>
                </a:solidFill>
                <a:latin typeface="AvantGarde Bk BT Book" panose="020B0402020202020204" pitchFamily="34" charset="0"/>
              </a:rPr>
              <a:t>eget</a:t>
            </a:r>
            <a:r>
              <a:rPr lang="en-US" dirty="0">
                <a:solidFill>
                  <a:schemeClr val="tx1">
                    <a:lumMod val="75000"/>
                    <a:lumOff val="25000"/>
                  </a:schemeClr>
                </a:solidFill>
                <a:latin typeface="AvantGarde Bk BT Book" panose="020B0402020202020204" pitchFamily="34" charset="0"/>
              </a:rPr>
              <a:t> dolor.</a:t>
            </a:r>
            <a:endParaRPr lang="en-US" dirty="0">
              <a:latin typeface="AvantGarde Bk BT Book" panose="020B0402020202020204" pitchFamily="34" charset="0"/>
            </a:endParaRPr>
          </a:p>
        </p:txBody>
      </p:sp>
    </p:spTree>
    <p:extLst>
      <p:ext uri="{BB962C8B-B14F-4D97-AF65-F5344CB8AC3E}">
        <p14:creationId xmlns:p14="http://schemas.microsoft.com/office/powerpoint/2010/main" val="9489990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5F4550-CB70-6342-8971-5F6848E35DD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2">
            <a:extLst>
              <a:ext uri="{FF2B5EF4-FFF2-40B4-BE49-F238E27FC236}">
                <a16:creationId xmlns:a16="http://schemas.microsoft.com/office/drawing/2014/main" id="{561935D9-8E4D-914D-898F-32F1F85CB3FA}"/>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1">
            <a:extLst>
              <a:ext uri="{FF2B5EF4-FFF2-40B4-BE49-F238E27FC236}">
                <a16:creationId xmlns:a16="http://schemas.microsoft.com/office/drawing/2014/main" id="{C6322F79-0E72-954F-AD07-C5588339FFDA}"/>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pic>
        <p:nvPicPr>
          <p:cNvPr id="9" name="Picture 8">
            <a:extLst>
              <a:ext uri="{FF2B5EF4-FFF2-40B4-BE49-F238E27FC236}">
                <a16:creationId xmlns:a16="http://schemas.microsoft.com/office/drawing/2014/main" id="{F4BFD8F9-C78E-2C41-863B-D422416D0EB4}"/>
              </a:ext>
            </a:extLst>
          </p:cNvPr>
          <p:cNvPicPr>
            <a:picLocks noChangeAspect="1"/>
          </p:cNvPicPr>
          <p:nvPr userDrawn="1"/>
        </p:nvPicPr>
        <p:blipFill>
          <a:blip r:embed="rId2"/>
          <a:stretch>
            <a:fillRect/>
          </a:stretch>
        </p:blipFill>
        <p:spPr>
          <a:xfrm>
            <a:off x="9703836" y="6039158"/>
            <a:ext cx="2107163" cy="392242"/>
          </a:xfrm>
          <a:prstGeom prst="rect">
            <a:avLst/>
          </a:prstGeom>
        </p:spPr>
      </p:pic>
      <p:cxnSp>
        <p:nvCxnSpPr>
          <p:cNvPr id="10" name="Straight Connector 9">
            <a:extLst>
              <a:ext uri="{FF2B5EF4-FFF2-40B4-BE49-F238E27FC236}">
                <a16:creationId xmlns:a16="http://schemas.microsoft.com/office/drawing/2014/main" id="{49C3E859-A2FE-7743-BBC7-30B02F86908F}"/>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id="{CBE8ACEA-2156-C643-BDDD-98B9AE4064B5}"/>
              </a:ext>
            </a:extLst>
          </p:cNvPr>
          <p:cNvPicPr>
            <a:picLocks noChangeAspect="1"/>
          </p:cNvPicPr>
          <p:nvPr userDrawn="1"/>
        </p:nvPicPr>
        <p:blipFill rotWithShape="1">
          <a:blip r:embed="rId3"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Tree>
    <p:extLst>
      <p:ext uri="{BB962C8B-B14F-4D97-AF65-F5344CB8AC3E}">
        <p14:creationId xmlns:p14="http://schemas.microsoft.com/office/powerpoint/2010/main" val="635485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Fille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4B03CB7D-3B8C-D246-B142-2550A53BA321}"/>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 name="Picture 20">
            <a:extLst>
              <a:ext uri="{FF2B5EF4-FFF2-40B4-BE49-F238E27FC236}">
                <a16:creationId xmlns:a16="http://schemas.microsoft.com/office/drawing/2014/main" id="{C2FA2A39-1BB8-804F-85C2-4378774A1191}"/>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2" name="Title 1">
            <a:extLst>
              <a:ext uri="{FF2B5EF4-FFF2-40B4-BE49-F238E27FC236}">
                <a16:creationId xmlns:a16="http://schemas.microsoft.com/office/drawing/2014/main" id="{B6422E38-B400-D04A-AF2F-69CB73ACEFDB}"/>
              </a:ext>
            </a:extLst>
          </p:cNvPr>
          <p:cNvSpPr>
            <a:spLocks noGrp="1"/>
          </p:cNvSpPr>
          <p:nvPr>
            <p:ph type="ctrTitle" hasCustomPrompt="1"/>
          </p:nvPr>
        </p:nvSpPr>
        <p:spPr>
          <a:xfrm>
            <a:off x="838200" y="3054345"/>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sp>
        <p:nvSpPr>
          <p:cNvPr id="3" name="Subtitle 2">
            <a:extLst>
              <a:ext uri="{FF2B5EF4-FFF2-40B4-BE49-F238E27FC236}">
                <a16:creationId xmlns:a16="http://schemas.microsoft.com/office/drawing/2014/main" id="{61937D2A-10E7-2F4A-9DDB-9F4A05289C4D}"/>
              </a:ext>
            </a:extLst>
          </p:cNvPr>
          <p:cNvSpPr>
            <a:spLocks noGrp="1"/>
          </p:cNvSpPr>
          <p:nvPr>
            <p:ph type="subTitle" idx="1" hasCustomPrompt="1"/>
          </p:nvPr>
        </p:nvSpPr>
        <p:spPr>
          <a:xfrm>
            <a:off x="838200" y="4035103"/>
            <a:ext cx="4632960" cy="406082"/>
          </a:xfrm>
          <a:prstGeom prst="rect">
            <a:avLst/>
          </a:prstGeom>
        </p:spPr>
        <p:txBody>
          <a:bodyPr/>
          <a:lstStyle>
            <a:lvl1pPr marL="0" indent="0" algn="l">
              <a:buNone/>
              <a:defRPr sz="2400">
                <a:solidFill>
                  <a:schemeClr val="tx1">
                    <a:lumMod val="85000"/>
                    <a:lumOff val="15000"/>
                  </a:schemeClr>
                </a:solidFill>
                <a:latin typeface="AvantGarde Bk BT Book" panose="020B04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A SUBTITLE</a:t>
            </a:r>
          </a:p>
        </p:txBody>
      </p:sp>
      <p:pic>
        <p:nvPicPr>
          <p:cNvPr id="14" name="Picture 13">
            <a:extLst>
              <a:ext uri="{FF2B5EF4-FFF2-40B4-BE49-F238E27FC236}">
                <a16:creationId xmlns:a16="http://schemas.microsoft.com/office/drawing/2014/main" id="{F36EBC74-E816-2E47-B9DF-B848ABBE48ED}"/>
              </a:ext>
            </a:extLst>
          </p:cNvPr>
          <p:cNvPicPr>
            <a:picLocks noChangeAspect="1"/>
          </p:cNvPicPr>
          <p:nvPr userDrawn="1"/>
        </p:nvPicPr>
        <p:blipFill>
          <a:blip r:embed="rId3"/>
          <a:stretch>
            <a:fillRect/>
          </a:stretch>
        </p:blipFill>
        <p:spPr>
          <a:xfrm>
            <a:off x="9703836" y="6039158"/>
            <a:ext cx="2107163" cy="392242"/>
          </a:xfrm>
          <a:prstGeom prst="rect">
            <a:avLst/>
          </a:prstGeom>
        </p:spPr>
      </p:pic>
      <p:pic>
        <p:nvPicPr>
          <p:cNvPr id="10" name="Picture Placeholder 5" descr="A group of clouds in the sky&#10;&#10;Description automatically generated">
            <a:extLst>
              <a:ext uri="{FF2B5EF4-FFF2-40B4-BE49-F238E27FC236}">
                <a16:creationId xmlns:a16="http://schemas.microsoft.com/office/drawing/2014/main" id="{4128204E-AB1B-554B-B20F-0007748ABC91}"/>
              </a:ext>
            </a:extLst>
          </p:cNvPr>
          <p:cNvPicPr>
            <a:picLocks noChangeAspect="1"/>
          </p:cNvPicPr>
          <p:nvPr userDrawn="1"/>
        </p:nvPicPr>
        <p:blipFill>
          <a:blip r:embed="rId4"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1" name="Triangle 10">
            <a:extLst>
              <a:ext uri="{FF2B5EF4-FFF2-40B4-BE49-F238E27FC236}">
                <a16:creationId xmlns:a16="http://schemas.microsoft.com/office/drawing/2014/main" id="{CACDB053-F180-B146-BA8B-0173ECB5D1B6}"/>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BEB9454D-958C-9B41-AEEC-7589142A7652}"/>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22086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EABB6CCF-6258-F74C-95B3-FBCE9C9B4101}"/>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94EBD6C-4572-AA4E-BEE9-5C1C5E3E9894}"/>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9EE7DF2D-262D-5741-815E-59AC295C381E}"/>
              </a:ext>
            </a:extLst>
          </p:cNvPr>
          <p:cNvSpPr>
            <a:spLocks noGrp="1"/>
          </p:cNvSpPr>
          <p:nvPr>
            <p:ph idx="1"/>
          </p:nvPr>
        </p:nvSpPr>
        <p:spPr>
          <a:xfrm>
            <a:off x="838200" y="1660849"/>
            <a:ext cx="10515600" cy="391885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itle 1">
            <a:extLst>
              <a:ext uri="{FF2B5EF4-FFF2-40B4-BE49-F238E27FC236}">
                <a16:creationId xmlns:a16="http://schemas.microsoft.com/office/drawing/2014/main" id="{91B60BE7-73F8-5846-984A-B12E88211BEE}"/>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pic>
        <p:nvPicPr>
          <p:cNvPr id="12" name="Picture 11">
            <a:extLst>
              <a:ext uri="{FF2B5EF4-FFF2-40B4-BE49-F238E27FC236}">
                <a16:creationId xmlns:a16="http://schemas.microsoft.com/office/drawing/2014/main" id="{60C8EFD3-CA86-0448-B5F6-EC125CBF4C12}"/>
              </a:ext>
            </a:extLst>
          </p:cNvPr>
          <p:cNvPicPr>
            <a:picLocks noChangeAspect="1"/>
          </p:cNvPicPr>
          <p:nvPr userDrawn="1"/>
        </p:nvPicPr>
        <p:blipFill>
          <a:blip r:embed="rId3"/>
          <a:stretch>
            <a:fillRect/>
          </a:stretch>
        </p:blipFill>
        <p:spPr>
          <a:xfrm>
            <a:off x="9703836" y="6039158"/>
            <a:ext cx="2107163" cy="392242"/>
          </a:xfrm>
          <a:prstGeom prst="rect">
            <a:avLst/>
          </a:prstGeom>
        </p:spPr>
      </p:pic>
      <p:cxnSp>
        <p:nvCxnSpPr>
          <p:cNvPr id="15" name="Straight Connector 14">
            <a:extLst>
              <a:ext uri="{FF2B5EF4-FFF2-40B4-BE49-F238E27FC236}">
                <a16:creationId xmlns:a16="http://schemas.microsoft.com/office/drawing/2014/main" id="{D767956F-EEE7-C242-9F01-76FC7B0FD330}"/>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068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Header - Blank">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13" name="Picture Placeholder 12">
            <a:extLst>
              <a:ext uri="{FF2B5EF4-FFF2-40B4-BE49-F238E27FC236}">
                <a16:creationId xmlns:a16="http://schemas.microsoft.com/office/drawing/2014/main" id="{15C4BDA0-6A9C-D243-A61F-719ED00B7A8F}"/>
              </a:ext>
            </a:extLst>
          </p:cNvPr>
          <p:cNvSpPr>
            <a:spLocks noGrp="1"/>
          </p:cNvSpPr>
          <p:nvPr>
            <p:ph type="pic" sz="quarter" idx="13"/>
          </p:nvPr>
        </p:nvSpPr>
        <p:spPr>
          <a:xfrm>
            <a:off x="840824" y="4284321"/>
            <a:ext cx="2068849" cy="2067379"/>
          </a:xfrm>
          <a:prstGeom prst="rect">
            <a:avLst/>
          </a:prstGeom>
        </p:spPr>
        <p:txBody>
          <a:bodyPr/>
          <a:lstStyle/>
          <a:p>
            <a:endParaRPr lang="en-US"/>
          </a:p>
        </p:txBody>
      </p:sp>
      <p:sp>
        <p:nvSpPr>
          <p:cNvPr id="14" name="Picture Placeholder 12">
            <a:extLst>
              <a:ext uri="{FF2B5EF4-FFF2-40B4-BE49-F238E27FC236}">
                <a16:creationId xmlns:a16="http://schemas.microsoft.com/office/drawing/2014/main" id="{D5B3D08E-B84A-134E-92C1-DC9D49DC95DC}"/>
              </a:ext>
            </a:extLst>
          </p:cNvPr>
          <p:cNvSpPr>
            <a:spLocks noGrp="1"/>
          </p:cNvSpPr>
          <p:nvPr>
            <p:ph type="pic" sz="quarter" idx="14"/>
          </p:nvPr>
        </p:nvSpPr>
        <p:spPr>
          <a:xfrm>
            <a:off x="3052622" y="4284321"/>
            <a:ext cx="2068849" cy="2067379"/>
          </a:xfrm>
          <a:prstGeom prst="rect">
            <a:avLst/>
          </a:prstGeom>
        </p:spPr>
        <p:txBody>
          <a:bodyPr/>
          <a:lstStyle/>
          <a:p>
            <a:endParaRPr lang="en-US" dirty="0"/>
          </a:p>
        </p:txBody>
      </p:sp>
      <p:sp>
        <p:nvSpPr>
          <p:cNvPr id="15" name="Picture Placeholder 12">
            <a:extLst>
              <a:ext uri="{FF2B5EF4-FFF2-40B4-BE49-F238E27FC236}">
                <a16:creationId xmlns:a16="http://schemas.microsoft.com/office/drawing/2014/main" id="{43199EE7-E342-2B42-B947-F24F1FBD4C0F}"/>
              </a:ext>
            </a:extLst>
          </p:cNvPr>
          <p:cNvSpPr>
            <a:spLocks noGrp="1"/>
          </p:cNvSpPr>
          <p:nvPr>
            <p:ph type="pic" sz="quarter" idx="15"/>
          </p:nvPr>
        </p:nvSpPr>
        <p:spPr>
          <a:xfrm>
            <a:off x="5264420" y="4284321"/>
            <a:ext cx="2068849" cy="2067379"/>
          </a:xfrm>
          <a:prstGeom prst="rect">
            <a:avLst/>
          </a:prstGeom>
        </p:spPr>
        <p:txBody>
          <a:bodyPr/>
          <a:lstStyle/>
          <a:p>
            <a:endParaRPr lang="en-US"/>
          </a:p>
        </p:txBody>
      </p:sp>
      <p:sp>
        <p:nvSpPr>
          <p:cNvPr id="16" name="Picture Placeholder 12">
            <a:extLst>
              <a:ext uri="{FF2B5EF4-FFF2-40B4-BE49-F238E27FC236}">
                <a16:creationId xmlns:a16="http://schemas.microsoft.com/office/drawing/2014/main" id="{4A709514-94E8-0440-8CD8-7B8ED5F94799}"/>
              </a:ext>
            </a:extLst>
          </p:cNvPr>
          <p:cNvSpPr>
            <a:spLocks noGrp="1"/>
          </p:cNvSpPr>
          <p:nvPr>
            <p:ph type="pic" sz="quarter" idx="16"/>
          </p:nvPr>
        </p:nvSpPr>
        <p:spPr>
          <a:xfrm>
            <a:off x="7476219" y="4284321"/>
            <a:ext cx="2068849" cy="2067379"/>
          </a:xfrm>
          <a:prstGeom prst="rect">
            <a:avLst/>
          </a:prstGeom>
        </p:spPr>
        <p:txBody>
          <a:bodyPr/>
          <a:lstStyle/>
          <a:p>
            <a:endParaRPr lang="en-US"/>
          </a:p>
        </p:txBody>
      </p:sp>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22" name="Picture 21">
            <a:extLst>
              <a:ext uri="{FF2B5EF4-FFF2-40B4-BE49-F238E27FC236}">
                <a16:creationId xmlns:a16="http://schemas.microsoft.com/office/drawing/2014/main" id="{30443723-4FF7-B445-9BE9-9254AB76E06F}"/>
              </a:ext>
            </a:extLst>
          </p:cNvPr>
          <p:cNvPicPr>
            <a:picLocks noChangeAspect="1"/>
          </p:cNvPicPr>
          <p:nvPr userDrawn="1"/>
        </p:nvPicPr>
        <p:blipFill>
          <a:blip r:embed="rId3"/>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598617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 Fille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DB1001C-F76A-B341-B061-6C905A3FECFB}"/>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a:extLst>
              <a:ext uri="{FF2B5EF4-FFF2-40B4-BE49-F238E27FC236}">
                <a16:creationId xmlns:a16="http://schemas.microsoft.com/office/drawing/2014/main" id="{907F11D9-8DBF-CE4D-9ADA-5030A99BE6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0B7C550E-474D-DD49-B73E-30F59A203984}"/>
              </a:ext>
            </a:extLst>
          </p:cNvPr>
          <p:cNvSpPr>
            <a:spLocks noGrp="1"/>
          </p:cNvSpPr>
          <p:nvPr>
            <p:ph type="sldNum" sz="quarter" idx="12"/>
          </p:nvPr>
        </p:nvSpPr>
        <p:spPr>
          <a:xfrm>
            <a:off x="8610600" y="6356350"/>
            <a:ext cx="2743200" cy="365125"/>
          </a:xfrm>
          <a:prstGeom prst="rect">
            <a:avLst/>
          </a:prstGeom>
        </p:spPr>
        <p:txBody>
          <a:bodyPr/>
          <a:lstStyle/>
          <a:p>
            <a:fld id="{1315345F-6F6F-F54B-B7DF-F88EBF965A98}" type="slidenum">
              <a:rPr lang="en-US" smtClean="0"/>
              <a:t>‹#›</a:t>
            </a:fld>
            <a:endParaRPr lang="en-US"/>
          </a:p>
        </p:txBody>
      </p:sp>
      <p:pic>
        <p:nvPicPr>
          <p:cNvPr id="20" name="Picture 19">
            <a:extLst>
              <a:ext uri="{FF2B5EF4-FFF2-40B4-BE49-F238E27FC236}">
                <a16:creationId xmlns:a16="http://schemas.microsoft.com/office/drawing/2014/main" id="{310CA3B6-C097-554B-BC52-84F7B8E3DEA9}"/>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8" name="Rectangle 7">
            <a:extLst>
              <a:ext uri="{FF2B5EF4-FFF2-40B4-BE49-F238E27FC236}">
                <a16:creationId xmlns:a16="http://schemas.microsoft.com/office/drawing/2014/main" id="{91FC9358-30C6-A040-97E1-E9FB150063C5}"/>
              </a:ext>
            </a:extLst>
          </p:cNvPr>
          <p:cNvSpPr/>
          <p:nvPr userDrawn="1"/>
        </p:nvSpPr>
        <p:spPr>
          <a:xfrm rot="10800000" flipH="1">
            <a:off x="2987166" y="-35679"/>
            <a:ext cx="9232598" cy="6942292"/>
          </a:xfrm>
          <a:custGeom>
            <a:avLst/>
            <a:gdLst>
              <a:gd name="connsiteX0" fmla="*/ 0 w 2743200"/>
              <a:gd name="connsiteY0" fmla="*/ 0 h 2090057"/>
              <a:gd name="connsiteX1" fmla="*/ 2743200 w 2743200"/>
              <a:gd name="connsiteY1" fmla="*/ 0 h 2090057"/>
              <a:gd name="connsiteX2" fmla="*/ 2743200 w 2743200"/>
              <a:gd name="connsiteY2" fmla="*/ 2090057 h 2090057"/>
              <a:gd name="connsiteX3" fmla="*/ 0 w 2743200"/>
              <a:gd name="connsiteY3" fmla="*/ 2090057 h 2090057"/>
              <a:gd name="connsiteX4" fmla="*/ 0 w 2743200"/>
              <a:gd name="connsiteY4" fmla="*/ 0 h 2090057"/>
              <a:gd name="connsiteX0" fmla="*/ 0 w 9629192"/>
              <a:gd name="connsiteY0" fmla="*/ 0 h 3153747"/>
              <a:gd name="connsiteX1" fmla="*/ 2743200 w 9629192"/>
              <a:gd name="connsiteY1" fmla="*/ 0 h 3153747"/>
              <a:gd name="connsiteX2" fmla="*/ 9629192 w 9629192"/>
              <a:gd name="connsiteY2" fmla="*/ 3153747 h 3153747"/>
              <a:gd name="connsiteX3" fmla="*/ 0 w 9629192"/>
              <a:gd name="connsiteY3" fmla="*/ 2090057 h 3153747"/>
              <a:gd name="connsiteX4" fmla="*/ 0 w 9629192"/>
              <a:gd name="connsiteY4" fmla="*/ 0 h 3153747"/>
              <a:gd name="connsiteX0" fmla="*/ 0 w 9629192"/>
              <a:gd name="connsiteY0" fmla="*/ 0 h 3508310"/>
              <a:gd name="connsiteX1" fmla="*/ 2743200 w 9629192"/>
              <a:gd name="connsiteY1" fmla="*/ 0 h 3508310"/>
              <a:gd name="connsiteX2" fmla="*/ 9629192 w 9629192"/>
              <a:gd name="connsiteY2" fmla="*/ 3153747 h 3508310"/>
              <a:gd name="connsiteX3" fmla="*/ 9106678 w 9629192"/>
              <a:gd name="connsiteY3" fmla="*/ 3508310 h 3508310"/>
              <a:gd name="connsiteX4" fmla="*/ 0 w 9629192"/>
              <a:gd name="connsiteY4" fmla="*/ 0 h 3508310"/>
              <a:gd name="connsiteX0" fmla="*/ 0 w 9554547"/>
              <a:gd name="connsiteY0" fmla="*/ 0 h 3508310"/>
              <a:gd name="connsiteX1" fmla="*/ 2743200 w 9554547"/>
              <a:gd name="connsiteY1" fmla="*/ 0 h 3508310"/>
              <a:gd name="connsiteX2" fmla="*/ 9554547 w 9554547"/>
              <a:gd name="connsiteY2" fmla="*/ 3116425 h 3508310"/>
              <a:gd name="connsiteX3" fmla="*/ 9106678 w 9554547"/>
              <a:gd name="connsiteY3" fmla="*/ 3508310 h 3508310"/>
              <a:gd name="connsiteX4" fmla="*/ 0 w 9554547"/>
              <a:gd name="connsiteY4" fmla="*/ 0 h 3508310"/>
              <a:gd name="connsiteX0" fmla="*/ 0 w 9573209"/>
              <a:gd name="connsiteY0" fmla="*/ 765111 h 4273421"/>
              <a:gd name="connsiteX1" fmla="*/ 9573209 w 9573209"/>
              <a:gd name="connsiteY1" fmla="*/ 0 h 4273421"/>
              <a:gd name="connsiteX2" fmla="*/ 9554547 w 9573209"/>
              <a:gd name="connsiteY2" fmla="*/ 3881536 h 4273421"/>
              <a:gd name="connsiteX3" fmla="*/ 9106678 w 9573209"/>
              <a:gd name="connsiteY3" fmla="*/ 4273421 h 4273421"/>
              <a:gd name="connsiteX4" fmla="*/ 0 w 9573209"/>
              <a:gd name="connsiteY4" fmla="*/ 765111 h 4273421"/>
              <a:gd name="connsiteX0" fmla="*/ 0 w 12372393"/>
              <a:gd name="connsiteY0" fmla="*/ 0 h 4292082"/>
              <a:gd name="connsiteX1" fmla="*/ 12372393 w 12372393"/>
              <a:gd name="connsiteY1" fmla="*/ 18661 h 4292082"/>
              <a:gd name="connsiteX2" fmla="*/ 12353731 w 12372393"/>
              <a:gd name="connsiteY2" fmla="*/ 3900197 h 4292082"/>
              <a:gd name="connsiteX3" fmla="*/ 11905862 w 12372393"/>
              <a:gd name="connsiteY3" fmla="*/ 4292082 h 4292082"/>
              <a:gd name="connsiteX4" fmla="*/ 0 w 12372393"/>
              <a:gd name="connsiteY4" fmla="*/ 0 h 4292082"/>
              <a:gd name="connsiteX0" fmla="*/ 0 w 12372393"/>
              <a:gd name="connsiteY0" fmla="*/ 0 h 4702629"/>
              <a:gd name="connsiteX1" fmla="*/ 12372393 w 12372393"/>
              <a:gd name="connsiteY1" fmla="*/ 18661 h 4702629"/>
              <a:gd name="connsiteX2" fmla="*/ 12353731 w 12372393"/>
              <a:gd name="connsiteY2" fmla="*/ 3900197 h 4702629"/>
              <a:gd name="connsiteX3" fmla="*/ 11495315 w 12372393"/>
              <a:gd name="connsiteY3" fmla="*/ 4702629 h 4702629"/>
              <a:gd name="connsiteX4" fmla="*/ 0 w 12372393"/>
              <a:gd name="connsiteY4" fmla="*/ 0 h 4702629"/>
              <a:gd name="connsiteX0" fmla="*/ 0 w 12372393"/>
              <a:gd name="connsiteY0" fmla="*/ 0 h 7035282"/>
              <a:gd name="connsiteX1" fmla="*/ 12372393 w 12372393"/>
              <a:gd name="connsiteY1" fmla="*/ 18661 h 7035282"/>
              <a:gd name="connsiteX2" fmla="*/ 12353731 w 12372393"/>
              <a:gd name="connsiteY2" fmla="*/ 3900197 h 7035282"/>
              <a:gd name="connsiteX3" fmla="*/ 11569960 w 12372393"/>
              <a:gd name="connsiteY3" fmla="*/ 7035282 h 7035282"/>
              <a:gd name="connsiteX4" fmla="*/ 0 w 12372393"/>
              <a:gd name="connsiteY4" fmla="*/ 0 h 7035282"/>
              <a:gd name="connsiteX0" fmla="*/ 0 w 12372393"/>
              <a:gd name="connsiteY0" fmla="*/ 0 h 7053944"/>
              <a:gd name="connsiteX1" fmla="*/ 12372393 w 12372393"/>
              <a:gd name="connsiteY1" fmla="*/ 18661 h 7053944"/>
              <a:gd name="connsiteX2" fmla="*/ 12316409 w 12372393"/>
              <a:gd name="connsiteY2" fmla="*/ 7053944 h 7053944"/>
              <a:gd name="connsiteX3" fmla="*/ 11569960 w 12372393"/>
              <a:gd name="connsiteY3" fmla="*/ 7035282 h 7053944"/>
              <a:gd name="connsiteX4" fmla="*/ 0 w 12372393"/>
              <a:gd name="connsiteY4" fmla="*/ 0 h 7053944"/>
              <a:gd name="connsiteX0" fmla="*/ 0 w 9405259"/>
              <a:gd name="connsiteY0" fmla="*/ 0 h 7035283"/>
              <a:gd name="connsiteX1" fmla="*/ 9405259 w 9405259"/>
              <a:gd name="connsiteY1" fmla="*/ 0 h 7035283"/>
              <a:gd name="connsiteX2" fmla="*/ 9349275 w 9405259"/>
              <a:gd name="connsiteY2" fmla="*/ 7035283 h 7035283"/>
              <a:gd name="connsiteX3" fmla="*/ 8602826 w 9405259"/>
              <a:gd name="connsiteY3" fmla="*/ 7016621 h 7035283"/>
              <a:gd name="connsiteX4" fmla="*/ 0 w 9405259"/>
              <a:gd name="connsiteY4" fmla="*/ 0 h 7035283"/>
              <a:gd name="connsiteX0" fmla="*/ 0 w 9349275"/>
              <a:gd name="connsiteY0" fmla="*/ 0 h 7035283"/>
              <a:gd name="connsiteX1" fmla="*/ 9349275 w 9349275"/>
              <a:gd name="connsiteY1" fmla="*/ 0 h 7035283"/>
              <a:gd name="connsiteX2" fmla="*/ 9293291 w 9349275"/>
              <a:gd name="connsiteY2" fmla="*/ 7035283 h 7035283"/>
              <a:gd name="connsiteX3" fmla="*/ 8546842 w 9349275"/>
              <a:gd name="connsiteY3" fmla="*/ 7016621 h 7035283"/>
              <a:gd name="connsiteX4" fmla="*/ 0 w 9349275"/>
              <a:gd name="connsiteY4" fmla="*/ 0 h 7035283"/>
              <a:gd name="connsiteX0" fmla="*/ 0 w 9380272"/>
              <a:gd name="connsiteY0" fmla="*/ 15499 h 7035283"/>
              <a:gd name="connsiteX1" fmla="*/ 9380272 w 9380272"/>
              <a:gd name="connsiteY1" fmla="*/ 0 h 7035283"/>
              <a:gd name="connsiteX2" fmla="*/ 9324288 w 9380272"/>
              <a:gd name="connsiteY2" fmla="*/ 7035283 h 7035283"/>
              <a:gd name="connsiteX3" fmla="*/ 8577839 w 9380272"/>
              <a:gd name="connsiteY3" fmla="*/ 7016621 h 7035283"/>
              <a:gd name="connsiteX4" fmla="*/ 0 w 9380272"/>
              <a:gd name="connsiteY4" fmla="*/ 15499 h 7035283"/>
              <a:gd name="connsiteX0" fmla="*/ 0 w 9380272"/>
              <a:gd name="connsiteY0" fmla="*/ 15499 h 7016621"/>
              <a:gd name="connsiteX1" fmla="*/ 9380272 w 9380272"/>
              <a:gd name="connsiteY1" fmla="*/ 0 h 7016621"/>
              <a:gd name="connsiteX2" fmla="*/ 9262295 w 9380272"/>
              <a:gd name="connsiteY2" fmla="*/ 6539337 h 7016621"/>
              <a:gd name="connsiteX3" fmla="*/ 8577839 w 9380272"/>
              <a:gd name="connsiteY3" fmla="*/ 7016621 h 7016621"/>
              <a:gd name="connsiteX4" fmla="*/ 0 w 9380272"/>
              <a:gd name="connsiteY4" fmla="*/ 15499 h 7016621"/>
              <a:gd name="connsiteX0" fmla="*/ 0 w 9380272"/>
              <a:gd name="connsiteY0" fmla="*/ 15499 h 7016621"/>
              <a:gd name="connsiteX1" fmla="*/ 9380272 w 9380272"/>
              <a:gd name="connsiteY1" fmla="*/ 0 h 7016621"/>
              <a:gd name="connsiteX2" fmla="*/ 9215800 w 9380272"/>
              <a:gd name="connsiteY2" fmla="*/ 6942293 h 7016621"/>
              <a:gd name="connsiteX3" fmla="*/ 8577839 w 9380272"/>
              <a:gd name="connsiteY3" fmla="*/ 7016621 h 7016621"/>
              <a:gd name="connsiteX4" fmla="*/ 0 w 9380272"/>
              <a:gd name="connsiteY4" fmla="*/ 15499 h 7016621"/>
              <a:gd name="connsiteX0" fmla="*/ 0 w 9380272"/>
              <a:gd name="connsiteY0" fmla="*/ 15499 h 6942293"/>
              <a:gd name="connsiteX1" fmla="*/ 9380272 w 9380272"/>
              <a:gd name="connsiteY1" fmla="*/ 0 h 6942293"/>
              <a:gd name="connsiteX2" fmla="*/ 9215800 w 9380272"/>
              <a:gd name="connsiteY2" fmla="*/ 6942293 h 6942293"/>
              <a:gd name="connsiteX3" fmla="*/ 8469351 w 9380272"/>
              <a:gd name="connsiteY3" fmla="*/ 6923631 h 6942293"/>
              <a:gd name="connsiteX4" fmla="*/ 0 w 9380272"/>
              <a:gd name="connsiteY4" fmla="*/ 15499 h 6942293"/>
              <a:gd name="connsiteX0" fmla="*/ 0 w 9380272"/>
              <a:gd name="connsiteY0" fmla="*/ 15499 h 6954628"/>
              <a:gd name="connsiteX1" fmla="*/ 9380272 w 9380272"/>
              <a:gd name="connsiteY1" fmla="*/ 0 h 6954628"/>
              <a:gd name="connsiteX2" fmla="*/ 9215800 w 9380272"/>
              <a:gd name="connsiteY2" fmla="*/ 6942293 h 6954628"/>
              <a:gd name="connsiteX3" fmla="*/ 8515846 w 9380272"/>
              <a:gd name="connsiteY3" fmla="*/ 6954628 h 6954628"/>
              <a:gd name="connsiteX4" fmla="*/ 0 w 9380272"/>
              <a:gd name="connsiteY4" fmla="*/ 15499 h 6954628"/>
              <a:gd name="connsiteX0" fmla="*/ 0 w 9216342"/>
              <a:gd name="connsiteY0" fmla="*/ 0 h 6939129"/>
              <a:gd name="connsiteX1" fmla="*/ 9178794 w 9216342"/>
              <a:gd name="connsiteY1" fmla="*/ 77491 h 6939129"/>
              <a:gd name="connsiteX2" fmla="*/ 9215800 w 9216342"/>
              <a:gd name="connsiteY2" fmla="*/ 6926794 h 6939129"/>
              <a:gd name="connsiteX3" fmla="*/ 8515846 w 9216342"/>
              <a:gd name="connsiteY3" fmla="*/ 6939129 h 6939129"/>
              <a:gd name="connsiteX4" fmla="*/ 0 w 9216342"/>
              <a:gd name="connsiteY4" fmla="*/ 0 h 6939129"/>
              <a:gd name="connsiteX0" fmla="*/ 0 w 9225289"/>
              <a:gd name="connsiteY0" fmla="*/ 0 h 6939129"/>
              <a:gd name="connsiteX1" fmla="*/ 9225289 w 9225289"/>
              <a:gd name="connsiteY1" fmla="*/ 15498 h 6939129"/>
              <a:gd name="connsiteX2" fmla="*/ 9215800 w 9225289"/>
              <a:gd name="connsiteY2" fmla="*/ 6926794 h 6939129"/>
              <a:gd name="connsiteX3" fmla="*/ 8515846 w 9225289"/>
              <a:gd name="connsiteY3" fmla="*/ 6939129 h 6939129"/>
              <a:gd name="connsiteX4" fmla="*/ 0 w 9225289"/>
              <a:gd name="connsiteY4" fmla="*/ 0 h 6939129"/>
              <a:gd name="connsiteX0" fmla="*/ 0 w 9247562"/>
              <a:gd name="connsiteY0" fmla="*/ 0 h 6939129"/>
              <a:gd name="connsiteX1" fmla="*/ 9225289 w 9247562"/>
              <a:gd name="connsiteY1" fmla="*/ 15498 h 6939129"/>
              <a:gd name="connsiteX2" fmla="*/ 9246797 w 9247562"/>
              <a:gd name="connsiteY2" fmla="*/ 6895797 h 6939129"/>
              <a:gd name="connsiteX3" fmla="*/ 8515846 w 9247562"/>
              <a:gd name="connsiteY3" fmla="*/ 6939129 h 6939129"/>
              <a:gd name="connsiteX4" fmla="*/ 0 w 9247562"/>
              <a:gd name="connsiteY4" fmla="*/ 0 h 6939129"/>
              <a:gd name="connsiteX0" fmla="*/ 0 w 9232598"/>
              <a:gd name="connsiteY0" fmla="*/ 0 h 6942292"/>
              <a:gd name="connsiteX1" fmla="*/ 9225289 w 9232598"/>
              <a:gd name="connsiteY1" fmla="*/ 15498 h 6942292"/>
              <a:gd name="connsiteX2" fmla="*/ 9231298 w 9232598"/>
              <a:gd name="connsiteY2" fmla="*/ 6942292 h 6942292"/>
              <a:gd name="connsiteX3" fmla="*/ 8515846 w 9232598"/>
              <a:gd name="connsiteY3" fmla="*/ 6939129 h 6942292"/>
              <a:gd name="connsiteX4" fmla="*/ 0 w 9232598"/>
              <a:gd name="connsiteY4" fmla="*/ 0 h 69422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232598" h="6942292">
                <a:moveTo>
                  <a:pt x="0" y="0"/>
                </a:moveTo>
                <a:lnTo>
                  <a:pt x="9225289" y="15498"/>
                </a:lnTo>
                <a:cubicBezTo>
                  <a:pt x="9219068" y="1309343"/>
                  <a:pt x="9237519" y="5648447"/>
                  <a:pt x="9231298" y="6942292"/>
                </a:cubicBezTo>
                <a:lnTo>
                  <a:pt x="8515846" y="6939129"/>
                </a:lnTo>
                <a:lnTo>
                  <a:pt x="0" y="0"/>
                </a:lnTo>
                <a:close/>
              </a:path>
            </a:pathLst>
          </a:custGeom>
          <a:solidFill>
            <a:srgbClr val="01B0F0"/>
          </a:solidFill>
          <a:ln>
            <a:noFill/>
          </a:ln>
          <a:effectLst>
            <a:outerShdw blurRad="114300" dist="50800" dir="6540000" sx="116000" sy="116000" algn="ctr" rotWithShape="0">
              <a:srgbClr val="000000">
                <a:alpha val="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081493B2-9723-6F41-8AFF-2A0131B3AA4D}"/>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11" name="Straight Connector 10">
            <a:extLst>
              <a:ext uri="{FF2B5EF4-FFF2-40B4-BE49-F238E27FC236}">
                <a16:creationId xmlns:a16="http://schemas.microsoft.com/office/drawing/2014/main" id="{B152091F-2D67-DC48-A824-B6EFBC289684}"/>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pic>
        <p:nvPicPr>
          <p:cNvPr id="26" name="Picture Placeholder 9" descr="A close up of a computer&#10;&#10;Description automatically generated">
            <a:extLst>
              <a:ext uri="{FF2B5EF4-FFF2-40B4-BE49-F238E27FC236}">
                <a16:creationId xmlns:a16="http://schemas.microsoft.com/office/drawing/2014/main" id="{E8B1ED9F-1D3C-F044-ABA5-A15DEEFE7761}"/>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a:xfrm>
            <a:off x="840824" y="4286419"/>
            <a:ext cx="2068849" cy="2067379"/>
          </a:xfrm>
          <a:prstGeom prst="rect">
            <a:avLst/>
          </a:prstGeom>
        </p:spPr>
      </p:pic>
      <p:pic>
        <p:nvPicPr>
          <p:cNvPr id="27" name="Picture Placeholder 11" descr="A picture containing person, wall, indoor, cellphone&#10;&#10;Description automatically generated">
            <a:extLst>
              <a:ext uri="{FF2B5EF4-FFF2-40B4-BE49-F238E27FC236}">
                <a16:creationId xmlns:a16="http://schemas.microsoft.com/office/drawing/2014/main" id="{787499CA-6838-134B-81E1-1213B201A999}"/>
              </a:ext>
            </a:extLst>
          </p:cNvPr>
          <p:cNvPicPr>
            <a:picLocks noChangeAspect="1"/>
          </p:cNvPicPr>
          <p:nvPr userDrawn="1"/>
        </p:nvPicPr>
        <p:blipFill>
          <a:blip r:embed="rId4" cstate="screen">
            <a:extLst>
              <a:ext uri="{28A0092B-C50C-407E-A947-70E740481C1C}">
                <a14:useLocalDpi xmlns:a14="http://schemas.microsoft.com/office/drawing/2010/main"/>
              </a:ext>
            </a:extLst>
          </a:blip>
          <a:srcRect/>
          <a:stretch>
            <a:fillRect/>
          </a:stretch>
        </p:blipFill>
        <p:spPr>
          <a:xfrm>
            <a:off x="3052621" y="4286419"/>
            <a:ext cx="2068849" cy="2067379"/>
          </a:xfrm>
          <a:prstGeom prst="rect">
            <a:avLst/>
          </a:prstGeom>
        </p:spPr>
      </p:pic>
      <p:pic>
        <p:nvPicPr>
          <p:cNvPr id="28" name="Picture Placeholder 13" descr="A person sitting at a table with a computer&#10;&#10;Description automatically generated">
            <a:extLst>
              <a:ext uri="{FF2B5EF4-FFF2-40B4-BE49-F238E27FC236}">
                <a16:creationId xmlns:a16="http://schemas.microsoft.com/office/drawing/2014/main" id="{A99ED6F5-9FA0-714C-ACCE-FD9A8983E64F}"/>
              </a:ext>
            </a:extLst>
          </p:cNvPr>
          <p:cNvPicPr>
            <a:picLocks noChangeAspect="1"/>
          </p:cNvPicPr>
          <p:nvPr userDrawn="1"/>
        </p:nvPicPr>
        <p:blipFill>
          <a:blip r:embed="rId5" cstate="screen">
            <a:extLst>
              <a:ext uri="{28A0092B-C50C-407E-A947-70E740481C1C}">
                <a14:useLocalDpi xmlns:a14="http://schemas.microsoft.com/office/drawing/2010/main"/>
              </a:ext>
            </a:extLst>
          </a:blip>
          <a:srcRect/>
          <a:stretch>
            <a:fillRect/>
          </a:stretch>
        </p:blipFill>
        <p:spPr>
          <a:xfrm>
            <a:off x="5264420" y="4286419"/>
            <a:ext cx="2068849" cy="2067379"/>
          </a:xfrm>
          <a:prstGeom prst="rect">
            <a:avLst/>
          </a:prstGeom>
        </p:spPr>
      </p:pic>
      <p:pic>
        <p:nvPicPr>
          <p:cNvPr id="29" name="Picture Placeholder 15" descr="A group of people sitting at a table using a computer&#10;&#10;Description automatically generated">
            <a:extLst>
              <a:ext uri="{FF2B5EF4-FFF2-40B4-BE49-F238E27FC236}">
                <a16:creationId xmlns:a16="http://schemas.microsoft.com/office/drawing/2014/main" id="{452DC964-C0D9-8D48-9F44-1036AEF1BC0A}"/>
              </a:ext>
            </a:extLst>
          </p:cNvPr>
          <p:cNvPicPr>
            <a:picLocks noChangeAspect="1"/>
          </p:cNvPicPr>
          <p:nvPr userDrawn="1"/>
        </p:nvPicPr>
        <p:blipFill>
          <a:blip r:embed="rId6" cstate="screen">
            <a:extLst>
              <a:ext uri="{28A0092B-C50C-407E-A947-70E740481C1C}">
                <a14:useLocalDpi xmlns:a14="http://schemas.microsoft.com/office/drawing/2010/main"/>
              </a:ext>
            </a:extLst>
          </a:blip>
          <a:srcRect/>
          <a:stretch>
            <a:fillRect/>
          </a:stretch>
        </p:blipFill>
        <p:spPr>
          <a:xfrm>
            <a:off x="7476219" y="4286419"/>
            <a:ext cx="2068849" cy="2067379"/>
          </a:xfrm>
          <a:prstGeom prst="rect">
            <a:avLst/>
          </a:prstGeom>
        </p:spPr>
      </p:pic>
      <p:sp>
        <p:nvSpPr>
          <p:cNvPr id="18" name="Text Placeholder 17">
            <a:extLst>
              <a:ext uri="{FF2B5EF4-FFF2-40B4-BE49-F238E27FC236}">
                <a16:creationId xmlns:a16="http://schemas.microsoft.com/office/drawing/2014/main" id="{209A5793-BBFE-CA4D-B84B-06DD02686402}"/>
              </a:ext>
            </a:extLst>
          </p:cNvPr>
          <p:cNvSpPr>
            <a:spLocks noGrp="1"/>
          </p:cNvSpPr>
          <p:nvPr>
            <p:ph type="body" sz="quarter" idx="17" hasCustomPrompt="1"/>
          </p:nvPr>
        </p:nvSpPr>
        <p:spPr>
          <a:xfrm>
            <a:off x="838200" y="1806574"/>
            <a:ext cx="5061857" cy="1750397"/>
          </a:xfrm>
          <a:prstGeom prst="rect">
            <a:avLst/>
          </a:prstGeom>
        </p:spPr>
        <p:txBody>
          <a:bodyPr/>
          <a:lstStyle>
            <a:lvl1pPr marL="0" indent="0">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9" name="Text Placeholder 17">
            <a:extLst>
              <a:ext uri="{FF2B5EF4-FFF2-40B4-BE49-F238E27FC236}">
                <a16:creationId xmlns:a16="http://schemas.microsoft.com/office/drawing/2014/main" id="{F719110D-99B4-E147-A31E-11999304D105}"/>
              </a:ext>
            </a:extLst>
          </p:cNvPr>
          <p:cNvSpPr>
            <a:spLocks noGrp="1"/>
          </p:cNvSpPr>
          <p:nvPr>
            <p:ph type="body" sz="quarter" idx="18" hasCustomPrompt="1"/>
          </p:nvPr>
        </p:nvSpPr>
        <p:spPr>
          <a:xfrm>
            <a:off x="8510643" y="2529274"/>
            <a:ext cx="3163714" cy="1750397"/>
          </a:xfrm>
          <a:prstGeom prst="rect">
            <a:avLst/>
          </a:prstGeom>
        </p:spPr>
        <p:txBody>
          <a:bodyPr/>
          <a:lstStyle>
            <a:lvl1pPr marL="0" indent="0" algn="r">
              <a:buNone/>
              <a:defRPr lang="en-US" sz="1800" b="0" i="0" smtClean="0">
                <a:solidFill>
                  <a:schemeClr val="bg1"/>
                </a:solidFill>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pic>
        <p:nvPicPr>
          <p:cNvPr id="22" name="Picture 21">
            <a:extLst>
              <a:ext uri="{FF2B5EF4-FFF2-40B4-BE49-F238E27FC236}">
                <a16:creationId xmlns:a16="http://schemas.microsoft.com/office/drawing/2014/main" id="{30443723-4FF7-B445-9BE9-9254AB76E06F}"/>
              </a:ext>
            </a:extLst>
          </p:cNvPr>
          <p:cNvPicPr>
            <a:picLocks noChangeAspect="1"/>
          </p:cNvPicPr>
          <p:nvPr userDrawn="1"/>
        </p:nvPicPr>
        <p:blipFill>
          <a:blip r:embed="rId7"/>
          <a:stretch>
            <a:fillRect/>
          </a:stretch>
        </p:blipFill>
        <p:spPr>
          <a:xfrm>
            <a:off x="9703837" y="6039158"/>
            <a:ext cx="2107160" cy="392242"/>
          </a:xfrm>
          <a:prstGeom prst="rect">
            <a:avLst/>
          </a:prstGeom>
        </p:spPr>
      </p:pic>
    </p:spTree>
    <p:extLst>
      <p:ext uri="{BB962C8B-B14F-4D97-AF65-F5344CB8AC3E}">
        <p14:creationId xmlns:p14="http://schemas.microsoft.com/office/powerpoint/2010/main" val="132127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hree Content - Blank">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77492" y="123414"/>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Content Placeholder 2">
            <a:extLst>
              <a:ext uri="{FF2B5EF4-FFF2-40B4-BE49-F238E27FC236}">
                <a16:creationId xmlns:a16="http://schemas.microsoft.com/office/drawing/2014/main" id="{7211B790-3DBA-0347-8535-B6B80E4A6968}"/>
              </a:ext>
            </a:extLst>
          </p:cNvPr>
          <p:cNvSpPr>
            <a:spLocks noGrp="1"/>
          </p:cNvSpPr>
          <p:nvPr>
            <p:ph sz="half" idx="1"/>
          </p:nvPr>
        </p:nvSpPr>
        <p:spPr>
          <a:xfrm>
            <a:off x="-93678"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pic>
        <p:nvPicPr>
          <p:cNvPr id="6" name="Picture 5">
            <a:extLst>
              <a:ext uri="{FF2B5EF4-FFF2-40B4-BE49-F238E27FC236}">
                <a16:creationId xmlns:a16="http://schemas.microsoft.com/office/drawing/2014/main" id="{110BD230-FB21-C04C-9742-6F3405422D94}"/>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11" name="Content Placeholder 2">
            <a:extLst>
              <a:ext uri="{FF2B5EF4-FFF2-40B4-BE49-F238E27FC236}">
                <a16:creationId xmlns:a16="http://schemas.microsoft.com/office/drawing/2014/main" id="{A2E67405-28C9-A844-849B-0235276E5714}"/>
              </a:ext>
            </a:extLst>
          </p:cNvPr>
          <p:cNvSpPr>
            <a:spLocks noGrp="1"/>
          </p:cNvSpPr>
          <p:nvPr>
            <p:ph sz="half" idx="11"/>
          </p:nvPr>
        </p:nvSpPr>
        <p:spPr>
          <a:xfrm>
            <a:off x="4022412" y="-40783"/>
            <a:ext cx="4095610"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2" name="Content Placeholder 2">
            <a:extLst>
              <a:ext uri="{FF2B5EF4-FFF2-40B4-BE49-F238E27FC236}">
                <a16:creationId xmlns:a16="http://schemas.microsoft.com/office/drawing/2014/main" id="{95BB7D63-C2E0-0547-8D1E-0B8F8A430CEF}"/>
              </a:ext>
            </a:extLst>
          </p:cNvPr>
          <p:cNvSpPr>
            <a:spLocks noGrp="1"/>
          </p:cNvSpPr>
          <p:nvPr>
            <p:ph sz="half" idx="12"/>
          </p:nvPr>
        </p:nvSpPr>
        <p:spPr>
          <a:xfrm>
            <a:off x="8139932" y="-40783"/>
            <a:ext cx="4052068" cy="3469783"/>
          </a:xfrm>
          <a:prstGeom prst="rect">
            <a:avLst/>
          </a:prstGeom>
        </p:spPr>
        <p:txBody>
          <a:bodyPr/>
          <a:lstStyle>
            <a:lvl1pPr marL="0" indent="0">
              <a:buNone/>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endParaRPr lang="en-US" dirty="0"/>
          </a:p>
        </p:txBody>
      </p:sp>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9366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021137"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11242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8609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 Fill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5E68A70-EF09-AB49-AD3F-6CCF1C537851}"/>
              </a:ext>
            </a:extLst>
          </p:cNvPr>
          <p:cNvSpPr/>
          <p:nvPr userDrawn="1"/>
        </p:nvSpPr>
        <p:spPr>
          <a:xfrm>
            <a:off x="0" y="-52756"/>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Content Placeholder 1">
            <a:extLst>
              <a:ext uri="{FF2B5EF4-FFF2-40B4-BE49-F238E27FC236}">
                <a16:creationId xmlns:a16="http://schemas.microsoft.com/office/drawing/2014/main" id="{A5193943-DA36-324C-8334-9343715AFBC4}"/>
              </a:ext>
            </a:extLst>
          </p:cNvPr>
          <p:cNvSpPr>
            <a:spLocks noGrp="1"/>
          </p:cNvSpPr>
          <p:nvPr>
            <p:ph sz="half" idx="21" hasCustomPrompt="1"/>
          </p:nvPr>
        </p:nvSpPr>
        <p:spPr>
          <a:xfrm>
            <a:off x="0" y="-40783"/>
            <a:ext cx="4095610" cy="3469783"/>
          </a:xfrm>
          <a:prstGeom prst="rect">
            <a:avLst/>
          </a:prstGeom>
          <a:blipFill>
            <a:blip r:embed="rId2" cstate="screen">
              <a:extLst>
                <a:ext uri="{28A0092B-C50C-407E-A947-70E740481C1C}">
                  <a14:useLocalDpi xmlns:a14="http://schemas.microsoft.com/office/drawing/2010/main"/>
                </a:ext>
              </a:extLst>
            </a:blip>
            <a:stretch>
              <a:fillRect/>
            </a:stretch>
          </a:blipFill>
        </p:spPr>
        <p:txBody>
          <a:bodyPr/>
          <a:lstStyle/>
          <a:p>
            <a:r>
              <a:rPr lang="en-US" dirty="0"/>
              <a:t> </a:t>
            </a:r>
          </a:p>
        </p:txBody>
      </p:sp>
      <p:sp>
        <p:nvSpPr>
          <p:cNvPr id="16" name="Content Placeholder 2">
            <a:extLst>
              <a:ext uri="{FF2B5EF4-FFF2-40B4-BE49-F238E27FC236}">
                <a16:creationId xmlns:a16="http://schemas.microsoft.com/office/drawing/2014/main" id="{A53C9177-916A-5A44-AC42-56103D8C9AF5}"/>
              </a:ext>
            </a:extLst>
          </p:cNvPr>
          <p:cNvSpPr>
            <a:spLocks noGrp="1"/>
          </p:cNvSpPr>
          <p:nvPr>
            <p:ph sz="half" idx="22"/>
          </p:nvPr>
        </p:nvSpPr>
        <p:spPr>
          <a:xfrm>
            <a:off x="4116090" y="-40783"/>
            <a:ext cx="4095610" cy="3469783"/>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p:spPr>
        <p:txBody>
          <a:bodyPr/>
          <a:lstStyle/>
          <a:p>
            <a:r>
              <a:rPr lang="en-US" dirty="0"/>
              <a:t> </a:t>
            </a:r>
          </a:p>
        </p:txBody>
      </p:sp>
      <p:sp>
        <p:nvSpPr>
          <p:cNvPr id="20" name="Content Placeholder 3">
            <a:extLst>
              <a:ext uri="{FF2B5EF4-FFF2-40B4-BE49-F238E27FC236}">
                <a16:creationId xmlns:a16="http://schemas.microsoft.com/office/drawing/2014/main" id="{C64D0F95-C625-A54A-B593-AC8F035DB554}"/>
              </a:ext>
            </a:extLst>
          </p:cNvPr>
          <p:cNvSpPr>
            <a:spLocks noGrp="1"/>
          </p:cNvSpPr>
          <p:nvPr>
            <p:ph sz="half" idx="23"/>
          </p:nvPr>
        </p:nvSpPr>
        <p:spPr>
          <a:xfrm>
            <a:off x="8233610" y="-40783"/>
            <a:ext cx="4052068" cy="3469783"/>
          </a:xfrm>
          <a:prstGeom prst="rect">
            <a:avLst/>
          </a:prstGeom>
          <a:blipFill>
            <a:blip r:embed="rId4" cstate="screen">
              <a:extLst>
                <a:ext uri="{28A0092B-C50C-407E-A947-70E740481C1C}">
                  <a14:useLocalDpi xmlns:a14="http://schemas.microsoft.com/office/drawing/2010/main"/>
                </a:ext>
              </a:extLst>
            </a:blip>
            <a:stretch>
              <a:fillRect/>
            </a:stretch>
          </a:blipFill>
        </p:spPr>
        <p:txBody>
          <a:bodyPr/>
          <a:lstStyle/>
          <a:p>
            <a:r>
              <a:rPr lang="en-US" dirty="0"/>
              <a:t> </a:t>
            </a:r>
          </a:p>
        </p:txBody>
      </p:sp>
      <p:pic>
        <p:nvPicPr>
          <p:cNvPr id="9" name="Picture 8">
            <a:extLst>
              <a:ext uri="{FF2B5EF4-FFF2-40B4-BE49-F238E27FC236}">
                <a16:creationId xmlns:a16="http://schemas.microsoft.com/office/drawing/2014/main" id="{00610D47-8E5F-4A49-A69A-B0696B007AD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pic>
        <p:nvPicPr>
          <p:cNvPr id="6" name="Picture 5">
            <a:extLst>
              <a:ext uri="{FF2B5EF4-FFF2-40B4-BE49-F238E27FC236}">
                <a16:creationId xmlns:a16="http://schemas.microsoft.com/office/drawing/2014/main" id="{110BD230-FB21-C04C-9742-6F3405422D94}"/>
              </a:ext>
            </a:extLst>
          </p:cNvPr>
          <p:cNvPicPr>
            <a:picLocks noChangeAspect="1"/>
          </p:cNvPicPr>
          <p:nvPr userDrawn="1"/>
        </p:nvPicPr>
        <p:blipFill>
          <a:blip r:embed="rId6"/>
          <a:stretch>
            <a:fillRect/>
          </a:stretch>
        </p:blipFill>
        <p:spPr>
          <a:xfrm>
            <a:off x="9703836" y="6039158"/>
            <a:ext cx="2107163" cy="392242"/>
          </a:xfrm>
          <a:prstGeom prst="rect">
            <a:avLst/>
          </a:prstGeom>
        </p:spPr>
      </p:pic>
      <p:sp>
        <p:nvSpPr>
          <p:cNvPr id="14" name="Text Placeholder 17">
            <a:extLst>
              <a:ext uri="{FF2B5EF4-FFF2-40B4-BE49-F238E27FC236}">
                <a16:creationId xmlns:a16="http://schemas.microsoft.com/office/drawing/2014/main" id="{3770448A-3689-1946-B481-BA5EEC50F174}"/>
              </a:ext>
            </a:extLst>
          </p:cNvPr>
          <p:cNvSpPr>
            <a:spLocks noGrp="1"/>
          </p:cNvSpPr>
          <p:nvPr>
            <p:ph type="body" sz="quarter" idx="17" hasCustomPrompt="1"/>
          </p:nvPr>
        </p:nvSpPr>
        <p:spPr>
          <a:xfrm>
            <a:off x="2685148" y="4353638"/>
            <a:ext cx="6821704" cy="632020"/>
          </a:xfrm>
          <a:prstGeom prst="rect">
            <a:avLst/>
          </a:prstGeom>
        </p:spPr>
        <p:txBody>
          <a:bodyPr/>
          <a:lstStyle>
            <a:lvl1pPr marL="0" indent="0" algn="ctr">
              <a:buNone/>
              <a:defRPr lang="en-US" sz="1800" b="0" i="0" smtClean="0">
                <a:effectLst/>
                <a:latin typeface="AvantGarde Bk BT Book" panose="020B0402020202020204" pitchFamily="34" charset="0"/>
              </a:defRPr>
            </a:lvl1pPr>
          </a:lstStyle>
          <a:p>
            <a:pPr lvl="0"/>
            <a:r>
              <a:rPr lang="en-US" b="0" i="0" dirty="0">
                <a:solidFill>
                  <a:srgbClr val="666666"/>
                </a:solidFill>
                <a:effectLst/>
                <a:latin typeface="Verdana" panose="020B0604030504040204" pitchFamily="34" charset="0"/>
              </a:rPr>
              <a:t>Lorem ipsum dolor sit </a:t>
            </a:r>
            <a:r>
              <a:rPr lang="en-US" b="0" i="0" dirty="0" err="1">
                <a:solidFill>
                  <a:srgbClr val="666666"/>
                </a:solidFill>
                <a:effectLst/>
                <a:latin typeface="Verdana" panose="020B0604030504040204" pitchFamily="34" charset="0"/>
              </a:rPr>
              <a:t>amet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consectetuer</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adipiscing</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elit</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commodo</a:t>
            </a:r>
            <a:r>
              <a:rPr lang="en-US" b="0" i="0" dirty="0">
                <a:solidFill>
                  <a:srgbClr val="666666"/>
                </a:solidFill>
                <a:effectLst/>
                <a:latin typeface="Verdana" panose="020B0604030504040204" pitchFamily="34" charset="0"/>
              </a:rPr>
              <a:t> ligula </a:t>
            </a:r>
            <a:r>
              <a:rPr lang="en-US" b="0" i="0" dirty="0" err="1">
                <a:solidFill>
                  <a:srgbClr val="666666"/>
                </a:solidFill>
                <a:effectLst/>
                <a:latin typeface="Verdana" panose="020B0604030504040204" pitchFamily="34" charset="0"/>
              </a:rPr>
              <a:t>eget</a:t>
            </a:r>
            <a:r>
              <a:rPr lang="en-US" b="0" i="0" dirty="0">
                <a:solidFill>
                  <a:srgbClr val="666666"/>
                </a:solidFill>
                <a:effectLst/>
                <a:latin typeface="Verdana" panose="020B0604030504040204" pitchFamily="34" charset="0"/>
              </a:rPr>
              <a:t> dolor. </a:t>
            </a:r>
            <a:r>
              <a:rPr lang="en-US" b="0" i="0" dirty="0" err="1">
                <a:solidFill>
                  <a:srgbClr val="666666"/>
                </a:solidFill>
                <a:effectLst/>
                <a:latin typeface="Verdana" panose="020B0604030504040204" pitchFamily="34" charset="0"/>
              </a:rPr>
              <a:t>Aenean</a:t>
            </a:r>
            <a:r>
              <a:rPr lang="en-US" b="0" i="0" dirty="0">
                <a:solidFill>
                  <a:srgbClr val="666666"/>
                </a:solidFill>
                <a:effectLst/>
                <a:latin typeface="Verdana" panose="020B0604030504040204" pitchFamily="34" charset="0"/>
              </a:rPr>
              <a:t> </a:t>
            </a:r>
            <a:r>
              <a:rPr lang="en-US" b="0" i="0" dirty="0" err="1">
                <a:solidFill>
                  <a:srgbClr val="666666"/>
                </a:solidFill>
                <a:effectLst/>
                <a:latin typeface="Verdana" panose="020B0604030504040204" pitchFamily="34" charset="0"/>
              </a:rPr>
              <a:t>massa</a:t>
            </a:r>
            <a:r>
              <a:rPr lang="en-US" b="0" i="0" dirty="0">
                <a:solidFill>
                  <a:srgbClr val="666666"/>
                </a:solidFill>
                <a:effectLst/>
                <a:latin typeface="Verdana" panose="020B0604030504040204" pitchFamily="34" charset="0"/>
              </a:rPr>
              <a:t>. </a:t>
            </a:r>
            <a:endParaRPr lang="en-US" dirty="0"/>
          </a:p>
        </p:txBody>
      </p:sp>
      <p:sp>
        <p:nvSpPr>
          <p:cNvPr id="17" name="Text Placeholder 16">
            <a:extLst>
              <a:ext uri="{FF2B5EF4-FFF2-40B4-BE49-F238E27FC236}">
                <a16:creationId xmlns:a16="http://schemas.microsoft.com/office/drawing/2014/main" id="{BB42C57B-D0E6-3E40-AF91-7D62CD9F9A90}"/>
              </a:ext>
            </a:extLst>
          </p:cNvPr>
          <p:cNvSpPr>
            <a:spLocks noGrp="1"/>
          </p:cNvSpPr>
          <p:nvPr>
            <p:ph type="body" sz="quarter" idx="18" hasCustomPrompt="1"/>
          </p:nvPr>
        </p:nvSpPr>
        <p:spPr>
          <a:xfrm>
            <a:off x="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8" name="Text Placeholder 16">
            <a:extLst>
              <a:ext uri="{FF2B5EF4-FFF2-40B4-BE49-F238E27FC236}">
                <a16:creationId xmlns:a16="http://schemas.microsoft.com/office/drawing/2014/main" id="{1BDD124E-6E6E-8C4C-BDAB-809B51D090A7}"/>
              </a:ext>
            </a:extLst>
          </p:cNvPr>
          <p:cNvSpPr>
            <a:spLocks noGrp="1"/>
          </p:cNvSpPr>
          <p:nvPr>
            <p:ph type="body" sz="quarter" idx="19" hasCustomPrompt="1"/>
          </p:nvPr>
        </p:nvSpPr>
        <p:spPr>
          <a:xfrm>
            <a:off x="4114800"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19" name="Text Placeholder 16">
            <a:extLst>
              <a:ext uri="{FF2B5EF4-FFF2-40B4-BE49-F238E27FC236}">
                <a16:creationId xmlns:a16="http://schemas.microsoft.com/office/drawing/2014/main" id="{8AC3FC4C-4C07-B244-B056-FA2DDEB0FD56}"/>
              </a:ext>
            </a:extLst>
          </p:cNvPr>
          <p:cNvSpPr>
            <a:spLocks noGrp="1"/>
          </p:cNvSpPr>
          <p:nvPr>
            <p:ph type="body" sz="quarter" idx="20" hasCustomPrompt="1"/>
          </p:nvPr>
        </p:nvSpPr>
        <p:spPr>
          <a:xfrm>
            <a:off x="8206083" y="2329543"/>
            <a:ext cx="4095751" cy="1099457"/>
          </a:xfrm>
          <a:prstGeom prst="rect">
            <a:avLst/>
          </a:prstGeom>
        </p:spPr>
        <p:txBody>
          <a:bodyPr/>
          <a:lstStyle>
            <a:lvl1pPr marL="0" indent="0">
              <a:buNone/>
              <a:defRPr sz="1800">
                <a:solidFill>
                  <a:srgbClr val="194691"/>
                </a:solidFill>
                <a:latin typeface="AvantGarde Bk BT Book" panose="020B0402020202020204" pitchFamily="34" charset="0"/>
              </a:defRPr>
            </a:lvl1pPr>
          </a:lstStyle>
          <a:p>
            <a:pPr lvl="0"/>
            <a:r>
              <a:rPr lang="en-US" dirty="0"/>
              <a:t>Description of image</a:t>
            </a:r>
          </a:p>
        </p:txBody>
      </p:sp>
      <p:sp>
        <p:nvSpPr>
          <p:cNvPr id="24" name="Title 1">
            <a:extLst>
              <a:ext uri="{FF2B5EF4-FFF2-40B4-BE49-F238E27FC236}">
                <a16:creationId xmlns:a16="http://schemas.microsoft.com/office/drawing/2014/main" id="{D311B649-AE37-9146-A546-3DBE62B8470C}"/>
              </a:ext>
            </a:extLst>
          </p:cNvPr>
          <p:cNvSpPr>
            <a:spLocks noGrp="1"/>
          </p:cNvSpPr>
          <p:nvPr>
            <p:ph type="ctrTitle" hasCustomPrompt="1"/>
          </p:nvPr>
        </p:nvSpPr>
        <p:spPr>
          <a:xfrm>
            <a:off x="2988128" y="3516547"/>
            <a:ext cx="6215743" cy="837089"/>
          </a:xfrm>
          <a:prstGeom prst="rect">
            <a:avLst/>
          </a:prstGeom>
        </p:spPr>
        <p:txBody>
          <a:bodyPr anchor="b">
            <a:normAutofit/>
          </a:bodyPr>
          <a:lstStyle>
            <a:lvl1pPr algn="ctr">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5" name="Straight Connector 24">
            <a:extLst>
              <a:ext uri="{FF2B5EF4-FFF2-40B4-BE49-F238E27FC236}">
                <a16:creationId xmlns:a16="http://schemas.microsoft.com/office/drawing/2014/main" id="{E7BA4923-EB44-B346-9430-8DB75FF5551F}"/>
              </a:ext>
            </a:extLst>
          </p:cNvPr>
          <p:cNvCxnSpPr/>
          <p:nvPr userDrawn="1"/>
        </p:nvCxnSpPr>
        <p:spPr>
          <a:xfrm>
            <a:off x="3868023" y="3529361"/>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0012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 Blank">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2"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3" name="Text Placeholder 2">
            <a:extLst>
              <a:ext uri="{FF2B5EF4-FFF2-40B4-BE49-F238E27FC236}">
                <a16:creationId xmlns:a16="http://schemas.microsoft.com/office/drawing/2014/main" id="{BB57DC96-1736-E84A-A114-DB3573B617B2}"/>
              </a:ext>
            </a:extLst>
          </p:cNvPr>
          <p:cNvSpPr>
            <a:spLocks noGrp="1"/>
          </p:cNvSpPr>
          <p:nvPr>
            <p:ph type="body" idx="1" hasCustomPrompt="1"/>
          </p:nvPr>
        </p:nvSpPr>
        <p:spPr>
          <a:xfrm>
            <a:off x="472440" y="1583105"/>
            <a:ext cx="3514329"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200123"/>
            <a:ext cx="3514329"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9B0C2F6-4A45-F84E-9B51-955CC61F02EF}"/>
              </a:ext>
            </a:extLst>
          </p:cNvPr>
          <p:cNvSpPr>
            <a:spLocks noGrp="1"/>
          </p:cNvSpPr>
          <p:nvPr>
            <p:ph type="body" sz="quarter" idx="3" hasCustomPrompt="1"/>
          </p:nvPr>
        </p:nvSpPr>
        <p:spPr>
          <a:xfrm>
            <a:off x="430515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450BFCC0-3980-1A4C-96AA-69259838FFB9}"/>
              </a:ext>
            </a:extLst>
          </p:cNvPr>
          <p:cNvPicPr>
            <a:picLocks noChangeAspect="1"/>
          </p:cNvPicPr>
          <p:nvPr userDrawn="1"/>
        </p:nvPicPr>
        <p:blipFill>
          <a:blip r:embed="rId3"/>
          <a:stretch>
            <a:fillRect/>
          </a:stretch>
        </p:blipFill>
        <p:spPr>
          <a:xfrm>
            <a:off x="9703836" y="6039158"/>
            <a:ext cx="2107163" cy="392242"/>
          </a:xfrm>
          <a:prstGeom prst="rect">
            <a:avLst/>
          </a:prstGeom>
        </p:spPr>
      </p:pic>
      <p:sp>
        <p:nvSpPr>
          <p:cNvPr id="15" name="Text Placeholder 4">
            <a:extLst>
              <a:ext uri="{FF2B5EF4-FFF2-40B4-BE49-F238E27FC236}">
                <a16:creationId xmlns:a16="http://schemas.microsoft.com/office/drawing/2014/main" id="{8E9C6150-436C-6640-8873-BB6BDD10DF69}"/>
              </a:ext>
            </a:extLst>
          </p:cNvPr>
          <p:cNvSpPr>
            <a:spLocks noGrp="1"/>
          </p:cNvSpPr>
          <p:nvPr>
            <p:ph type="body" sz="quarter" idx="10" hasCustomPrompt="1"/>
          </p:nvPr>
        </p:nvSpPr>
        <p:spPr>
          <a:xfrm>
            <a:off x="8155173" y="1583105"/>
            <a:ext cx="3531636" cy="617018"/>
          </a:xfrm>
          <a:prstGeom prst="rect">
            <a:avLst/>
          </a:prstGeom>
        </p:spPr>
        <p:txBody>
          <a:bodyPr anchor="b"/>
          <a:lstStyle>
            <a:lvl1pPr marL="0" indent="0">
              <a:buNone/>
              <a:defRPr sz="2400" b="0" i="0">
                <a:latin typeface="AvantGarde Bk BT Book" panose="020B0402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THIS IS A SUBHEADER</a:t>
            </a:r>
          </a:p>
        </p:txBody>
      </p:sp>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200123"/>
            <a:ext cx="3531636" cy="2759343"/>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89641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 Fille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D0E12AAF-4ADA-2E4D-A022-AEFB2464D4F4}"/>
              </a:ext>
            </a:extLst>
          </p:cNvPr>
          <p:cNvSpPr/>
          <p:nvPr userDrawn="1"/>
        </p:nvSpPr>
        <p:spPr>
          <a:xfrm>
            <a:off x="-77492" y="-40783"/>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EF9D3D53-658A-BE41-9292-4F3CEB4AEEB4}"/>
              </a:ext>
            </a:extLst>
          </p:cNvPr>
          <p:cNvSpPr/>
          <p:nvPr userDrawn="1"/>
        </p:nvSpPr>
        <p:spPr>
          <a:xfrm>
            <a:off x="472440"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DC83B5C-174F-EE4D-9B6F-14C73FDB3D02}"/>
              </a:ext>
            </a:extLst>
          </p:cNvPr>
          <p:cNvSpPr/>
          <p:nvPr userDrawn="1"/>
        </p:nvSpPr>
        <p:spPr>
          <a:xfrm>
            <a:off x="4309655"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544A2483-CCA7-2649-9D60-FBEC69CE6ADE}"/>
              </a:ext>
            </a:extLst>
          </p:cNvPr>
          <p:cNvSpPr/>
          <p:nvPr userDrawn="1"/>
        </p:nvSpPr>
        <p:spPr>
          <a:xfrm>
            <a:off x="8163198" y="2185172"/>
            <a:ext cx="3531636" cy="235676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B48486FA-6B4C-3847-A969-9A65B0758ADB}"/>
              </a:ext>
            </a:extLst>
          </p:cNvPr>
          <p:cNvSpPr/>
          <p:nvPr userDrawn="1"/>
        </p:nvSpPr>
        <p:spPr>
          <a:xfrm>
            <a:off x="472440" y="1581015"/>
            <a:ext cx="3531636"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F68687A2-92A9-1746-BF25-4FD6D5A23833}"/>
              </a:ext>
            </a:extLst>
          </p:cNvPr>
          <p:cNvSpPr/>
          <p:nvPr userDrawn="1"/>
        </p:nvSpPr>
        <p:spPr>
          <a:xfrm>
            <a:off x="4313806"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99458BC-59B9-6145-90CF-66039DA04BB1}"/>
              </a:ext>
            </a:extLst>
          </p:cNvPr>
          <p:cNvSpPr/>
          <p:nvPr userDrawn="1"/>
        </p:nvSpPr>
        <p:spPr>
          <a:xfrm>
            <a:off x="8167349" y="1581015"/>
            <a:ext cx="3514329" cy="964152"/>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Picture 24">
            <a:extLst>
              <a:ext uri="{FF2B5EF4-FFF2-40B4-BE49-F238E27FC236}">
                <a16:creationId xmlns:a16="http://schemas.microsoft.com/office/drawing/2014/main" id="{F2A1DA76-E728-7E4E-9E74-82D1D24670F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805498" y="1749717"/>
            <a:ext cx="848211" cy="616881"/>
          </a:xfrm>
          <a:prstGeom prst="rect">
            <a:avLst/>
          </a:prstGeom>
        </p:spPr>
      </p:pic>
      <p:pic>
        <p:nvPicPr>
          <p:cNvPr id="26" name="Picture 25">
            <a:extLst>
              <a:ext uri="{FF2B5EF4-FFF2-40B4-BE49-F238E27FC236}">
                <a16:creationId xmlns:a16="http://schemas.microsoft.com/office/drawing/2014/main" id="{F1438C2E-EA6D-2C40-B102-18112D8614EE}"/>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591441" y="1636621"/>
            <a:ext cx="959058" cy="843392"/>
          </a:xfrm>
          <a:prstGeom prst="rect">
            <a:avLst/>
          </a:prstGeom>
        </p:spPr>
      </p:pic>
      <p:pic>
        <p:nvPicPr>
          <p:cNvPr id="27" name="Picture 26">
            <a:extLst>
              <a:ext uri="{FF2B5EF4-FFF2-40B4-BE49-F238E27FC236}">
                <a16:creationId xmlns:a16="http://schemas.microsoft.com/office/drawing/2014/main" id="{830E47F7-EA6B-A14E-A670-E5064AC8DEE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9516162" y="1653328"/>
            <a:ext cx="809657" cy="809657"/>
          </a:xfrm>
          <a:prstGeom prst="rect">
            <a:avLst/>
          </a:prstGeom>
        </p:spPr>
      </p:pic>
      <p:pic>
        <p:nvPicPr>
          <p:cNvPr id="13" name="Picture 12">
            <a:extLst>
              <a:ext uri="{FF2B5EF4-FFF2-40B4-BE49-F238E27FC236}">
                <a16:creationId xmlns:a16="http://schemas.microsoft.com/office/drawing/2014/main" id="{29EF12D3-9E37-D747-A17C-1FD55FF754B0}"/>
              </a:ext>
            </a:extLst>
          </p:cNvPr>
          <p:cNvPicPr>
            <a:picLocks noChangeAspect="1"/>
          </p:cNvPicPr>
          <p:nvPr userDrawn="1"/>
        </p:nvPicPr>
        <p:blipFill rotWithShape="1">
          <a:blip r:embed="rId5" cstate="screen">
            <a:alphaModFix amt="20000"/>
            <a:extLst>
              <a:ext uri="{28A0092B-C50C-407E-A947-70E740481C1C}">
                <a14:useLocalDpi xmlns:a14="http://schemas.microsoft.com/office/drawing/2010/main"/>
              </a:ext>
            </a:extLst>
          </a:blip>
          <a:srcRect l="41294" t="4" r="7278" b="67998"/>
          <a:stretch/>
        </p:blipFill>
        <p:spPr>
          <a:xfrm>
            <a:off x="-146817" y="4441185"/>
            <a:ext cx="8667750" cy="3852333"/>
          </a:xfrm>
          <a:prstGeom prst="rect">
            <a:avLst/>
          </a:prstGeom>
        </p:spPr>
      </p:pic>
      <p:sp>
        <p:nvSpPr>
          <p:cNvPr id="4" name="Content Placeholder 3">
            <a:extLst>
              <a:ext uri="{FF2B5EF4-FFF2-40B4-BE49-F238E27FC236}">
                <a16:creationId xmlns:a16="http://schemas.microsoft.com/office/drawing/2014/main" id="{7B6205CF-3CB6-F747-B68F-DECC503AB2C8}"/>
              </a:ext>
            </a:extLst>
          </p:cNvPr>
          <p:cNvSpPr>
            <a:spLocks noGrp="1"/>
          </p:cNvSpPr>
          <p:nvPr>
            <p:ph sz="half" idx="2"/>
          </p:nvPr>
        </p:nvSpPr>
        <p:spPr>
          <a:xfrm>
            <a:off x="472440" y="2545167"/>
            <a:ext cx="3514329" cy="1996767"/>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a:extLst>
              <a:ext uri="{FF2B5EF4-FFF2-40B4-BE49-F238E27FC236}">
                <a16:creationId xmlns:a16="http://schemas.microsoft.com/office/drawing/2014/main" id="{E550A338-179E-2B40-A33E-45ECB269E307}"/>
              </a:ext>
            </a:extLst>
          </p:cNvPr>
          <p:cNvSpPr>
            <a:spLocks noGrp="1"/>
          </p:cNvSpPr>
          <p:nvPr>
            <p:ph sz="quarter" idx="4"/>
          </p:nvPr>
        </p:nvSpPr>
        <p:spPr>
          <a:xfrm>
            <a:off x="4305153" y="2533529"/>
            <a:ext cx="3531636" cy="2008405"/>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4" name="Picture 13">
            <a:extLst>
              <a:ext uri="{FF2B5EF4-FFF2-40B4-BE49-F238E27FC236}">
                <a16:creationId xmlns:a16="http://schemas.microsoft.com/office/drawing/2014/main" id="{450BFCC0-3980-1A4C-96AA-69259838FFB9}"/>
              </a:ext>
            </a:extLst>
          </p:cNvPr>
          <p:cNvPicPr>
            <a:picLocks noChangeAspect="1"/>
          </p:cNvPicPr>
          <p:nvPr userDrawn="1"/>
        </p:nvPicPr>
        <p:blipFill>
          <a:blip r:embed="rId6"/>
          <a:stretch>
            <a:fillRect/>
          </a:stretch>
        </p:blipFill>
        <p:spPr>
          <a:xfrm>
            <a:off x="9703836" y="6039158"/>
            <a:ext cx="2107163" cy="392242"/>
          </a:xfrm>
          <a:prstGeom prst="rect">
            <a:avLst/>
          </a:prstGeom>
        </p:spPr>
      </p:pic>
      <p:sp>
        <p:nvSpPr>
          <p:cNvPr id="16" name="Content Placeholder 5">
            <a:extLst>
              <a:ext uri="{FF2B5EF4-FFF2-40B4-BE49-F238E27FC236}">
                <a16:creationId xmlns:a16="http://schemas.microsoft.com/office/drawing/2014/main" id="{4342DCCA-8430-424B-B082-E5B1BDCED42C}"/>
              </a:ext>
            </a:extLst>
          </p:cNvPr>
          <p:cNvSpPr>
            <a:spLocks noGrp="1"/>
          </p:cNvSpPr>
          <p:nvPr>
            <p:ph sz="quarter" idx="11"/>
          </p:nvPr>
        </p:nvSpPr>
        <p:spPr>
          <a:xfrm>
            <a:off x="8155173" y="2533208"/>
            <a:ext cx="3531636" cy="2008726"/>
          </a:xfrm>
          <a:prstGeom prst="rect">
            <a:avLst/>
          </a:prstGeom>
        </p:spPr>
        <p:txBody>
          <a:bodyPr/>
          <a:lstStyle>
            <a:lvl1pPr>
              <a:defRPr>
                <a:latin typeface="AvantGarde Bk BT Book" panose="020B0402020202020204" pitchFamily="34" charset="0"/>
              </a:defRPr>
            </a:lvl1pPr>
            <a:lvl2pPr>
              <a:defRPr>
                <a:latin typeface="AvantGarde Bk BT Book" panose="020B0402020202020204" pitchFamily="34" charset="0"/>
              </a:defRPr>
            </a:lvl2pPr>
            <a:lvl3pPr>
              <a:defRPr>
                <a:latin typeface="AvantGarde Bk BT Book" panose="020B0402020202020204" pitchFamily="34" charset="0"/>
              </a:defRPr>
            </a:lvl3pPr>
            <a:lvl4pPr>
              <a:defRPr>
                <a:latin typeface="AvantGarde Bk BT Book" panose="020B0402020202020204" pitchFamily="34" charset="0"/>
              </a:defRPr>
            </a:lvl4pPr>
            <a:lvl5pPr>
              <a:defRPr>
                <a:latin typeface="AvantGarde Bk BT Book" panose="020B04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3" name="Title 1">
            <a:extLst>
              <a:ext uri="{FF2B5EF4-FFF2-40B4-BE49-F238E27FC236}">
                <a16:creationId xmlns:a16="http://schemas.microsoft.com/office/drawing/2014/main" id="{D7007917-4F05-7341-BDCA-34A2289CBD2F}"/>
              </a:ext>
            </a:extLst>
          </p:cNvPr>
          <p:cNvSpPr>
            <a:spLocks noGrp="1"/>
          </p:cNvSpPr>
          <p:nvPr>
            <p:ph type="ctrTitle" hasCustomPrompt="1"/>
          </p:nvPr>
        </p:nvSpPr>
        <p:spPr>
          <a:xfrm>
            <a:off x="838200" y="628386"/>
            <a:ext cx="6215743" cy="837089"/>
          </a:xfrm>
          <a:prstGeom prst="rect">
            <a:avLst/>
          </a:prstGeo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This is a Header</a:t>
            </a:r>
          </a:p>
        </p:txBody>
      </p:sp>
      <p:cxnSp>
        <p:nvCxnSpPr>
          <p:cNvPr id="24" name="Straight Connector 23">
            <a:extLst>
              <a:ext uri="{FF2B5EF4-FFF2-40B4-BE49-F238E27FC236}">
                <a16:creationId xmlns:a16="http://schemas.microsoft.com/office/drawing/2014/main" id="{87D2D6FD-E679-CB48-915E-A7FDB558582E}"/>
              </a:ext>
            </a:extLst>
          </p:cNvPr>
          <p:cNvCxnSpPr/>
          <p:nvPr userDrawn="1"/>
        </p:nvCxnSpPr>
        <p:spPr>
          <a:xfrm>
            <a:off x="838200" y="628386"/>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981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7F77D54-163F-6043-A2F4-27C442EE964A}"/>
              </a:ext>
            </a:extLst>
          </p:cNvPr>
          <p:cNvSpPr/>
          <p:nvPr userDrawn="1"/>
        </p:nvSpPr>
        <p:spPr>
          <a:xfrm>
            <a:off x="-61993" y="23497"/>
            <a:ext cx="12269492" cy="6898783"/>
          </a:xfrm>
          <a:prstGeom prst="rect">
            <a:avLst/>
          </a:prstGeom>
          <a:gradFill>
            <a:gsLst>
              <a:gs pos="0">
                <a:schemeClr val="bg1">
                  <a:tint val="93000"/>
                  <a:satMod val="150000"/>
                  <a:shade val="98000"/>
                  <a:lumMod val="102000"/>
                </a:schemeClr>
              </a:gs>
              <a:gs pos="50000">
                <a:schemeClr val="bg1">
                  <a:tint val="98000"/>
                  <a:satMod val="130000"/>
                  <a:shade val="90000"/>
                  <a:lumMod val="103000"/>
                </a:schemeClr>
              </a:gs>
              <a:gs pos="99000">
                <a:schemeClr val="bg1">
                  <a:lumMod val="95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D36CF5B4-F63F-8744-A63E-31C56719876D}"/>
              </a:ext>
            </a:extLst>
          </p:cNvPr>
          <p:cNvSpPr txBox="1">
            <a:spLocks/>
          </p:cNvSpPr>
          <p:nvPr userDrawn="1"/>
        </p:nvSpPr>
        <p:spPr>
          <a:xfrm>
            <a:off x="838200" y="3054345"/>
            <a:ext cx="6215743" cy="837089"/>
          </a:xfrm>
          <a:prstGeom prst="rect">
            <a:avLst/>
          </a:prstGeom>
        </p:spPr>
        <p:txBody>
          <a:bodyPr anchor="b">
            <a:normAutofit/>
          </a:bodyPr>
          <a:lstStyle>
            <a:lvl1pPr algn="l"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a:t>This is a Header</a:t>
            </a:r>
            <a:endParaRPr lang="en-US" dirty="0"/>
          </a:p>
        </p:txBody>
      </p:sp>
      <p:sp>
        <p:nvSpPr>
          <p:cNvPr id="9" name="Subtitle 2">
            <a:extLst>
              <a:ext uri="{FF2B5EF4-FFF2-40B4-BE49-F238E27FC236}">
                <a16:creationId xmlns:a16="http://schemas.microsoft.com/office/drawing/2014/main" id="{B9F73694-56A6-C648-BFC6-121A4A3F6553}"/>
              </a:ext>
            </a:extLst>
          </p:cNvPr>
          <p:cNvSpPr txBox="1">
            <a:spLocks/>
          </p:cNvSpPr>
          <p:nvPr userDrawn="1"/>
        </p:nvSpPr>
        <p:spPr>
          <a:xfrm>
            <a:off x="838200" y="4035103"/>
            <a:ext cx="4632960" cy="406082"/>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lumMod val="85000"/>
                    <a:lumOff val="15000"/>
                  </a:schemeClr>
                </a:solidFill>
                <a:latin typeface="AvantGarde Bk BT Book" panose="020B04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a:t>THIS IS A SUBTITLE</a:t>
            </a:r>
            <a:endParaRPr lang="en-US" dirty="0"/>
          </a:p>
        </p:txBody>
      </p:sp>
      <p:pic>
        <p:nvPicPr>
          <p:cNvPr id="10" name="Picture 9">
            <a:extLst>
              <a:ext uri="{FF2B5EF4-FFF2-40B4-BE49-F238E27FC236}">
                <a16:creationId xmlns:a16="http://schemas.microsoft.com/office/drawing/2014/main" id="{0BA1CC2A-9326-9140-9189-92147EEF55E2}"/>
              </a:ext>
            </a:extLst>
          </p:cNvPr>
          <p:cNvPicPr>
            <a:picLocks noChangeAspect="1"/>
          </p:cNvPicPr>
          <p:nvPr userDrawn="1"/>
        </p:nvPicPr>
        <p:blipFill>
          <a:blip r:embed="rId21"/>
          <a:stretch>
            <a:fillRect/>
          </a:stretch>
        </p:blipFill>
        <p:spPr>
          <a:xfrm>
            <a:off x="9703836" y="6039158"/>
            <a:ext cx="2107163" cy="392242"/>
          </a:xfrm>
          <a:prstGeom prst="rect">
            <a:avLst/>
          </a:prstGeom>
        </p:spPr>
      </p:pic>
      <p:pic>
        <p:nvPicPr>
          <p:cNvPr id="11" name="Picture Placeholder 5" descr="A group of clouds in the sky&#10;&#10;Description automatically generated">
            <a:extLst>
              <a:ext uri="{FF2B5EF4-FFF2-40B4-BE49-F238E27FC236}">
                <a16:creationId xmlns:a16="http://schemas.microsoft.com/office/drawing/2014/main" id="{46E682E2-C3F4-1A4E-9901-C4C8D31512CB}"/>
              </a:ext>
            </a:extLst>
          </p:cNvPr>
          <p:cNvPicPr>
            <a:picLocks noChangeAspect="1"/>
          </p:cNvPicPr>
          <p:nvPr userDrawn="1"/>
        </p:nvPicPr>
        <p:blipFill>
          <a:blip r:embed="rId22" cstate="screen">
            <a:alphaModFix amt="54000"/>
            <a:extLst>
              <a:ext uri="{28A0092B-C50C-407E-A947-70E740481C1C}">
                <a14:useLocalDpi xmlns:a14="http://schemas.microsoft.com/office/drawing/2010/main"/>
              </a:ext>
            </a:extLst>
          </a:blip>
          <a:srcRect/>
          <a:stretch>
            <a:fillRect/>
          </a:stretch>
        </p:blipFill>
        <p:spPr>
          <a:xfrm>
            <a:off x="-61993" y="0"/>
            <a:ext cx="12269492" cy="4250332"/>
          </a:xfrm>
          <a:custGeom>
            <a:avLst/>
            <a:gdLst>
              <a:gd name="connsiteX0" fmla="*/ 0 w 5138300"/>
              <a:gd name="connsiteY0" fmla="*/ 0 h 1455137"/>
              <a:gd name="connsiteX1" fmla="*/ 5138300 w 5138300"/>
              <a:gd name="connsiteY1" fmla="*/ 0 h 1455137"/>
              <a:gd name="connsiteX2" fmla="*/ 5138300 w 5138300"/>
              <a:gd name="connsiteY2" fmla="*/ 1455137 h 1455137"/>
              <a:gd name="connsiteX3" fmla="*/ 0 w 5138300"/>
              <a:gd name="connsiteY3" fmla="*/ 1455137 h 1455137"/>
              <a:gd name="connsiteX4" fmla="*/ 0 w 5138300"/>
              <a:gd name="connsiteY4" fmla="*/ 0 h 1455137"/>
              <a:gd name="connsiteX0" fmla="*/ 0 w 11602162"/>
              <a:gd name="connsiteY0" fmla="*/ 1150883 h 2606020"/>
              <a:gd name="connsiteX1" fmla="*/ 11602162 w 11602162"/>
              <a:gd name="connsiteY1" fmla="*/ 0 h 2606020"/>
              <a:gd name="connsiteX2" fmla="*/ 5138300 w 11602162"/>
              <a:gd name="connsiteY2" fmla="*/ 2606020 h 2606020"/>
              <a:gd name="connsiteX3" fmla="*/ 0 w 11602162"/>
              <a:gd name="connsiteY3" fmla="*/ 2606020 h 2606020"/>
              <a:gd name="connsiteX4" fmla="*/ 0 w 11602162"/>
              <a:gd name="connsiteY4" fmla="*/ 1150883 h 2606020"/>
              <a:gd name="connsiteX0" fmla="*/ 0 w 11602162"/>
              <a:gd name="connsiteY0" fmla="*/ 1150883 h 3914558"/>
              <a:gd name="connsiteX1" fmla="*/ 11602162 w 11602162"/>
              <a:gd name="connsiteY1" fmla="*/ 0 h 3914558"/>
              <a:gd name="connsiteX2" fmla="*/ 11539100 w 11602162"/>
              <a:gd name="connsiteY2" fmla="*/ 3914558 h 3914558"/>
              <a:gd name="connsiteX3" fmla="*/ 0 w 11602162"/>
              <a:gd name="connsiteY3" fmla="*/ 2606020 h 3914558"/>
              <a:gd name="connsiteX4" fmla="*/ 0 w 11602162"/>
              <a:gd name="connsiteY4" fmla="*/ 1150883 h 3914558"/>
              <a:gd name="connsiteX0" fmla="*/ 0 w 11602162"/>
              <a:gd name="connsiteY0" fmla="*/ 1150883 h 4765896"/>
              <a:gd name="connsiteX1" fmla="*/ 11602162 w 11602162"/>
              <a:gd name="connsiteY1" fmla="*/ 0 h 4765896"/>
              <a:gd name="connsiteX2" fmla="*/ 11539100 w 11602162"/>
              <a:gd name="connsiteY2" fmla="*/ 3914558 h 4765896"/>
              <a:gd name="connsiteX3" fmla="*/ 10578662 w 11602162"/>
              <a:gd name="connsiteY3" fmla="*/ 4765896 h 4765896"/>
              <a:gd name="connsiteX4" fmla="*/ 0 w 11602162"/>
              <a:gd name="connsiteY4" fmla="*/ 1150883 h 4765896"/>
              <a:gd name="connsiteX0" fmla="*/ 0 w 12311611"/>
              <a:gd name="connsiteY0" fmla="*/ 0 h 4781662"/>
              <a:gd name="connsiteX1" fmla="*/ 12311611 w 12311611"/>
              <a:gd name="connsiteY1" fmla="*/ 15766 h 4781662"/>
              <a:gd name="connsiteX2" fmla="*/ 12248549 w 12311611"/>
              <a:gd name="connsiteY2" fmla="*/ 3930324 h 4781662"/>
              <a:gd name="connsiteX3" fmla="*/ 11288111 w 12311611"/>
              <a:gd name="connsiteY3" fmla="*/ 4781662 h 4781662"/>
              <a:gd name="connsiteX4" fmla="*/ 0 w 12311611"/>
              <a:gd name="connsiteY4" fmla="*/ 0 h 4781662"/>
              <a:gd name="connsiteX0" fmla="*/ 0 w 12311611"/>
              <a:gd name="connsiteY0" fmla="*/ 0 h 4815529"/>
              <a:gd name="connsiteX1" fmla="*/ 12311611 w 12311611"/>
              <a:gd name="connsiteY1" fmla="*/ 15766 h 4815529"/>
              <a:gd name="connsiteX2" fmla="*/ 12248549 w 12311611"/>
              <a:gd name="connsiteY2" fmla="*/ 3930324 h 4815529"/>
              <a:gd name="connsiteX3" fmla="*/ 11344555 w 12311611"/>
              <a:gd name="connsiteY3" fmla="*/ 4815529 h 4815529"/>
              <a:gd name="connsiteX4" fmla="*/ 0 w 12311611"/>
              <a:gd name="connsiteY4" fmla="*/ 0 h 4815529"/>
              <a:gd name="connsiteX0" fmla="*/ 0 w 12327571"/>
              <a:gd name="connsiteY0" fmla="*/ 0 h 4815529"/>
              <a:gd name="connsiteX1" fmla="*/ 12311611 w 12327571"/>
              <a:gd name="connsiteY1" fmla="*/ 15766 h 4815529"/>
              <a:gd name="connsiteX2" fmla="*/ 12327571 w 12327571"/>
              <a:gd name="connsiteY2" fmla="*/ 3828724 h 4815529"/>
              <a:gd name="connsiteX3" fmla="*/ 11344555 w 12327571"/>
              <a:gd name="connsiteY3" fmla="*/ 4815529 h 4815529"/>
              <a:gd name="connsiteX4" fmla="*/ 0 w 12327571"/>
              <a:gd name="connsiteY4" fmla="*/ 0 h 4815529"/>
              <a:gd name="connsiteX0" fmla="*/ 0 w 12327571"/>
              <a:gd name="connsiteY0" fmla="*/ 0 h 4815529"/>
              <a:gd name="connsiteX1" fmla="*/ 12311611 w 12327571"/>
              <a:gd name="connsiteY1" fmla="*/ 15766 h 4815529"/>
              <a:gd name="connsiteX2" fmla="*/ 12327571 w 12327571"/>
              <a:gd name="connsiteY2" fmla="*/ 3885168 h 4815529"/>
              <a:gd name="connsiteX3" fmla="*/ 11344555 w 12327571"/>
              <a:gd name="connsiteY3" fmla="*/ 4815529 h 4815529"/>
              <a:gd name="connsiteX4" fmla="*/ 0 w 12327571"/>
              <a:gd name="connsiteY4" fmla="*/ 0 h 4815529"/>
              <a:gd name="connsiteX0" fmla="*/ 0 w 12342952"/>
              <a:gd name="connsiteY0" fmla="*/ 15539 h 4831068"/>
              <a:gd name="connsiteX1" fmla="*/ 12342952 w 12342952"/>
              <a:gd name="connsiteY1" fmla="*/ 0 h 4831068"/>
              <a:gd name="connsiteX2" fmla="*/ 12327571 w 12342952"/>
              <a:gd name="connsiteY2" fmla="*/ 3900707 h 4831068"/>
              <a:gd name="connsiteX3" fmla="*/ 11344555 w 12342952"/>
              <a:gd name="connsiteY3" fmla="*/ 4831068 h 4831068"/>
              <a:gd name="connsiteX4" fmla="*/ 0 w 12342952"/>
              <a:gd name="connsiteY4" fmla="*/ 15539 h 4831068"/>
              <a:gd name="connsiteX0" fmla="*/ 0 w 12343242"/>
              <a:gd name="connsiteY0" fmla="*/ 15539 h 4831068"/>
              <a:gd name="connsiteX1" fmla="*/ 12342952 w 12343242"/>
              <a:gd name="connsiteY1" fmla="*/ 0 h 4831068"/>
              <a:gd name="connsiteX2" fmla="*/ 12343242 w 12343242"/>
              <a:gd name="connsiteY2" fmla="*/ 3885055 h 4831068"/>
              <a:gd name="connsiteX3" fmla="*/ 11344555 w 12343242"/>
              <a:gd name="connsiteY3" fmla="*/ 4831068 h 4831068"/>
              <a:gd name="connsiteX4" fmla="*/ 0 w 12343242"/>
              <a:gd name="connsiteY4" fmla="*/ 15539 h 4831068"/>
              <a:gd name="connsiteX0" fmla="*/ 0 w 12405924"/>
              <a:gd name="connsiteY0" fmla="*/ 0 h 4831182"/>
              <a:gd name="connsiteX1" fmla="*/ 12405634 w 12405924"/>
              <a:gd name="connsiteY1" fmla="*/ 114 h 4831182"/>
              <a:gd name="connsiteX2" fmla="*/ 12405924 w 12405924"/>
              <a:gd name="connsiteY2" fmla="*/ 3885169 h 4831182"/>
              <a:gd name="connsiteX3" fmla="*/ 11407237 w 12405924"/>
              <a:gd name="connsiteY3" fmla="*/ 4831182 h 4831182"/>
              <a:gd name="connsiteX4" fmla="*/ 0 w 12405924"/>
              <a:gd name="connsiteY4" fmla="*/ 0 h 4831182"/>
              <a:gd name="connsiteX0" fmla="*/ 0 w 12405924"/>
              <a:gd name="connsiteY0" fmla="*/ 0 h 4292491"/>
              <a:gd name="connsiteX1" fmla="*/ 12405634 w 12405924"/>
              <a:gd name="connsiteY1" fmla="*/ 114 h 4292491"/>
              <a:gd name="connsiteX2" fmla="*/ 12405924 w 12405924"/>
              <a:gd name="connsiteY2" fmla="*/ 3885169 h 4292491"/>
              <a:gd name="connsiteX3" fmla="*/ 11965830 w 12405924"/>
              <a:gd name="connsiteY3" fmla="*/ 4292491 h 4292491"/>
              <a:gd name="connsiteX4" fmla="*/ 0 w 12405924"/>
              <a:gd name="connsiteY4" fmla="*/ 0 h 4292491"/>
              <a:gd name="connsiteX0" fmla="*/ 0 w 12405924"/>
              <a:gd name="connsiteY0" fmla="*/ 0 h 4292491"/>
              <a:gd name="connsiteX1" fmla="*/ 12405634 w 12405924"/>
              <a:gd name="connsiteY1" fmla="*/ 114 h 4292491"/>
              <a:gd name="connsiteX2" fmla="*/ 12405924 w 12405924"/>
              <a:gd name="connsiteY2" fmla="*/ 3885169 h 4292491"/>
              <a:gd name="connsiteX3" fmla="*/ 11999089 w 12405924"/>
              <a:gd name="connsiteY3" fmla="*/ 4292491 h 4292491"/>
              <a:gd name="connsiteX4" fmla="*/ 0 w 12405924"/>
              <a:gd name="connsiteY4" fmla="*/ 0 h 42924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405924" h="4292491">
                <a:moveTo>
                  <a:pt x="0" y="0"/>
                </a:moveTo>
                <a:lnTo>
                  <a:pt x="12405634" y="114"/>
                </a:lnTo>
                <a:cubicBezTo>
                  <a:pt x="12405731" y="1295132"/>
                  <a:pt x="12405827" y="2590151"/>
                  <a:pt x="12405924" y="3885169"/>
                </a:cubicBezTo>
                <a:lnTo>
                  <a:pt x="11999089" y="4292491"/>
                </a:lnTo>
                <a:lnTo>
                  <a:pt x="0" y="0"/>
                </a:lnTo>
                <a:close/>
              </a:path>
            </a:pathLst>
          </a:custGeom>
        </p:spPr>
      </p:pic>
      <p:sp>
        <p:nvSpPr>
          <p:cNvPr id="12" name="Triangle 10">
            <a:extLst>
              <a:ext uri="{FF2B5EF4-FFF2-40B4-BE49-F238E27FC236}">
                <a16:creationId xmlns:a16="http://schemas.microsoft.com/office/drawing/2014/main" id="{4DD7C716-3FFC-7340-ACD1-E6F64107C244}"/>
              </a:ext>
            </a:extLst>
          </p:cNvPr>
          <p:cNvSpPr/>
          <p:nvPr userDrawn="1"/>
        </p:nvSpPr>
        <p:spPr>
          <a:xfrm>
            <a:off x="-95847" y="-40783"/>
            <a:ext cx="11906845" cy="4816766"/>
          </a:xfrm>
          <a:custGeom>
            <a:avLst/>
            <a:gdLst>
              <a:gd name="connsiteX0" fmla="*/ 0 w 1060704"/>
              <a:gd name="connsiteY0" fmla="*/ 914400 h 914400"/>
              <a:gd name="connsiteX1" fmla="*/ 0 w 1060704"/>
              <a:gd name="connsiteY1" fmla="*/ 0 h 914400"/>
              <a:gd name="connsiteX2" fmla="*/ 1060704 w 1060704"/>
              <a:gd name="connsiteY2" fmla="*/ 914400 h 914400"/>
              <a:gd name="connsiteX3" fmla="*/ 0 w 1060704"/>
              <a:gd name="connsiteY3" fmla="*/ 914400 h 914400"/>
              <a:gd name="connsiteX0" fmla="*/ 5092262 w 6152966"/>
              <a:gd name="connsiteY0" fmla="*/ 1623848 h 1623848"/>
              <a:gd name="connsiteX1" fmla="*/ 0 w 6152966"/>
              <a:gd name="connsiteY1" fmla="*/ 0 h 1623848"/>
              <a:gd name="connsiteX2" fmla="*/ 6152966 w 6152966"/>
              <a:gd name="connsiteY2" fmla="*/ 1623848 h 1623848"/>
              <a:gd name="connsiteX3" fmla="*/ 5092262 w 6152966"/>
              <a:gd name="connsiteY3" fmla="*/ 1623848 h 1623848"/>
              <a:gd name="connsiteX0" fmla="*/ 11256580 w 11256580"/>
              <a:gd name="connsiteY0" fmla="*/ 4824248 h 4824248"/>
              <a:gd name="connsiteX1" fmla="*/ 0 w 11256580"/>
              <a:gd name="connsiteY1" fmla="*/ 0 h 4824248"/>
              <a:gd name="connsiteX2" fmla="*/ 6152966 w 11256580"/>
              <a:gd name="connsiteY2" fmla="*/ 1623848 h 4824248"/>
              <a:gd name="connsiteX3" fmla="*/ 11256580 w 11256580"/>
              <a:gd name="connsiteY3" fmla="*/ 4824248 h 4824248"/>
              <a:gd name="connsiteX0" fmla="*/ 11256580 w 11875848"/>
              <a:gd name="connsiteY0" fmla="*/ 4824248 h 4824248"/>
              <a:gd name="connsiteX1" fmla="*/ 0 w 11875848"/>
              <a:gd name="connsiteY1" fmla="*/ 0 h 4824248"/>
              <a:gd name="connsiteX2" fmla="*/ 11875848 w 11875848"/>
              <a:gd name="connsiteY2" fmla="*/ 4303986 h 4824248"/>
              <a:gd name="connsiteX3" fmla="*/ 11256580 w 11875848"/>
              <a:gd name="connsiteY3" fmla="*/ 4824248 h 4824248"/>
              <a:gd name="connsiteX0" fmla="*/ 11303876 w 11875848"/>
              <a:gd name="connsiteY0" fmla="*/ 4840014 h 4840014"/>
              <a:gd name="connsiteX1" fmla="*/ 0 w 11875848"/>
              <a:gd name="connsiteY1" fmla="*/ 0 h 4840014"/>
              <a:gd name="connsiteX2" fmla="*/ 11875848 w 11875848"/>
              <a:gd name="connsiteY2" fmla="*/ 4303986 h 4840014"/>
              <a:gd name="connsiteX3" fmla="*/ 11303876 w 11875848"/>
              <a:gd name="connsiteY3" fmla="*/ 4840014 h 4840014"/>
              <a:gd name="connsiteX0" fmla="*/ 11334873 w 11906845"/>
              <a:gd name="connsiteY0" fmla="*/ 4809017 h 4809017"/>
              <a:gd name="connsiteX1" fmla="*/ 0 w 11906845"/>
              <a:gd name="connsiteY1" fmla="*/ 0 h 4809017"/>
              <a:gd name="connsiteX2" fmla="*/ 11906845 w 11906845"/>
              <a:gd name="connsiteY2" fmla="*/ 4272989 h 4809017"/>
              <a:gd name="connsiteX3" fmla="*/ 11334873 w 11906845"/>
              <a:gd name="connsiteY3" fmla="*/ 4809017 h 4809017"/>
              <a:gd name="connsiteX0" fmla="*/ 11311626 w 11906845"/>
              <a:gd name="connsiteY0" fmla="*/ 4816766 h 4816766"/>
              <a:gd name="connsiteX1" fmla="*/ 0 w 11906845"/>
              <a:gd name="connsiteY1" fmla="*/ 0 h 4816766"/>
              <a:gd name="connsiteX2" fmla="*/ 11906845 w 11906845"/>
              <a:gd name="connsiteY2" fmla="*/ 4272989 h 4816766"/>
              <a:gd name="connsiteX3" fmla="*/ 11311626 w 11906845"/>
              <a:gd name="connsiteY3" fmla="*/ 4816766 h 4816766"/>
              <a:gd name="connsiteX0" fmla="*/ 11327124 w 11906845"/>
              <a:gd name="connsiteY0" fmla="*/ 4816766 h 4816766"/>
              <a:gd name="connsiteX1" fmla="*/ 0 w 11906845"/>
              <a:gd name="connsiteY1" fmla="*/ 0 h 4816766"/>
              <a:gd name="connsiteX2" fmla="*/ 11906845 w 11906845"/>
              <a:gd name="connsiteY2" fmla="*/ 4272989 h 4816766"/>
              <a:gd name="connsiteX3" fmla="*/ 11327124 w 11906845"/>
              <a:gd name="connsiteY3" fmla="*/ 4816766 h 4816766"/>
            </a:gdLst>
            <a:ahLst/>
            <a:cxnLst>
              <a:cxn ang="0">
                <a:pos x="connsiteX0" y="connsiteY0"/>
              </a:cxn>
              <a:cxn ang="0">
                <a:pos x="connsiteX1" y="connsiteY1"/>
              </a:cxn>
              <a:cxn ang="0">
                <a:pos x="connsiteX2" y="connsiteY2"/>
              </a:cxn>
              <a:cxn ang="0">
                <a:pos x="connsiteX3" y="connsiteY3"/>
              </a:cxn>
            </a:cxnLst>
            <a:rect l="l" t="t" r="r" b="b"/>
            <a:pathLst>
              <a:path w="11906845" h="4816766">
                <a:moveTo>
                  <a:pt x="11327124" y="4816766"/>
                </a:moveTo>
                <a:lnTo>
                  <a:pt x="0" y="0"/>
                </a:lnTo>
                <a:lnTo>
                  <a:pt x="11906845" y="4272989"/>
                </a:lnTo>
                <a:lnTo>
                  <a:pt x="11327124" y="4816766"/>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81416654-A950-7942-AF6B-73FB7C9BB525}"/>
              </a:ext>
            </a:extLst>
          </p:cNvPr>
          <p:cNvCxnSpPr/>
          <p:nvPr userDrawn="1"/>
        </p:nvCxnSpPr>
        <p:spPr>
          <a:xfrm>
            <a:off x="838200" y="3035684"/>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7117700"/>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1" r:id="rId4"/>
    <p:sldLayoutId id="2147483659" r:id="rId5"/>
    <p:sldLayoutId id="2147483652" r:id="rId6"/>
    <p:sldLayoutId id="2147483660" r:id="rId7"/>
    <p:sldLayoutId id="2147483653" r:id="rId8"/>
    <p:sldLayoutId id="2147483661" r:id="rId9"/>
    <p:sldLayoutId id="2147483654" r:id="rId10"/>
    <p:sldLayoutId id="2147483663" r:id="rId11"/>
    <p:sldLayoutId id="2147483655" r:id="rId12"/>
    <p:sldLayoutId id="2147483656" r:id="rId13"/>
    <p:sldLayoutId id="2147483664" r:id="rId14"/>
    <p:sldLayoutId id="2147483657" r:id="rId15"/>
    <p:sldLayoutId id="2147483665" r:id="rId16"/>
    <p:sldLayoutId id="2147483666" r:id="rId17"/>
    <p:sldLayoutId id="2147483667" r:id="rId18"/>
    <p:sldLayoutId id="2147483668"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36.png"/><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8" Type="http://schemas.openxmlformats.org/officeDocument/2006/relationships/image" Target="../media/image42.svg"/><Relationship Id="rId13" Type="http://schemas.openxmlformats.org/officeDocument/2006/relationships/image" Target="../media/image47.png"/><Relationship Id="rId3" Type="http://schemas.openxmlformats.org/officeDocument/2006/relationships/image" Target="../media/image37.png"/><Relationship Id="rId7" Type="http://schemas.openxmlformats.org/officeDocument/2006/relationships/image" Target="../media/image41.png"/><Relationship Id="rId12" Type="http://schemas.openxmlformats.org/officeDocument/2006/relationships/image" Target="../media/image46.svg"/><Relationship Id="rId2" Type="http://schemas.openxmlformats.org/officeDocument/2006/relationships/notesSlide" Target="../notesSlides/notesSlide2.xml"/><Relationship Id="rId16" Type="http://schemas.openxmlformats.org/officeDocument/2006/relationships/image" Target="../media/image50.svg"/><Relationship Id="rId1" Type="http://schemas.openxmlformats.org/officeDocument/2006/relationships/slideLayout" Target="../slideLayouts/slideLayout19.xml"/><Relationship Id="rId6" Type="http://schemas.openxmlformats.org/officeDocument/2006/relationships/image" Target="../media/image40.svg"/><Relationship Id="rId11" Type="http://schemas.openxmlformats.org/officeDocument/2006/relationships/image" Target="../media/image45.png"/><Relationship Id="rId5" Type="http://schemas.openxmlformats.org/officeDocument/2006/relationships/image" Target="../media/image39.png"/><Relationship Id="rId15" Type="http://schemas.openxmlformats.org/officeDocument/2006/relationships/image" Target="../media/image4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 Id="rId14" Type="http://schemas.openxmlformats.org/officeDocument/2006/relationships/image" Target="../media/image48.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hyperlink" Target="https://docs.microsoft.com/en-us/power-bi/service-admin-portal" TargetMode="External"/><Relationship Id="rId2" Type="http://schemas.openxmlformats.org/officeDocument/2006/relationships/hyperlink" Target="https://docs.microsoft.com/en-us/power-bi/service-dataflows-azure-data-lake-integration"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hyperlink" Target="https://docs.microsoft.com/en-us/powershell/power-bi/overview?view=powerbi-ps" TargetMode="Externa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9.xml.rels><?xml version="1.0" encoding="UTF-8" standalone="yes"?>
<Relationships xmlns="http://schemas.openxmlformats.org/package/2006/relationships"><Relationship Id="rId3" Type="http://schemas.openxmlformats.org/officeDocument/2006/relationships/hyperlink" Target="https://docs.microsoft.com/en-us/power-bi/power-bi-visualization-best-practices" TargetMode="External"/><Relationship Id="rId2" Type="http://schemas.openxmlformats.org/officeDocument/2006/relationships/hyperlink" Target="https://powerbi.microsoft.com/en-us/documentation/powerbi-admin-governance/" TargetMode="External"/><Relationship Id="rId1" Type="http://schemas.openxmlformats.org/officeDocument/2006/relationships/slideLayout" Target="../slideLayouts/slideLayout3.xml"/><Relationship Id="rId4" Type="http://schemas.openxmlformats.org/officeDocument/2006/relationships/hyperlink" Target="https://docs.microsoft.com/en-us/power-bi/desktop-bidirectional-filterin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12.xml"/><Relationship Id="rId4" Type="http://schemas.openxmlformats.org/officeDocument/2006/relationships/image" Target="../media/image20.emf"/></Relationships>
</file>

<file path=ppt/slides/_rels/slide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BADDDD-366B-C14D-825C-7768D10C8AD7}"/>
              </a:ext>
            </a:extLst>
          </p:cNvPr>
          <p:cNvSpPr>
            <a:spLocks noGrp="1"/>
          </p:cNvSpPr>
          <p:nvPr>
            <p:ph type="ctrTitle"/>
          </p:nvPr>
        </p:nvSpPr>
        <p:spPr>
          <a:xfrm>
            <a:off x="838200" y="3054345"/>
            <a:ext cx="6215743" cy="837089"/>
          </a:xfrm>
        </p:spPr>
        <p:txBody>
          <a:bodyPr>
            <a:normAutofit fontScale="90000"/>
          </a:bodyPr>
          <a:lstStyle/>
          <a:p>
            <a:r>
              <a:rPr lang="en-US" dirty="0"/>
              <a:t>Power BI Governance Strategies</a:t>
            </a:r>
          </a:p>
        </p:txBody>
      </p:sp>
      <p:sp>
        <p:nvSpPr>
          <p:cNvPr id="3" name="Subtitle 2">
            <a:extLst>
              <a:ext uri="{FF2B5EF4-FFF2-40B4-BE49-F238E27FC236}">
                <a16:creationId xmlns:a16="http://schemas.microsoft.com/office/drawing/2014/main" id="{942E5876-670A-9F4B-9122-32AD161BE4B5}"/>
              </a:ext>
            </a:extLst>
          </p:cNvPr>
          <p:cNvSpPr>
            <a:spLocks noGrp="1"/>
          </p:cNvSpPr>
          <p:nvPr>
            <p:ph type="subTitle" idx="1"/>
          </p:nvPr>
        </p:nvSpPr>
        <p:spPr>
          <a:xfrm>
            <a:off x="838200" y="4035103"/>
            <a:ext cx="5404338" cy="406082"/>
          </a:xfrm>
        </p:spPr>
        <p:txBody>
          <a:bodyPr/>
          <a:lstStyle/>
          <a:p>
            <a:r>
              <a:rPr lang="en-US" dirty="0"/>
              <a:t>Chris Seferlis – Practice Manager – NE/NY</a:t>
            </a:r>
          </a:p>
        </p:txBody>
      </p:sp>
      <p:pic>
        <p:nvPicPr>
          <p:cNvPr id="6" name="Picture Placeholder 5" descr="A group of clouds in the sky&#10;&#10;Description automatically generated">
            <a:extLst>
              <a:ext uri="{FF2B5EF4-FFF2-40B4-BE49-F238E27FC236}">
                <a16:creationId xmlns:a16="http://schemas.microsoft.com/office/drawing/2014/main" id="{7605778D-7759-7D4D-A865-EB86D989D989}"/>
              </a:ext>
            </a:extLst>
          </p:cNvPr>
          <p:cNvPicPr>
            <a:picLocks noGrp="1" noChangeAspect="1"/>
          </p:cNvPicPr>
          <p:nvPr>
            <p:ph type="pic" sz="quarter" idx="13"/>
          </p:nvPr>
        </p:nvPicPr>
        <p:blipFill>
          <a:blip r:embed="rId2" cstate="screen">
            <a:alphaModFix amt="54000"/>
            <a:extLst>
              <a:ext uri="{28A0092B-C50C-407E-A947-70E740481C1C}">
                <a14:useLocalDpi xmlns:a14="http://schemas.microsoft.com/office/drawing/2010/main"/>
              </a:ext>
            </a:extLst>
          </a:blip>
          <a:srcRect/>
          <a:stretch>
            <a:fillRect/>
          </a:stretch>
        </p:blipFill>
        <p:spPr>
          <a:xfrm>
            <a:off x="-61993" y="-15499"/>
            <a:ext cx="12269492" cy="4250332"/>
          </a:xfrm>
        </p:spPr>
      </p:pic>
    </p:spTree>
    <p:extLst>
      <p:ext uri="{BB962C8B-B14F-4D97-AF65-F5344CB8AC3E}">
        <p14:creationId xmlns:p14="http://schemas.microsoft.com/office/powerpoint/2010/main" val="1386608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6215743" cy="837089"/>
          </a:xfrm>
        </p:spPr>
        <p:txBody>
          <a:bodyPr/>
          <a:lstStyle/>
          <a:p>
            <a:r>
              <a:rPr lang="en-US" dirty="0"/>
              <a:t>Phases of Delivery</a:t>
            </a:r>
          </a:p>
        </p:txBody>
      </p:sp>
      <p:graphicFrame>
        <p:nvGraphicFramePr>
          <p:cNvPr id="9" name="Diagram 8">
            <a:extLst>
              <a:ext uri="{FF2B5EF4-FFF2-40B4-BE49-F238E27FC236}">
                <a16:creationId xmlns:a16="http://schemas.microsoft.com/office/drawing/2014/main" id="{27546750-F86C-4DB5-AC78-1EFE0DFD141D}"/>
              </a:ext>
            </a:extLst>
          </p:cNvPr>
          <p:cNvGraphicFramePr/>
          <p:nvPr>
            <p:extLst>
              <p:ext uri="{D42A27DB-BD31-4B8C-83A1-F6EECF244321}">
                <p14:modId xmlns:p14="http://schemas.microsoft.com/office/powerpoint/2010/main" val="3181437565"/>
              </p:ext>
            </p:extLst>
          </p:nvPr>
        </p:nvGraphicFramePr>
        <p:xfrm>
          <a:off x="3946071" y="1874981"/>
          <a:ext cx="5205845" cy="33066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Rounded Rectangle 11">
            <a:extLst>
              <a:ext uri="{FF2B5EF4-FFF2-40B4-BE49-F238E27FC236}">
                <a16:creationId xmlns:a16="http://schemas.microsoft.com/office/drawing/2014/main" id="{DA71D273-C3E5-48DE-87CF-14DFCB99562D}"/>
              </a:ext>
            </a:extLst>
          </p:cNvPr>
          <p:cNvSpPr/>
          <p:nvPr/>
        </p:nvSpPr>
        <p:spPr>
          <a:xfrm>
            <a:off x="2470096" y="2288897"/>
            <a:ext cx="1566429" cy="1029266"/>
          </a:xfrm>
          <a:prstGeom prst="round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spcBef>
                <a:spcPts val="0"/>
              </a:spcBef>
              <a:spcAft>
                <a:spcPts val="0"/>
              </a:spcAft>
            </a:pPr>
            <a:r>
              <a:rPr lang="en-US" sz="1600" dirty="0">
                <a:effectLst/>
                <a:ea typeface="Calibri" panose="020F0502020204030204" pitchFamily="34" charset="0"/>
                <a:cs typeface="Times New Roman" panose="02020603050405020304" pitchFamily="18" charset="0"/>
              </a:rPr>
              <a:t>Phase 1: </a:t>
            </a:r>
          </a:p>
          <a:p>
            <a:pPr marL="0" marR="0" algn="ctr">
              <a:spcBef>
                <a:spcPts val="0"/>
              </a:spcBef>
              <a:spcAft>
                <a:spcPts val="0"/>
              </a:spcAft>
            </a:pPr>
            <a:r>
              <a:rPr lang="en-US" sz="1600" dirty="0">
                <a:effectLst/>
                <a:ea typeface="Calibri" panose="020F0502020204030204" pitchFamily="34" charset="0"/>
                <a:cs typeface="Times New Roman" panose="02020603050405020304" pitchFamily="18" charset="0"/>
              </a:rPr>
              <a:t>Current State Assessment</a:t>
            </a:r>
            <a:endParaRPr lang="en-US" sz="1200" dirty="0">
              <a:effectLst/>
              <a:ea typeface="Calibri" panose="020F0502020204030204" pitchFamily="34" charset="0"/>
              <a:cs typeface="Times New Roman" panose="02020603050405020304" pitchFamily="18" charset="0"/>
            </a:endParaRPr>
          </a:p>
        </p:txBody>
      </p:sp>
      <p:pic>
        <p:nvPicPr>
          <p:cNvPr id="11" name="Picture 10">
            <a:extLst>
              <a:ext uri="{FF2B5EF4-FFF2-40B4-BE49-F238E27FC236}">
                <a16:creationId xmlns:a16="http://schemas.microsoft.com/office/drawing/2014/main" id="{25D78A74-C335-4969-969F-1ED06723CB1B}"/>
              </a:ext>
            </a:extLst>
          </p:cNvPr>
          <p:cNvPicPr/>
          <p:nvPr/>
        </p:nvPicPr>
        <p:blipFill>
          <a:blip r:embed="rId7">
            <a:extLst>
              <a:ext uri="{28A0092B-C50C-407E-A947-70E740481C1C}">
                <a14:useLocalDpi xmlns:a14="http://schemas.microsoft.com/office/drawing/2010/main" val="0"/>
              </a:ext>
            </a:extLst>
          </a:blip>
          <a:stretch>
            <a:fillRect/>
          </a:stretch>
        </p:blipFill>
        <p:spPr>
          <a:xfrm rot="2126500">
            <a:off x="4433628" y="2044704"/>
            <a:ext cx="451225" cy="692121"/>
          </a:xfrm>
          <a:prstGeom prst="rect">
            <a:avLst/>
          </a:prstGeom>
        </p:spPr>
      </p:pic>
    </p:spTree>
    <p:extLst>
      <p:ext uri="{BB962C8B-B14F-4D97-AF65-F5344CB8AC3E}">
        <p14:creationId xmlns:p14="http://schemas.microsoft.com/office/powerpoint/2010/main" val="1591164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65D546F-9E9D-EE42-9D3B-C8ADE349FBF8}"/>
              </a:ext>
            </a:extLst>
          </p:cNvPr>
          <p:cNvSpPr>
            <a:spLocks noGrp="1"/>
          </p:cNvSpPr>
          <p:nvPr>
            <p:ph idx="1"/>
          </p:nvPr>
        </p:nvSpPr>
        <p:spPr>
          <a:xfrm>
            <a:off x="0" y="0"/>
            <a:ext cx="4931229" cy="6858000"/>
          </a:xfrm>
          <a:blipFill dpi="0" rotWithShape="1">
            <a:blip r:embed="rId2" cstate="screen">
              <a:extLst>
                <a:ext uri="{28A0092B-C50C-407E-A947-70E740481C1C}">
                  <a14:useLocalDpi xmlns:a14="http://schemas.microsoft.com/office/drawing/2010/main"/>
                </a:ext>
              </a:extLst>
            </a:blip>
            <a:srcRect/>
            <a:stretch>
              <a:fillRect/>
            </a:stretch>
          </a:blipFill>
        </p:spPr>
        <p:txBody>
          <a:bodyPr/>
          <a:lstStyle/>
          <a:p>
            <a:pPr marL="0" indent="0">
              <a:buNone/>
            </a:pPr>
            <a:r>
              <a:rPr lang="en-US" dirty="0"/>
              <a:t> </a:t>
            </a:r>
          </a:p>
        </p:txBody>
      </p:sp>
      <p:sp>
        <p:nvSpPr>
          <p:cNvPr id="3" name="Text Placeholder 2">
            <a:extLst>
              <a:ext uri="{FF2B5EF4-FFF2-40B4-BE49-F238E27FC236}">
                <a16:creationId xmlns:a16="http://schemas.microsoft.com/office/drawing/2014/main" id="{4779DB7A-44D6-2B4D-B571-BE539AF77D28}"/>
              </a:ext>
            </a:extLst>
          </p:cNvPr>
          <p:cNvSpPr>
            <a:spLocks noGrp="1"/>
          </p:cNvSpPr>
          <p:nvPr>
            <p:ph type="body" sz="half" idx="2"/>
          </p:nvPr>
        </p:nvSpPr>
        <p:spPr>
          <a:xfrm>
            <a:off x="5372100" y="1359603"/>
            <a:ext cx="6270172" cy="4437881"/>
          </a:xfrm>
        </p:spPr>
        <p:txBody>
          <a:bodyPr/>
          <a:lstStyle/>
          <a:p>
            <a:pPr>
              <a:buFont typeface="Wingdings" pitchFamily="2" charset="2"/>
              <a:buChar char="§"/>
            </a:pPr>
            <a:r>
              <a:rPr lang="en-US" sz="2800" dirty="0"/>
              <a:t>Evaluate Current vs Desired State</a:t>
            </a:r>
          </a:p>
          <a:p>
            <a:pPr lvl="1">
              <a:buFont typeface="Wingdings" pitchFamily="2" charset="2"/>
              <a:buChar char="§"/>
            </a:pPr>
            <a:r>
              <a:rPr lang="en-US" sz="2400" dirty="0"/>
              <a:t>User Surveys</a:t>
            </a:r>
          </a:p>
          <a:p>
            <a:pPr lvl="1">
              <a:buFont typeface="Wingdings" pitchFamily="2" charset="2"/>
              <a:buChar char="§"/>
            </a:pPr>
            <a:r>
              <a:rPr lang="en-US" sz="2400" dirty="0"/>
              <a:t>Cross-functional team development</a:t>
            </a:r>
          </a:p>
          <a:p>
            <a:pPr lvl="1">
              <a:buFont typeface="Wingdings" pitchFamily="2" charset="2"/>
              <a:buChar char="§"/>
            </a:pPr>
            <a:r>
              <a:rPr lang="en-US" sz="2400" dirty="0"/>
              <a:t>SME interviews</a:t>
            </a:r>
            <a:endParaRPr lang="en-US" sz="2400" dirty="0">
              <a:solidFill>
                <a:schemeClr val="tx1">
                  <a:lumMod val="75000"/>
                  <a:lumOff val="25000"/>
                </a:schemeClr>
              </a:solidFill>
            </a:endParaRPr>
          </a:p>
          <a:p>
            <a:pPr>
              <a:buFont typeface="Wingdings" pitchFamily="2" charset="2"/>
              <a:buChar char="§"/>
            </a:pPr>
            <a:r>
              <a:rPr lang="en-US" sz="2800" dirty="0"/>
              <a:t>Outcome: Use Case Development</a:t>
            </a:r>
          </a:p>
          <a:p>
            <a:pPr lvl="1">
              <a:buFont typeface="Wingdings" pitchFamily="2" charset="2"/>
              <a:buChar char="§"/>
            </a:pPr>
            <a:r>
              <a:rPr lang="en-US" sz="2400" dirty="0">
                <a:solidFill>
                  <a:schemeClr val="tx1">
                    <a:lumMod val="75000"/>
                    <a:lumOff val="25000"/>
                  </a:schemeClr>
                </a:solidFill>
              </a:rPr>
              <a:t>Low complexity – quick wins</a:t>
            </a:r>
          </a:p>
          <a:p>
            <a:pPr lvl="1">
              <a:buFont typeface="Wingdings" pitchFamily="2" charset="2"/>
              <a:buChar char="§"/>
            </a:pPr>
            <a:r>
              <a:rPr lang="en-US" sz="2400" dirty="0">
                <a:solidFill>
                  <a:schemeClr val="tx1">
                    <a:lumMod val="75000"/>
                    <a:lumOff val="25000"/>
                  </a:schemeClr>
                </a:solidFill>
              </a:rPr>
              <a:t>High value – build confidence</a:t>
            </a:r>
          </a:p>
          <a:p>
            <a:pPr>
              <a:buFont typeface="Wingdings" pitchFamily="2" charset="2"/>
              <a:buChar char="§"/>
            </a:pPr>
            <a:r>
              <a:rPr lang="en-US" sz="2800" dirty="0"/>
              <a:t>Governance impact</a:t>
            </a:r>
          </a:p>
          <a:p>
            <a:pPr lvl="1">
              <a:buFont typeface="Wingdings" pitchFamily="2" charset="2"/>
              <a:buChar char="§"/>
            </a:pPr>
            <a:r>
              <a:rPr lang="en-US" sz="2400" dirty="0"/>
              <a:t>Establish early on who should be able to access what, when, and how</a:t>
            </a:r>
          </a:p>
        </p:txBody>
      </p:sp>
      <p:sp>
        <p:nvSpPr>
          <p:cNvPr id="6" name="TextBox 5">
            <a:extLst>
              <a:ext uri="{FF2B5EF4-FFF2-40B4-BE49-F238E27FC236}">
                <a16:creationId xmlns:a16="http://schemas.microsoft.com/office/drawing/2014/main" id="{A805F932-FDEB-394E-B195-197E8CB1B9E3}"/>
              </a:ext>
            </a:extLst>
          </p:cNvPr>
          <p:cNvSpPr txBox="1"/>
          <p:nvPr/>
        </p:nvSpPr>
        <p:spPr>
          <a:xfrm>
            <a:off x="6215270" y="980661"/>
            <a:ext cx="184731" cy="369332"/>
          </a:xfrm>
          <a:prstGeom prst="rect">
            <a:avLst/>
          </a:prstGeom>
          <a:noFill/>
        </p:spPr>
        <p:txBody>
          <a:bodyPr wrap="none" rtlCol="0">
            <a:spAutoFit/>
          </a:bodyPr>
          <a:lstStyle/>
          <a:p>
            <a:endParaRPr lang="en-US" dirty="0"/>
          </a:p>
        </p:txBody>
      </p:sp>
      <p:sp>
        <p:nvSpPr>
          <p:cNvPr id="8" name="Title 1">
            <a:extLst>
              <a:ext uri="{FF2B5EF4-FFF2-40B4-BE49-F238E27FC236}">
                <a16:creationId xmlns:a16="http://schemas.microsoft.com/office/drawing/2014/main" id="{C833AE24-6467-5241-AA16-4A732FECA97A}"/>
              </a:ext>
            </a:extLst>
          </p:cNvPr>
          <p:cNvSpPr>
            <a:spLocks noGrp="1"/>
          </p:cNvSpPr>
          <p:nvPr>
            <p:ph type="ctrTitle" hasCustomPrompt="1"/>
          </p:nvPr>
        </p:nvSpPr>
        <p:spPr>
          <a:xfrm>
            <a:off x="5372100" y="522514"/>
            <a:ext cx="6215743" cy="837089"/>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Phase 1: Assessment</a:t>
            </a:r>
          </a:p>
        </p:txBody>
      </p:sp>
    </p:spTree>
    <p:extLst>
      <p:ext uri="{BB962C8B-B14F-4D97-AF65-F5344CB8AC3E}">
        <p14:creationId xmlns:p14="http://schemas.microsoft.com/office/powerpoint/2010/main" val="37125262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513291" cy="3918857"/>
          </a:xfrm>
        </p:spPr>
        <p:txBody>
          <a:bodyPr/>
          <a:lstStyle/>
          <a:p>
            <a:pPr>
              <a:buFont typeface="Wingdings" pitchFamily="2" charset="2"/>
              <a:buChar char="§"/>
            </a:pPr>
            <a:r>
              <a:rPr lang="en-US" dirty="0"/>
              <a:t>Use Case Development</a:t>
            </a:r>
          </a:p>
          <a:p>
            <a:pPr lvl="1">
              <a:buFont typeface="Wingdings" pitchFamily="2" charset="2"/>
              <a:buChar char="§"/>
            </a:pPr>
            <a:r>
              <a:rPr lang="en-US" dirty="0"/>
              <a:t>What’s required?</a:t>
            </a:r>
          </a:p>
          <a:p>
            <a:pPr lvl="2">
              <a:buFont typeface="Wingdings" pitchFamily="2" charset="2"/>
              <a:buChar char="§"/>
            </a:pPr>
            <a:r>
              <a:rPr lang="en-US" dirty="0"/>
              <a:t>Extraction</a:t>
            </a:r>
          </a:p>
          <a:p>
            <a:pPr lvl="2">
              <a:buFont typeface="Wingdings" pitchFamily="2" charset="2"/>
              <a:buChar char="§"/>
            </a:pPr>
            <a:r>
              <a:rPr lang="en-US" dirty="0"/>
              <a:t>Cleansing/Mashing</a:t>
            </a:r>
          </a:p>
          <a:p>
            <a:pPr lvl="2">
              <a:buFont typeface="Wingdings" pitchFamily="2" charset="2"/>
              <a:buChar char="§"/>
            </a:pPr>
            <a:r>
              <a:rPr lang="en-US" dirty="0"/>
              <a:t>Modeling</a:t>
            </a:r>
          </a:p>
          <a:p>
            <a:pPr lvl="2">
              <a:buFont typeface="Wingdings" pitchFamily="2" charset="2"/>
              <a:buChar char="§"/>
            </a:pPr>
            <a:r>
              <a:rPr lang="en-US" dirty="0"/>
              <a:t>Measures/Calculations</a:t>
            </a:r>
          </a:p>
          <a:p>
            <a:pPr lvl="2">
              <a:buFont typeface="Wingdings" pitchFamily="2" charset="2"/>
              <a:buChar char="§"/>
            </a:pPr>
            <a:r>
              <a:rPr lang="en-US" dirty="0"/>
              <a:t>Reports</a:t>
            </a:r>
          </a:p>
          <a:p>
            <a:pPr lvl="1">
              <a:buFont typeface="Wingdings" pitchFamily="2" charset="2"/>
              <a:buChar char="§"/>
            </a:pPr>
            <a:r>
              <a:rPr lang="en-US" dirty="0"/>
              <a:t>Who are the key personnel – who takes point?</a:t>
            </a:r>
          </a:p>
          <a:p>
            <a:pPr>
              <a:buFont typeface="Wingdings" pitchFamily="2" charset="2"/>
              <a:buChar char="§"/>
            </a:pPr>
            <a:endParaRPr lang="en-US" dirty="0"/>
          </a:p>
          <a:p>
            <a:pPr marL="0" indent="0">
              <a:buNone/>
            </a:pPr>
            <a:r>
              <a:rPr lang="en-US" dirty="0"/>
              <a:t>“</a:t>
            </a:r>
            <a:r>
              <a:rPr lang="en-US" i="1" dirty="0"/>
              <a:t>Better a diamond with a flaw than a pebble without</a:t>
            </a:r>
            <a:r>
              <a:rPr lang="en-US" dirty="0"/>
              <a:t>” - Confucius</a:t>
            </a:r>
          </a:p>
          <a:p>
            <a:pPr lvl="2">
              <a:buFont typeface="Wingdings" pitchFamily="2" charset="2"/>
              <a:buChar char="§"/>
            </a:pPr>
            <a:endParaRPr lang="en-US" dirty="0"/>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6215743" cy="837089"/>
          </a:xfrm>
        </p:spPr>
        <p:txBody>
          <a:bodyPr/>
          <a:lstStyle/>
          <a:p>
            <a:r>
              <a:rPr lang="en-US" dirty="0"/>
              <a:t>Phase 2: Prototyping</a:t>
            </a:r>
          </a:p>
        </p:txBody>
      </p:sp>
      <p:sp>
        <p:nvSpPr>
          <p:cNvPr id="4" name="Right Brace 3">
            <a:extLst>
              <a:ext uri="{FF2B5EF4-FFF2-40B4-BE49-F238E27FC236}">
                <a16:creationId xmlns:a16="http://schemas.microsoft.com/office/drawing/2014/main" id="{1ECB10E6-C3AD-482E-9FF4-70FFE1896BFB}"/>
              </a:ext>
            </a:extLst>
          </p:cNvPr>
          <p:cNvSpPr/>
          <p:nvPr/>
        </p:nvSpPr>
        <p:spPr>
          <a:xfrm>
            <a:off x="6188364" y="1660849"/>
            <a:ext cx="2567709" cy="3049696"/>
          </a:xfrm>
          <a:prstGeom prst="rightBrace">
            <a:avLst/>
          </a:prstGeom>
          <a:ln w="571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 name="TextBox 4">
            <a:extLst>
              <a:ext uri="{FF2B5EF4-FFF2-40B4-BE49-F238E27FC236}">
                <a16:creationId xmlns:a16="http://schemas.microsoft.com/office/drawing/2014/main" id="{4BCA061A-8511-49AE-A554-91EABCDDE3A6}"/>
              </a:ext>
            </a:extLst>
          </p:cNvPr>
          <p:cNvSpPr txBox="1"/>
          <p:nvPr/>
        </p:nvSpPr>
        <p:spPr>
          <a:xfrm>
            <a:off x="9051636" y="2954864"/>
            <a:ext cx="1792927" cy="461665"/>
          </a:xfrm>
          <a:prstGeom prst="rect">
            <a:avLst/>
          </a:prstGeom>
          <a:noFill/>
        </p:spPr>
        <p:txBody>
          <a:bodyPr wrap="none" rtlCol="0">
            <a:spAutoFit/>
          </a:bodyPr>
          <a:lstStyle/>
          <a:p>
            <a:r>
              <a:rPr lang="en-US" sz="2400" dirty="0">
                <a:solidFill>
                  <a:srgbClr val="FF0000"/>
                </a:solidFill>
              </a:rPr>
              <a:t>Governance!</a:t>
            </a:r>
          </a:p>
        </p:txBody>
      </p:sp>
    </p:spTree>
    <p:extLst>
      <p:ext uri="{BB962C8B-B14F-4D97-AF65-F5344CB8AC3E}">
        <p14:creationId xmlns:p14="http://schemas.microsoft.com/office/powerpoint/2010/main" val="468860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513291" cy="3918857"/>
          </a:xfrm>
        </p:spPr>
        <p:txBody>
          <a:bodyPr/>
          <a:lstStyle/>
          <a:p>
            <a:pPr>
              <a:buFont typeface="Wingdings" pitchFamily="2" charset="2"/>
              <a:buChar char="§"/>
            </a:pPr>
            <a:r>
              <a:rPr lang="en-US" dirty="0"/>
              <a:t>Workspace Management (Dev, UAT, Prod)</a:t>
            </a:r>
          </a:p>
          <a:p>
            <a:pPr>
              <a:buFont typeface="Wingdings" pitchFamily="2" charset="2"/>
              <a:buChar char="§"/>
            </a:pPr>
            <a:r>
              <a:rPr lang="en-US" dirty="0"/>
              <a:t>Data Refresh/Validation</a:t>
            </a:r>
          </a:p>
          <a:p>
            <a:pPr>
              <a:buFont typeface="Wingdings" pitchFamily="2" charset="2"/>
              <a:buChar char="§"/>
            </a:pPr>
            <a:r>
              <a:rPr lang="en-US" dirty="0"/>
              <a:t>Report/Dataset User </a:t>
            </a:r>
            <a:r>
              <a:rPr lang="en-US"/>
              <a:t>Security and RLS</a:t>
            </a:r>
            <a:endParaRPr lang="en-US" dirty="0"/>
          </a:p>
          <a:p>
            <a:pPr>
              <a:buFont typeface="Wingdings" pitchFamily="2" charset="2"/>
              <a:buChar char="§"/>
            </a:pPr>
            <a:r>
              <a:rPr lang="en-US" dirty="0"/>
              <a:t>Data Classification Tags</a:t>
            </a:r>
          </a:p>
          <a:p>
            <a:pPr>
              <a:buFont typeface="Wingdings" pitchFamily="2" charset="2"/>
              <a:buChar char="§"/>
            </a:pPr>
            <a:r>
              <a:rPr lang="en-US" dirty="0"/>
              <a:t>Incremental Improvements</a:t>
            </a:r>
          </a:p>
          <a:p>
            <a:pPr>
              <a:buFont typeface="Wingdings" pitchFamily="2" charset="2"/>
              <a:buChar char="§"/>
            </a:pPr>
            <a:r>
              <a:rPr lang="en-US" dirty="0"/>
              <a:t>Data Catalog</a:t>
            </a:r>
          </a:p>
          <a:p>
            <a:pPr>
              <a:buFont typeface="Wingdings" pitchFamily="2" charset="2"/>
              <a:buChar char="§"/>
            </a:pPr>
            <a:r>
              <a:rPr lang="en-US" dirty="0"/>
              <a:t>Data Dictionary</a:t>
            </a:r>
          </a:p>
          <a:p>
            <a:pPr>
              <a:buFont typeface="Wingdings" pitchFamily="2" charset="2"/>
              <a:buChar char="§"/>
            </a:pPr>
            <a:r>
              <a:rPr lang="en-US" dirty="0"/>
              <a:t>Usage Patterns</a:t>
            </a:r>
          </a:p>
          <a:p>
            <a:pPr lvl="2">
              <a:buFont typeface="Wingdings" pitchFamily="2" charset="2"/>
              <a:buChar char="§"/>
            </a:pPr>
            <a:endParaRPr lang="en-US" dirty="0"/>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513291" cy="837089"/>
          </a:xfrm>
        </p:spPr>
        <p:txBody>
          <a:bodyPr>
            <a:normAutofit/>
          </a:bodyPr>
          <a:lstStyle/>
          <a:p>
            <a:r>
              <a:rPr lang="en-US" dirty="0"/>
              <a:t>Phase 3: Publishing and Monitoring</a:t>
            </a:r>
          </a:p>
        </p:txBody>
      </p:sp>
    </p:spTree>
    <p:extLst>
      <p:ext uri="{BB962C8B-B14F-4D97-AF65-F5344CB8AC3E}">
        <p14:creationId xmlns:p14="http://schemas.microsoft.com/office/powerpoint/2010/main" val="20658806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513291" cy="3918857"/>
          </a:xfrm>
        </p:spPr>
        <p:txBody>
          <a:bodyPr/>
          <a:lstStyle/>
          <a:p>
            <a:pPr>
              <a:buFont typeface="Wingdings" pitchFamily="2" charset="2"/>
              <a:buChar char="§"/>
            </a:pPr>
            <a:r>
              <a:rPr lang="en-US" dirty="0"/>
              <a:t>Evaluate stability of deployment</a:t>
            </a:r>
          </a:p>
          <a:p>
            <a:pPr lvl="1">
              <a:buFont typeface="Wingdings" pitchFamily="2" charset="2"/>
              <a:buChar char="§"/>
            </a:pPr>
            <a:r>
              <a:rPr lang="en-US" dirty="0"/>
              <a:t>Will it support enterprise-level scale? Does it need to?</a:t>
            </a:r>
          </a:p>
          <a:p>
            <a:pPr lvl="1">
              <a:buFont typeface="Wingdings" pitchFamily="2" charset="2"/>
              <a:buChar char="§"/>
            </a:pPr>
            <a:r>
              <a:rPr lang="en-US" dirty="0"/>
              <a:t>How do reports/refresh perform?</a:t>
            </a:r>
          </a:p>
          <a:p>
            <a:pPr lvl="1">
              <a:buFont typeface="Wingdings" pitchFamily="2" charset="2"/>
              <a:buChar char="§"/>
            </a:pPr>
            <a:r>
              <a:rPr lang="en-US" dirty="0"/>
              <a:t>Is consolidation required?</a:t>
            </a:r>
          </a:p>
          <a:p>
            <a:pPr>
              <a:buFont typeface="Wingdings" pitchFamily="2" charset="2"/>
              <a:buChar char="§"/>
            </a:pPr>
            <a:r>
              <a:rPr lang="en-US" dirty="0"/>
              <a:t>What is your line of defense for Developers and Users?</a:t>
            </a:r>
          </a:p>
          <a:p>
            <a:pPr>
              <a:buFont typeface="Wingdings" pitchFamily="2" charset="2"/>
              <a:buChar char="§"/>
            </a:pPr>
            <a:r>
              <a:rPr lang="en-US" dirty="0"/>
              <a:t>How are new users added? How do we keep track of licensed users?</a:t>
            </a:r>
          </a:p>
          <a:p>
            <a:pPr>
              <a:buFont typeface="Wingdings" pitchFamily="2" charset="2"/>
              <a:buChar char="§"/>
            </a:pPr>
            <a:r>
              <a:rPr lang="en-US" dirty="0"/>
              <a:t>Are reports being deployed efficiently? Are we refreshing the same model multiple times?</a:t>
            </a:r>
          </a:p>
          <a:p>
            <a:pPr>
              <a:buFont typeface="Wingdings" pitchFamily="2" charset="2"/>
              <a:buChar char="§"/>
            </a:pPr>
            <a:r>
              <a:rPr lang="en-US" dirty="0"/>
              <a:t>Are deployed reports being used and taking up unnecessary space in your tenant?</a:t>
            </a: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513291" cy="837089"/>
          </a:xfrm>
        </p:spPr>
        <p:txBody>
          <a:bodyPr>
            <a:normAutofit/>
          </a:bodyPr>
          <a:lstStyle/>
          <a:p>
            <a:r>
              <a:rPr lang="en-US" dirty="0"/>
              <a:t>Phase 4: Support and Scalability</a:t>
            </a:r>
          </a:p>
        </p:txBody>
      </p:sp>
    </p:spTree>
    <p:extLst>
      <p:ext uri="{BB962C8B-B14F-4D97-AF65-F5344CB8AC3E}">
        <p14:creationId xmlns:p14="http://schemas.microsoft.com/office/powerpoint/2010/main" val="33399313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522527" cy="3918857"/>
          </a:xfrm>
        </p:spPr>
        <p:txBody>
          <a:bodyPr/>
          <a:lstStyle/>
          <a:p>
            <a:pPr>
              <a:buFont typeface="Wingdings" pitchFamily="2" charset="2"/>
              <a:buChar char="§"/>
            </a:pPr>
            <a:r>
              <a:rPr lang="en-US" dirty="0"/>
              <a:t>How is the process defined/information disseminated?</a:t>
            </a:r>
          </a:p>
          <a:p>
            <a:pPr>
              <a:buFont typeface="Wingdings" pitchFamily="2" charset="2"/>
              <a:buChar char="§"/>
            </a:pPr>
            <a:r>
              <a:rPr lang="en-US" dirty="0"/>
              <a:t>Who is developing what?</a:t>
            </a:r>
          </a:p>
          <a:p>
            <a:pPr>
              <a:buFont typeface="Wingdings" pitchFamily="2" charset="2"/>
              <a:buChar char="§"/>
            </a:pPr>
            <a:r>
              <a:rPr lang="en-US" dirty="0"/>
              <a:t>What is the best method for your environment?</a:t>
            </a:r>
          </a:p>
          <a:p>
            <a:pPr lvl="1">
              <a:buFont typeface="Wingdings" pitchFamily="2" charset="2"/>
              <a:buChar char="§"/>
            </a:pPr>
            <a:r>
              <a:rPr lang="en-US" dirty="0"/>
              <a:t>Workshops?</a:t>
            </a:r>
          </a:p>
          <a:p>
            <a:pPr lvl="1">
              <a:buFont typeface="Wingdings" pitchFamily="2" charset="2"/>
              <a:buChar char="§"/>
            </a:pPr>
            <a:r>
              <a:rPr lang="en-US" dirty="0"/>
              <a:t>On-Demand?</a:t>
            </a:r>
          </a:p>
          <a:p>
            <a:pPr lvl="1">
              <a:buFont typeface="Wingdings" pitchFamily="2" charset="2"/>
              <a:buChar char="§"/>
            </a:pPr>
            <a:r>
              <a:rPr lang="en-US" dirty="0"/>
              <a:t>Ad-Hoc?</a:t>
            </a:r>
          </a:p>
          <a:p>
            <a:pPr>
              <a:buFont typeface="Wingdings" pitchFamily="2" charset="2"/>
              <a:buChar char="§"/>
            </a:pPr>
            <a:r>
              <a:rPr lang="en-US" dirty="0"/>
              <a:t>How do you ensure standards are followed?</a:t>
            </a:r>
          </a:p>
          <a:p>
            <a:pPr>
              <a:buFont typeface="Wingdings" pitchFamily="2" charset="2"/>
              <a:buChar char="§"/>
            </a:pPr>
            <a:endParaRPr lang="en-US" dirty="0"/>
          </a:p>
          <a:p>
            <a:pPr marL="0" indent="0">
              <a:buNone/>
            </a:pPr>
            <a:endParaRPr lang="en-US" sz="18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6215743" cy="837089"/>
          </a:xfrm>
        </p:spPr>
        <p:txBody>
          <a:bodyPr/>
          <a:lstStyle/>
          <a:p>
            <a:r>
              <a:rPr lang="en-US" dirty="0"/>
              <a:t>Training</a:t>
            </a:r>
          </a:p>
        </p:txBody>
      </p:sp>
    </p:spTree>
    <p:extLst>
      <p:ext uri="{BB962C8B-B14F-4D97-AF65-F5344CB8AC3E}">
        <p14:creationId xmlns:p14="http://schemas.microsoft.com/office/powerpoint/2010/main" val="20082313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1FA0BD6-8A5F-304E-9921-4BC6398C5CBF}"/>
              </a:ext>
            </a:extLst>
          </p:cNvPr>
          <p:cNvSpPr>
            <a:spLocks noGrp="1"/>
          </p:cNvSpPr>
          <p:nvPr>
            <p:ph type="body" sz="half" idx="2"/>
          </p:nvPr>
        </p:nvSpPr>
        <p:spPr/>
        <p:txBody>
          <a:bodyPr/>
          <a:lstStyle/>
          <a:p>
            <a:r>
              <a:rPr lang="en-US" sz="2400" dirty="0"/>
              <a:t>You’ve now deployed your use case and are harnessing the value of Power BI! So, now what?</a:t>
            </a:r>
            <a:br>
              <a:rPr lang="en-US" sz="2400" dirty="0"/>
            </a:br>
            <a:br>
              <a:rPr lang="en-US" sz="2400" dirty="0"/>
            </a:br>
            <a:r>
              <a:rPr lang="en-US" sz="2400" dirty="0"/>
              <a:t>Well…</a:t>
            </a:r>
          </a:p>
          <a:p>
            <a:endParaRPr lang="en-US" dirty="0"/>
          </a:p>
        </p:txBody>
      </p:sp>
      <p:pic>
        <p:nvPicPr>
          <p:cNvPr id="9" name="Picture Placeholder 8" descr="A group of people sitting at a table looking at a computer&#10;&#10;Description automatically generated">
            <a:extLst>
              <a:ext uri="{FF2B5EF4-FFF2-40B4-BE49-F238E27FC236}">
                <a16:creationId xmlns:a16="http://schemas.microsoft.com/office/drawing/2014/main" id="{380152B3-D29B-3145-8C2A-AAB31FA4FEF5}"/>
              </a:ext>
            </a:extLst>
          </p:cNvPr>
          <p:cNvPicPr>
            <a:picLocks noGrp="1" noChangeAspect="1"/>
          </p:cNvPicPr>
          <p:nvPr>
            <p:ph type="pic" idx="1"/>
          </p:nvPr>
        </p:nvPicPr>
        <p:blipFill rotWithShape="1">
          <a:blip r:embed="rId2" cstate="screen">
            <a:extLst>
              <a:ext uri="{28A0092B-C50C-407E-A947-70E740481C1C}">
                <a14:useLocalDpi xmlns:a14="http://schemas.microsoft.com/office/drawing/2010/main"/>
              </a:ext>
            </a:extLst>
          </a:blip>
          <a:srcRect r="-257"/>
          <a:stretch/>
        </p:blipFill>
        <p:spPr>
          <a:xfrm>
            <a:off x="-73152" y="-16330"/>
            <a:ext cx="9363006" cy="5388429"/>
          </a:xfrm>
        </p:spPr>
      </p:pic>
      <p:sp>
        <p:nvSpPr>
          <p:cNvPr id="11" name="Title 1">
            <a:extLst>
              <a:ext uri="{FF2B5EF4-FFF2-40B4-BE49-F238E27FC236}">
                <a16:creationId xmlns:a16="http://schemas.microsoft.com/office/drawing/2014/main" id="{E8728DF6-9569-5A40-A990-C1C0BD8D7F44}"/>
              </a:ext>
            </a:extLst>
          </p:cNvPr>
          <p:cNvSpPr>
            <a:spLocks noGrp="1"/>
          </p:cNvSpPr>
          <p:nvPr>
            <p:ph type="ctrTitle" hasCustomPrompt="1"/>
          </p:nvPr>
        </p:nvSpPr>
        <p:spPr>
          <a:xfrm>
            <a:off x="381001" y="5719864"/>
            <a:ext cx="6215743" cy="837089"/>
          </a:xfrm>
        </p:spPr>
        <p:txBody>
          <a:bodyPr anchor="b">
            <a:normAutofit/>
          </a:bodyPr>
          <a:lstStyle>
            <a:lvl1pPr algn="l">
              <a:defRPr sz="4800" b="1" i="0">
                <a:solidFill>
                  <a:schemeClr val="tx1">
                    <a:lumMod val="85000"/>
                    <a:lumOff val="15000"/>
                  </a:schemeClr>
                </a:solidFill>
                <a:latin typeface="AvantGarde Bk BT Demi" panose="020B0402020202020204" pitchFamily="34" charset="0"/>
              </a:defRPr>
            </a:lvl1pPr>
          </a:lstStyle>
          <a:p>
            <a:r>
              <a:rPr lang="en-US" dirty="0"/>
              <a:t>Congrats!</a:t>
            </a:r>
          </a:p>
        </p:txBody>
      </p:sp>
    </p:spTree>
    <p:extLst>
      <p:ext uri="{BB962C8B-B14F-4D97-AF65-F5344CB8AC3E}">
        <p14:creationId xmlns:p14="http://schemas.microsoft.com/office/powerpoint/2010/main" val="21037551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E2BC0-D6C5-174A-A987-55995FB56361}"/>
              </a:ext>
            </a:extLst>
          </p:cNvPr>
          <p:cNvSpPr>
            <a:spLocks noGrp="1"/>
          </p:cNvSpPr>
          <p:nvPr>
            <p:ph type="ctrTitle"/>
          </p:nvPr>
        </p:nvSpPr>
        <p:spPr>
          <a:xfrm>
            <a:off x="838200" y="403720"/>
            <a:ext cx="10029669" cy="837089"/>
          </a:xfrm>
        </p:spPr>
        <p:txBody>
          <a:bodyPr>
            <a:noAutofit/>
          </a:bodyPr>
          <a:lstStyle/>
          <a:p>
            <a:r>
              <a:rPr lang="en-US" sz="3600" dirty="0"/>
              <a:t>Power BI: Total Support Requires Collaboration</a:t>
            </a:r>
          </a:p>
        </p:txBody>
      </p:sp>
      <p:grpSp>
        <p:nvGrpSpPr>
          <p:cNvPr id="77" name="Group 76">
            <a:extLst>
              <a:ext uri="{FF2B5EF4-FFF2-40B4-BE49-F238E27FC236}">
                <a16:creationId xmlns:a16="http://schemas.microsoft.com/office/drawing/2014/main" id="{DE4D4D37-EFDF-644B-BE67-65F96C90CB79}"/>
              </a:ext>
            </a:extLst>
          </p:cNvPr>
          <p:cNvGrpSpPr/>
          <p:nvPr/>
        </p:nvGrpSpPr>
        <p:grpSpPr>
          <a:xfrm>
            <a:off x="246142" y="1438079"/>
            <a:ext cx="11699716" cy="4251665"/>
            <a:chOff x="201122" y="1399944"/>
            <a:chExt cx="11699716" cy="4251665"/>
          </a:xfrm>
        </p:grpSpPr>
        <p:sp>
          <p:nvSpPr>
            <p:cNvPr id="4" name="Rectangle 3">
              <a:extLst>
                <a:ext uri="{FF2B5EF4-FFF2-40B4-BE49-F238E27FC236}">
                  <a16:creationId xmlns:a16="http://schemas.microsoft.com/office/drawing/2014/main" id="{4C7E9926-8973-064B-A3D9-817DF82125F1}"/>
                </a:ext>
              </a:extLst>
            </p:cNvPr>
            <p:cNvSpPr/>
            <p:nvPr/>
          </p:nvSpPr>
          <p:spPr>
            <a:xfrm>
              <a:off x="201122"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F99E2E-34D2-A641-8B9F-F200163D0134}"/>
                </a:ext>
              </a:extLst>
            </p:cNvPr>
            <p:cNvSpPr/>
            <p:nvPr/>
          </p:nvSpPr>
          <p:spPr>
            <a:xfrm>
              <a:off x="201122"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CE185A-9BA5-6F49-B2F1-29DCEFB76EA0}"/>
                </a:ext>
              </a:extLst>
            </p:cNvPr>
            <p:cNvSpPr/>
            <p:nvPr/>
          </p:nvSpPr>
          <p:spPr>
            <a:xfrm>
              <a:off x="201122"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Office 365 Admin</a:t>
              </a:r>
            </a:p>
          </p:txBody>
        </p:sp>
        <p:sp>
          <p:nvSpPr>
            <p:cNvPr id="7" name="Rectangle 6">
              <a:extLst>
                <a:ext uri="{FF2B5EF4-FFF2-40B4-BE49-F238E27FC236}">
                  <a16:creationId xmlns:a16="http://schemas.microsoft.com/office/drawing/2014/main" id="{EF5FCB54-B587-174C-925B-F6DC330BD17B}"/>
                </a:ext>
              </a:extLst>
            </p:cNvPr>
            <p:cNvSpPr/>
            <p:nvPr/>
          </p:nvSpPr>
          <p:spPr>
            <a:xfrm>
              <a:off x="1879451"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C933C6-E682-5A4E-9ED3-C3B938BF82FB}"/>
                </a:ext>
              </a:extLst>
            </p:cNvPr>
            <p:cNvSpPr/>
            <p:nvPr/>
          </p:nvSpPr>
          <p:spPr>
            <a:xfrm>
              <a:off x="1879451"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F7272F-671F-C740-B769-E9F8D2CD4745}"/>
                </a:ext>
              </a:extLst>
            </p:cNvPr>
            <p:cNvSpPr/>
            <p:nvPr/>
          </p:nvSpPr>
          <p:spPr>
            <a:xfrm>
              <a:off x="1879451"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Power BI</a:t>
              </a:r>
            </a:p>
            <a:p>
              <a:pPr lvl="0" algn="ctr"/>
              <a:r>
                <a:rPr lang="en-US" dirty="0">
                  <a:solidFill>
                    <a:schemeClr val="bg1"/>
                  </a:solidFill>
                  <a:latin typeface="AvantGarde Bk BT Book" panose="020B0402020202020204" pitchFamily="34" charset="0"/>
                </a:rPr>
                <a:t>Admin</a:t>
              </a:r>
            </a:p>
          </p:txBody>
        </p:sp>
        <p:sp>
          <p:nvSpPr>
            <p:cNvPr id="13" name="Rectangle 12">
              <a:extLst>
                <a:ext uri="{FF2B5EF4-FFF2-40B4-BE49-F238E27FC236}">
                  <a16:creationId xmlns:a16="http://schemas.microsoft.com/office/drawing/2014/main" id="{EC1B6ABE-FF74-B14D-993A-83987BF6577B}"/>
                </a:ext>
              </a:extLst>
            </p:cNvPr>
            <p:cNvSpPr/>
            <p:nvPr/>
          </p:nvSpPr>
          <p:spPr>
            <a:xfrm>
              <a:off x="3557779"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FF24FF-4327-E94E-884F-699F080392A7}"/>
                </a:ext>
              </a:extLst>
            </p:cNvPr>
            <p:cNvSpPr/>
            <p:nvPr/>
          </p:nvSpPr>
          <p:spPr>
            <a:xfrm>
              <a:off x="3557779"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7CD69D-8005-2B4A-9570-BF9ED134A423}"/>
                </a:ext>
              </a:extLst>
            </p:cNvPr>
            <p:cNvSpPr/>
            <p:nvPr/>
          </p:nvSpPr>
          <p:spPr>
            <a:xfrm>
              <a:off x="3557779"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Data</a:t>
              </a:r>
            </a:p>
            <a:p>
              <a:pPr lvl="0" algn="ctr"/>
              <a:r>
                <a:rPr lang="en-US" dirty="0">
                  <a:solidFill>
                    <a:schemeClr val="bg1"/>
                  </a:solidFill>
                  <a:latin typeface="AvantGarde Bk BT Book" panose="020B0402020202020204" pitchFamily="34" charset="0"/>
                </a:rPr>
                <a:t>Stewards</a:t>
              </a:r>
            </a:p>
          </p:txBody>
        </p:sp>
        <p:sp>
          <p:nvSpPr>
            <p:cNvPr id="16" name="Rectangle 15">
              <a:extLst>
                <a:ext uri="{FF2B5EF4-FFF2-40B4-BE49-F238E27FC236}">
                  <a16:creationId xmlns:a16="http://schemas.microsoft.com/office/drawing/2014/main" id="{FE909F20-C984-5740-BE49-E33B9F73E326}"/>
                </a:ext>
              </a:extLst>
            </p:cNvPr>
            <p:cNvSpPr/>
            <p:nvPr/>
          </p:nvSpPr>
          <p:spPr>
            <a:xfrm>
              <a:off x="5236106"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C37848-E86F-6249-995B-E1568F6ADCAB}"/>
                </a:ext>
              </a:extLst>
            </p:cNvPr>
            <p:cNvSpPr/>
            <p:nvPr/>
          </p:nvSpPr>
          <p:spPr>
            <a:xfrm>
              <a:off x="5236106"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86DE1D-7847-BD49-83BE-46389C670A01}"/>
                </a:ext>
              </a:extLst>
            </p:cNvPr>
            <p:cNvSpPr/>
            <p:nvPr/>
          </p:nvSpPr>
          <p:spPr>
            <a:xfrm>
              <a:off x="5236106"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IT Help</a:t>
              </a:r>
            </a:p>
            <a:p>
              <a:pPr lvl="0" algn="ctr"/>
              <a:r>
                <a:rPr lang="en-US" dirty="0">
                  <a:solidFill>
                    <a:schemeClr val="bg1"/>
                  </a:solidFill>
                  <a:latin typeface="AvantGarde Bk BT Book" panose="020B0402020202020204" pitchFamily="34" charset="0"/>
                </a:rPr>
                <a:t>Desk</a:t>
              </a:r>
            </a:p>
          </p:txBody>
        </p:sp>
        <p:sp>
          <p:nvSpPr>
            <p:cNvPr id="19" name="Rectangle 18">
              <a:extLst>
                <a:ext uri="{FF2B5EF4-FFF2-40B4-BE49-F238E27FC236}">
                  <a16:creationId xmlns:a16="http://schemas.microsoft.com/office/drawing/2014/main" id="{6442031A-4A1B-5641-81E8-C7C450224312}"/>
                </a:ext>
              </a:extLst>
            </p:cNvPr>
            <p:cNvSpPr/>
            <p:nvPr/>
          </p:nvSpPr>
          <p:spPr>
            <a:xfrm>
              <a:off x="6914432"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7B9026-4C88-4F45-8505-EB8FCD5AF3C1}"/>
                </a:ext>
              </a:extLst>
            </p:cNvPr>
            <p:cNvSpPr/>
            <p:nvPr/>
          </p:nvSpPr>
          <p:spPr>
            <a:xfrm>
              <a:off x="6914432"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4B2CC4-2A9C-A642-BFE1-B58448ABDCE8}"/>
                </a:ext>
              </a:extLst>
            </p:cNvPr>
            <p:cNvSpPr/>
            <p:nvPr/>
          </p:nvSpPr>
          <p:spPr>
            <a:xfrm>
              <a:off x="6914432"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DBA</a:t>
              </a:r>
            </a:p>
            <a:p>
              <a:pPr lvl="0" algn="ctr"/>
              <a:r>
                <a:rPr lang="en-US" dirty="0">
                  <a:solidFill>
                    <a:schemeClr val="bg1"/>
                  </a:solidFill>
                  <a:latin typeface="AvantGarde Bk BT Book" panose="020B0402020202020204" pitchFamily="34" charset="0"/>
                </a:rPr>
                <a:t>Team</a:t>
              </a:r>
            </a:p>
          </p:txBody>
        </p:sp>
        <p:sp>
          <p:nvSpPr>
            <p:cNvPr id="22" name="Rectangle 21">
              <a:extLst>
                <a:ext uri="{FF2B5EF4-FFF2-40B4-BE49-F238E27FC236}">
                  <a16:creationId xmlns:a16="http://schemas.microsoft.com/office/drawing/2014/main" id="{0412713D-9E54-D94F-9246-1CC68B346DB5}"/>
                </a:ext>
              </a:extLst>
            </p:cNvPr>
            <p:cNvSpPr/>
            <p:nvPr/>
          </p:nvSpPr>
          <p:spPr>
            <a:xfrm>
              <a:off x="8592757"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DF1EC02-D17B-F644-8AD9-A8D21F727C61}"/>
                </a:ext>
              </a:extLst>
            </p:cNvPr>
            <p:cNvSpPr/>
            <p:nvPr/>
          </p:nvSpPr>
          <p:spPr>
            <a:xfrm>
              <a:off x="8592757"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918F8B6-AC70-6E4B-A06A-44C5414A7175}"/>
                </a:ext>
              </a:extLst>
            </p:cNvPr>
            <p:cNvSpPr/>
            <p:nvPr/>
          </p:nvSpPr>
          <p:spPr>
            <a:xfrm>
              <a:off x="8592757"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Architecture</a:t>
              </a:r>
            </a:p>
            <a:p>
              <a:pPr lvl="0" algn="ctr"/>
              <a:r>
                <a:rPr lang="en-US" dirty="0">
                  <a:solidFill>
                    <a:schemeClr val="bg1"/>
                  </a:solidFill>
                  <a:latin typeface="AvantGarde Bk BT Book" panose="020B0402020202020204" pitchFamily="34" charset="0"/>
                </a:rPr>
                <a:t>Team</a:t>
              </a:r>
            </a:p>
          </p:txBody>
        </p:sp>
        <p:sp>
          <p:nvSpPr>
            <p:cNvPr id="25" name="Rectangle 24">
              <a:extLst>
                <a:ext uri="{FF2B5EF4-FFF2-40B4-BE49-F238E27FC236}">
                  <a16:creationId xmlns:a16="http://schemas.microsoft.com/office/drawing/2014/main" id="{9E5FC159-3B9C-0640-A942-ABC13B2A6853}"/>
                </a:ext>
              </a:extLst>
            </p:cNvPr>
            <p:cNvSpPr/>
            <p:nvPr/>
          </p:nvSpPr>
          <p:spPr>
            <a:xfrm>
              <a:off x="10271081"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25C627B-9028-F74C-AD9E-6B9068C75907}"/>
                </a:ext>
              </a:extLst>
            </p:cNvPr>
            <p:cNvSpPr/>
            <p:nvPr/>
          </p:nvSpPr>
          <p:spPr>
            <a:xfrm>
              <a:off x="10271081"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34A152-AB37-5D43-8A81-C6A3D7271D73}"/>
                </a:ext>
              </a:extLst>
            </p:cNvPr>
            <p:cNvSpPr/>
            <p:nvPr/>
          </p:nvSpPr>
          <p:spPr>
            <a:xfrm>
              <a:off x="10222512" y="1488993"/>
              <a:ext cx="1678326"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Development Teams</a:t>
              </a:r>
            </a:p>
          </p:txBody>
        </p:sp>
        <p:sp>
          <p:nvSpPr>
            <p:cNvPr id="28" name="Rectangle 27">
              <a:extLst>
                <a:ext uri="{FF2B5EF4-FFF2-40B4-BE49-F238E27FC236}">
                  <a16:creationId xmlns:a16="http://schemas.microsoft.com/office/drawing/2014/main" id="{12158588-5418-F543-B964-6E169B659E72}"/>
                </a:ext>
              </a:extLst>
            </p:cNvPr>
            <p:cNvSpPr/>
            <p:nvPr/>
          </p:nvSpPr>
          <p:spPr>
            <a:xfrm>
              <a:off x="201122" y="232040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License Management</a:t>
              </a:r>
            </a:p>
          </p:txBody>
        </p:sp>
        <p:sp>
          <p:nvSpPr>
            <p:cNvPr id="30" name="Rectangle 29">
              <a:extLst>
                <a:ext uri="{FF2B5EF4-FFF2-40B4-BE49-F238E27FC236}">
                  <a16:creationId xmlns:a16="http://schemas.microsoft.com/office/drawing/2014/main" id="{00D317B3-A43D-BA4C-BB96-317BC66CF928}"/>
                </a:ext>
              </a:extLst>
            </p:cNvPr>
            <p:cNvSpPr/>
            <p:nvPr/>
          </p:nvSpPr>
          <p:spPr>
            <a:xfrm>
              <a:off x="3557774" y="2334100"/>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Data</a:t>
              </a:r>
            </a:p>
            <a:p>
              <a:pPr lvl="0" algn="ctr"/>
              <a:r>
                <a:rPr lang="en-US" sz="1400" dirty="0">
                  <a:solidFill>
                    <a:schemeClr val="tx1">
                      <a:lumMod val="85000"/>
                      <a:lumOff val="15000"/>
                    </a:schemeClr>
                  </a:solidFill>
                  <a:latin typeface="AvantGarde Bk BT Book" panose="020B0402020202020204" pitchFamily="34" charset="0"/>
                </a:rPr>
                <a:t>Governance</a:t>
              </a:r>
            </a:p>
          </p:txBody>
        </p:sp>
        <p:sp>
          <p:nvSpPr>
            <p:cNvPr id="31" name="Rectangle 30">
              <a:extLst>
                <a:ext uri="{FF2B5EF4-FFF2-40B4-BE49-F238E27FC236}">
                  <a16:creationId xmlns:a16="http://schemas.microsoft.com/office/drawing/2014/main" id="{D1D4482D-8EA0-7F47-B424-F5843DD466F6}"/>
                </a:ext>
              </a:extLst>
            </p:cNvPr>
            <p:cNvSpPr/>
            <p:nvPr/>
          </p:nvSpPr>
          <p:spPr>
            <a:xfrm>
              <a:off x="5236105" y="2334100"/>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User</a:t>
              </a:r>
            </a:p>
            <a:p>
              <a:pPr lvl="0" algn="ctr"/>
              <a:r>
                <a:rPr lang="en-US" sz="1400" dirty="0">
                  <a:solidFill>
                    <a:schemeClr val="tx1">
                      <a:lumMod val="85000"/>
                      <a:lumOff val="15000"/>
                    </a:schemeClr>
                  </a:solidFill>
                  <a:latin typeface="AvantGarde Bk BT Book" panose="020B0402020202020204" pitchFamily="34" charset="0"/>
                </a:rPr>
                <a:t>Support</a:t>
              </a:r>
            </a:p>
          </p:txBody>
        </p:sp>
        <p:sp>
          <p:nvSpPr>
            <p:cNvPr id="32" name="Rectangle 31">
              <a:extLst>
                <a:ext uri="{FF2B5EF4-FFF2-40B4-BE49-F238E27FC236}">
                  <a16:creationId xmlns:a16="http://schemas.microsoft.com/office/drawing/2014/main" id="{1978BCC5-1CF4-1646-8571-DFFDD6E7A887}"/>
                </a:ext>
              </a:extLst>
            </p:cNvPr>
            <p:cNvSpPr/>
            <p:nvPr/>
          </p:nvSpPr>
          <p:spPr>
            <a:xfrm>
              <a:off x="6914431" y="2336221"/>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Data Refresh Management</a:t>
              </a:r>
            </a:p>
          </p:txBody>
        </p:sp>
        <p:sp>
          <p:nvSpPr>
            <p:cNvPr id="33" name="Rectangle 32">
              <a:extLst>
                <a:ext uri="{FF2B5EF4-FFF2-40B4-BE49-F238E27FC236}">
                  <a16:creationId xmlns:a16="http://schemas.microsoft.com/office/drawing/2014/main" id="{EB17D32E-9C5E-BD40-9B4F-D1FC20B955B0}"/>
                </a:ext>
              </a:extLst>
            </p:cNvPr>
            <p:cNvSpPr/>
            <p:nvPr/>
          </p:nvSpPr>
          <p:spPr>
            <a:xfrm>
              <a:off x="8592756" y="2338341"/>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Workspace &amp; App Architecture</a:t>
              </a:r>
            </a:p>
          </p:txBody>
        </p:sp>
        <p:sp>
          <p:nvSpPr>
            <p:cNvPr id="34" name="Rectangle 33">
              <a:extLst>
                <a:ext uri="{FF2B5EF4-FFF2-40B4-BE49-F238E27FC236}">
                  <a16:creationId xmlns:a16="http://schemas.microsoft.com/office/drawing/2014/main" id="{B49C22ED-D65D-324F-9D34-9A69B840DD74}"/>
                </a:ext>
              </a:extLst>
            </p:cNvPr>
            <p:cNvSpPr/>
            <p:nvPr/>
          </p:nvSpPr>
          <p:spPr>
            <a:xfrm>
              <a:off x="10271080" y="2334100"/>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New Report </a:t>
              </a:r>
            </a:p>
            <a:p>
              <a:pPr lvl="0" algn="ctr"/>
              <a:r>
                <a:rPr lang="en-US" sz="1400" dirty="0">
                  <a:solidFill>
                    <a:schemeClr val="tx1">
                      <a:lumMod val="85000"/>
                      <a:lumOff val="15000"/>
                    </a:schemeClr>
                  </a:solidFill>
                  <a:latin typeface="AvantGarde Bk BT Book" panose="020B0402020202020204" pitchFamily="34" charset="0"/>
                </a:rPr>
                <a:t>Development</a:t>
              </a:r>
            </a:p>
          </p:txBody>
        </p:sp>
        <p:sp>
          <p:nvSpPr>
            <p:cNvPr id="44" name="Rectangle 43">
              <a:extLst>
                <a:ext uri="{FF2B5EF4-FFF2-40B4-BE49-F238E27FC236}">
                  <a16:creationId xmlns:a16="http://schemas.microsoft.com/office/drawing/2014/main" id="{8714FEFC-AE04-1F4B-9977-8D516AC4E584}"/>
                </a:ext>
              </a:extLst>
            </p:cNvPr>
            <p:cNvSpPr/>
            <p:nvPr/>
          </p:nvSpPr>
          <p:spPr>
            <a:xfrm>
              <a:off x="3557778"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Dataset</a:t>
              </a:r>
            </a:p>
            <a:p>
              <a:pPr lvl="0" algn="ctr"/>
              <a:r>
                <a:rPr lang="en-US" sz="1400" dirty="0">
                  <a:solidFill>
                    <a:schemeClr val="tx1">
                      <a:lumMod val="85000"/>
                      <a:lumOff val="15000"/>
                    </a:schemeClr>
                  </a:solidFill>
                  <a:latin typeface="AvantGarde Bk BT Book" panose="020B0402020202020204" pitchFamily="34" charset="0"/>
                </a:rPr>
                <a:t>Monitoring</a:t>
              </a:r>
            </a:p>
          </p:txBody>
        </p:sp>
        <p:cxnSp>
          <p:nvCxnSpPr>
            <p:cNvPr id="45" name="Straight Connector 44">
              <a:extLst>
                <a:ext uri="{FF2B5EF4-FFF2-40B4-BE49-F238E27FC236}">
                  <a16:creationId xmlns:a16="http://schemas.microsoft.com/office/drawing/2014/main" id="{006D9ADB-E0FE-E144-8802-DB2ABE756628}"/>
                </a:ext>
              </a:extLst>
            </p:cNvPr>
            <p:cNvCxnSpPr/>
            <p:nvPr/>
          </p:nvCxnSpPr>
          <p:spPr>
            <a:xfrm>
              <a:off x="3705978"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8992791-7C28-BA42-BAE8-12F3FCC554C1}"/>
                </a:ext>
              </a:extLst>
            </p:cNvPr>
            <p:cNvSpPr/>
            <p:nvPr/>
          </p:nvSpPr>
          <p:spPr>
            <a:xfrm>
              <a:off x="3557778"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Compliance</a:t>
              </a:r>
            </a:p>
            <a:p>
              <a:pPr lvl="0" algn="ctr"/>
              <a:r>
                <a:rPr lang="en-US" sz="1400" dirty="0">
                  <a:solidFill>
                    <a:schemeClr val="tx1">
                      <a:lumMod val="85000"/>
                      <a:lumOff val="15000"/>
                    </a:schemeClr>
                  </a:solidFill>
                  <a:latin typeface="AvantGarde Bk BT Book" panose="020B0402020202020204" pitchFamily="34" charset="0"/>
                </a:rPr>
                <a:t>Reporting</a:t>
              </a:r>
            </a:p>
          </p:txBody>
        </p:sp>
        <p:cxnSp>
          <p:nvCxnSpPr>
            <p:cNvPr id="47" name="Straight Connector 46">
              <a:extLst>
                <a:ext uri="{FF2B5EF4-FFF2-40B4-BE49-F238E27FC236}">
                  <a16:creationId xmlns:a16="http://schemas.microsoft.com/office/drawing/2014/main" id="{DBBFE6FB-CF49-AE4F-9A9F-7C3F92DBCAD1}"/>
                </a:ext>
              </a:extLst>
            </p:cNvPr>
            <p:cNvCxnSpPr/>
            <p:nvPr/>
          </p:nvCxnSpPr>
          <p:spPr>
            <a:xfrm>
              <a:off x="3705978"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D774022-7A4E-A34B-BF6B-74C7894B2DAF}"/>
                </a:ext>
              </a:extLst>
            </p:cNvPr>
            <p:cNvSpPr/>
            <p:nvPr/>
          </p:nvSpPr>
          <p:spPr>
            <a:xfrm>
              <a:off x="3557779" y="4622063"/>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Developer Support</a:t>
              </a:r>
            </a:p>
          </p:txBody>
        </p:sp>
        <p:cxnSp>
          <p:nvCxnSpPr>
            <p:cNvPr id="49" name="Straight Connector 48">
              <a:extLst>
                <a:ext uri="{FF2B5EF4-FFF2-40B4-BE49-F238E27FC236}">
                  <a16:creationId xmlns:a16="http://schemas.microsoft.com/office/drawing/2014/main" id="{2331AFEC-EC55-D04D-A3AE-107F83E1AFA1}"/>
                </a:ext>
              </a:extLst>
            </p:cNvPr>
            <p:cNvCxnSpPr/>
            <p:nvPr/>
          </p:nvCxnSpPr>
          <p:spPr>
            <a:xfrm>
              <a:off x="3705979" y="4505157"/>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122AE9B-E37C-504F-B956-242FB4407DCF}"/>
                </a:ext>
              </a:extLst>
            </p:cNvPr>
            <p:cNvSpPr/>
            <p:nvPr/>
          </p:nvSpPr>
          <p:spPr>
            <a:xfrm>
              <a:off x="1879441" y="2334100"/>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User</a:t>
              </a:r>
            </a:p>
            <a:p>
              <a:pPr lvl="0" algn="ctr"/>
              <a:r>
                <a:rPr lang="en-US" sz="1400" dirty="0">
                  <a:solidFill>
                    <a:schemeClr val="tx1">
                      <a:lumMod val="85000"/>
                      <a:lumOff val="15000"/>
                    </a:schemeClr>
                  </a:solidFill>
                  <a:latin typeface="AvantGarde Bk BT Book" panose="020B0402020202020204" pitchFamily="34" charset="0"/>
                </a:rPr>
                <a:t>Security</a:t>
              </a:r>
            </a:p>
          </p:txBody>
        </p:sp>
        <p:sp>
          <p:nvSpPr>
            <p:cNvPr id="51" name="Rectangle 50">
              <a:extLst>
                <a:ext uri="{FF2B5EF4-FFF2-40B4-BE49-F238E27FC236}">
                  <a16:creationId xmlns:a16="http://schemas.microsoft.com/office/drawing/2014/main" id="{51BEDBCD-7294-534C-AFA4-AD127A879025}"/>
                </a:ext>
              </a:extLst>
            </p:cNvPr>
            <p:cNvSpPr/>
            <p:nvPr/>
          </p:nvSpPr>
          <p:spPr>
            <a:xfrm>
              <a:off x="1879445"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Environment Management</a:t>
              </a:r>
            </a:p>
          </p:txBody>
        </p:sp>
        <p:cxnSp>
          <p:nvCxnSpPr>
            <p:cNvPr id="52" name="Straight Connector 51">
              <a:extLst>
                <a:ext uri="{FF2B5EF4-FFF2-40B4-BE49-F238E27FC236}">
                  <a16:creationId xmlns:a16="http://schemas.microsoft.com/office/drawing/2014/main" id="{DBF635C4-86C7-C44A-86E7-9A497C86F94B}"/>
                </a:ext>
              </a:extLst>
            </p:cNvPr>
            <p:cNvCxnSpPr/>
            <p:nvPr/>
          </p:nvCxnSpPr>
          <p:spPr>
            <a:xfrm>
              <a:off x="2027645"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37EFDC4-2590-9949-8AD2-3337B4F82D8D}"/>
                </a:ext>
              </a:extLst>
            </p:cNvPr>
            <p:cNvSpPr/>
            <p:nvPr/>
          </p:nvSpPr>
          <p:spPr>
            <a:xfrm>
              <a:off x="1879445"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Data</a:t>
              </a:r>
            </a:p>
            <a:p>
              <a:pPr lvl="0" algn="ctr"/>
              <a:r>
                <a:rPr lang="en-US" sz="1400" dirty="0">
                  <a:solidFill>
                    <a:schemeClr val="tx1">
                      <a:lumMod val="85000"/>
                      <a:lumOff val="15000"/>
                    </a:schemeClr>
                  </a:solidFill>
                  <a:latin typeface="AvantGarde Bk BT Book" panose="020B0402020202020204" pitchFamily="34" charset="0"/>
                </a:rPr>
                <a:t>Security</a:t>
              </a:r>
            </a:p>
          </p:txBody>
        </p:sp>
        <p:cxnSp>
          <p:nvCxnSpPr>
            <p:cNvPr id="54" name="Straight Connector 53">
              <a:extLst>
                <a:ext uri="{FF2B5EF4-FFF2-40B4-BE49-F238E27FC236}">
                  <a16:creationId xmlns:a16="http://schemas.microsoft.com/office/drawing/2014/main" id="{ADD4C6B5-C037-6945-B55E-B740573D2AD1}"/>
                </a:ext>
              </a:extLst>
            </p:cNvPr>
            <p:cNvCxnSpPr/>
            <p:nvPr/>
          </p:nvCxnSpPr>
          <p:spPr>
            <a:xfrm>
              <a:off x="2027645"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1F8BB01-3C99-C446-B678-272628BBD9E2}"/>
                </a:ext>
              </a:extLst>
            </p:cNvPr>
            <p:cNvSpPr/>
            <p:nvPr/>
          </p:nvSpPr>
          <p:spPr>
            <a:xfrm>
              <a:off x="1879446" y="4622063"/>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a:t>
              </a:r>
            </a:p>
            <a:p>
              <a:pPr lvl="0" algn="ctr"/>
              <a:r>
                <a:rPr lang="en-US" sz="1400" dirty="0">
                  <a:solidFill>
                    <a:schemeClr val="tx1">
                      <a:lumMod val="85000"/>
                      <a:lumOff val="15000"/>
                    </a:schemeClr>
                  </a:solidFill>
                  <a:latin typeface="AvantGarde Bk BT Book" panose="020B0402020202020204" pitchFamily="34" charset="0"/>
                </a:rPr>
                <a:t>Architecture</a:t>
              </a:r>
            </a:p>
          </p:txBody>
        </p:sp>
        <p:cxnSp>
          <p:nvCxnSpPr>
            <p:cNvPr id="56" name="Straight Connector 55">
              <a:extLst>
                <a:ext uri="{FF2B5EF4-FFF2-40B4-BE49-F238E27FC236}">
                  <a16:creationId xmlns:a16="http://schemas.microsoft.com/office/drawing/2014/main" id="{B3164D19-E69B-A04B-8B82-B204A82A141B}"/>
                </a:ext>
              </a:extLst>
            </p:cNvPr>
            <p:cNvCxnSpPr/>
            <p:nvPr/>
          </p:nvCxnSpPr>
          <p:spPr>
            <a:xfrm>
              <a:off x="2027646" y="4505157"/>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20F9D396-62A5-784B-9A43-42BD2209E5A3}"/>
                </a:ext>
              </a:extLst>
            </p:cNvPr>
            <p:cNvSpPr/>
            <p:nvPr/>
          </p:nvSpPr>
          <p:spPr>
            <a:xfrm>
              <a:off x="5236105"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Personal Gateway Support</a:t>
              </a:r>
            </a:p>
          </p:txBody>
        </p:sp>
        <p:cxnSp>
          <p:nvCxnSpPr>
            <p:cNvPr id="58" name="Straight Connector 57">
              <a:extLst>
                <a:ext uri="{FF2B5EF4-FFF2-40B4-BE49-F238E27FC236}">
                  <a16:creationId xmlns:a16="http://schemas.microsoft.com/office/drawing/2014/main" id="{4E39363A-88FF-664E-9325-846D0C796893}"/>
                </a:ext>
              </a:extLst>
            </p:cNvPr>
            <p:cNvCxnSpPr/>
            <p:nvPr/>
          </p:nvCxnSpPr>
          <p:spPr>
            <a:xfrm>
              <a:off x="5384305"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D9C42D58-4BB9-7749-96DB-4F73AB7694CB}"/>
                </a:ext>
              </a:extLst>
            </p:cNvPr>
            <p:cNvSpPr/>
            <p:nvPr/>
          </p:nvSpPr>
          <p:spPr>
            <a:xfrm>
              <a:off x="5236105"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Internal Data Q&amp;A</a:t>
              </a:r>
            </a:p>
          </p:txBody>
        </p:sp>
        <p:cxnSp>
          <p:nvCxnSpPr>
            <p:cNvPr id="60" name="Straight Connector 59">
              <a:extLst>
                <a:ext uri="{FF2B5EF4-FFF2-40B4-BE49-F238E27FC236}">
                  <a16:creationId xmlns:a16="http://schemas.microsoft.com/office/drawing/2014/main" id="{72AA7508-B2F0-CC4B-AEE8-3EA8B6E2A347}"/>
                </a:ext>
              </a:extLst>
            </p:cNvPr>
            <p:cNvCxnSpPr/>
            <p:nvPr/>
          </p:nvCxnSpPr>
          <p:spPr>
            <a:xfrm>
              <a:off x="5384305"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5836EEEA-E2E4-D74D-B9E0-5FED04230A40}"/>
                </a:ext>
              </a:extLst>
            </p:cNvPr>
            <p:cNvSpPr/>
            <p:nvPr/>
          </p:nvSpPr>
          <p:spPr>
            <a:xfrm>
              <a:off x="6914429"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Enterprise Gateway </a:t>
              </a:r>
              <a:r>
                <a:rPr lang="en-US" sz="1400" dirty="0" err="1">
                  <a:solidFill>
                    <a:schemeClr val="tx1">
                      <a:lumMod val="85000"/>
                      <a:lumOff val="15000"/>
                    </a:schemeClr>
                  </a:solidFill>
                  <a:latin typeface="AvantGarde Bk BT Book" panose="020B0402020202020204" pitchFamily="34" charset="0"/>
                </a:rPr>
                <a:t>Mgmt</a:t>
              </a:r>
              <a:endParaRPr lang="en-US" sz="1400" dirty="0">
                <a:solidFill>
                  <a:schemeClr val="tx1">
                    <a:lumMod val="85000"/>
                    <a:lumOff val="15000"/>
                  </a:schemeClr>
                </a:solidFill>
                <a:latin typeface="AvantGarde Bk BT Book" panose="020B0402020202020204" pitchFamily="34" charset="0"/>
              </a:endParaRPr>
            </a:p>
          </p:txBody>
        </p:sp>
        <p:cxnSp>
          <p:nvCxnSpPr>
            <p:cNvPr id="62" name="Straight Connector 61">
              <a:extLst>
                <a:ext uri="{FF2B5EF4-FFF2-40B4-BE49-F238E27FC236}">
                  <a16:creationId xmlns:a16="http://schemas.microsoft.com/office/drawing/2014/main" id="{D3805BC6-DC78-9949-BB21-81246F4C192B}"/>
                </a:ext>
              </a:extLst>
            </p:cNvPr>
            <p:cNvCxnSpPr/>
            <p:nvPr/>
          </p:nvCxnSpPr>
          <p:spPr>
            <a:xfrm>
              <a:off x="7062629"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575240F-1880-8E43-8890-075F76914ABA}"/>
                </a:ext>
              </a:extLst>
            </p:cNvPr>
            <p:cNvSpPr/>
            <p:nvPr/>
          </p:nvSpPr>
          <p:spPr>
            <a:xfrm>
              <a:off x="6914429"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on Premises</a:t>
              </a:r>
            </a:p>
            <a:p>
              <a:pPr lvl="0" algn="ctr"/>
              <a:r>
                <a:rPr lang="en-US" sz="1400" dirty="0">
                  <a:solidFill>
                    <a:schemeClr val="tx1">
                      <a:lumMod val="85000"/>
                      <a:lumOff val="15000"/>
                    </a:schemeClr>
                  </a:solidFill>
                  <a:latin typeface="AvantGarde Bk BT Book" panose="020B0402020202020204" pitchFamily="34" charset="0"/>
                </a:rPr>
                <a:t>Server Support</a:t>
              </a:r>
            </a:p>
          </p:txBody>
        </p:sp>
        <p:cxnSp>
          <p:nvCxnSpPr>
            <p:cNvPr id="64" name="Straight Connector 63">
              <a:extLst>
                <a:ext uri="{FF2B5EF4-FFF2-40B4-BE49-F238E27FC236}">
                  <a16:creationId xmlns:a16="http://schemas.microsoft.com/office/drawing/2014/main" id="{F9ADE900-9C28-5049-92C1-60C1CC722406}"/>
                </a:ext>
              </a:extLst>
            </p:cNvPr>
            <p:cNvCxnSpPr/>
            <p:nvPr/>
          </p:nvCxnSpPr>
          <p:spPr>
            <a:xfrm>
              <a:off x="7062629"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8568421-A167-B243-B63B-375A2BA57227}"/>
                </a:ext>
              </a:extLst>
            </p:cNvPr>
            <p:cNvSpPr/>
            <p:nvPr/>
          </p:nvSpPr>
          <p:spPr>
            <a:xfrm>
              <a:off x="10271081"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Report</a:t>
              </a:r>
            </a:p>
            <a:p>
              <a:pPr lvl="0" algn="ctr"/>
              <a:r>
                <a:rPr lang="en-US" sz="1400" dirty="0">
                  <a:solidFill>
                    <a:schemeClr val="tx1">
                      <a:lumMod val="85000"/>
                      <a:lumOff val="15000"/>
                    </a:schemeClr>
                  </a:solidFill>
                  <a:latin typeface="AvantGarde Bk BT Book" panose="020B0402020202020204" pitchFamily="34" charset="0"/>
                </a:rPr>
                <a:t>Maintenance</a:t>
              </a:r>
            </a:p>
          </p:txBody>
        </p:sp>
        <p:cxnSp>
          <p:nvCxnSpPr>
            <p:cNvPr id="66" name="Straight Connector 65">
              <a:extLst>
                <a:ext uri="{FF2B5EF4-FFF2-40B4-BE49-F238E27FC236}">
                  <a16:creationId xmlns:a16="http://schemas.microsoft.com/office/drawing/2014/main" id="{E5EA4998-E2FA-8746-980A-005AED98604D}"/>
                </a:ext>
              </a:extLst>
            </p:cNvPr>
            <p:cNvCxnSpPr/>
            <p:nvPr/>
          </p:nvCxnSpPr>
          <p:spPr>
            <a:xfrm>
              <a:off x="10419281"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0BB7884E-1F4B-0E41-A8D2-B11C2343057D}"/>
                </a:ext>
              </a:extLst>
            </p:cNvPr>
            <p:cNvSpPr/>
            <p:nvPr/>
          </p:nvSpPr>
          <p:spPr>
            <a:xfrm>
              <a:off x="10271081"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Performance</a:t>
              </a:r>
            </a:p>
            <a:p>
              <a:pPr lvl="0" algn="ctr"/>
              <a:r>
                <a:rPr lang="en-US" sz="1400" dirty="0">
                  <a:solidFill>
                    <a:schemeClr val="tx1">
                      <a:lumMod val="85000"/>
                      <a:lumOff val="15000"/>
                    </a:schemeClr>
                  </a:solidFill>
                  <a:latin typeface="AvantGarde Bk BT Book" panose="020B0402020202020204" pitchFamily="34" charset="0"/>
                </a:rPr>
                <a:t>Optimization</a:t>
              </a:r>
            </a:p>
          </p:txBody>
        </p:sp>
        <p:cxnSp>
          <p:nvCxnSpPr>
            <p:cNvPr id="68" name="Straight Connector 67">
              <a:extLst>
                <a:ext uri="{FF2B5EF4-FFF2-40B4-BE49-F238E27FC236}">
                  <a16:creationId xmlns:a16="http://schemas.microsoft.com/office/drawing/2014/main" id="{A4545654-81AA-FF4B-87CB-2AF1F2D63847}"/>
                </a:ext>
              </a:extLst>
            </p:cNvPr>
            <p:cNvCxnSpPr/>
            <p:nvPr/>
          </p:nvCxnSpPr>
          <p:spPr>
            <a:xfrm>
              <a:off x="10419281"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77A8C333-0FAD-A240-B9C3-B086FE099802}"/>
                </a:ext>
              </a:extLst>
            </p:cNvPr>
            <p:cNvSpPr/>
            <p:nvPr/>
          </p:nvSpPr>
          <p:spPr>
            <a:xfrm>
              <a:off x="8592756" y="300393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Development Best Practices</a:t>
              </a:r>
            </a:p>
          </p:txBody>
        </p:sp>
        <p:cxnSp>
          <p:nvCxnSpPr>
            <p:cNvPr id="70" name="Straight Connector 69">
              <a:extLst>
                <a:ext uri="{FF2B5EF4-FFF2-40B4-BE49-F238E27FC236}">
                  <a16:creationId xmlns:a16="http://schemas.microsoft.com/office/drawing/2014/main" id="{E948BF0F-DDEA-7C46-BFD8-96F08D0E540C}"/>
                </a:ext>
              </a:extLst>
            </p:cNvPr>
            <p:cNvCxnSpPr/>
            <p:nvPr/>
          </p:nvCxnSpPr>
          <p:spPr>
            <a:xfrm>
              <a:off x="8740956" y="293274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2E47DFE7-0C69-4E4C-B130-45A773064564}"/>
                </a:ext>
              </a:extLst>
            </p:cNvPr>
            <p:cNvSpPr/>
            <p:nvPr/>
          </p:nvSpPr>
          <p:spPr>
            <a:xfrm>
              <a:off x="8592755" y="3669533"/>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Code &amp; Design Review</a:t>
              </a:r>
            </a:p>
          </p:txBody>
        </p:sp>
        <p:cxnSp>
          <p:nvCxnSpPr>
            <p:cNvPr id="72" name="Straight Connector 71">
              <a:extLst>
                <a:ext uri="{FF2B5EF4-FFF2-40B4-BE49-F238E27FC236}">
                  <a16:creationId xmlns:a16="http://schemas.microsoft.com/office/drawing/2014/main" id="{F77A583A-FE93-2147-AE43-5FD030908D67}"/>
                </a:ext>
              </a:extLst>
            </p:cNvPr>
            <p:cNvCxnSpPr/>
            <p:nvPr/>
          </p:nvCxnSpPr>
          <p:spPr>
            <a:xfrm>
              <a:off x="8740956" y="3598345"/>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384DEB4E-1AB6-5843-9F86-90812B1DB339}"/>
                </a:ext>
              </a:extLst>
            </p:cNvPr>
            <p:cNvSpPr/>
            <p:nvPr/>
          </p:nvSpPr>
          <p:spPr>
            <a:xfrm>
              <a:off x="8592757" y="4335129"/>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Update</a:t>
              </a:r>
            </a:p>
            <a:p>
              <a:pPr lvl="0" algn="ctr"/>
              <a:r>
                <a:rPr lang="en-US" sz="1400" dirty="0">
                  <a:solidFill>
                    <a:schemeClr val="tx1">
                      <a:lumMod val="85000"/>
                      <a:lumOff val="15000"/>
                    </a:schemeClr>
                  </a:solidFill>
                  <a:latin typeface="AvantGarde Bk BT Book" panose="020B0402020202020204" pitchFamily="34" charset="0"/>
                </a:rPr>
                <a:t>Management</a:t>
              </a:r>
            </a:p>
          </p:txBody>
        </p:sp>
        <p:cxnSp>
          <p:nvCxnSpPr>
            <p:cNvPr id="74" name="Straight Connector 73">
              <a:extLst>
                <a:ext uri="{FF2B5EF4-FFF2-40B4-BE49-F238E27FC236}">
                  <a16:creationId xmlns:a16="http://schemas.microsoft.com/office/drawing/2014/main" id="{996A7423-631D-1548-8AD0-897D92318077}"/>
                </a:ext>
              </a:extLst>
            </p:cNvPr>
            <p:cNvCxnSpPr/>
            <p:nvPr/>
          </p:nvCxnSpPr>
          <p:spPr>
            <a:xfrm>
              <a:off x="8740957" y="426394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5708F52E-E026-A847-87D9-1BAB0D369701}"/>
                </a:ext>
              </a:extLst>
            </p:cNvPr>
            <p:cNvSpPr/>
            <p:nvPr/>
          </p:nvSpPr>
          <p:spPr>
            <a:xfrm>
              <a:off x="8592755" y="5000726"/>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Developer Support</a:t>
              </a:r>
            </a:p>
          </p:txBody>
        </p:sp>
        <p:cxnSp>
          <p:nvCxnSpPr>
            <p:cNvPr id="76" name="Straight Connector 75">
              <a:extLst>
                <a:ext uri="{FF2B5EF4-FFF2-40B4-BE49-F238E27FC236}">
                  <a16:creationId xmlns:a16="http://schemas.microsoft.com/office/drawing/2014/main" id="{1DBC4BF9-CF87-3645-BDDD-ED3EAE05299A}"/>
                </a:ext>
              </a:extLst>
            </p:cNvPr>
            <p:cNvCxnSpPr/>
            <p:nvPr/>
          </p:nvCxnSpPr>
          <p:spPr>
            <a:xfrm>
              <a:off x="8740955" y="4929537"/>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30954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
            <a:extLst>
              <a:ext uri="{FF2B5EF4-FFF2-40B4-BE49-F238E27FC236}">
                <a16:creationId xmlns:a16="http://schemas.microsoft.com/office/drawing/2014/main" id="{730BF603-B6A9-A54F-85EE-E11A1DFB685C}"/>
              </a:ext>
            </a:extLst>
          </p:cNvPr>
          <p:cNvSpPr>
            <a:spLocks noGrp="1"/>
          </p:cNvSpPr>
          <p:nvPr>
            <p:ph type="ctrTitle"/>
          </p:nvPr>
        </p:nvSpPr>
        <p:spPr>
          <a:xfrm>
            <a:off x="838200" y="628386"/>
            <a:ext cx="10515600" cy="837089"/>
          </a:xfrm>
        </p:spPr>
        <p:txBody>
          <a:bodyPr>
            <a:normAutofit/>
          </a:bodyPr>
          <a:lstStyle/>
          <a:p>
            <a:r>
              <a:rPr lang="en-US" dirty="0"/>
              <a:t>Top Customer Challenges with Power BI</a:t>
            </a:r>
          </a:p>
        </p:txBody>
      </p:sp>
      <p:pic>
        <p:nvPicPr>
          <p:cNvPr id="26" name="Graphic 25" descr="Download from cloud">
            <a:extLst>
              <a:ext uri="{FF2B5EF4-FFF2-40B4-BE49-F238E27FC236}">
                <a16:creationId xmlns:a16="http://schemas.microsoft.com/office/drawing/2014/main" id="{7E77506A-BBB1-D24B-8B84-461687A4729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414329" y="2465044"/>
            <a:ext cx="914400" cy="914400"/>
          </a:xfrm>
          <a:prstGeom prst="rect">
            <a:avLst/>
          </a:prstGeom>
        </p:spPr>
      </p:pic>
      <p:pic>
        <p:nvPicPr>
          <p:cNvPr id="27" name="Graphic 26" descr="Upward trend">
            <a:extLst>
              <a:ext uri="{FF2B5EF4-FFF2-40B4-BE49-F238E27FC236}">
                <a16:creationId xmlns:a16="http://schemas.microsoft.com/office/drawing/2014/main" id="{D7C5ADD7-3D7B-7D4C-ADB2-B8B78224EF2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097199" y="2514600"/>
            <a:ext cx="914400" cy="914400"/>
          </a:xfrm>
          <a:prstGeom prst="rect">
            <a:avLst/>
          </a:prstGeom>
        </p:spPr>
      </p:pic>
      <p:pic>
        <p:nvPicPr>
          <p:cNvPr id="28" name="Graphic 27" descr="Bullseye">
            <a:extLst>
              <a:ext uri="{FF2B5EF4-FFF2-40B4-BE49-F238E27FC236}">
                <a16:creationId xmlns:a16="http://schemas.microsoft.com/office/drawing/2014/main" id="{C7612EAE-F38F-B145-8022-A335BCBAC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531123" y="2479431"/>
            <a:ext cx="914400" cy="914400"/>
          </a:xfrm>
          <a:prstGeom prst="rect">
            <a:avLst/>
          </a:prstGeom>
        </p:spPr>
      </p:pic>
      <p:pic>
        <p:nvPicPr>
          <p:cNvPr id="29" name="Graphic 28" descr="Call center">
            <a:extLst>
              <a:ext uri="{FF2B5EF4-FFF2-40B4-BE49-F238E27FC236}">
                <a16:creationId xmlns:a16="http://schemas.microsoft.com/office/drawing/2014/main" id="{21BBA235-5945-B44F-8FA1-CA9A3C880BF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810063" y="2457000"/>
            <a:ext cx="914400" cy="914400"/>
          </a:xfrm>
          <a:prstGeom prst="rect">
            <a:avLst/>
          </a:prstGeom>
        </p:spPr>
      </p:pic>
      <p:pic>
        <p:nvPicPr>
          <p:cNvPr id="30" name="Graphic 29" descr="Bar chart">
            <a:extLst>
              <a:ext uri="{FF2B5EF4-FFF2-40B4-BE49-F238E27FC236}">
                <a16:creationId xmlns:a16="http://schemas.microsoft.com/office/drawing/2014/main" id="{87F0B431-4994-5845-BF79-A830A798DCFB}"/>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671704" y="2494786"/>
            <a:ext cx="914400" cy="914400"/>
          </a:xfrm>
          <a:prstGeom prst="rect">
            <a:avLst/>
          </a:prstGeom>
        </p:spPr>
      </p:pic>
      <p:pic>
        <p:nvPicPr>
          <p:cNvPr id="31" name="Graphic 30" descr="Lock">
            <a:extLst>
              <a:ext uri="{FF2B5EF4-FFF2-40B4-BE49-F238E27FC236}">
                <a16:creationId xmlns:a16="http://schemas.microsoft.com/office/drawing/2014/main" id="{0DECE3D8-E6A2-C148-B288-E19E8F197877}"/>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807" y="2399274"/>
            <a:ext cx="914400" cy="914400"/>
          </a:xfrm>
          <a:prstGeom prst="rect">
            <a:avLst/>
          </a:prstGeom>
        </p:spPr>
      </p:pic>
      <p:pic>
        <p:nvPicPr>
          <p:cNvPr id="32" name="Graphic 31" descr="Security camera">
            <a:extLst>
              <a:ext uri="{FF2B5EF4-FFF2-40B4-BE49-F238E27FC236}">
                <a16:creationId xmlns:a16="http://schemas.microsoft.com/office/drawing/2014/main" id="{C00DA26C-242F-4C4F-B02A-6EB31C39F97F}"/>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2208171" y="2443610"/>
            <a:ext cx="914400" cy="914400"/>
          </a:xfrm>
          <a:prstGeom prst="rect">
            <a:avLst/>
          </a:prstGeom>
        </p:spPr>
      </p:pic>
      <p:sp>
        <p:nvSpPr>
          <p:cNvPr id="33" name="TextBox 32">
            <a:extLst>
              <a:ext uri="{FF2B5EF4-FFF2-40B4-BE49-F238E27FC236}">
                <a16:creationId xmlns:a16="http://schemas.microsoft.com/office/drawing/2014/main" id="{41A358B5-BABC-254F-BDED-FF43EBBF5095}"/>
              </a:ext>
            </a:extLst>
          </p:cNvPr>
          <p:cNvSpPr txBox="1"/>
          <p:nvPr/>
        </p:nvSpPr>
        <p:spPr>
          <a:xfrm>
            <a:off x="114368" y="3313674"/>
            <a:ext cx="16712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antGarde Bk BT Book" panose="020B0402020202020204" pitchFamily="34" charset="0"/>
              </a:rPr>
              <a:t>Security and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antGarde Bk BT Book" panose="020B0402020202020204" pitchFamily="34" charset="0"/>
              </a:rPr>
              <a:t>License Management</a:t>
            </a:r>
          </a:p>
        </p:txBody>
      </p:sp>
      <p:sp>
        <p:nvSpPr>
          <p:cNvPr id="34" name="TextBox 33">
            <a:extLst>
              <a:ext uri="{FF2B5EF4-FFF2-40B4-BE49-F238E27FC236}">
                <a16:creationId xmlns:a16="http://schemas.microsoft.com/office/drawing/2014/main" id="{661E777D-DFDA-FA4F-91AE-440D9F5A9C30}"/>
              </a:ext>
            </a:extLst>
          </p:cNvPr>
          <p:cNvSpPr txBox="1"/>
          <p:nvPr/>
        </p:nvSpPr>
        <p:spPr>
          <a:xfrm>
            <a:off x="1808733" y="3299287"/>
            <a:ext cx="16712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antGarde Bk BT Book" panose="020B0402020202020204" pitchFamily="34" charset="0"/>
              </a:rPr>
              <a:t>Compliance &amp; Governance</a:t>
            </a:r>
          </a:p>
        </p:txBody>
      </p:sp>
      <p:sp>
        <p:nvSpPr>
          <p:cNvPr id="35" name="TextBox 34">
            <a:extLst>
              <a:ext uri="{FF2B5EF4-FFF2-40B4-BE49-F238E27FC236}">
                <a16:creationId xmlns:a16="http://schemas.microsoft.com/office/drawing/2014/main" id="{CC3D69DD-9411-4041-95FA-E1B683306BD6}"/>
              </a:ext>
            </a:extLst>
          </p:cNvPr>
          <p:cNvSpPr txBox="1"/>
          <p:nvPr/>
        </p:nvSpPr>
        <p:spPr>
          <a:xfrm>
            <a:off x="3443218" y="3312677"/>
            <a:ext cx="16712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antGarde Bk BT Book" panose="020B0402020202020204" pitchFamily="34" charset="0"/>
              </a:rPr>
              <a:t>PBI user and developer Support</a:t>
            </a:r>
          </a:p>
        </p:txBody>
      </p:sp>
      <p:sp>
        <p:nvSpPr>
          <p:cNvPr id="36" name="TextBox 35">
            <a:extLst>
              <a:ext uri="{FF2B5EF4-FFF2-40B4-BE49-F238E27FC236}">
                <a16:creationId xmlns:a16="http://schemas.microsoft.com/office/drawing/2014/main" id="{B5C928EA-6E67-6E40-941B-5225E2C5C6E1}"/>
              </a:ext>
            </a:extLst>
          </p:cNvPr>
          <p:cNvSpPr txBox="1"/>
          <p:nvPr/>
        </p:nvSpPr>
        <p:spPr>
          <a:xfrm>
            <a:off x="5035890" y="3299287"/>
            <a:ext cx="16712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antGarde Bk BT Book" panose="020B0402020202020204" pitchFamily="34" charset="0"/>
              </a:rPr>
              <a:t>Backup &amp; Recovery of Reports</a:t>
            </a:r>
          </a:p>
        </p:txBody>
      </p:sp>
      <p:sp>
        <p:nvSpPr>
          <p:cNvPr id="37" name="TextBox 36">
            <a:extLst>
              <a:ext uri="{FF2B5EF4-FFF2-40B4-BE49-F238E27FC236}">
                <a16:creationId xmlns:a16="http://schemas.microsoft.com/office/drawing/2014/main" id="{C58EF980-0630-9149-8B6C-97DB4F46C6B5}"/>
              </a:ext>
            </a:extLst>
          </p:cNvPr>
          <p:cNvSpPr txBox="1"/>
          <p:nvPr/>
        </p:nvSpPr>
        <p:spPr>
          <a:xfrm>
            <a:off x="6718761" y="3280150"/>
            <a:ext cx="167127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antGarde Bk BT Book" panose="020B0402020202020204" pitchFamily="34" charset="0"/>
              </a:rPr>
              <a:t>Monitoring &amp; Automation</a:t>
            </a:r>
          </a:p>
        </p:txBody>
      </p:sp>
      <p:sp>
        <p:nvSpPr>
          <p:cNvPr id="38" name="TextBox 37">
            <a:extLst>
              <a:ext uri="{FF2B5EF4-FFF2-40B4-BE49-F238E27FC236}">
                <a16:creationId xmlns:a16="http://schemas.microsoft.com/office/drawing/2014/main" id="{986FB3BC-0284-144D-ABFA-641F57AF3406}"/>
              </a:ext>
            </a:extLst>
          </p:cNvPr>
          <p:cNvSpPr txBox="1"/>
          <p:nvPr/>
        </p:nvSpPr>
        <p:spPr>
          <a:xfrm>
            <a:off x="8293265" y="3318201"/>
            <a:ext cx="1671277"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antGarde Bk BT Book" panose="020B0402020202020204" pitchFamily="34" charset="0"/>
              </a:rPr>
              <a:t>Report development backlog</a:t>
            </a:r>
          </a:p>
        </p:txBody>
      </p:sp>
      <p:sp>
        <p:nvSpPr>
          <p:cNvPr id="39" name="TextBox 38">
            <a:extLst>
              <a:ext uri="{FF2B5EF4-FFF2-40B4-BE49-F238E27FC236}">
                <a16:creationId xmlns:a16="http://schemas.microsoft.com/office/drawing/2014/main" id="{B88E9E28-C69C-1848-8051-51AA6BF1F729}"/>
              </a:ext>
            </a:extLst>
          </p:cNvPr>
          <p:cNvSpPr txBox="1"/>
          <p:nvPr/>
        </p:nvSpPr>
        <p:spPr>
          <a:xfrm>
            <a:off x="10155976" y="3302846"/>
            <a:ext cx="1671277"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vantGarde Bk BT Book" panose="020B0402020202020204" pitchFamily="34" charset="0"/>
              </a:rPr>
              <a:t>Architecture standards &amp; Update management</a:t>
            </a:r>
          </a:p>
        </p:txBody>
      </p:sp>
    </p:spTree>
    <p:extLst>
      <p:ext uri="{BB962C8B-B14F-4D97-AF65-F5344CB8AC3E}">
        <p14:creationId xmlns:p14="http://schemas.microsoft.com/office/powerpoint/2010/main" val="19336600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81010E-85B4-45C1-B87A-BD407963F974}"/>
              </a:ext>
            </a:extLst>
          </p:cNvPr>
          <p:cNvSpPr>
            <a:spLocks noGrp="1"/>
          </p:cNvSpPr>
          <p:nvPr>
            <p:ph idx="1"/>
          </p:nvPr>
        </p:nvSpPr>
        <p:spPr/>
        <p:txBody>
          <a:bodyPr/>
          <a:lstStyle/>
          <a:p>
            <a:pPr marL="0" indent="0">
              <a:buNone/>
            </a:pPr>
            <a:r>
              <a:rPr lang="en-US" dirty="0"/>
              <a:t>Challenges:</a:t>
            </a:r>
          </a:p>
          <a:p>
            <a:pPr marL="514350" indent="-514350">
              <a:lnSpc>
                <a:spcPct val="120000"/>
              </a:lnSpc>
              <a:spcBef>
                <a:spcPts val="0"/>
              </a:spcBef>
              <a:buFont typeface="+mj-lt"/>
              <a:buAutoNum type="arabicPeriod"/>
              <a:defRPr/>
            </a:pPr>
            <a:r>
              <a:rPr lang="en-US" dirty="0">
                <a:solidFill>
                  <a:prstClr val="black"/>
                </a:solidFill>
              </a:rPr>
              <a:t>Ensure proper distribution of licenses to users by role and needs.</a:t>
            </a:r>
          </a:p>
          <a:p>
            <a:pPr marL="514350" indent="-514350">
              <a:lnSpc>
                <a:spcPct val="120000"/>
              </a:lnSpc>
              <a:buFont typeface="+mj-lt"/>
              <a:buAutoNum type="arabicPeriod"/>
              <a:defRPr/>
            </a:pPr>
            <a:r>
              <a:rPr lang="en-US" dirty="0">
                <a:solidFill>
                  <a:prstClr val="black"/>
                </a:solidFill>
              </a:rPr>
              <a:t>Understanding who has access to what reports.</a:t>
            </a:r>
          </a:p>
          <a:p>
            <a:pPr marL="514350" indent="-514350">
              <a:lnSpc>
                <a:spcPct val="120000"/>
              </a:lnSpc>
              <a:buFont typeface="+mj-lt"/>
              <a:buAutoNum type="arabicPeriod"/>
              <a:defRPr/>
            </a:pPr>
            <a:r>
              <a:rPr lang="en-US" dirty="0">
                <a:solidFill>
                  <a:prstClr val="black"/>
                </a:solidFill>
              </a:rPr>
              <a:t>Who has access to the data sources.</a:t>
            </a:r>
          </a:p>
          <a:p>
            <a:pPr marL="514350" indent="-514350">
              <a:lnSpc>
                <a:spcPct val="120000"/>
              </a:lnSpc>
              <a:buFont typeface="+mj-lt"/>
              <a:buAutoNum type="arabicPeriod"/>
              <a:defRPr/>
            </a:pPr>
            <a:r>
              <a:rPr lang="en-US" dirty="0">
                <a:solidFill>
                  <a:prstClr val="black"/>
                </a:solidFill>
              </a:rPr>
              <a:t>Be alerted of violations</a:t>
            </a:r>
          </a:p>
          <a:p>
            <a:pPr marL="514350" indent="-514350">
              <a:buFont typeface="+mj-lt"/>
              <a:buAutoNum type="arabicPeriod"/>
            </a:pPr>
            <a:endParaRPr lang="en-US" dirty="0"/>
          </a:p>
        </p:txBody>
      </p:sp>
      <p:sp>
        <p:nvSpPr>
          <p:cNvPr id="3" name="Title 2">
            <a:extLst>
              <a:ext uri="{FF2B5EF4-FFF2-40B4-BE49-F238E27FC236}">
                <a16:creationId xmlns:a16="http://schemas.microsoft.com/office/drawing/2014/main" id="{4BEF3BCD-0819-4218-BCE7-87A83F38569D}"/>
              </a:ext>
            </a:extLst>
          </p:cNvPr>
          <p:cNvSpPr>
            <a:spLocks noGrp="1"/>
          </p:cNvSpPr>
          <p:nvPr>
            <p:ph type="ctrTitle"/>
          </p:nvPr>
        </p:nvSpPr>
        <p:spPr>
          <a:xfrm>
            <a:off x="838200" y="628386"/>
            <a:ext cx="8924636" cy="837089"/>
          </a:xfrm>
        </p:spPr>
        <p:txBody>
          <a:bodyPr>
            <a:normAutofit/>
          </a:bodyPr>
          <a:lstStyle/>
          <a:p>
            <a:r>
              <a:rPr lang="en-US" dirty="0"/>
              <a:t>Security and License Management</a:t>
            </a:r>
          </a:p>
        </p:txBody>
      </p:sp>
    </p:spTree>
    <p:extLst>
      <p:ext uri="{BB962C8B-B14F-4D97-AF65-F5344CB8AC3E}">
        <p14:creationId xmlns:p14="http://schemas.microsoft.com/office/powerpoint/2010/main" val="2077242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6094105" y="802955"/>
            <a:ext cx="4977976" cy="1454051"/>
          </a:xfrm>
        </p:spPr>
        <p:txBody>
          <a:bodyPr vert="horz" lIns="91440" tIns="45720" rIns="91440" bIns="45720" rtlCol="0" anchor="ctr">
            <a:normAutofit/>
          </a:bodyPr>
          <a:lstStyle/>
          <a:p>
            <a:r>
              <a:rPr lang="en-US" sz="4400">
                <a:solidFill>
                  <a:srgbClr val="000000"/>
                </a:solidFill>
                <a:latin typeface="+mj-lt"/>
              </a:rPr>
              <a:t>About me:</a:t>
            </a:r>
          </a:p>
        </p:txBody>
      </p:sp>
      <p:pic>
        <p:nvPicPr>
          <p:cNvPr id="4" name="Picture 3">
            <a:extLst>
              <a:ext uri="{FF2B5EF4-FFF2-40B4-BE49-F238E27FC236}">
                <a16:creationId xmlns:a16="http://schemas.microsoft.com/office/drawing/2014/main" id="{997B0039-90A7-4906-99E7-A5DD72DCE789}"/>
              </a:ext>
            </a:extLst>
          </p:cNvPr>
          <p:cNvPicPr>
            <a:picLocks noChangeAspect="1"/>
          </p:cNvPicPr>
          <p:nvPr/>
        </p:nvPicPr>
        <p:blipFill rotWithShape="1">
          <a:blip r:embed="rId2">
            <a:alphaModFix/>
            <a:extLst/>
          </a:blip>
          <a:srcRect r="1" b="16269"/>
          <a:stretch/>
        </p:blipFill>
        <p:spPr>
          <a:xfrm>
            <a:off x="20" y="907231"/>
            <a:ext cx="4838021" cy="5063738"/>
          </a:xfrm>
          <a:custGeom>
            <a:avLst/>
            <a:gdLst>
              <a:gd name="connsiteX0" fmla="*/ 2306172 w 4838041"/>
              <a:gd name="connsiteY0" fmla="*/ 0 h 5063738"/>
              <a:gd name="connsiteX1" fmla="*/ 4838041 w 4838041"/>
              <a:gd name="connsiteY1" fmla="*/ 2531869 h 5063738"/>
              <a:gd name="connsiteX2" fmla="*/ 2306172 w 4838041"/>
              <a:gd name="connsiteY2" fmla="*/ 5063738 h 5063738"/>
              <a:gd name="connsiteX3" fmla="*/ 79886 w 4838041"/>
              <a:gd name="connsiteY3" fmla="*/ 3738709 h 5063738"/>
              <a:gd name="connsiteX4" fmla="*/ 0 w 4838041"/>
              <a:gd name="connsiteY4" fmla="*/ 3572876 h 5063738"/>
              <a:gd name="connsiteX5" fmla="*/ 0 w 4838041"/>
              <a:gd name="connsiteY5" fmla="*/ 1490863 h 5063738"/>
              <a:gd name="connsiteX6" fmla="*/ 79886 w 4838041"/>
              <a:gd name="connsiteY6" fmla="*/ 1325030 h 5063738"/>
              <a:gd name="connsiteX7" fmla="*/ 2306172 w 4838041"/>
              <a:gd name="connsiteY7" fmla="*/ 0 h 5063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38041" h="5063738">
                <a:moveTo>
                  <a:pt x="2306172" y="0"/>
                </a:moveTo>
                <a:cubicBezTo>
                  <a:pt x="3704485" y="0"/>
                  <a:pt x="4838041" y="1133556"/>
                  <a:pt x="4838041" y="2531869"/>
                </a:cubicBezTo>
                <a:cubicBezTo>
                  <a:pt x="4838041" y="3930182"/>
                  <a:pt x="3704485" y="5063738"/>
                  <a:pt x="2306172" y="5063738"/>
                </a:cubicBezTo>
                <a:cubicBezTo>
                  <a:pt x="1344832" y="5063738"/>
                  <a:pt x="508631" y="4527956"/>
                  <a:pt x="79886" y="3738709"/>
                </a:cubicBezTo>
                <a:lnTo>
                  <a:pt x="0" y="3572876"/>
                </a:lnTo>
                <a:lnTo>
                  <a:pt x="0" y="1490863"/>
                </a:lnTo>
                <a:lnTo>
                  <a:pt x="79886" y="1325030"/>
                </a:lnTo>
                <a:cubicBezTo>
                  <a:pt x="508631" y="535783"/>
                  <a:pt x="1344832" y="0"/>
                  <a:pt x="2306172" y="0"/>
                </a:cubicBezTo>
                <a:close/>
              </a:path>
            </a:pathLst>
          </a:custGeom>
          <a:effectLst>
            <a:softEdge rad="0"/>
          </a:effectLst>
        </p:spPr>
      </p:pic>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6090574" y="2421682"/>
            <a:ext cx="4977578" cy="3639289"/>
          </a:xfrm>
        </p:spPr>
        <p:txBody>
          <a:bodyPr vert="horz" lIns="91440" tIns="45720" rIns="91440" bIns="45720" rtlCol="0" anchor="ctr">
            <a:normAutofit/>
          </a:bodyPr>
          <a:lstStyle/>
          <a:p>
            <a:r>
              <a:rPr lang="en-US" sz="2000">
                <a:solidFill>
                  <a:srgbClr val="000000"/>
                </a:solidFill>
                <a:latin typeface="+mn-lt"/>
              </a:rPr>
              <a:t>Former CIO – 20+ years in IT</a:t>
            </a:r>
          </a:p>
          <a:p>
            <a:r>
              <a:rPr lang="en-US" sz="2000">
                <a:solidFill>
                  <a:srgbClr val="000000"/>
                </a:solidFill>
                <a:latin typeface="+mn-lt"/>
              </a:rPr>
              <a:t>Worked with Microsoft Data Platform for about 10 years</a:t>
            </a:r>
          </a:p>
          <a:p>
            <a:r>
              <a:rPr lang="en-US" sz="2000">
                <a:solidFill>
                  <a:srgbClr val="000000"/>
                </a:solidFill>
                <a:latin typeface="+mn-lt"/>
              </a:rPr>
              <a:t>Speak, blog, tweet @bizdataviz</a:t>
            </a:r>
          </a:p>
          <a:p>
            <a:r>
              <a:rPr lang="en-US" sz="2000">
                <a:solidFill>
                  <a:srgbClr val="000000"/>
                </a:solidFill>
                <a:latin typeface="+mn-lt"/>
              </a:rPr>
              <a:t>US Army Veteran</a:t>
            </a:r>
          </a:p>
          <a:p>
            <a:r>
              <a:rPr lang="en-US" sz="2000">
                <a:solidFill>
                  <a:srgbClr val="000000"/>
                </a:solidFill>
                <a:latin typeface="+mn-lt"/>
              </a:rPr>
              <a:t>LinkedIn: cseferlis</a:t>
            </a:r>
          </a:p>
          <a:p>
            <a:r>
              <a:rPr lang="en-US" sz="2000">
                <a:solidFill>
                  <a:srgbClr val="000000"/>
                </a:solidFill>
                <a:latin typeface="+mn-lt"/>
              </a:rPr>
              <a:t>blog.pragmaticworks.com </a:t>
            </a:r>
          </a:p>
          <a:p>
            <a:r>
              <a:rPr lang="en-US" sz="2000">
                <a:solidFill>
                  <a:srgbClr val="000000"/>
                </a:solidFill>
                <a:latin typeface="+mn-lt"/>
              </a:rPr>
              <a:t>blog.bizdataviz.com</a:t>
            </a:r>
          </a:p>
          <a:p>
            <a:pPr marL="0"/>
            <a:endParaRPr lang="en-US" sz="2000">
              <a:solidFill>
                <a:srgbClr val="000000"/>
              </a:solidFill>
              <a:latin typeface="+mn-lt"/>
            </a:endParaRPr>
          </a:p>
        </p:txBody>
      </p:sp>
    </p:spTree>
    <p:extLst>
      <p:ext uri="{BB962C8B-B14F-4D97-AF65-F5344CB8AC3E}">
        <p14:creationId xmlns:p14="http://schemas.microsoft.com/office/powerpoint/2010/main" val="24681253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BEF3BCD-0819-4218-BCE7-87A83F38569D}"/>
              </a:ext>
            </a:extLst>
          </p:cNvPr>
          <p:cNvSpPr>
            <a:spLocks noGrp="1"/>
          </p:cNvSpPr>
          <p:nvPr>
            <p:ph type="ctrTitle"/>
          </p:nvPr>
        </p:nvSpPr>
        <p:spPr>
          <a:xfrm>
            <a:off x="762001" y="803325"/>
            <a:ext cx="5314536" cy="1325563"/>
          </a:xfrm>
        </p:spPr>
        <p:txBody>
          <a:bodyPr vert="horz" lIns="91440" tIns="45720" rIns="91440" bIns="45720" rtlCol="0" anchor="ctr">
            <a:normAutofit/>
          </a:bodyPr>
          <a:lstStyle/>
          <a:p>
            <a:r>
              <a:rPr lang="en-US" sz="4400">
                <a:solidFill>
                  <a:schemeClr val="tx1"/>
                </a:solidFill>
                <a:latin typeface="+mj-lt"/>
              </a:rPr>
              <a:t>Data Proliferation and Compliance</a:t>
            </a:r>
          </a:p>
        </p:txBody>
      </p:sp>
      <p:sp>
        <p:nvSpPr>
          <p:cNvPr id="2" name="Content Placeholder 1">
            <a:extLst>
              <a:ext uri="{FF2B5EF4-FFF2-40B4-BE49-F238E27FC236}">
                <a16:creationId xmlns:a16="http://schemas.microsoft.com/office/drawing/2014/main" id="{7D81010E-85B4-45C1-B87A-BD407963F974}"/>
              </a:ext>
            </a:extLst>
          </p:cNvPr>
          <p:cNvSpPr>
            <a:spLocks noGrp="1"/>
          </p:cNvSpPr>
          <p:nvPr>
            <p:ph idx="1"/>
          </p:nvPr>
        </p:nvSpPr>
        <p:spPr>
          <a:xfrm>
            <a:off x="762000" y="2279018"/>
            <a:ext cx="5314543" cy="3375920"/>
          </a:xfrm>
        </p:spPr>
        <p:txBody>
          <a:bodyPr vert="horz" lIns="91440" tIns="45720" rIns="91440" bIns="45720" rtlCol="0" anchor="t">
            <a:normAutofit/>
          </a:bodyPr>
          <a:lstStyle/>
          <a:p>
            <a:pPr marL="0" indent="0">
              <a:buNone/>
            </a:pPr>
            <a:r>
              <a:rPr lang="en-US" dirty="0">
                <a:latin typeface="+mn-lt"/>
              </a:rPr>
              <a:t>Challenges:</a:t>
            </a:r>
          </a:p>
          <a:p>
            <a:pPr marL="514350">
              <a:spcBef>
                <a:spcPts val="0"/>
              </a:spcBef>
              <a:defRPr/>
            </a:pPr>
            <a:r>
              <a:rPr lang="en-US" sz="2400" dirty="0">
                <a:latin typeface="+mn-lt"/>
              </a:rPr>
              <a:t>Knowing who has access to what datasets</a:t>
            </a:r>
          </a:p>
          <a:p>
            <a:pPr marL="514350">
              <a:spcBef>
                <a:spcPts val="0"/>
              </a:spcBef>
              <a:defRPr/>
            </a:pPr>
            <a:r>
              <a:rPr lang="en-US" sz="2400" dirty="0">
                <a:latin typeface="+mn-lt"/>
              </a:rPr>
              <a:t>Widespread dataset duplication across the enterprise</a:t>
            </a:r>
          </a:p>
          <a:p>
            <a:pPr marL="514350">
              <a:spcBef>
                <a:spcPts val="0"/>
              </a:spcBef>
              <a:defRPr/>
            </a:pPr>
            <a:r>
              <a:rPr lang="en-US" sz="2400" dirty="0">
                <a:latin typeface="+mn-lt"/>
              </a:rPr>
              <a:t>Understand what reports have personal / HIPPA data in them </a:t>
            </a:r>
          </a:p>
        </p:txBody>
      </p:sp>
      <p:sp>
        <p:nvSpPr>
          <p:cNvPr id="11" name="Freeform: Shape 8">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E0D8BBE3-DA2B-47D5-B8FB-2903EACC2233}"/>
              </a:ext>
            </a:extLst>
          </p:cNvPr>
          <p:cNvPicPr>
            <a:picLocks noChangeAspect="1"/>
          </p:cNvPicPr>
          <p:nvPr/>
        </p:nvPicPr>
        <p:blipFill rotWithShape="1">
          <a:blip r:embed="rId2"/>
          <a:srcRect l="1761" r="2004" b="-2"/>
          <a:stretch/>
        </p:blipFill>
        <p:spPr>
          <a:xfrm>
            <a:off x="6750141" y="-2"/>
            <a:ext cx="5441859" cy="5654940"/>
          </a:xfrm>
          <a:custGeom>
            <a:avLst/>
            <a:gdLst>
              <a:gd name="connsiteX0" fmla="*/ 1041368 w 5441859"/>
              <a:gd name="connsiteY0" fmla="*/ 0 h 5654940"/>
              <a:gd name="connsiteX1" fmla="*/ 5441859 w 5441859"/>
              <a:gd name="connsiteY1" fmla="*/ 0 h 5654940"/>
              <a:gd name="connsiteX2" fmla="*/ 5441859 w 5441859"/>
              <a:gd name="connsiteY2" fmla="*/ 4820612 h 5654940"/>
              <a:gd name="connsiteX3" fmla="*/ 5285166 w 5441859"/>
              <a:gd name="connsiteY3" fmla="*/ 4957981 h 5654940"/>
              <a:gd name="connsiteX4" fmla="*/ 3267719 w 5441859"/>
              <a:gd name="connsiteY4" fmla="*/ 5654940 h 5654940"/>
              <a:gd name="connsiteX5" fmla="*/ 0 w 5441859"/>
              <a:gd name="connsiteY5" fmla="*/ 2387221 h 5654940"/>
              <a:gd name="connsiteX6" fmla="*/ 957093 w 5441859"/>
              <a:gd name="connsiteY6" fmla="*/ 76595 h 565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extLst>
      <p:ext uri="{BB962C8B-B14F-4D97-AF65-F5344CB8AC3E}">
        <p14:creationId xmlns:p14="http://schemas.microsoft.com/office/powerpoint/2010/main" val="955250148"/>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472530" cy="3918857"/>
          </a:xfrm>
        </p:spPr>
        <p:txBody>
          <a:bodyPr/>
          <a:lstStyle/>
          <a:p>
            <a:pPr>
              <a:buFont typeface="Wingdings" pitchFamily="2" charset="2"/>
              <a:buChar char="§"/>
            </a:pPr>
            <a:r>
              <a:rPr lang="en-US" dirty="0"/>
              <a:t>Reviewing report usage patterns</a:t>
            </a:r>
          </a:p>
          <a:p>
            <a:pPr>
              <a:buFont typeface="Wingdings" pitchFamily="2" charset="2"/>
              <a:buChar char="§"/>
            </a:pPr>
            <a:r>
              <a:rPr lang="en-US" dirty="0"/>
              <a:t>Ensuring data balances</a:t>
            </a:r>
          </a:p>
          <a:p>
            <a:pPr>
              <a:buFont typeface="Wingdings" pitchFamily="2" charset="2"/>
              <a:buChar char="§"/>
            </a:pPr>
            <a:r>
              <a:rPr lang="en-US" dirty="0"/>
              <a:t>Monitoring security for reports and data</a:t>
            </a:r>
          </a:p>
          <a:p>
            <a:pPr>
              <a:buFont typeface="Wingdings" pitchFamily="2" charset="2"/>
              <a:buChar char="§"/>
            </a:pPr>
            <a:r>
              <a:rPr lang="en-US" dirty="0"/>
              <a:t>Monitoring licenses extended and being used</a:t>
            </a:r>
          </a:p>
          <a:p>
            <a:pPr>
              <a:buFont typeface="Wingdings" pitchFamily="2" charset="2"/>
              <a:buChar char="§"/>
            </a:pPr>
            <a:r>
              <a:rPr lang="en-US" dirty="0"/>
              <a:t>Eliminating data duplication</a:t>
            </a:r>
          </a:p>
          <a:p>
            <a:pPr>
              <a:buFont typeface="Wingdings" pitchFamily="2" charset="2"/>
              <a:buChar char="§"/>
            </a:pPr>
            <a:r>
              <a:rPr lang="en-US" dirty="0"/>
              <a:t>Checking capacity status and refresh times</a:t>
            </a:r>
          </a:p>
          <a:p>
            <a:pPr marL="0" indent="0">
              <a:buNone/>
            </a:pPr>
            <a:endParaRPr lang="en-US" sz="18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472530" cy="837089"/>
          </a:xfrm>
        </p:spPr>
        <p:txBody>
          <a:bodyPr>
            <a:normAutofit fontScale="90000"/>
          </a:bodyPr>
          <a:lstStyle/>
          <a:p>
            <a:r>
              <a:rPr lang="en-US" dirty="0"/>
              <a:t>Power BI Tenant Metadata Considerations</a:t>
            </a:r>
          </a:p>
        </p:txBody>
      </p:sp>
    </p:spTree>
    <p:extLst>
      <p:ext uri="{BB962C8B-B14F-4D97-AF65-F5344CB8AC3E}">
        <p14:creationId xmlns:p14="http://schemas.microsoft.com/office/powerpoint/2010/main" val="2981431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472530" cy="3918857"/>
          </a:xfrm>
        </p:spPr>
        <p:txBody>
          <a:bodyPr/>
          <a:lstStyle/>
          <a:p>
            <a:pPr>
              <a:buFont typeface="Wingdings" panose="05000000000000000000" pitchFamily="2" charset="2"/>
              <a:buChar char="§"/>
            </a:pPr>
            <a:r>
              <a:rPr lang="en-US" dirty="0"/>
              <a:t>Log in to your Power BI Admin Portal to review information about:</a:t>
            </a:r>
          </a:p>
          <a:p>
            <a:pPr lvl="1">
              <a:buFont typeface="Wingdings" panose="05000000000000000000" pitchFamily="2" charset="2"/>
              <a:buChar char="§"/>
            </a:pPr>
            <a:r>
              <a:rPr lang="en-US" dirty="0"/>
              <a:t>Users</a:t>
            </a:r>
          </a:p>
          <a:p>
            <a:pPr lvl="1">
              <a:buFont typeface="Wingdings" panose="05000000000000000000" pitchFamily="2" charset="2"/>
              <a:buChar char="§"/>
            </a:pPr>
            <a:r>
              <a:rPr lang="en-US" dirty="0"/>
              <a:t>Global Tenant Settings</a:t>
            </a:r>
          </a:p>
          <a:p>
            <a:pPr lvl="1">
              <a:buFont typeface="Wingdings" panose="05000000000000000000" pitchFamily="2" charset="2"/>
              <a:buChar char="§"/>
            </a:pPr>
            <a:r>
              <a:rPr lang="en-US" dirty="0"/>
              <a:t>Capacity Settings (Premium or Pro)</a:t>
            </a:r>
          </a:p>
          <a:p>
            <a:pPr lvl="2">
              <a:buFont typeface="Wingdings" panose="05000000000000000000" pitchFamily="2" charset="2"/>
              <a:buChar char="§"/>
            </a:pPr>
            <a:r>
              <a:rPr lang="en-US" dirty="0"/>
              <a:t>Premium offers breakdown of CPU and memory Usage</a:t>
            </a:r>
          </a:p>
          <a:p>
            <a:pPr lvl="1">
              <a:buFont typeface="Wingdings" panose="05000000000000000000" pitchFamily="2" charset="2"/>
              <a:buChar char="§"/>
            </a:pPr>
            <a:r>
              <a:rPr lang="en-US" dirty="0"/>
              <a:t>Dataflow Storage (preview)</a:t>
            </a:r>
          </a:p>
          <a:p>
            <a:pPr lvl="2">
              <a:buFont typeface="Wingdings" panose="05000000000000000000" pitchFamily="2" charset="2"/>
              <a:buChar char="§"/>
            </a:pPr>
            <a:r>
              <a:rPr lang="en-US" dirty="0"/>
              <a:t>Use ADLS Gen2!</a:t>
            </a:r>
          </a:p>
          <a:p>
            <a:pPr lvl="2">
              <a:buFont typeface="Wingdings" panose="05000000000000000000" pitchFamily="2" charset="2"/>
              <a:buChar char="§"/>
            </a:pPr>
            <a:r>
              <a:rPr lang="en-US" dirty="0">
                <a:hlinkClick r:id="rId2"/>
              </a:rPr>
              <a:t>https://docs.microsoft.com/en-us/power-bi/service-dataflows-azure-data-lake-integration</a:t>
            </a:r>
            <a:endParaRPr lang="en-US" dirty="0"/>
          </a:p>
          <a:p>
            <a:pPr marL="0" indent="0">
              <a:buNone/>
            </a:pPr>
            <a:endParaRPr lang="en-US" sz="1800" dirty="0">
              <a:solidFill>
                <a:schemeClr val="tx1">
                  <a:lumMod val="75000"/>
                  <a:lumOff val="25000"/>
                </a:schemeClr>
              </a:solidFill>
              <a:latin typeface="AvantGarde Bk BT Book" panose="020B0402020202020204" pitchFamily="34" charset="0"/>
            </a:endParaRPr>
          </a:p>
          <a:p>
            <a:pPr marL="0" indent="0">
              <a:buNone/>
            </a:pPr>
            <a:r>
              <a:rPr lang="en-US" dirty="0">
                <a:solidFill>
                  <a:schemeClr val="tx1">
                    <a:lumMod val="75000"/>
                    <a:lumOff val="25000"/>
                  </a:schemeClr>
                </a:solidFill>
                <a:hlinkClick r:id="rId3"/>
              </a:rPr>
              <a:t>https://docs.microsoft.com/en-us/power-bi/service-admin-portal</a:t>
            </a:r>
            <a:endParaRPr lang="en-US" dirty="0">
              <a:solidFill>
                <a:schemeClr val="tx1">
                  <a:lumMod val="75000"/>
                  <a:lumOff val="25000"/>
                </a:schemeClr>
              </a:solidFill>
            </a:endParaRPr>
          </a:p>
          <a:p>
            <a:pPr marL="0" indent="0">
              <a:buNone/>
            </a:pPr>
            <a:endParaRPr lang="en-US" sz="18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472530" cy="837089"/>
          </a:xfrm>
        </p:spPr>
        <p:txBody>
          <a:bodyPr>
            <a:normAutofit/>
          </a:bodyPr>
          <a:lstStyle/>
          <a:p>
            <a:r>
              <a:rPr lang="en-US" dirty="0"/>
              <a:t>Power BI Usage Metrics</a:t>
            </a:r>
          </a:p>
        </p:txBody>
      </p:sp>
    </p:spTree>
    <p:extLst>
      <p:ext uri="{BB962C8B-B14F-4D97-AF65-F5344CB8AC3E}">
        <p14:creationId xmlns:p14="http://schemas.microsoft.com/office/powerpoint/2010/main" val="17664675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472530" cy="837089"/>
          </a:xfrm>
        </p:spPr>
        <p:txBody>
          <a:bodyPr>
            <a:normAutofit/>
          </a:bodyPr>
          <a:lstStyle/>
          <a:p>
            <a:r>
              <a:rPr lang="en-US" dirty="0"/>
              <a:t>Power BI Tenant Metrics</a:t>
            </a:r>
          </a:p>
        </p:txBody>
      </p:sp>
      <p:pic>
        <p:nvPicPr>
          <p:cNvPr id="6" name="Picture 5">
            <a:extLst>
              <a:ext uri="{FF2B5EF4-FFF2-40B4-BE49-F238E27FC236}">
                <a16:creationId xmlns:a16="http://schemas.microsoft.com/office/drawing/2014/main" id="{11119441-7A04-44A6-B766-2F1A62886FA9}"/>
              </a:ext>
            </a:extLst>
          </p:cNvPr>
          <p:cNvPicPr/>
          <p:nvPr/>
        </p:nvPicPr>
        <p:blipFill>
          <a:blip r:embed="rId2"/>
          <a:stretch>
            <a:fillRect/>
          </a:stretch>
        </p:blipFill>
        <p:spPr>
          <a:xfrm>
            <a:off x="2464904" y="1465475"/>
            <a:ext cx="7394713" cy="4478125"/>
          </a:xfrm>
          <a:prstGeom prst="rect">
            <a:avLst/>
          </a:prstGeom>
        </p:spPr>
      </p:pic>
    </p:spTree>
    <p:extLst>
      <p:ext uri="{BB962C8B-B14F-4D97-AF65-F5344CB8AC3E}">
        <p14:creationId xmlns:p14="http://schemas.microsoft.com/office/powerpoint/2010/main" val="7326741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472530" cy="837089"/>
          </a:xfrm>
        </p:spPr>
        <p:txBody>
          <a:bodyPr>
            <a:normAutofit/>
          </a:bodyPr>
          <a:lstStyle/>
          <a:p>
            <a:r>
              <a:rPr lang="en-US" dirty="0"/>
              <a:t>Power BI Tenant Metrics</a:t>
            </a:r>
          </a:p>
        </p:txBody>
      </p:sp>
      <p:pic>
        <p:nvPicPr>
          <p:cNvPr id="4" name="Picture 3">
            <a:extLst>
              <a:ext uri="{FF2B5EF4-FFF2-40B4-BE49-F238E27FC236}">
                <a16:creationId xmlns:a16="http://schemas.microsoft.com/office/drawing/2014/main" id="{5B3BEADA-A716-4E2C-A512-90F6EBBBD469}"/>
              </a:ext>
            </a:extLst>
          </p:cNvPr>
          <p:cNvPicPr/>
          <p:nvPr/>
        </p:nvPicPr>
        <p:blipFill>
          <a:blip r:embed="rId2"/>
          <a:stretch>
            <a:fillRect/>
          </a:stretch>
        </p:blipFill>
        <p:spPr>
          <a:xfrm>
            <a:off x="2176670" y="1395412"/>
            <a:ext cx="6728791" cy="5353258"/>
          </a:xfrm>
          <a:prstGeom prst="rect">
            <a:avLst/>
          </a:prstGeom>
        </p:spPr>
      </p:pic>
    </p:spTree>
    <p:extLst>
      <p:ext uri="{BB962C8B-B14F-4D97-AF65-F5344CB8AC3E}">
        <p14:creationId xmlns:p14="http://schemas.microsoft.com/office/powerpoint/2010/main" val="39219300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472530" cy="3918857"/>
          </a:xfrm>
        </p:spPr>
        <p:txBody>
          <a:bodyPr/>
          <a:lstStyle/>
          <a:p>
            <a:pPr>
              <a:buFont typeface="Wingdings" pitchFamily="2" charset="2"/>
              <a:buChar char="§"/>
            </a:pPr>
            <a:r>
              <a:rPr lang="en-US" dirty="0"/>
              <a:t>Office 365 Audit Logs (in the O365 portal):</a:t>
            </a:r>
          </a:p>
          <a:p>
            <a:pPr lvl="1">
              <a:buFont typeface="Wingdings" pitchFamily="2" charset="2"/>
              <a:buChar char="§"/>
            </a:pPr>
            <a:r>
              <a:rPr lang="en-US" dirty="0"/>
              <a:t>Get access to the logs and download them</a:t>
            </a:r>
          </a:p>
          <a:p>
            <a:pPr lvl="1">
              <a:buFont typeface="Wingdings" pitchFamily="2" charset="2"/>
              <a:buChar char="§"/>
            </a:pPr>
            <a:r>
              <a:rPr lang="en-US" dirty="0"/>
              <a:t>Search for only </a:t>
            </a:r>
            <a:r>
              <a:rPr lang="en-US" dirty="0" err="1"/>
              <a:t>PowerBI</a:t>
            </a:r>
            <a:r>
              <a:rPr lang="en-US" dirty="0"/>
              <a:t> Activities</a:t>
            </a:r>
          </a:p>
          <a:p>
            <a:pPr lvl="1">
              <a:buFont typeface="Wingdings" pitchFamily="2" charset="2"/>
              <a:buChar char="§"/>
            </a:pPr>
            <a:r>
              <a:rPr lang="en-US" dirty="0"/>
              <a:t>Review or Export the data for further analysis</a:t>
            </a:r>
          </a:p>
          <a:p>
            <a:pPr lvl="1">
              <a:buFont typeface="Wingdings" pitchFamily="2" charset="2"/>
              <a:buChar char="§"/>
            </a:pPr>
            <a:r>
              <a:rPr lang="en-US" dirty="0"/>
              <a:t>Over 70 Power BI events are captured</a:t>
            </a:r>
          </a:p>
          <a:p>
            <a:pPr>
              <a:buFont typeface="Wingdings" pitchFamily="2" charset="2"/>
              <a:buChar char="§"/>
            </a:pPr>
            <a:r>
              <a:rPr lang="en-US" dirty="0"/>
              <a:t>Use PowerShell to export and search audit logs</a:t>
            </a:r>
          </a:p>
          <a:p>
            <a:pPr lvl="1">
              <a:buFont typeface="Wingdings" pitchFamily="2" charset="2"/>
              <a:buChar char="§"/>
            </a:pPr>
            <a:r>
              <a:rPr lang="en-US" dirty="0"/>
              <a:t>Many parameters and operations to work with</a:t>
            </a:r>
          </a:p>
          <a:p>
            <a:pPr>
              <a:buFont typeface="Wingdings" pitchFamily="2" charset="2"/>
              <a:buChar char="§"/>
            </a:pPr>
            <a:r>
              <a:rPr lang="en-US" dirty="0"/>
              <a:t>API call from within Power BI in JSON format – but only gives 7 days</a:t>
            </a:r>
          </a:p>
          <a:p>
            <a:pPr marL="0" indent="0">
              <a:buNone/>
            </a:pPr>
            <a:endParaRPr lang="en-US" dirty="0"/>
          </a:p>
          <a:p>
            <a:pPr marL="0" indent="0">
              <a:buNone/>
            </a:pPr>
            <a:r>
              <a:rPr lang="en-US" dirty="0"/>
              <a:t>https://docs.microsoft.com/en-us/power-bi/service-admin-auditing</a:t>
            </a:r>
          </a:p>
          <a:p>
            <a:pPr lvl="1">
              <a:buFont typeface="Wingdings" pitchFamily="2" charset="2"/>
              <a:buChar char="§"/>
            </a:pPr>
            <a:endParaRPr lang="en-US" dirty="0"/>
          </a:p>
          <a:p>
            <a:pPr>
              <a:buFont typeface="Wingdings" pitchFamily="2" charset="2"/>
              <a:buChar char="§"/>
            </a:pPr>
            <a:endParaRPr lang="en-US" dirty="0"/>
          </a:p>
          <a:p>
            <a:pPr marL="0" indent="0">
              <a:buNone/>
            </a:pPr>
            <a:endParaRPr lang="en-US" sz="18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472530" cy="837089"/>
          </a:xfrm>
        </p:spPr>
        <p:txBody>
          <a:bodyPr>
            <a:normAutofit/>
          </a:bodyPr>
          <a:lstStyle/>
          <a:p>
            <a:r>
              <a:rPr lang="en-US" dirty="0"/>
              <a:t>Getting Your Security Audit Logs</a:t>
            </a:r>
          </a:p>
        </p:txBody>
      </p:sp>
    </p:spTree>
    <p:extLst>
      <p:ext uri="{BB962C8B-B14F-4D97-AF65-F5344CB8AC3E}">
        <p14:creationId xmlns:p14="http://schemas.microsoft.com/office/powerpoint/2010/main" val="5298063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472530" cy="3918857"/>
          </a:xfrm>
        </p:spPr>
        <p:txBody>
          <a:bodyPr/>
          <a:lstStyle/>
          <a:p>
            <a:pPr>
              <a:buFont typeface="Wingdings" panose="05000000000000000000" pitchFamily="2" charset="2"/>
              <a:buChar char="§"/>
            </a:pPr>
            <a:r>
              <a:rPr lang="en-US" dirty="0"/>
              <a:t>Log in to your Microsoft 365 Tenant</a:t>
            </a:r>
          </a:p>
          <a:p>
            <a:pPr>
              <a:buFont typeface="Wingdings" panose="05000000000000000000" pitchFamily="2" charset="2"/>
              <a:buChar char="§"/>
            </a:pPr>
            <a:r>
              <a:rPr lang="en-US" dirty="0"/>
              <a:t>Check the Service Health Specifying Power BI </a:t>
            </a:r>
          </a:p>
          <a:p>
            <a:pPr>
              <a:buFont typeface="Wingdings" panose="05000000000000000000" pitchFamily="2" charset="2"/>
              <a:buChar char="§"/>
            </a:pPr>
            <a:r>
              <a:rPr lang="en-US" dirty="0"/>
              <a:t>Review details of advisories or adverse health conditions</a:t>
            </a:r>
          </a:p>
          <a:p>
            <a:endParaRPr lang="en-US" dirty="0"/>
          </a:p>
          <a:p>
            <a:pPr marL="0" indent="0">
              <a:buNone/>
            </a:pPr>
            <a:r>
              <a:rPr lang="en-US" dirty="0"/>
              <a:t>https://docs.microsoft.com/en-us/power-bi/service-admin-health</a:t>
            </a:r>
          </a:p>
          <a:p>
            <a:pPr>
              <a:buFont typeface="Wingdings" pitchFamily="2" charset="2"/>
              <a:buChar char="§"/>
            </a:pPr>
            <a:endParaRPr lang="en-US" dirty="0"/>
          </a:p>
          <a:p>
            <a:pPr marL="0" indent="0">
              <a:buNone/>
            </a:pPr>
            <a:endParaRPr lang="en-US" sz="1800" dirty="0">
              <a:solidFill>
                <a:schemeClr val="tx1">
                  <a:lumMod val="75000"/>
                  <a:lumOff val="25000"/>
                </a:schemeClr>
              </a:solidFill>
              <a:latin typeface="AvantGarde Bk BT Book" panose="020B0402020202020204" pitchFamily="34" charset="0"/>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472530" cy="837089"/>
          </a:xfrm>
        </p:spPr>
        <p:txBody>
          <a:bodyPr>
            <a:normAutofit/>
          </a:bodyPr>
          <a:lstStyle/>
          <a:p>
            <a:r>
              <a:rPr lang="en-US" dirty="0"/>
              <a:t>Tracking Power BI Service Health</a:t>
            </a:r>
          </a:p>
        </p:txBody>
      </p:sp>
    </p:spTree>
    <p:extLst>
      <p:ext uri="{BB962C8B-B14F-4D97-AF65-F5344CB8AC3E}">
        <p14:creationId xmlns:p14="http://schemas.microsoft.com/office/powerpoint/2010/main" val="247100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660849"/>
            <a:ext cx="10472530" cy="3918857"/>
          </a:xfrm>
        </p:spPr>
        <p:txBody>
          <a:bodyPr/>
          <a:lstStyle/>
          <a:p>
            <a:pPr>
              <a:buFont typeface="Wingdings" pitchFamily="2" charset="2"/>
              <a:buChar char="§"/>
            </a:pPr>
            <a:r>
              <a:rPr lang="en-US" dirty="0"/>
              <a:t>Data Module</a:t>
            </a:r>
          </a:p>
          <a:p>
            <a:pPr lvl="1">
              <a:buFont typeface="Wingdings" pitchFamily="2" charset="2"/>
              <a:buChar char="§"/>
            </a:pPr>
            <a:r>
              <a:rPr lang="en-US" dirty="0" err="1"/>
              <a:t>PowerBIDatasource</a:t>
            </a:r>
            <a:endParaRPr lang="en-US" sz="1800" dirty="0">
              <a:solidFill>
                <a:schemeClr val="tx1">
                  <a:lumMod val="75000"/>
                  <a:lumOff val="25000"/>
                </a:schemeClr>
              </a:solidFill>
            </a:endParaRPr>
          </a:p>
          <a:p>
            <a:pPr lvl="1">
              <a:buFont typeface="Wingdings" pitchFamily="2" charset="2"/>
              <a:buChar char="§"/>
            </a:pPr>
            <a:r>
              <a:rPr lang="en-US" dirty="0" err="1"/>
              <a:t>PowerBIDataset</a:t>
            </a:r>
            <a:endParaRPr lang="en-US" dirty="0"/>
          </a:p>
          <a:p>
            <a:pPr lvl="1">
              <a:buFont typeface="Wingdings" pitchFamily="2" charset="2"/>
              <a:buChar char="§"/>
            </a:pPr>
            <a:r>
              <a:rPr lang="en-US" dirty="0" err="1"/>
              <a:t>PowerBITable</a:t>
            </a:r>
            <a:endParaRPr lang="en-US" dirty="0"/>
          </a:p>
          <a:p>
            <a:pPr lvl="1">
              <a:buFont typeface="Wingdings" pitchFamily="2" charset="2"/>
              <a:buChar char="§"/>
            </a:pPr>
            <a:r>
              <a:rPr lang="en-US" dirty="0" err="1"/>
              <a:t>PowerBIRow</a:t>
            </a:r>
            <a:endParaRPr lang="en-US" dirty="0"/>
          </a:p>
          <a:p>
            <a:pPr lvl="1">
              <a:buFont typeface="Wingdings" pitchFamily="2" charset="2"/>
              <a:buChar char="§"/>
            </a:pPr>
            <a:r>
              <a:rPr lang="en-US" dirty="0" err="1"/>
              <a:t>PowerBIColumn</a:t>
            </a:r>
            <a:endParaRPr lang="en-US" dirty="0"/>
          </a:p>
          <a:p>
            <a:r>
              <a:rPr lang="en-US" dirty="0">
                <a:solidFill>
                  <a:schemeClr val="tx1">
                    <a:lumMod val="75000"/>
                    <a:lumOff val="25000"/>
                  </a:schemeClr>
                </a:solidFill>
                <a:latin typeface="AvantGarde Bk BT Book" panose="020B0402020202020204" pitchFamily="34" charset="0"/>
              </a:rPr>
              <a:t>Profile Module – </a:t>
            </a:r>
            <a:r>
              <a:rPr lang="en-US" dirty="0" err="1">
                <a:solidFill>
                  <a:schemeClr val="tx1">
                    <a:lumMod val="75000"/>
                    <a:lumOff val="25000"/>
                  </a:schemeClr>
                </a:solidFill>
                <a:latin typeface="AvantGarde Bk BT Book" panose="020B0402020202020204" pitchFamily="34" charset="0"/>
              </a:rPr>
              <a:t>PowerBIServiceAccount</a:t>
            </a:r>
            <a:r>
              <a:rPr lang="en-US" dirty="0">
                <a:solidFill>
                  <a:schemeClr val="tx1">
                    <a:lumMod val="75000"/>
                    <a:lumOff val="25000"/>
                  </a:schemeClr>
                </a:solidFill>
              </a:rPr>
              <a:t>, </a:t>
            </a:r>
            <a:r>
              <a:rPr lang="en-US" dirty="0" err="1">
                <a:solidFill>
                  <a:schemeClr val="tx1">
                    <a:lumMod val="75000"/>
                    <a:lumOff val="25000"/>
                  </a:schemeClr>
                </a:solidFill>
              </a:rPr>
              <a:t>PowerBIAccessToken</a:t>
            </a:r>
            <a:r>
              <a:rPr lang="en-US" dirty="0">
                <a:solidFill>
                  <a:schemeClr val="tx1">
                    <a:lumMod val="75000"/>
                    <a:lumOff val="25000"/>
                  </a:schemeClr>
                </a:solidFill>
              </a:rPr>
              <a:t>, </a:t>
            </a:r>
            <a:r>
              <a:rPr lang="en-US" dirty="0" err="1">
                <a:solidFill>
                  <a:schemeClr val="tx1">
                    <a:lumMod val="75000"/>
                    <a:lumOff val="25000"/>
                  </a:schemeClr>
                </a:solidFill>
              </a:rPr>
              <a:t>PowerBIRestMethod</a:t>
            </a:r>
            <a:r>
              <a:rPr lang="en-US" dirty="0">
                <a:solidFill>
                  <a:schemeClr val="tx1">
                    <a:lumMod val="75000"/>
                    <a:lumOff val="25000"/>
                  </a:schemeClr>
                </a:solidFill>
              </a:rPr>
              <a:t>, </a:t>
            </a:r>
            <a:r>
              <a:rPr lang="en-US" dirty="0" err="1">
                <a:solidFill>
                  <a:schemeClr val="tx1">
                    <a:lumMod val="75000"/>
                    <a:lumOff val="25000"/>
                  </a:schemeClr>
                </a:solidFill>
              </a:rPr>
              <a:t>PowerBIError</a:t>
            </a:r>
            <a:endParaRPr lang="en-US" dirty="0">
              <a:solidFill>
                <a:schemeClr val="tx1">
                  <a:lumMod val="75000"/>
                  <a:lumOff val="25000"/>
                </a:schemeClr>
              </a:solidFill>
            </a:endParaRPr>
          </a:p>
          <a:p>
            <a:r>
              <a:rPr lang="en-US" dirty="0">
                <a:solidFill>
                  <a:schemeClr val="tx1">
                    <a:lumMod val="75000"/>
                    <a:lumOff val="25000"/>
                  </a:schemeClr>
                </a:solidFill>
                <a:latin typeface="AvantGarde Bk BT Book" panose="020B0402020202020204" pitchFamily="34" charset="0"/>
              </a:rPr>
              <a:t>Reports Module – </a:t>
            </a:r>
            <a:r>
              <a:rPr lang="en-US" dirty="0" err="1">
                <a:solidFill>
                  <a:schemeClr val="tx1">
                    <a:lumMod val="75000"/>
                    <a:lumOff val="25000"/>
                  </a:schemeClr>
                </a:solidFill>
                <a:latin typeface="AvantGarde Bk BT Book" panose="020B0402020202020204" pitchFamily="34" charset="0"/>
              </a:rPr>
              <a:t>PowerBIReport</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PowerBITile</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PowerBIDashboard</a:t>
            </a:r>
            <a:r>
              <a:rPr lang="en-US" dirty="0">
                <a:solidFill>
                  <a:schemeClr val="tx1">
                    <a:lumMod val="75000"/>
                    <a:lumOff val="25000"/>
                  </a:schemeClr>
                </a:solidFill>
                <a:latin typeface="AvantGarde Bk BT Book" panose="020B0402020202020204" pitchFamily="34" charset="0"/>
              </a:rPr>
              <a:t>, </a:t>
            </a:r>
            <a:r>
              <a:rPr lang="en-US" dirty="0" err="1">
                <a:solidFill>
                  <a:schemeClr val="tx1">
                    <a:lumMod val="75000"/>
                    <a:lumOff val="25000"/>
                  </a:schemeClr>
                </a:solidFill>
                <a:latin typeface="AvantGarde Bk BT Book" panose="020B0402020202020204" pitchFamily="34" charset="0"/>
              </a:rPr>
              <a:t>PowerBIImport</a:t>
            </a:r>
            <a:endParaRPr lang="en-US" sz="1800" dirty="0">
              <a:solidFill>
                <a:schemeClr val="tx1">
                  <a:lumMod val="75000"/>
                  <a:lumOff val="25000"/>
                </a:schemeClr>
              </a:solidFill>
            </a:endParaRPr>
          </a:p>
          <a:p>
            <a:pPr marL="0" indent="0">
              <a:buNone/>
            </a:pPr>
            <a:r>
              <a:rPr lang="en-US" sz="2000" dirty="0">
                <a:solidFill>
                  <a:schemeClr val="tx1">
                    <a:lumMod val="75000"/>
                    <a:lumOff val="25000"/>
                  </a:schemeClr>
                </a:solidFill>
                <a:hlinkClick r:id="rId2"/>
              </a:rPr>
              <a:t>https://docs.microsoft.com/en-us/powershell/power-bi/overview?view=powerbi-ps</a:t>
            </a:r>
            <a:endParaRPr lang="en-US" sz="2000" dirty="0">
              <a:solidFill>
                <a:schemeClr val="tx1">
                  <a:lumMod val="75000"/>
                  <a:lumOff val="25000"/>
                </a:schemeClr>
              </a:solidFill>
            </a:endParaRPr>
          </a:p>
          <a:p>
            <a:pPr marL="0" indent="0">
              <a:buNone/>
            </a:pPr>
            <a:endParaRPr lang="en-US" sz="1800" dirty="0">
              <a:solidFill>
                <a:schemeClr val="tx1">
                  <a:lumMod val="75000"/>
                  <a:lumOff val="25000"/>
                </a:schemeClr>
              </a:solidFill>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472530" cy="837089"/>
          </a:xfrm>
        </p:spPr>
        <p:txBody>
          <a:bodyPr>
            <a:normAutofit/>
          </a:bodyPr>
          <a:lstStyle/>
          <a:p>
            <a:r>
              <a:rPr lang="en-US" dirty="0"/>
              <a:t>Management with PowerShell</a:t>
            </a:r>
          </a:p>
        </p:txBody>
      </p:sp>
    </p:spTree>
    <p:extLst>
      <p:ext uri="{BB962C8B-B14F-4D97-AF65-F5344CB8AC3E}">
        <p14:creationId xmlns:p14="http://schemas.microsoft.com/office/powerpoint/2010/main" val="27538226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9E2BC0-D6C5-174A-A987-55995FB56361}"/>
              </a:ext>
            </a:extLst>
          </p:cNvPr>
          <p:cNvSpPr>
            <a:spLocks noGrp="1"/>
          </p:cNvSpPr>
          <p:nvPr>
            <p:ph type="ctrTitle"/>
          </p:nvPr>
        </p:nvSpPr>
        <p:spPr>
          <a:xfrm>
            <a:off x="838200" y="403720"/>
            <a:ext cx="10029669" cy="837089"/>
          </a:xfrm>
        </p:spPr>
        <p:txBody>
          <a:bodyPr>
            <a:noAutofit/>
          </a:bodyPr>
          <a:lstStyle/>
          <a:p>
            <a:r>
              <a:rPr lang="en-US" sz="3600" dirty="0"/>
              <a:t>Power BI: Total Support Requires Collaboration</a:t>
            </a:r>
          </a:p>
        </p:txBody>
      </p:sp>
      <p:grpSp>
        <p:nvGrpSpPr>
          <p:cNvPr id="77" name="Group 76">
            <a:extLst>
              <a:ext uri="{FF2B5EF4-FFF2-40B4-BE49-F238E27FC236}">
                <a16:creationId xmlns:a16="http://schemas.microsoft.com/office/drawing/2014/main" id="{DE4D4D37-EFDF-644B-BE67-65F96C90CB79}"/>
              </a:ext>
            </a:extLst>
          </p:cNvPr>
          <p:cNvGrpSpPr/>
          <p:nvPr/>
        </p:nvGrpSpPr>
        <p:grpSpPr>
          <a:xfrm>
            <a:off x="246142" y="1438079"/>
            <a:ext cx="11699716" cy="4251665"/>
            <a:chOff x="201122" y="1399944"/>
            <a:chExt cx="11699716" cy="4251665"/>
          </a:xfrm>
        </p:grpSpPr>
        <p:sp>
          <p:nvSpPr>
            <p:cNvPr id="4" name="Rectangle 3">
              <a:extLst>
                <a:ext uri="{FF2B5EF4-FFF2-40B4-BE49-F238E27FC236}">
                  <a16:creationId xmlns:a16="http://schemas.microsoft.com/office/drawing/2014/main" id="{4C7E9926-8973-064B-A3D9-817DF82125F1}"/>
                </a:ext>
              </a:extLst>
            </p:cNvPr>
            <p:cNvSpPr/>
            <p:nvPr/>
          </p:nvSpPr>
          <p:spPr>
            <a:xfrm>
              <a:off x="201122"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76F99E2E-34D2-A641-8B9F-F200163D0134}"/>
                </a:ext>
              </a:extLst>
            </p:cNvPr>
            <p:cNvSpPr/>
            <p:nvPr/>
          </p:nvSpPr>
          <p:spPr>
            <a:xfrm>
              <a:off x="201122"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65CE185A-9BA5-6F49-B2F1-29DCEFB76EA0}"/>
                </a:ext>
              </a:extLst>
            </p:cNvPr>
            <p:cNvSpPr/>
            <p:nvPr/>
          </p:nvSpPr>
          <p:spPr>
            <a:xfrm>
              <a:off x="201122"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Office 365 Admin</a:t>
              </a:r>
            </a:p>
          </p:txBody>
        </p:sp>
        <p:sp>
          <p:nvSpPr>
            <p:cNvPr id="7" name="Rectangle 6">
              <a:extLst>
                <a:ext uri="{FF2B5EF4-FFF2-40B4-BE49-F238E27FC236}">
                  <a16:creationId xmlns:a16="http://schemas.microsoft.com/office/drawing/2014/main" id="{EF5FCB54-B587-174C-925B-F6DC330BD17B}"/>
                </a:ext>
              </a:extLst>
            </p:cNvPr>
            <p:cNvSpPr/>
            <p:nvPr/>
          </p:nvSpPr>
          <p:spPr>
            <a:xfrm>
              <a:off x="1879451"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4C933C6-E682-5A4E-9ED3-C3B938BF82FB}"/>
                </a:ext>
              </a:extLst>
            </p:cNvPr>
            <p:cNvSpPr/>
            <p:nvPr/>
          </p:nvSpPr>
          <p:spPr>
            <a:xfrm>
              <a:off x="1879451"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CEF7272F-671F-C740-B769-E9F8D2CD4745}"/>
                </a:ext>
              </a:extLst>
            </p:cNvPr>
            <p:cNvSpPr/>
            <p:nvPr/>
          </p:nvSpPr>
          <p:spPr>
            <a:xfrm>
              <a:off x="1879451"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Power BI</a:t>
              </a:r>
            </a:p>
            <a:p>
              <a:pPr lvl="0" algn="ctr"/>
              <a:r>
                <a:rPr lang="en-US" dirty="0">
                  <a:solidFill>
                    <a:schemeClr val="bg1"/>
                  </a:solidFill>
                  <a:latin typeface="AvantGarde Bk BT Book" panose="020B0402020202020204" pitchFamily="34" charset="0"/>
                </a:rPr>
                <a:t>Admin</a:t>
              </a:r>
            </a:p>
          </p:txBody>
        </p:sp>
        <p:sp>
          <p:nvSpPr>
            <p:cNvPr id="13" name="Rectangle 12">
              <a:extLst>
                <a:ext uri="{FF2B5EF4-FFF2-40B4-BE49-F238E27FC236}">
                  <a16:creationId xmlns:a16="http://schemas.microsoft.com/office/drawing/2014/main" id="{EC1B6ABE-FF74-B14D-993A-83987BF6577B}"/>
                </a:ext>
              </a:extLst>
            </p:cNvPr>
            <p:cNvSpPr/>
            <p:nvPr/>
          </p:nvSpPr>
          <p:spPr>
            <a:xfrm>
              <a:off x="3557779"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E6FF24FF-4327-E94E-884F-699F080392A7}"/>
                </a:ext>
              </a:extLst>
            </p:cNvPr>
            <p:cNvSpPr/>
            <p:nvPr/>
          </p:nvSpPr>
          <p:spPr>
            <a:xfrm>
              <a:off x="3557779"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67CD69D-8005-2B4A-9570-BF9ED134A423}"/>
                </a:ext>
              </a:extLst>
            </p:cNvPr>
            <p:cNvSpPr/>
            <p:nvPr/>
          </p:nvSpPr>
          <p:spPr>
            <a:xfrm>
              <a:off x="3557779"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Data</a:t>
              </a:r>
            </a:p>
            <a:p>
              <a:pPr lvl="0" algn="ctr"/>
              <a:r>
                <a:rPr lang="en-US" dirty="0">
                  <a:solidFill>
                    <a:schemeClr val="bg1"/>
                  </a:solidFill>
                  <a:latin typeface="AvantGarde Bk BT Book" panose="020B0402020202020204" pitchFamily="34" charset="0"/>
                </a:rPr>
                <a:t>Stewards</a:t>
              </a:r>
            </a:p>
          </p:txBody>
        </p:sp>
        <p:sp>
          <p:nvSpPr>
            <p:cNvPr id="16" name="Rectangle 15">
              <a:extLst>
                <a:ext uri="{FF2B5EF4-FFF2-40B4-BE49-F238E27FC236}">
                  <a16:creationId xmlns:a16="http://schemas.microsoft.com/office/drawing/2014/main" id="{FE909F20-C984-5740-BE49-E33B9F73E326}"/>
                </a:ext>
              </a:extLst>
            </p:cNvPr>
            <p:cNvSpPr/>
            <p:nvPr/>
          </p:nvSpPr>
          <p:spPr>
            <a:xfrm>
              <a:off x="5236106"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22C37848-E86F-6249-995B-E1568F6ADCAB}"/>
                </a:ext>
              </a:extLst>
            </p:cNvPr>
            <p:cNvSpPr/>
            <p:nvPr/>
          </p:nvSpPr>
          <p:spPr>
            <a:xfrm>
              <a:off x="5236106"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086DE1D-7847-BD49-83BE-46389C670A01}"/>
                </a:ext>
              </a:extLst>
            </p:cNvPr>
            <p:cNvSpPr/>
            <p:nvPr/>
          </p:nvSpPr>
          <p:spPr>
            <a:xfrm>
              <a:off x="5236106"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IT Help</a:t>
              </a:r>
            </a:p>
            <a:p>
              <a:pPr lvl="0" algn="ctr"/>
              <a:r>
                <a:rPr lang="en-US" dirty="0">
                  <a:solidFill>
                    <a:schemeClr val="bg1"/>
                  </a:solidFill>
                  <a:latin typeface="AvantGarde Bk BT Book" panose="020B0402020202020204" pitchFamily="34" charset="0"/>
                </a:rPr>
                <a:t>Desk</a:t>
              </a:r>
            </a:p>
          </p:txBody>
        </p:sp>
        <p:sp>
          <p:nvSpPr>
            <p:cNvPr id="19" name="Rectangle 18">
              <a:extLst>
                <a:ext uri="{FF2B5EF4-FFF2-40B4-BE49-F238E27FC236}">
                  <a16:creationId xmlns:a16="http://schemas.microsoft.com/office/drawing/2014/main" id="{6442031A-4A1B-5641-81E8-C7C450224312}"/>
                </a:ext>
              </a:extLst>
            </p:cNvPr>
            <p:cNvSpPr/>
            <p:nvPr/>
          </p:nvSpPr>
          <p:spPr>
            <a:xfrm>
              <a:off x="6914432"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AB7B9026-4C88-4F45-8505-EB8FCD5AF3C1}"/>
                </a:ext>
              </a:extLst>
            </p:cNvPr>
            <p:cNvSpPr/>
            <p:nvPr/>
          </p:nvSpPr>
          <p:spPr>
            <a:xfrm>
              <a:off x="6914432"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04B2CC4-2A9C-A642-BFE1-B58448ABDCE8}"/>
                </a:ext>
              </a:extLst>
            </p:cNvPr>
            <p:cNvSpPr/>
            <p:nvPr/>
          </p:nvSpPr>
          <p:spPr>
            <a:xfrm>
              <a:off x="6914432"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DBA</a:t>
              </a:r>
            </a:p>
            <a:p>
              <a:pPr lvl="0" algn="ctr"/>
              <a:r>
                <a:rPr lang="en-US" dirty="0">
                  <a:solidFill>
                    <a:schemeClr val="bg1"/>
                  </a:solidFill>
                  <a:latin typeface="AvantGarde Bk BT Book" panose="020B0402020202020204" pitchFamily="34" charset="0"/>
                </a:rPr>
                <a:t>Team</a:t>
              </a:r>
            </a:p>
          </p:txBody>
        </p:sp>
        <p:sp>
          <p:nvSpPr>
            <p:cNvPr id="22" name="Rectangle 21">
              <a:extLst>
                <a:ext uri="{FF2B5EF4-FFF2-40B4-BE49-F238E27FC236}">
                  <a16:creationId xmlns:a16="http://schemas.microsoft.com/office/drawing/2014/main" id="{0412713D-9E54-D94F-9246-1CC68B346DB5}"/>
                </a:ext>
              </a:extLst>
            </p:cNvPr>
            <p:cNvSpPr/>
            <p:nvPr/>
          </p:nvSpPr>
          <p:spPr>
            <a:xfrm>
              <a:off x="8592757"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2DF1EC02-D17B-F644-8AD9-A8D21F727C61}"/>
                </a:ext>
              </a:extLst>
            </p:cNvPr>
            <p:cNvSpPr/>
            <p:nvPr/>
          </p:nvSpPr>
          <p:spPr>
            <a:xfrm>
              <a:off x="8592757"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918F8B6-AC70-6E4B-A06A-44C5414A7175}"/>
                </a:ext>
              </a:extLst>
            </p:cNvPr>
            <p:cNvSpPr/>
            <p:nvPr/>
          </p:nvSpPr>
          <p:spPr>
            <a:xfrm>
              <a:off x="8592757" y="1488993"/>
              <a:ext cx="1581190"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Architecture</a:t>
              </a:r>
            </a:p>
            <a:p>
              <a:pPr lvl="0" algn="ctr"/>
              <a:r>
                <a:rPr lang="en-US" dirty="0">
                  <a:solidFill>
                    <a:schemeClr val="bg1"/>
                  </a:solidFill>
                  <a:latin typeface="AvantGarde Bk BT Book" panose="020B0402020202020204" pitchFamily="34" charset="0"/>
                </a:rPr>
                <a:t>Team</a:t>
              </a:r>
            </a:p>
          </p:txBody>
        </p:sp>
        <p:sp>
          <p:nvSpPr>
            <p:cNvPr id="25" name="Rectangle 24">
              <a:extLst>
                <a:ext uri="{FF2B5EF4-FFF2-40B4-BE49-F238E27FC236}">
                  <a16:creationId xmlns:a16="http://schemas.microsoft.com/office/drawing/2014/main" id="{9E5FC159-3B9C-0640-A942-ABC13B2A6853}"/>
                </a:ext>
              </a:extLst>
            </p:cNvPr>
            <p:cNvSpPr/>
            <p:nvPr/>
          </p:nvSpPr>
          <p:spPr>
            <a:xfrm>
              <a:off x="10271081" y="2004101"/>
              <a:ext cx="1581189" cy="36475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925C627B-9028-F74C-AD9E-6B9068C75907}"/>
                </a:ext>
              </a:extLst>
            </p:cNvPr>
            <p:cNvSpPr/>
            <p:nvPr/>
          </p:nvSpPr>
          <p:spPr>
            <a:xfrm>
              <a:off x="10271081" y="1399944"/>
              <a:ext cx="1581189" cy="824430"/>
            </a:xfrm>
            <a:prstGeom prst="rect">
              <a:avLst/>
            </a:prstGeom>
            <a:solidFill>
              <a:srgbClr val="01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3834A152-AB37-5D43-8A81-C6A3D7271D73}"/>
                </a:ext>
              </a:extLst>
            </p:cNvPr>
            <p:cNvSpPr/>
            <p:nvPr/>
          </p:nvSpPr>
          <p:spPr>
            <a:xfrm>
              <a:off x="10222512" y="1488993"/>
              <a:ext cx="1678326" cy="646331"/>
            </a:xfrm>
            <a:prstGeom prst="rect">
              <a:avLst/>
            </a:prstGeom>
          </p:spPr>
          <p:txBody>
            <a:bodyPr wrap="square">
              <a:spAutoFit/>
            </a:bodyPr>
            <a:lstStyle/>
            <a:p>
              <a:pPr lvl="0" algn="ctr"/>
              <a:r>
                <a:rPr lang="en-US" dirty="0">
                  <a:solidFill>
                    <a:schemeClr val="bg1"/>
                  </a:solidFill>
                  <a:latin typeface="AvantGarde Bk BT Book" panose="020B0402020202020204" pitchFamily="34" charset="0"/>
                </a:rPr>
                <a:t>Development Teams</a:t>
              </a:r>
            </a:p>
          </p:txBody>
        </p:sp>
        <p:sp>
          <p:nvSpPr>
            <p:cNvPr id="28" name="Rectangle 27">
              <a:extLst>
                <a:ext uri="{FF2B5EF4-FFF2-40B4-BE49-F238E27FC236}">
                  <a16:creationId xmlns:a16="http://schemas.microsoft.com/office/drawing/2014/main" id="{12158588-5418-F543-B964-6E169B659E72}"/>
                </a:ext>
              </a:extLst>
            </p:cNvPr>
            <p:cNvSpPr/>
            <p:nvPr/>
          </p:nvSpPr>
          <p:spPr>
            <a:xfrm>
              <a:off x="201122" y="232040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License Management</a:t>
              </a:r>
            </a:p>
          </p:txBody>
        </p:sp>
        <p:sp>
          <p:nvSpPr>
            <p:cNvPr id="30" name="Rectangle 29">
              <a:extLst>
                <a:ext uri="{FF2B5EF4-FFF2-40B4-BE49-F238E27FC236}">
                  <a16:creationId xmlns:a16="http://schemas.microsoft.com/office/drawing/2014/main" id="{00D317B3-A43D-BA4C-BB96-317BC66CF928}"/>
                </a:ext>
              </a:extLst>
            </p:cNvPr>
            <p:cNvSpPr/>
            <p:nvPr/>
          </p:nvSpPr>
          <p:spPr>
            <a:xfrm>
              <a:off x="3557774" y="2334100"/>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Data</a:t>
              </a:r>
            </a:p>
            <a:p>
              <a:pPr lvl="0" algn="ctr"/>
              <a:r>
                <a:rPr lang="en-US" sz="1400" dirty="0">
                  <a:solidFill>
                    <a:schemeClr val="tx1">
                      <a:lumMod val="85000"/>
                      <a:lumOff val="15000"/>
                    </a:schemeClr>
                  </a:solidFill>
                  <a:latin typeface="AvantGarde Bk BT Book" panose="020B0402020202020204" pitchFamily="34" charset="0"/>
                </a:rPr>
                <a:t>Governance</a:t>
              </a:r>
            </a:p>
          </p:txBody>
        </p:sp>
        <p:sp>
          <p:nvSpPr>
            <p:cNvPr id="31" name="Rectangle 30">
              <a:extLst>
                <a:ext uri="{FF2B5EF4-FFF2-40B4-BE49-F238E27FC236}">
                  <a16:creationId xmlns:a16="http://schemas.microsoft.com/office/drawing/2014/main" id="{D1D4482D-8EA0-7F47-B424-F5843DD466F6}"/>
                </a:ext>
              </a:extLst>
            </p:cNvPr>
            <p:cNvSpPr/>
            <p:nvPr/>
          </p:nvSpPr>
          <p:spPr>
            <a:xfrm>
              <a:off x="5236105" y="2334100"/>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User</a:t>
              </a:r>
            </a:p>
            <a:p>
              <a:pPr lvl="0" algn="ctr"/>
              <a:r>
                <a:rPr lang="en-US" sz="1400" dirty="0">
                  <a:solidFill>
                    <a:schemeClr val="tx1">
                      <a:lumMod val="85000"/>
                      <a:lumOff val="15000"/>
                    </a:schemeClr>
                  </a:solidFill>
                  <a:latin typeface="AvantGarde Bk BT Book" panose="020B0402020202020204" pitchFamily="34" charset="0"/>
                </a:rPr>
                <a:t>Support</a:t>
              </a:r>
            </a:p>
          </p:txBody>
        </p:sp>
        <p:sp>
          <p:nvSpPr>
            <p:cNvPr id="32" name="Rectangle 31">
              <a:extLst>
                <a:ext uri="{FF2B5EF4-FFF2-40B4-BE49-F238E27FC236}">
                  <a16:creationId xmlns:a16="http://schemas.microsoft.com/office/drawing/2014/main" id="{1978BCC5-1CF4-1646-8571-DFFDD6E7A887}"/>
                </a:ext>
              </a:extLst>
            </p:cNvPr>
            <p:cNvSpPr/>
            <p:nvPr/>
          </p:nvSpPr>
          <p:spPr>
            <a:xfrm>
              <a:off x="6914431" y="2336221"/>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Data Refresh Management</a:t>
              </a:r>
            </a:p>
          </p:txBody>
        </p:sp>
        <p:sp>
          <p:nvSpPr>
            <p:cNvPr id="33" name="Rectangle 32">
              <a:extLst>
                <a:ext uri="{FF2B5EF4-FFF2-40B4-BE49-F238E27FC236}">
                  <a16:creationId xmlns:a16="http://schemas.microsoft.com/office/drawing/2014/main" id="{EB17D32E-9C5E-BD40-9B4F-D1FC20B955B0}"/>
                </a:ext>
              </a:extLst>
            </p:cNvPr>
            <p:cNvSpPr/>
            <p:nvPr/>
          </p:nvSpPr>
          <p:spPr>
            <a:xfrm>
              <a:off x="8592756" y="2338341"/>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Workspace &amp; App Architecture</a:t>
              </a:r>
            </a:p>
          </p:txBody>
        </p:sp>
        <p:sp>
          <p:nvSpPr>
            <p:cNvPr id="34" name="Rectangle 33">
              <a:extLst>
                <a:ext uri="{FF2B5EF4-FFF2-40B4-BE49-F238E27FC236}">
                  <a16:creationId xmlns:a16="http://schemas.microsoft.com/office/drawing/2014/main" id="{B49C22ED-D65D-324F-9D34-9A69B840DD74}"/>
                </a:ext>
              </a:extLst>
            </p:cNvPr>
            <p:cNvSpPr/>
            <p:nvPr/>
          </p:nvSpPr>
          <p:spPr>
            <a:xfrm>
              <a:off x="10271080" y="2334100"/>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New Report </a:t>
              </a:r>
            </a:p>
            <a:p>
              <a:pPr lvl="0" algn="ctr"/>
              <a:r>
                <a:rPr lang="en-US" sz="1400" dirty="0">
                  <a:solidFill>
                    <a:schemeClr val="tx1">
                      <a:lumMod val="85000"/>
                      <a:lumOff val="15000"/>
                    </a:schemeClr>
                  </a:solidFill>
                  <a:latin typeface="AvantGarde Bk BT Book" panose="020B0402020202020204" pitchFamily="34" charset="0"/>
                </a:rPr>
                <a:t>Development</a:t>
              </a:r>
            </a:p>
          </p:txBody>
        </p:sp>
        <p:sp>
          <p:nvSpPr>
            <p:cNvPr id="44" name="Rectangle 43">
              <a:extLst>
                <a:ext uri="{FF2B5EF4-FFF2-40B4-BE49-F238E27FC236}">
                  <a16:creationId xmlns:a16="http://schemas.microsoft.com/office/drawing/2014/main" id="{8714FEFC-AE04-1F4B-9977-8D516AC4E584}"/>
                </a:ext>
              </a:extLst>
            </p:cNvPr>
            <p:cNvSpPr/>
            <p:nvPr/>
          </p:nvSpPr>
          <p:spPr>
            <a:xfrm>
              <a:off x="3557778"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Dataset</a:t>
              </a:r>
            </a:p>
            <a:p>
              <a:pPr lvl="0" algn="ctr"/>
              <a:r>
                <a:rPr lang="en-US" sz="1400" dirty="0">
                  <a:solidFill>
                    <a:schemeClr val="tx1">
                      <a:lumMod val="85000"/>
                      <a:lumOff val="15000"/>
                    </a:schemeClr>
                  </a:solidFill>
                  <a:latin typeface="AvantGarde Bk BT Book" panose="020B0402020202020204" pitchFamily="34" charset="0"/>
                </a:rPr>
                <a:t>Monitoring</a:t>
              </a:r>
            </a:p>
          </p:txBody>
        </p:sp>
        <p:cxnSp>
          <p:nvCxnSpPr>
            <p:cNvPr id="45" name="Straight Connector 44">
              <a:extLst>
                <a:ext uri="{FF2B5EF4-FFF2-40B4-BE49-F238E27FC236}">
                  <a16:creationId xmlns:a16="http://schemas.microsoft.com/office/drawing/2014/main" id="{006D9ADB-E0FE-E144-8802-DB2ABE756628}"/>
                </a:ext>
              </a:extLst>
            </p:cNvPr>
            <p:cNvCxnSpPr/>
            <p:nvPr/>
          </p:nvCxnSpPr>
          <p:spPr>
            <a:xfrm>
              <a:off x="3705978"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58992791-7C28-BA42-BAE8-12F3FCC554C1}"/>
                </a:ext>
              </a:extLst>
            </p:cNvPr>
            <p:cNvSpPr/>
            <p:nvPr/>
          </p:nvSpPr>
          <p:spPr>
            <a:xfrm>
              <a:off x="3557778"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Compliance</a:t>
              </a:r>
            </a:p>
            <a:p>
              <a:pPr lvl="0" algn="ctr"/>
              <a:r>
                <a:rPr lang="en-US" sz="1400" dirty="0">
                  <a:solidFill>
                    <a:schemeClr val="tx1">
                      <a:lumMod val="85000"/>
                      <a:lumOff val="15000"/>
                    </a:schemeClr>
                  </a:solidFill>
                  <a:latin typeface="AvantGarde Bk BT Book" panose="020B0402020202020204" pitchFamily="34" charset="0"/>
                </a:rPr>
                <a:t>Reporting</a:t>
              </a:r>
            </a:p>
          </p:txBody>
        </p:sp>
        <p:cxnSp>
          <p:nvCxnSpPr>
            <p:cNvPr id="47" name="Straight Connector 46">
              <a:extLst>
                <a:ext uri="{FF2B5EF4-FFF2-40B4-BE49-F238E27FC236}">
                  <a16:creationId xmlns:a16="http://schemas.microsoft.com/office/drawing/2014/main" id="{DBBFE6FB-CF49-AE4F-9A9F-7C3F92DBCAD1}"/>
                </a:ext>
              </a:extLst>
            </p:cNvPr>
            <p:cNvCxnSpPr/>
            <p:nvPr/>
          </p:nvCxnSpPr>
          <p:spPr>
            <a:xfrm>
              <a:off x="3705978"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5D774022-7A4E-A34B-BF6B-74C7894B2DAF}"/>
                </a:ext>
              </a:extLst>
            </p:cNvPr>
            <p:cNvSpPr/>
            <p:nvPr/>
          </p:nvSpPr>
          <p:spPr>
            <a:xfrm>
              <a:off x="3557779" y="4622063"/>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Developer Support</a:t>
              </a:r>
            </a:p>
          </p:txBody>
        </p:sp>
        <p:cxnSp>
          <p:nvCxnSpPr>
            <p:cNvPr id="49" name="Straight Connector 48">
              <a:extLst>
                <a:ext uri="{FF2B5EF4-FFF2-40B4-BE49-F238E27FC236}">
                  <a16:creationId xmlns:a16="http://schemas.microsoft.com/office/drawing/2014/main" id="{2331AFEC-EC55-D04D-A3AE-107F83E1AFA1}"/>
                </a:ext>
              </a:extLst>
            </p:cNvPr>
            <p:cNvCxnSpPr/>
            <p:nvPr/>
          </p:nvCxnSpPr>
          <p:spPr>
            <a:xfrm>
              <a:off x="3705979" y="4505157"/>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4122AE9B-E37C-504F-B956-242FB4407DCF}"/>
                </a:ext>
              </a:extLst>
            </p:cNvPr>
            <p:cNvSpPr/>
            <p:nvPr/>
          </p:nvSpPr>
          <p:spPr>
            <a:xfrm>
              <a:off x="1879441" y="2334100"/>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User</a:t>
              </a:r>
            </a:p>
            <a:p>
              <a:pPr lvl="0" algn="ctr"/>
              <a:r>
                <a:rPr lang="en-US" sz="1400" dirty="0">
                  <a:solidFill>
                    <a:schemeClr val="tx1">
                      <a:lumMod val="85000"/>
                      <a:lumOff val="15000"/>
                    </a:schemeClr>
                  </a:solidFill>
                  <a:latin typeface="AvantGarde Bk BT Book" panose="020B0402020202020204" pitchFamily="34" charset="0"/>
                </a:rPr>
                <a:t>Security</a:t>
              </a:r>
            </a:p>
          </p:txBody>
        </p:sp>
        <p:sp>
          <p:nvSpPr>
            <p:cNvPr id="51" name="Rectangle 50">
              <a:extLst>
                <a:ext uri="{FF2B5EF4-FFF2-40B4-BE49-F238E27FC236}">
                  <a16:creationId xmlns:a16="http://schemas.microsoft.com/office/drawing/2014/main" id="{51BEDBCD-7294-534C-AFA4-AD127A879025}"/>
                </a:ext>
              </a:extLst>
            </p:cNvPr>
            <p:cNvSpPr/>
            <p:nvPr/>
          </p:nvSpPr>
          <p:spPr>
            <a:xfrm>
              <a:off x="1879445"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Environment Management</a:t>
              </a:r>
            </a:p>
          </p:txBody>
        </p:sp>
        <p:cxnSp>
          <p:nvCxnSpPr>
            <p:cNvPr id="52" name="Straight Connector 51">
              <a:extLst>
                <a:ext uri="{FF2B5EF4-FFF2-40B4-BE49-F238E27FC236}">
                  <a16:creationId xmlns:a16="http://schemas.microsoft.com/office/drawing/2014/main" id="{DBF635C4-86C7-C44A-86E7-9A497C86F94B}"/>
                </a:ext>
              </a:extLst>
            </p:cNvPr>
            <p:cNvCxnSpPr/>
            <p:nvPr/>
          </p:nvCxnSpPr>
          <p:spPr>
            <a:xfrm>
              <a:off x="2027645"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3" name="Rectangle 52">
              <a:extLst>
                <a:ext uri="{FF2B5EF4-FFF2-40B4-BE49-F238E27FC236}">
                  <a16:creationId xmlns:a16="http://schemas.microsoft.com/office/drawing/2014/main" id="{437EFDC4-2590-9949-8AD2-3337B4F82D8D}"/>
                </a:ext>
              </a:extLst>
            </p:cNvPr>
            <p:cNvSpPr/>
            <p:nvPr/>
          </p:nvSpPr>
          <p:spPr>
            <a:xfrm>
              <a:off x="1879445"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Data</a:t>
              </a:r>
            </a:p>
            <a:p>
              <a:pPr lvl="0" algn="ctr"/>
              <a:r>
                <a:rPr lang="en-US" sz="1400" dirty="0">
                  <a:solidFill>
                    <a:schemeClr val="tx1">
                      <a:lumMod val="85000"/>
                      <a:lumOff val="15000"/>
                    </a:schemeClr>
                  </a:solidFill>
                  <a:latin typeface="AvantGarde Bk BT Book" panose="020B0402020202020204" pitchFamily="34" charset="0"/>
                </a:rPr>
                <a:t>Security</a:t>
              </a:r>
            </a:p>
          </p:txBody>
        </p:sp>
        <p:cxnSp>
          <p:nvCxnSpPr>
            <p:cNvPr id="54" name="Straight Connector 53">
              <a:extLst>
                <a:ext uri="{FF2B5EF4-FFF2-40B4-BE49-F238E27FC236}">
                  <a16:creationId xmlns:a16="http://schemas.microsoft.com/office/drawing/2014/main" id="{ADD4C6B5-C037-6945-B55E-B740573D2AD1}"/>
                </a:ext>
              </a:extLst>
            </p:cNvPr>
            <p:cNvCxnSpPr/>
            <p:nvPr/>
          </p:nvCxnSpPr>
          <p:spPr>
            <a:xfrm>
              <a:off x="2027645"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5" name="Rectangle 54">
              <a:extLst>
                <a:ext uri="{FF2B5EF4-FFF2-40B4-BE49-F238E27FC236}">
                  <a16:creationId xmlns:a16="http://schemas.microsoft.com/office/drawing/2014/main" id="{E1F8BB01-3C99-C446-B678-272628BBD9E2}"/>
                </a:ext>
              </a:extLst>
            </p:cNvPr>
            <p:cNvSpPr/>
            <p:nvPr/>
          </p:nvSpPr>
          <p:spPr>
            <a:xfrm>
              <a:off x="1879446" y="4622063"/>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a:t>
              </a:r>
            </a:p>
            <a:p>
              <a:pPr lvl="0" algn="ctr"/>
              <a:r>
                <a:rPr lang="en-US" sz="1400" dirty="0">
                  <a:solidFill>
                    <a:schemeClr val="tx1">
                      <a:lumMod val="85000"/>
                      <a:lumOff val="15000"/>
                    </a:schemeClr>
                  </a:solidFill>
                  <a:latin typeface="AvantGarde Bk BT Book" panose="020B0402020202020204" pitchFamily="34" charset="0"/>
                </a:rPr>
                <a:t>Architecture</a:t>
              </a:r>
            </a:p>
          </p:txBody>
        </p:sp>
        <p:cxnSp>
          <p:nvCxnSpPr>
            <p:cNvPr id="56" name="Straight Connector 55">
              <a:extLst>
                <a:ext uri="{FF2B5EF4-FFF2-40B4-BE49-F238E27FC236}">
                  <a16:creationId xmlns:a16="http://schemas.microsoft.com/office/drawing/2014/main" id="{B3164D19-E69B-A04B-8B82-B204A82A141B}"/>
                </a:ext>
              </a:extLst>
            </p:cNvPr>
            <p:cNvCxnSpPr/>
            <p:nvPr/>
          </p:nvCxnSpPr>
          <p:spPr>
            <a:xfrm>
              <a:off x="2027646" y="4505157"/>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7" name="Rectangle 56">
              <a:extLst>
                <a:ext uri="{FF2B5EF4-FFF2-40B4-BE49-F238E27FC236}">
                  <a16:creationId xmlns:a16="http://schemas.microsoft.com/office/drawing/2014/main" id="{20F9D396-62A5-784B-9A43-42BD2209E5A3}"/>
                </a:ext>
              </a:extLst>
            </p:cNvPr>
            <p:cNvSpPr/>
            <p:nvPr/>
          </p:nvSpPr>
          <p:spPr>
            <a:xfrm>
              <a:off x="5236105"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Personal Gateway Support</a:t>
              </a:r>
            </a:p>
          </p:txBody>
        </p:sp>
        <p:cxnSp>
          <p:nvCxnSpPr>
            <p:cNvPr id="58" name="Straight Connector 57">
              <a:extLst>
                <a:ext uri="{FF2B5EF4-FFF2-40B4-BE49-F238E27FC236}">
                  <a16:creationId xmlns:a16="http://schemas.microsoft.com/office/drawing/2014/main" id="{4E39363A-88FF-664E-9325-846D0C796893}"/>
                </a:ext>
              </a:extLst>
            </p:cNvPr>
            <p:cNvCxnSpPr/>
            <p:nvPr/>
          </p:nvCxnSpPr>
          <p:spPr>
            <a:xfrm>
              <a:off x="5384305"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D9C42D58-4BB9-7749-96DB-4F73AB7694CB}"/>
                </a:ext>
              </a:extLst>
            </p:cNvPr>
            <p:cNvSpPr/>
            <p:nvPr/>
          </p:nvSpPr>
          <p:spPr>
            <a:xfrm>
              <a:off x="5236105"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Internal Data Q&amp;A</a:t>
              </a:r>
            </a:p>
          </p:txBody>
        </p:sp>
        <p:cxnSp>
          <p:nvCxnSpPr>
            <p:cNvPr id="60" name="Straight Connector 59">
              <a:extLst>
                <a:ext uri="{FF2B5EF4-FFF2-40B4-BE49-F238E27FC236}">
                  <a16:creationId xmlns:a16="http://schemas.microsoft.com/office/drawing/2014/main" id="{72AA7508-B2F0-CC4B-AEE8-3EA8B6E2A347}"/>
                </a:ext>
              </a:extLst>
            </p:cNvPr>
            <p:cNvCxnSpPr/>
            <p:nvPr/>
          </p:nvCxnSpPr>
          <p:spPr>
            <a:xfrm>
              <a:off x="5384305"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1" name="Rectangle 60">
              <a:extLst>
                <a:ext uri="{FF2B5EF4-FFF2-40B4-BE49-F238E27FC236}">
                  <a16:creationId xmlns:a16="http://schemas.microsoft.com/office/drawing/2014/main" id="{5836EEEA-E2E4-D74D-B9E0-5FED04230A40}"/>
                </a:ext>
              </a:extLst>
            </p:cNvPr>
            <p:cNvSpPr/>
            <p:nvPr/>
          </p:nvSpPr>
          <p:spPr>
            <a:xfrm>
              <a:off x="6914429"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Enterprise Gateway </a:t>
              </a:r>
              <a:r>
                <a:rPr lang="en-US" sz="1400" dirty="0" err="1">
                  <a:solidFill>
                    <a:schemeClr val="tx1">
                      <a:lumMod val="85000"/>
                      <a:lumOff val="15000"/>
                    </a:schemeClr>
                  </a:solidFill>
                  <a:latin typeface="AvantGarde Bk BT Book" panose="020B0402020202020204" pitchFamily="34" charset="0"/>
                </a:rPr>
                <a:t>Mgmt</a:t>
              </a:r>
              <a:endParaRPr lang="en-US" sz="1400" dirty="0">
                <a:solidFill>
                  <a:schemeClr val="tx1">
                    <a:lumMod val="85000"/>
                    <a:lumOff val="15000"/>
                  </a:schemeClr>
                </a:solidFill>
                <a:latin typeface="AvantGarde Bk BT Book" panose="020B0402020202020204" pitchFamily="34" charset="0"/>
              </a:endParaRPr>
            </a:p>
          </p:txBody>
        </p:sp>
        <p:cxnSp>
          <p:nvCxnSpPr>
            <p:cNvPr id="62" name="Straight Connector 61">
              <a:extLst>
                <a:ext uri="{FF2B5EF4-FFF2-40B4-BE49-F238E27FC236}">
                  <a16:creationId xmlns:a16="http://schemas.microsoft.com/office/drawing/2014/main" id="{D3805BC6-DC78-9949-BB21-81246F4C192B}"/>
                </a:ext>
              </a:extLst>
            </p:cNvPr>
            <p:cNvCxnSpPr/>
            <p:nvPr/>
          </p:nvCxnSpPr>
          <p:spPr>
            <a:xfrm>
              <a:off x="7062629"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3575240F-1880-8E43-8890-075F76914ABA}"/>
                </a:ext>
              </a:extLst>
            </p:cNvPr>
            <p:cNvSpPr/>
            <p:nvPr/>
          </p:nvSpPr>
          <p:spPr>
            <a:xfrm>
              <a:off x="6914429"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on Premises</a:t>
              </a:r>
            </a:p>
            <a:p>
              <a:pPr lvl="0" algn="ctr"/>
              <a:r>
                <a:rPr lang="en-US" sz="1400" dirty="0">
                  <a:solidFill>
                    <a:schemeClr val="tx1">
                      <a:lumMod val="85000"/>
                      <a:lumOff val="15000"/>
                    </a:schemeClr>
                  </a:solidFill>
                  <a:latin typeface="AvantGarde Bk BT Book" panose="020B0402020202020204" pitchFamily="34" charset="0"/>
                </a:rPr>
                <a:t>Server Support</a:t>
              </a:r>
            </a:p>
          </p:txBody>
        </p:sp>
        <p:cxnSp>
          <p:nvCxnSpPr>
            <p:cNvPr id="64" name="Straight Connector 63">
              <a:extLst>
                <a:ext uri="{FF2B5EF4-FFF2-40B4-BE49-F238E27FC236}">
                  <a16:creationId xmlns:a16="http://schemas.microsoft.com/office/drawing/2014/main" id="{F9ADE900-9C28-5049-92C1-60C1CC722406}"/>
                </a:ext>
              </a:extLst>
            </p:cNvPr>
            <p:cNvCxnSpPr/>
            <p:nvPr/>
          </p:nvCxnSpPr>
          <p:spPr>
            <a:xfrm>
              <a:off x="7062629"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98568421-A167-B243-B63B-375A2BA57227}"/>
                </a:ext>
              </a:extLst>
            </p:cNvPr>
            <p:cNvSpPr/>
            <p:nvPr/>
          </p:nvSpPr>
          <p:spPr>
            <a:xfrm>
              <a:off x="10271081" y="306862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Report</a:t>
              </a:r>
            </a:p>
            <a:p>
              <a:pPr lvl="0" algn="ctr"/>
              <a:r>
                <a:rPr lang="en-US" sz="1400" dirty="0">
                  <a:solidFill>
                    <a:schemeClr val="tx1">
                      <a:lumMod val="85000"/>
                      <a:lumOff val="15000"/>
                    </a:schemeClr>
                  </a:solidFill>
                  <a:latin typeface="AvantGarde Bk BT Book" panose="020B0402020202020204" pitchFamily="34" charset="0"/>
                </a:rPr>
                <a:t>Maintenance</a:t>
              </a:r>
            </a:p>
          </p:txBody>
        </p:sp>
        <p:cxnSp>
          <p:nvCxnSpPr>
            <p:cNvPr id="66" name="Straight Connector 65">
              <a:extLst>
                <a:ext uri="{FF2B5EF4-FFF2-40B4-BE49-F238E27FC236}">
                  <a16:creationId xmlns:a16="http://schemas.microsoft.com/office/drawing/2014/main" id="{E5EA4998-E2FA-8746-980A-005AED98604D}"/>
                </a:ext>
              </a:extLst>
            </p:cNvPr>
            <p:cNvCxnSpPr/>
            <p:nvPr/>
          </p:nvCxnSpPr>
          <p:spPr>
            <a:xfrm>
              <a:off x="10419281" y="295172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7" name="Rectangle 66">
              <a:extLst>
                <a:ext uri="{FF2B5EF4-FFF2-40B4-BE49-F238E27FC236}">
                  <a16:creationId xmlns:a16="http://schemas.microsoft.com/office/drawing/2014/main" id="{0BB7884E-1F4B-0E41-A8D2-B11C2343057D}"/>
                </a:ext>
              </a:extLst>
            </p:cNvPr>
            <p:cNvSpPr/>
            <p:nvPr/>
          </p:nvSpPr>
          <p:spPr>
            <a:xfrm>
              <a:off x="10271081" y="3845345"/>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Performance</a:t>
              </a:r>
            </a:p>
            <a:p>
              <a:pPr lvl="0" algn="ctr"/>
              <a:r>
                <a:rPr lang="en-US" sz="1400" dirty="0">
                  <a:solidFill>
                    <a:schemeClr val="tx1">
                      <a:lumMod val="85000"/>
                      <a:lumOff val="15000"/>
                    </a:schemeClr>
                  </a:solidFill>
                  <a:latin typeface="AvantGarde Bk BT Book" panose="020B0402020202020204" pitchFamily="34" charset="0"/>
                </a:rPr>
                <a:t>Optimization</a:t>
              </a:r>
            </a:p>
          </p:txBody>
        </p:sp>
        <p:cxnSp>
          <p:nvCxnSpPr>
            <p:cNvPr id="68" name="Straight Connector 67">
              <a:extLst>
                <a:ext uri="{FF2B5EF4-FFF2-40B4-BE49-F238E27FC236}">
                  <a16:creationId xmlns:a16="http://schemas.microsoft.com/office/drawing/2014/main" id="{A4545654-81AA-FF4B-87CB-2AF1F2D63847}"/>
                </a:ext>
              </a:extLst>
            </p:cNvPr>
            <p:cNvCxnSpPr/>
            <p:nvPr/>
          </p:nvCxnSpPr>
          <p:spPr>
            <a:xfrm>
              <a:off x="10419281" y="372843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69" name="Rectangle 68">
              <a:extLst>
                <a:ext uri="{FF2B5EF4-FFF2-40B4-BE49-F238E27FC236}">
                  <a16:creationId xmlns:a16="http://schemas.microsoft.com/office/drawing/2014/main" id="{77A8C333-0FAD-A240-B9C3-B086FE099802}"/>
                </a:ext>
              </a:extLst>
            </p:cNvPr>
            <p:cNvSpPr/>
            <p:nvPr/>
          </p:nvSpPr>
          <p:spPr>
            <a:xfrm>
              <a:off x="8592756" y="3003937"/>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Development Best Practices</a:t>
              </a:r>
            </a:p>
          </p:txBody>
        </p:sp>
        <p:cxnSp>
          <p:nvCxnSpPr>
            <p:cNvPr id="70" name="Straight Connector 69">
              <a:extLst>
                <a:ext uri="{FF2B5EF4-FFF2-40B4-BE49-F238E27FC236}">
                  <a16:creationId xmlns:a16="http://schemas.microsoft.com/office/drawing/2014/main" id="{E948BF0F-DDEA-7C46-BFD8-96F08D0E540C}"/>
                </a:ext>
              </a:extLst>
            </p:cNvPr>
            <p:cNvCxnSpPr/>
            <p:nvPr/>
          </p:nvCxnSpPr>
          <p:spPr>
            <a:xfrm>
              <a:off x="8740956" y="2932749"/>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71" name="Rectangle 70">
              <a:extLst>
                <a:ext uri="{FF2B5EF4-FFF2-40B4-BE49-F238E27FC236}">
                  <a16:creationId xmlns:a16="http://schemas.microsoft.com/office/drawing/2014/main" id="{2E47DFE7-0C69-4E4C-B130-45A773064564}"/>
                </a:ext>
              </a:extLst>
            </p:cNvPr>
            <p:cNvSpPr/>
            <p:nvPr/>
          </p:nvSpPr>
          <p:spPr>
            <a:xfrm>
              <a:off x="8592755" y="3669533"/>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Code &amp; Design Review</a:t>
              </a:r>
            </a:p>
          </p:txBody>
        </p:sp>
        <p:cxnSp>
          <p:nvCxnSpPr>
            <p:cNvPr id="72" name="Straight Connector 71">
              <a:extLst>
                <a:ext uri="{FF2B5EF4-FFF2-40B4-BE49-F238E27FC236}">
                  <a16:creationId xmlns:a16="http://schemas.microsoft.com/office/drawing/2014/main" id="{F77A583A-FE93-2147-AE43-5FD030908D67}"/>
                </a:ext>
              </a:extLst>
            </p:cNvPr>
            <p:cNvCxnSpPr/>
            <p:nvPr/>
          </p:nvCxnSpPr>
          <p:spPr>
            <a:xfrm>
              <a:off x="8740956" y="3598345"/>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73" name="Rectangle 72">
              <a:extLst>
                <a:ext uri="{FF2B5EF4-FFF2-40B4-BE49-F238E27FC236}">
                  <a16:creationId xmlns:a16="http://schemas.microsoft.com/office/drawing/2014/main" id="{384DEB4E-1AB6-5843-9F86-90812B1DB339}"/>
                </a:ext>
              </a:extLst>
            </p:cNvPr>
            <p:cNvSpPr/>
            <p:nvPr/>
          </p:nvSpPr>
          <p:spPr>
            <a:xfrm>
              <a:off x="8592757" y="4335129"/>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Update</a:t>
              </a:r>
            </a:p>
            <a:p>
              <a:pPr lvl="0" algn="ctr"/>
              <a:r>
                <a:rPr lang="en-US" sz="1400" dirty="0">
                  <a:solidFill>
                    <a:schemeClr val="tx1">
                      <a:lumMod val="85000"/>
                      <a:lumOff val="15000"/>
                    </a:schemeClr>
                  </a:solidFill>
                  <a:latin typeface="AvantGarde Bk BT Book" panose="020B0402020202020204" pitchFamily="34" charset="0"/>
                </a:rPr>
                <a:t>Management</a:t>
              </a:r>
            </a:p>
          </p:txBody>
        </p:sp>
        <p:cxnSp>
          <p:nvCxnSpPr>
            <p:cNvPr id="74" name="Straight Connector 73">
              <a:extLst>
                <a:ext uri="{FF2B5EF4-FFF2-40B4-BE49-F238E27FC236}">
                  <a16:creationId xmlns:a16="http://schemas.microsoft.com/office/drawing/2014/main" id="{996A7423-631D-1548-8AD0-897D92318077}"/>
                </a:ext>
              </a:extLst>
            </p:cNvPr>
            <p:cNvCxnSpPr/>
            <p:nvPr/>
          </p:nvCxnSpPr>
          <p:spPr>
            <a:xfrm>
              <a:off x="8740957" y="4263941"/>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sp>
          <p:nvSpPr>
            <p:cNvPr id="75" name="Rectangle 74">
              <a:extLst>
                <a:ext uri="{FF2B5EF4-FFF2-40B4-BE49-F238E27FC236}">
                  <a16:creationId xmlns:a16="http://schemas.microsoft.com/office/drawing/2014/main" id="{5708F52E-E026-A847-87D9-1BAB0D369701}"/>
                </a:ext>
              </a:extLst>
            </p:cNvPr>
            <p:cNvSpPr/>
            <p:nvPr/>
          </p:nvSpPr>
          <p:spPr>
            <a:xfrm>
              <a:off x="8592755" y="5000726"/>
              <a:ext cx="1581190" cy="523220"/>
            </a:xfrm>
            <a:prstGeom prst="rect">
              <a:avLst/>
            </a:prstGeom>
          </p:spPr>
          <p:txBody>
            <a:bodyPr wrap="square">
              <a:spAutoFit/>
            </a:bodyPr>
            <a:lstStyle/>
            <a:p>
              <a:pPr lvl="0" algn="ctr"/>
              <a:r>
                <a:rPr lang="en-US" sz="1400" dirty="0">
                  <a:solidFill>
                    <a:schemeClr val="tx1">
                      <a:lumMod val="85000"/>
                      <a:lumOff val="15000"/>
                    </a:schemeClr>
                  </a:solidFill>
                  <a:latin typeface="AvantGarde Bk BT Book" panose="020B0402020202020204" pitchFamily="34" charset="0"/>
                </a:rPr>
                <a:t>PBI Developer Support</a:t>
              </a:r>
            </a:p>
          </p:txBody>
        </p:sp>
        <p:cxnSp>
          <p:nvCxnSpPr>
            <p:cNvPr id="76" name="Straight Connector 75">
              <a:extLst>
                <a:ext uri="{FF2B5EF4-FFF2-40B4-BE49-F238E27FC236}">
                  <a16:creationId xmlns:a16="http://schemas.microsoft.com/office/drawing/2014/main" id="{1DBC4BF9-CF87-3645-BDDD-ED3EAE05299A}"/>
                </a:ext>
              </a:extLst>
            </p:cNvPr>
            <p:cNvCxnSpPr/>
            <p:nvPr/>
          </p:nvCxnSpPr>
          <p:spPr>
            <a:xfrm>
              <a:off x="8740955" y="4929537"/>
              <a:ext cx="1284790" cy="0"/>
            </a:xfrm>
            <a:prstGeom prst="line">
              <a:avLst/>
            </a:prstGeom>
            <a:ln>
              <a:solidFill>
                <a:srgbClr val="02B0F1"/>
              </a:solidFill>
            </a:ln>
          </p:spPr>
          <p:style>
            <a:lnRef idx="1">
              <a:schemeClr val="accent1"/>
            </a:lnRef>
            <a:fillRef idx="0">
              <a:schemeClr val="accent1"/>
            </a:fillRef>
            <a:effectRef idx="0">
              <a:schemeClr val="accent1"/>
            </a:effectRef>
            <a:fontRef idx="minor">
              <a:schemeClr val="tx1"/>
            </a:fontRef>
          </p:style>
        </p:cxnSp>
      </p:grpSp>
      <p:sp>
        <p:nvSpPr>
          <p:cNvPr id="2" name="Right Brace 1">
            <a:extLst>
              <a:ext uri="{FF2B5EF4-FFF2-40B4-BE49-F238E27FC236}">
                <a16:creationId xmlns:a16="http://schemas.microsoft.com/office/drawing/2014/main" id="{14D72311-1B7C-43B4-902C-FFEE3C0D95D9}"/>
              </a:ext>
            </a:extLst>
          </p:cNvPr>
          <p:cNvSpPr/>
          <p:nvPr/>
        </p:nvSpPr>
        <p:spPr>
          <a:xfrm rot="5400000">
            <a:off x="5709267" y="-212161"/>
            <a:ext cx="773466" cy="11602582"/>
          </a:xfrm>
          <a:prstGeom prst="rightBrace">
            <a:avLst/>
          </a:prstGeom>
          <a:ln w="571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a:extLst>
              <a:ext uri="{FF2B5EF4-FFF2-40B4-BE49-F238E27FC236}">
                <a16:creationId xmlns:a16="http://schemas.microsoft.com/office/drawing/2014/main" id="{2A1FC682-ACAC-4292-A056-4836CE41903C}"/>
              </a:ext>
            </a:extLst>
          </p:cNvPr>
          <p:cNvSpPr txBox="1"/>
          <p:nvPr/>
        </p:nvSpPr>
        <p:spPr>
          <a:xfrm>
            <a:off x="4550833" y="6188263"/>
            <a:ext cx="3090333" cy="369332"/>
          </a:xfrm>
          <a:prstGeom prst="rect">
            <a:avLst/>
          </a:prstGeom>
          <a:noFill/>
        </p:spPr>
        <p:txBody>
          <a:bodyPr wrap="none" rtlCol="0">
            <a:spAutoFit/>
          </a:bodyPr>
          <a:lstStyle/>
          <a:p>
            <a:r>
              <a:rPr lang="en-US" dirty="0">
                <a:solidFill>
                  <a:srgbClr val="FF0000"/>
                </a:solidFill>
              </a:rPr>
              <a:t>Who gets assigned what tasks?</a:t>
            </a:r>
          </a:p>
        </p:txBody>
      </p:sp>
    </p:spTree>
    <p:extLst>
      <p:ext uri="{BB962C8B-B14F-4D97-AF65-F5344CB8AC3E}">
        <p14:creationId xmlns:p14="http://schemas.microsoft.com/office/powerpoint/2010/main" val="4157240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5493CFF-E43B-4B10-ACE1-C8A1246629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3" y="0"/>
            <a:ext cx="4062127" cy="685800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502650" y="643467"/>
            <a:ext cx="3117850" cy="2556385"/>
          </a:xfrm>
        </p:spPr>
        <p:txBody>
          <a:bodyPr vert="horz" lIns="91440" tIns="45720" rIns="91440" bIns="45720" rtlCol="0" anchor="b">
            <a:normAutofit/>
          </a:bodyPr>
          <a:lstStyle/>
          <a:p>
            <a:r>
              <a:rPr lang="en-US" kern="1200">
                <a:solidFill>
                  <a:schemeClr val="bg1"/>
                </a:solidFill>
                <a:latin typeface="+mj-lt"/>
                <a:ea typeface="+mj-ea"/>
                <a:cs typeface="+mj-cs"/>
              </a:rPr>
              <a:t>Other Important Docs</a:t>
            </a:r>
          </a:p>
        </p:txBody>
      </p:sp>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502649" y="3358608"/>
            <a:ext cx="3045883" cy="2831273"/>
          </a:xfrm>
        </p:spPr>
        <p:txBody>
          <a:bodyPr vert="horz" lIns="91440" tIns="45720" rIns="91440" bIns="45720" rtlCol="0">
            <a:normAutofit/>
          </a:bodyPr>
          <a:lstStyle/>
          <a:p>
            <a:pPr marL="0"/>
            <a:endParaRPr lang="en-US" sz="1800">
              <a:solidFill>
                <a:schemeClr val="bg1"/>
              </a:solidFill>
              <a:latin typeface="+mn-lt"/>
            </a:endParaRPr>
          </a:p>
          <a:p>
            <a:pPr marL="0"/>
            <a:endParaRPr lang="en-US" sz="1800">
              <a:solidFill>
                <a:schemeClr val="bg1"/>
              </a:solidFill>
              <a:latin typeface="+mn-lt"/>
            </a:endParaRPr>
          </a:p>
        </p:txBody>
      </p:sp>
      <p:graphicFrame>
        <p:nvGraphicFramePr>
          <p:cNvPr id="4" name="Table 3">
            <a:extLst>
              <a:ext uri="{FF2B5EF4-FFF2-40B4-BE49-F238E27FC236}">
                <a16:creationId xmlns:a16="http://schemas.microsoft.com/office/drawing/2014/main" id="{7BAE0D2C-D05C-4D91-962B-BE1A9E04AA81}"/>
              </a:ext>
            </a:extLst>
          </p:cNvPr>
          <p:cNvGraphicFramePr>
            <a:graphicFrameLocks noGrp="1"/>
          </p:cNvGraphicFramePr>
          <p:nvPr>
            <p:extLst>
              <p:ext uri="{D42A27DB-BD31-4B8C-83A1-F6EECF244321}">
                <p14:modId xmlns:p14="http://schemas.microsoft.com/office/powerpoint/2010/main" val="916467237"/>
              </p:ext>
            </p:extLst>
          </p:nvPr>
        </p:nvGraphicFramePr>
        <p:xfrm>
          <a:off x="832311" y="884681"/>
          <a:ext cx="6891187" cy="5305200"/>
        </p:xfrm>
        <a:graphic>
          <a:graphicData uri="http://schemas.openxmlformats.org/drawingml/2006/table">
            <a:tbl>
              <a:tblPr firstRow="1" firstCol="1" bandRow="1">
                <a:noFill/>
                <a:tableStyleId>{5C22544A-7EE6-4342-B048-85BDC9FD1C3A}</a:tableStyleId>
              </a:tblPr>
              <a:tblGrid>
                <a:gridCol w="6891187">
                  <a:extLst>
                    <a:ext uri="{9D8B030D-6E8A-4147-A177-3AD203B41FA5}">
                      <a16:colId xmlns:a16="http://schemas.microsoft.com/office/drawing/2014/main" val="3238495825"/>
                    </a:ext>
                  </a:extLst>
                </a:gridCol>
              </a:tblGrid>
              <a:tr h="1063859">
                <a:tc>
                  <a:txBody>
                    <a:bodyPr/>
                    <a:lstStyle/>
                    <a:p>
                      <a:pPr marL="0" marR="0" algn="l">
                        <a:spcBef>
                          <a:spcPts val="0"/>
                        </a:spcBef>
                        <a:spcAft>
                          <a:spcPts val="0"/>
                        </a:spcAft>
                      </a:pPr>
                      <a:r>
                        <a:rPr lang="en-US" sz="1600" b="1" dirty="0">
                          <a:solidFill>
                            <a:schemeClr val="tx1">
                              <a:lumMod val="75000"/>
                              <a:lumOff val="25000"/>
                            </a:schemeClr>
                          </a:solidFill>
                          <a:effectLst/>
                        </a:rPr>
                        <a:t>Power BI Governance and Deployment Approaches Whitepaper</a:t>
                      </a:r>
                    </a:p>
                    <a:p>
                      <a:pPr marL="0" marR="0" algn="l">
                        <a:spcBef>
                          <a:spcPts val="0"/>
                        </a:spcBef>
                        <a:spcAft>
                          <a:spcPts val="0"/>
                        </a:spcAft>
                      </a:pPr>
                      <a:r>
                        <a:rPr lang="en-US" sz="1600" b="1" dirty="0">
                          <a:solidFill>
                            <a:schemeClr val="tx1">
                              <a:lumMod val="75000"/>
                              <a:lumOff val="25000"/>
                            </a:schemeClr>
                          </a:solidFill>
                          <a:effectLst/>
                        </a:rPr>
                        <a:t>This whitepaper discusses governance and ways to deploy Power BI. It was published March 2016, but the ideas and processes discussed are still relevant.</a:t>
                      </a:r>
                    </a:p>
                    <a:p>
                      <a:pPr marL="0" marR="0" algn="l">
                        <a:spcBef>
                          <a:spcPts val="0"/>
                        </a:spcBef>
                        <a:spcAft>
                          <a:spcPts val="0"/>
                        </a:spcAft>
                      </a:pPr>
                      <a:r>
                        <a:rPr lang="en-US" sz="1600" b="1" u="sng" dirty="0">
                          <a:solidFill>
                            <a:schemeClr val="tx1">
                              <a:lumMod val="75000"/>
                              <a:lumOff val="25000"/>
                            </a:schemeClr>
                          </a:solidFill>
                          <a:effectLst/>
                          <a:hlinkClick r:id="rId2"/>
                        </a:rPr>
                        <a:t>https://powerbi.microsoft.com/en-us/documentation/powerbi-admin-governance/</a:t>
                      </a:r>
                      <a:r>
                        <a:rPr lang="en-US" sz="1600" b="1" dirty="0">
                          <a:solidFill>
                            <a:schemeClr val="tx1">
                              <a:lumMod val="75000"/>
                              <a:lumOff val="25000"/>
                            </a:schemeClr>
                          </a:solidFill>
                          <a:effectLst/>
                        </a:rPr>
                        <a:t> </a:t>
                      </a:r>
                    </a:p>
                    <a:p>
                      <a:pPr marL="0" marR="0" algn="l">
                        <a:spcBef>
                          <a:spcPts val="0"/>
                        </a:spcBef>
                        <a:spcAft>
                          <a:spcPts val="0"/>
                        </a:spcAft>
                      </a:pPr>
                      <a:r>
                        <a:rPr lang="en-US" sz="1600" b="1" dirty="0">
                          <a:solidFill>
                            <a:schemeClr val="tx1">
                              <a:lumMod val="75000"/>
                              <a:lumOff val="25000"/>
                            </a:schemeClr>
                          </a:solidFill>
                          <a:effectLst/>
                        </a:rPr>
                        <a:t> </a:t>
                      </a:r>
                      <a:endParaRPr lang="en-US" sz="1600" b="1" dirty="0">
                        <a:solidFill>
                          <a:schemeClr val="tx1">
                            <a:lumMod val="75000"/>
                            <a:lumOff val="25000"/>
                          </a:schemeClr>
                        </a:solidFill>
                        <a:effectLst/>
                        <a:latin typeface="Segoe UI" panose="020B0502040204020203" pitchFamily="34" charset="0"/>
                        <a:ea typeface="Segoe UI" panose="020B0502040204020203" pitchFamily="34" charset="0"/>
                        <a:cs typeface="Arial" panose="020B0604020202020204" pitchFamily="34" charset="0"/>
                      </a:endParaRPr>
                    </a:p>
                  </a:txBody>
                  <a:tcPr marL="142800" marR="214200" marT="71400" marB="71400">
                    <a:lnL w="12700" cmpd="sng">
                      <a:noFill/>
                      <a:prstDash val="solid"/>
                    </a:lnL>
                    <a:lnR w="12700" cmpd="sng">
                      <a:no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116634727"/>
                  </a:ext>
                </a:extLst>
              </a:tr>
              <a:tr h="1063859">
                <a:tc>
                  <a:txBody>
                    <a:bodyPr/>
                    <a:lstStyle/>
                    <a:p>
                      <a:pPr marL="0" marR="0" algn="l">
                        <a:spcBef>
                          <a:spcPts val="0"/>
                        </a:spcBef>
                        <a:spcAft>
                          <a:spcPts val="0"/>
                        </a:spcAft>
                      </a:pPr>
                      <a:r>
                        <a:rPr lang="en-US" sz="1600" b="1">
                          <a:solidFill>
                            <a:schemeClr val="tx1">
                              <a:lumMod val="75000"/>
                              <a:lumOff val="25000"/>
                            </a:schemeClr>
                          </a:solidFill>
                          <a:effectLst/>
                        </a:rPr>
                        <a:t>Best Design Practices for Reports and Visuals</a:t>
                      </a:r>
                    </a:p>
                    <a:p>
                      <a:pPr marL="0" marR="0" algn="l">
                        <a:spcBef>
                          <a:spcPts val="0"/>
                        </a:spcBef>
                        <a:spcAft>
                          <a:spcPts val="0"/>
                        </a:spcAft>
                      </a:pPr>
                      <a:r>
                        <a:rPr lang="en-US" sz="1600" b="1">
                          <a:solidFill>
                            <a:schemeClr val="tx1">
                              <a:lumMod val="75000"/>
                              <a:lumOff val="25000"/>
                            </a:schemeClr>
                          </a:solidFill>
                          <a:effectLst/>
                        </a:rPr>
                        <a:t>This page provides a wealth of information about design principles for effective Power BI data visualizations. </a:t>
                      </a:r>
                    </a:p>
                    <a:p>
                      <a:pPr marL="0" marR="0" algn="l">
                        <a:spcBef>
                          <a:spcPts val="0"/>
                        </a:spcBef>
                        <a:spcAft>
                          <a:spcPts val="0"/>
                        </a:spcAft>
                      </a:pPr>
                      <a:r>
                        <a:rPr lang="en-US" sz="1600" b="1" u="sng">
                          <a:solidFill>
                            <a:schemeClr val="tx1">
                              <a:lumMod val="75000"/>
                              <a:lumOff val="25000"/>
                            </a:schemeClr>
                          </a:solidFill>
                          <a:effectLst/>
                          <a:hlinkClick r:id="rId3"/>
                        </a:rPr>
                        <a:t>https://docs.microsoft.com/en-us/power-bi/power-bi-visualization-best-practices</a:t>
                      </a:r>
                      <a:r>
                        <a:rPr lang="en-US" sz="1600" b="1">
                          <a:solidFill>
                            <a:schemeClr val="tx1">
                              <a:lumMod val="75000"/>
                              <a:lumOff val="25000"/>
                            </a:schemeClr>
                          </a:solidFill>
                          <a:effectLst/>
                        </a:rPr>
                        <a:t> </a:t>
                      </a:r>
                    </a:p>
                    <a:p>
                      <a:pPr marL="0" marR="0" algn="l">
                        <a:spcBef>
                          <a:spcPts val="0"/>
                        </a:spcBef>
                        <a:spcAft>
                          <a:spcPts val="0"/>
                        </a:spcAft>
                      </a:pPr>
                      <a:r>
                        <a:rPr lang="en-US" sz="1600" b="1">
                          <a:solidFill>
                            <a:schemeClr val="tx1">
                              <a:lumMod val="75000"/>
                              <a:lumOff val="25000"/>
                            </a:schemeClr>
                          </a:solidFill>
                          <a:effectLst/>
                        </a:rPr>
                        <a:t> </a:t>
                      </a:r>
                      <a:endParaRPr lang="en-US" sz="1600" b="1">
                        <a:solidFill>
                          <a:schemeClr val="tx1">
                            <a:lumMod val="75000"/>
                            <a:lumOff val="25000"/>
                          </a:schemeClr>
                        </a:solidFill>
                        <a:effectLst/>
                        <a:latin typeface="Segoe UI" panose="020B0502040204020203" pitchFamily="34" charset="0"/>
                        <a:ea typeface="Segoe UI" panose="020B0502040204020203" pitchFamily="34" charset="0"/>
                        <a:cs typeface="Arial" panose="020B0604020202020204" pitchFamily="34" charset="0"/>
                      </a:endParaRPr>
                    </a:p>
                  </a:txBody>
                  <a:tcPr marL="142800" marR="214200" marT="71400" marB="71400">
                    <a:lnL w="12700" cmpd="sng">
                      <a:noFill/>
                      <a:prstDash val="solid"/>
                    </a:lnL>
                    <a:lnR w="9525" cap="flat" cmpd="sng" algn="ctr">
                      <a:solidFill>
                        <a:srgbClr val="D8DCDC"/>
                      </a:solidFill>
                      <a:prstDash val="solid"/>
                    </a:lnR>
                    <a:lnT w="9525" cap="flat" cmpd="sng" algn="ctr">
                      <a:solidFill>
                        <a:srgbClr val="D8DCDC"/>
                      </a:solidFill>
                      <a:prstDash val="solid"/>
                    </a:lnT>
                    <a:lnB w="12700" cmpd="sng">
                      <a:noFill/>
                      <a:prstDash val="solid"/>
                    </a:lnB>
                    <a:noFill/>
                  </a:tcPr>
                </a:tc>
                <a:extLst>
                  <a:ext uri="{0D108BD9-81ED-4DB2-BD59-A6C34878D82A}">
                    <a16:rowId xmlns:a16="http://schemas.microsoft.com/office/drawing/2014/main" val="1886369864"/>
                  </a:ext>
                </a:extLst>
              </a:tr>
              <a:tr h="1242359">
                <a:tc>
                  <a:txBody>
                    <a:bodyPr/>
                    <a:lstStyle/>
                    <a:p>
                      <a:pPr marL="0" marR="0" algn="l">
                        <a:spcBef>
                          <a:spcPts val="0"/>
                        </a:spcBef>
                        <a:spcAft>
                          <a:spcPts val="0"/>
                        </a:spcAft>
                      </a:pPr>
                      <a:r>
                        <a:rPr lang="en-US" sz="1600" b="1" dirty="0">
                          <a:solidFill>
                            <a:schemeClr val="tx1">
                              <a:lumMod val="75000"/>
                              <a:lumOff val="25000"/>
                            </a:schemeClr>
                          </a:solidFill>
                          <a:effectLst/>
                        </a:rPr>
                        <a:t>Bidirectional Filtering in Power BI</a:t>
                      </a:r>
                    </a:p>
                    <a:p>
                      <a:pPr marL="0" marR="0" algn="l">
                        <a:spcBef>
                          <a:spcPts val="0"/>
                        </a:spcBef>
                        <a:spcAft>
                          <a:spcPts val="0"/>
                        </a:spcAft>
                      </a:pPr>
                      <a:r>
                        <a:rPr lang="en-US" sz="1600" b="1" dirty="0">
                          <a:solidFill>
                            <a:schemeClr val="tx1">
                              <a:lumMod val="75000"/>
                              <a:lumOff val="25000"/>
                            </a:schemeClr>
                          </a:solidFill>
                          <a:effectLst/>
                        </a:rPr>
                        <a:t>This whitepaper discusses the impact of using bidirectional cross-filtering in Power BI Desktop (and Analysis Services), including behaviors a data modeler/author needs to be aware of in order to use the capability without unintended side effects.</a:t>
                      </a:r>
                    </a:p>
                    <a:p>
                      <a:pPr marL="0" marR="0" algn="l">
                        <a:spcBef>
                          <a:spcPts val="0"/>
                        </a:spcBef>
                        <a:spcAft>
                          <a:spcPts val="0"/>
                        </a:spcAft>
                      </a:pPr>
                      <a:r>
                        <a:rPr lang="en-US" sz="1600" b="1" u="sng" dirty="0">
                          <a:solidFill>
                            <a:schemeClr val="tx1">
                              <a:lumMod val="75000"/>
                              <a:lumOff val="25000"/>
                            </a:schemeClr>
                          </a:solidFill>
                          <a:effectLst/>
                          <a:hlinkClick r:id="rId4"/>
                        </a:rPr>
                        <a:t>https://docs.microsoft.com/en-us/power-bi/desktop-bidirectional-filtering</a:t>
                      </a:r>
                      <a:r>
                        <a:rPr lang="en-US" sz="1600" b="1" dirty="0">
                          <a:solidFill>
                            <a:schemeClr val="tx1">
                              <a:lumMod val="75000"/>
                              <a:lumOff val="25000"/>
                            </a:schemeClr>
                          </a:solidFill>
                          <a:effectLst/>
                        </a:rPr>
                        <a:t> </a:t>
                      </a:r>
                    </a:p>
                    <a:p>
                      <a:pPr marL="0" marR="0" algn="l">
                        <a:spcBef>
                          <a:spcPts val="0"/>
                        </a:spcBef>
                        <a:spcAft>
                          <a:spcPts val="0"/>
                        </a:spcAft>
                      </a:pPr>
                      <a:r>
                        <a:rPr lang="en-US" sz="1600" b="1" dirty="0">
                          <a:solidFill>
                            <a:schemeClr val="tx1">
                              <a:lumMod val="75000"/>
                              <a:lumOff val="25000"/>
                            </a:schemeClr>
                          </a:solidFill>
                          <a:effectLst/>
                        </a:rPr>
                        <a:t> </a:t>
                      </a:r>
                      <a:endParaRPr lang="en-US" sz="1600" b="1" dirty="0">
                        <a:solidFill>
                          <a:schemeClr val="tx1">
                            <a:lumMod val="75000"/>
                            <a:lumOff val="25000"/>
                          </a:schemeClr>
                        </a:solidFill>
                        <a:effectLst/>
                        <a:latin typeface="Segoe UI" panose="020B0502040204020203" pitchFamily="34" charset="0"/>
                        <a:ea typeface="Segoe UI" panose="020B0502040204020203" pitchFamily="34" charset="0"/>
                        <a:cs typeface="Arial" panose="020B0604020202020204" pitchFamily="34" charset="0"/>
                      </a:endParaRPr>
                    </a:p>
                  </a:txBody>
                  <a:tcPr marL="142800" marR="214200" marT="71400" marB="71400">
                    <a:lnL w="12700" cmpd="sng">
                      <a:noFill/>
                      <a:prstDash val="solid"/>
                    </a:lnL>
                    <a:lnR w="9525" cap="flat" cmpd="sng" algn="ctr">
                      <a:solidFill>
                        <a:srgbClr val="D8DCDC"/>
                      </a:solidFill>
                      <a:prstDash val="solid"/>
                    </a:lnR>
                    <a:lnT w="12700" cmpd="sng">
                      <a:noFill/>
                      <a:prstDash val="solid"/>
                    </a:lnT>
                    <a:lnB w="12700" cmpd="sng">
                      <a:noFill/>
                      <a:prstDash val="solid"/>
                    </a:lnB>
                    <a:noFill/>
                  </a:tcPr>
                </a:tc>
                <a:extLst>
                  <a:ext uri="{0D108BD9-81ED-4DB2-BD59-A6C34878D82A}">
                    <a16:rowId xmlns:a16="http://schemas.microsoft.com/office/drawing/2014/main" val="514608432"/>
                  </a:ext>
                </a:extLst>
              </a:tr>
            </a:tbl>
          </a:graphicData>
        </a:graphic>
      </p:graphicFrame>
    </p:spTree>
    <p:extLst>
      <p:ext uri="{BB962C8B-B14F-4D97-AF65-F5344CB8AC3E}">
        <p14:creationId xmlns:p14="http://schemas.microsoft.com/office/powerpoint/2010/main" val="28739693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a:solidFill>
                  <a:schemeClr val="tx1"/>
                </a:solidFill>
                <a:latin typeface="+mj-lt"/>
              </a:rPr>
              <a:t>What is Data Governance</a:t>
            </a:r>
          </a:p>
        </p:txBody>
      </p:sp>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825625"/>
            <a:ext cx="10515600" cy="4351338"/>
          </a:xfrm>
        </p:spPr>
        <p:txBody>
          <a:bodyPr vert="horz" lIns="91440" tIns="45720" rIns="91440" bIns="45720" rtlCol="0">
            <a:normAutofit/>
          </a:bodyPr>
          <a:lstStyle/>
          <a:p>
            <a:r>
              <a:rPr lang="en-US" sz="2400" dirty="0">
                <a:latin typeface="+mn-lt"/>
              </a:rPr>
              <a:t>Wikipedia: Data governance is a data management concept concerning the capability that enables an organization to ensure that high data quality exists throughout the complete lifecycle of the data. The key focus areas of data governance include </a:t>
            </a:r>
            <a:r>
              <a:rPr lang="en-US" sz="2400" b="1" dirty="0">
                <a:latin typeface="+mn-lt"/>
              </a:rPr>
              <a:t>availability</a:t>
            </a:r>
            <a:r>
              <a:rPr lang="en-US" sz="2400" dirty="0">
                <a:latin typeface="+mn-lt"/>
              </a:rPr>
              <a:t>, </a:t>
            </a:r>
            <a:r>
              <a:rPr lang="en-US" sz="2400" b="1" dirty="0">
                <a:latin typeface="+mn-lt"/>
              </a:rPr>
              <a:t>usability</a:t>
            </a:r>
            <a:r>
              <a:rPr lang="en-US" sz="2400" dirty="0">
                <a:latin typeface="+mn-lt"/>
              </a:rPr>
              <a:t>, </a:t>
            </a:r>
            <a:r>
              <a:rPr lang="en-US" sz="2400" b="1" dirty="0">
                <a:latin typeface="+mn-lt"/>
              </a:rPr>
              <a:t>consistency</a:t>
            </a:r>
            <a:r>
              <a:rPr lang="en-US" sz="2400" dirty="0">
                <a:latin typeface="+mn-lt"/>
              </a:rPr>
              <a:t>, </a:t>
            </a:r>
            <a:r>
              <a:rPr lang="en-US" sz="2400" b="1" dirty="0">
                <a:latin typeface="+mn-lt"/>
              </a:rPr>
              <a:t>data integrity </a:t>
            </a:r>
            <a:r>
              <a:rPr lang="en-US" sz="2400" dirty="0">
                <a:latin typeface="+mn-lt"/>
              </a:rPr>
              <a:t>and </a:t>
            </a:r>
            <a:r>
              <a:rPr lang="en-US" sz="2400" b="1" dirty="0">
                <a:latin typeface="+mn-lt"/>
              </a:rPr>
              <a:t>data security</a:t>
            </a:r>
            <a:r>
              <a:rPr lang="en-US" sz="2400" dirty="0">
                <a:latin typeface="+mn-lt"/>
              </a:rPr>
              <a:t>. This includes establishing processes to ensure effective data management throughout the enterprise such as accountability for the adverse effects of poor data quality and ensuring that the data which an enterprise has can be used by the entire organization.</a:t>
            </a:r>
          </a:p>
          <a:p>
            <a:pPr marL="0"/>
            <a:endParaRPr lang="en-US" sz="2000" dirty="0">
              <a:latin typeface="+mn-lt"/>
            </a:endParaRPr>
          </a:p>
        </p:txBody>
      </p:sp>
    </p:spTree>
    <p:extLst>
      <p:ext uri="{BB962C8B-B14F-4D97-AF65-F5344CB8AC3E}">
        <p14:creationId xmlns:p14="http://schemas.microsoft.com/office/powerpoint/2010/main" val="237873927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52EE0-8398-E147-8DC9-26560634F12E}"/>
              </a:ext>
            </a:extLst>
          </p:cNvPr>
          <p:cNvSpPr txBox="1">
            <a:spLocks/>
          </p:cNvSpPr>
          <p:nvPr/>
        </p:nvSpPr>
        <p:spPr>
          <a:xfrm>
            <a:off x="2988128" y="1706408"/>
            <a:ext cx="6215743" cy="837089"/>
          </a:xfrm>
          <a:prstGeom prst="rect">
            <a:avLst/>
          </a:prstGeom>
        </p:spPr>
        <p:txBody>
          <a:bodyPr anchor="b">
            <a:normAutofit/>
          </a:bodyPr>
          <a:lstStyle>
            <a:lvl1pPr algn="ctr" defTabSz="914400" rtl="0" eaLnBrk="1" latinLnBrk="0" hangingPunct="1">
              <a:lnSpc>
                <a:spcPct val="90000"/>
              </a:lnSpc>
              <a:spcBef>
                <a:spcPct val="0"/>
              </a:spcBef>
              <a:buNone/>
              <a:defRPr sz="4800" b="1" i="0" kern="1200">
                <a:solidFill>
                  <a:schemeClr val="tx1">
                    <a:lumMod val="85000"/>
                    <a:lumOff val="15000"/>
                  </a:schemeClr>
                </a:solidFill>
                <a:latin typeface="AvantGarde Bk BT Demi" panose="020B0402020202020204" pitchFamily="34" charset="0"/>
                <a:ea typeface="+mj-ea"/>
                <a:cs typeface="+mj-cs"/>
              </a:defRPr>
            </a:lvl1pPr>
          </a:lstStyle>
          <a:p>
            <a:r>
              <a:rPr lang="en-US" dirty="0"/>
              <a:t>Have Any Questions?</a:t>
            </a:r>
          </a:p>
        </p:txBody>
      </p:sp>
      <p:cxnSp>
        <p:nvCxnSpPr>
          <p:cNvPr id="3" name="Straight Connector 2">
            <a:extLst>
              <a:ext uri="{FF2B5EF4-FFF2-40B4-BE49-F238E27FC236}">
                <a16:creationId xmlns:a16="http://schemas.microsoft.com/office/drawing/2014/main" id="{53922C91-BCD2-1A4B-84C2-A2DACF99DBBB}"/>
              </a:ext>
            </a:extLst>
          </p:cNvPr>
          <p:cNvCxnSpPr/>
          <p:nvPr/>
        </p:nvCxnSpPr>
        <p:spPr>
          <a:xfrm>
            <a:off x="3140235" y="1708797"/>
            <a:ext cx="841310" cy="0"/>
          </a:xfrm>
          <a:prstGeom prst="line">
            <a:avLst/>
          </a:prstGeom>
          <a:ln w="47625">
            <a:solidFill>
              <a:srgbClr val="01B0F0"/>
            </a:solidFill>
          </a:ln>
        </p:spPr>
        <p:style>
          <a:lnRef idx="1">
            <a:schemeClr val="accent1"/>
          </a:lnRef>
          <a:fillRef idx="0">
            <a:schemeClr val="accent1"/>
          </a:fillRef>
          <a:effectRef idx="0">
            <a:schemeClr val="accent1"/>
          </a:effectRef>
          <a:fontRef idx="minor">
            <a:schemeClr val="tx1"/>
          </a:fontRef>
        </p:style>
      </p:cxnSp>
      <p:sp>
        <p:nvSpPr>
          <p:cNvPr id="6" name="Text Placeholder 4">
            <a:extLst>
              <a:ext uri="{FF2B5EF4-FFF2-40B4-BE49-F238E27FC236}">
                <a16:creationId xmlns:a16="http://schemas.microsoft.com/office/drawing/2014/main" id="{47B5A518-A581-6744-80CD-42E678ED2450}"/>
              </a:ext>
            </a:extLst>
          </p:cNvPr>
          <p:cNvSpPr txBox="1">
            <a:spLocks/>
          </p:cNvSpPr>
          <p:nvPr/>
        </p:nvSpPr>
        <p:spPr>
          <a:xfrm>
            <a:off x="1774891" y="2644836"/>
            <a:ext cx="8642215" cy="6320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a:solidFill>
                  <a:schemeClr val="tx1">
                    <a:lumMod val="75000"/>
                    <a:lumOff val="25000"/>
                  </a:schemeClr>
                </a:solidFill>
                <a:latin typeface="AvantGarde Bk BT Book" panose="020B0402020202020204" pitchFamily="34" charset="0"/>
              </a:rPr>
              <a:t>Thank you!</a:t>
            </a:r>
            <a:endParaRPr lang="en-US" dirty="0">
              <a:latin typeface="AvantGarde Bk BT Book" panose="020B0402020202020204" pitchFamily="34" charset="0"/>
            </a:endParaRPr>
          </a:p>
        </p:txBody>
      </p:sp>
      <p:grpSp>
        <p:nvGrpSpPr>
          <p:cNvPr id="11" name="Group 10">
            <a:extLst>
              <a:ext uri="{FF2B5EF4-FFF2-40B4-BE49-F238E27FC236}">
                <a16:creationId xmlns:a16="http://schemas.microsoft.com/office/drawing/2014/main" id="{C13643C9-394B-BF49-9DD9-BF2893736854}"/>
              </a:ext>
            </a:extLst>
          </p:cNvPr>
          <p:cNvGrpSpPr/>
          <p:nvPr/>
        </p:nvGrpSpPr>
        <p:grpSpPr>
          <a:xfrm>
            <a:off x="4420081" y="3767757"/>
            <a:ext cx="3351834" cy="914400"/>
            <a:chOff x="4336109" y="3786418"/>
            <a:chExt cx="3351834" cy="914400"/>
          </a:xfrm>
        </p:grpSpPr>
        <p:pic>
          <p:nvPicPr>
            <p:cNvPr id="7" name="Picture 6">
              <a:extLst>
                <a:ext uri="{FF2B5EF4-FFF2-40B4-BE49-F238E27FC236}">
                  <a16:creationId xmlns:a16="http://schemas.microsoft.com/office/drawing/2014/main" id="{5098D174-9C0F-B14A-A31B-F21007C06B55}"/>
                </a:ext>
              </a:extLst>
            </p:cNvPr>
            <p:cNvPicPr>
              <a:picLocks noChangeAspect="1"/>
            </p:cNvPicPr>
            <p:nvPr/>
          </p:nvPicPr>
          <p:blipFill>
            <a:blip r:embed="rId2"/>
            <a:stretch>
              <a:fillRect/>
            </a:stretch>
          </p:blipFill>
          <p:spPr>
            <a:xfrm>
              <a:off x="6773543" y="3786418"/>
              <a:ext cx="914400" cy="914400"/>
            </a:xfrm>
            <a:prstGeom prst="rect">
              <a:avLst/>
            </a:prstGeom>
          </p:spPr>
        </p:pic>
        <p:pic>
          <p:nvPicPr>
            <p:cNvPr id="8" name="Picture 7">
              <a:extLst>
                <a:ext uri="{FF2B5EF4-FFF2-40B4-BE49-F238E27FC236}">
                  <a16:creationId xmlns:a16="http://schemas.microsoft.com/office/drawing/2014/main" id="{201D4E58-98B1-8147-83E0-27AE0681F5C3}"/>
                </a:ext>
              </a:extLst>
            </p:cNvPr>
            <p:cNvPicPr>
              <a:picLocks noChangeAspect="1"/>
            </p:cNvPicPr>
            <p:nvPr/>
          </p:nvPicPr>
          <p:blipFill>
            <a:blip r:embed="rId3"/>
            <a:stretch>
              <a:fillRect/>
            </a:stretch>
          </p:blipFill>
          <p:spPr>
            <a:xfrm>
              <a:off x="5554826" y="3786418"/>
              <a:ext cx="914400" cy="914400"/>
            </a:xfrm>
            <a:prstGeom prst="rect">
              <a:avLst/>
            </a:prstGeom>
          </p:spPr>
        </p:pic>
        <p:pic>
          <p:nvPicPr>
            <p:cNvPr id="10" name="Picture 9">
              <a:extLst>
                <a:ext uri="{FF2B5EF4-FFF2-40B4-BE49-F238E27FC236}">
                  <a16:creationId xmlns:a16="http://schemas.microsoft.com/office/drawing/2014/main" id="{19542024-A9DD-B64B-A592-D00537EA125A}"/>
                </a:ext>
              </a:extLst>
            </p:cNvPr>
            <p:cNvPicPr>
              <a:picLocks noChangeAspect="1"/>
            </p:cNvPicPr>
            <p:nvPr/>
          </p:nvPicPr>
          <p:blipFill>
            <a:blip r:embed="rId4"/>
            <a:stretch>
              <a:fillRect/>
            </a:stretch>
          </p:blipFill>
          <p:spPr>
            <a:xfrm>
              <a:off x="4336109" y="3786418"/>
              <a:ext cx="914400" cy="914400"/>
            </a:xfrm>
            <a:prstGeom prst="rect">
              <a:avLst/>
            </a:prstGeom>
          </p:spPr>
        </p:pic>
      </p:grpSp>
      <p:sp>
        <p:nvSpPr>
          <p:cNvPr id="4" name="TextBox 3">
            <a:extLst>
              <a:ext uri="{FF2B5EF4-FFF2-40B4-BE49-F238E27FC236}">
                <a16:creationId xmlns:a16="http://schemas.microsoft.com/office/drawing/2014/main" id="{3398F73B-1E8B-4FA8-B1B0-95389513395F}"/>
              </a:ext>
            </a:extLst>
          </p:cNvPr>
          <p:cNvSpPr txBox="1"/>
          <p:nvPr/>
        </p:nvSpPr>
        <p:spPr>
          <a:xfrm>
            <a:off x="3206264" y="5262510"/>
            <a:ext cx="5928674" cy="646331"/>
          </a:xfrm>
          <a:prstGeom prst="rect">
            <a:avLst/>
          </a:prstGeom>
          <a:noFill/>
        </p:spPr>
        <p:txBody>
          <a:bodyPr wrap="none" rtlCol="0">
            <a:spAutoFit/>
          </a:bodyPr>
          <a:lstStyle/>
          <a:p>
            <a:r>
              <a:rPr lang="en-US" dirty="0"/>
              <a:t>     @</a:t>
            </a:r>
            <a:r>
              <a:rPr lang="en-US" dirty="0" err="1"/>
              <a:t>pragmaticworks</a:t>
            </a:r>
            <a:r>
              <a:rPr lang="en-US" dirty="0"/>
              <a:t>		@</a:t>
            </a:r>
            <a:r>
              <a:rPr lang="en-US" dirty="0" err="1"/>
              <a:t>bizdataviz</a:t>
            </a:r>
            <a:endParaRPr lang="en-US" dirty="0"/>
          </a:p>
          <a:p>
            <a:r>
              <a:rPr lang="en-US" dirty="0"/>
              <a:t>blog.pragmaticworks.com	youtube.com/</a:t>
            </a:r>
            <a:r>
              <a:rPr lang="en-US" dirty="0" err="1"/>
              <a:t>pragmaticworks</a:t>
            </a:r>
            <a:endParaRPr lang="en-US" dirty="0"/>
          </a:p>
        </p:txBody>
      </p:sp>
    </p:spTree>
    <p:extLst>
      <p:ext uri="{BB962C8B-B14F-4D97-AF65-F5344CB8AC3E}">
        <p14:creationId xmlns:p14="http://schemas.microsoft.com/office/powerpoint/2010/main" val="2835955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365125"/>
            <a:ext cx="10515600" cy="1325563"/>
          </a:xfrm>
        </p:spPr>
        <p:txBody>
          <a:bodyPr vert="horz" lIns="91440" tIns="45720" rIns="91440" bIns="45720" rtlCol="0" anchor="ctr">
            <a:normAutofit/>
          </a:bodyPr>
          <a:lstStyle/>
          <a:p>
            <a:r>
              <a:rPr lang="en-US" sz="4400" dirty="0">
                <a:solidFill>
                  <a:schemeClr val="tx1"/>
                </a:solidFill>
                <a:latin typeface="+mj-lt"/>
              </a:rPr>
              <a:t>Governance… aka:</a:t>
            </a:r>
          </a:p>
        </p:txBody>
      </p:sp>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838200" y="1825625"/>
            <a:ext cx="5015484" cy="4351338"/>
          </a:xfrm>
        </p:spPr>
        <p:txBody>
          <a:bodyPr vert="horz" lIns="91440" tIns="45720" rIns="91440" bIns="45720" rtlCol="0">
            <a:normAutofit/>
          </a:bodyPr>
          <a:lstStyle/>
          <a:p>
            <a:r>
              <a:rPr lang="en-US" sz="2000">
                <a:latin typeface="+mn-lt"/>
              </a:rPr>
              <a:t>Wikipedia: Data governance is a data management concept concerning the capability that enables an organization to ensure that high data quality exists throughout the complete lifecycle of the data. The key focus areas of data governance include availability, usability, consistency, data integrity and data security. This includes establishing processes to ensure effective data management throughout the enterprise such as accountability for the adverse effects of poor data quality and ensuring that the data which an enterprise has can be used by the entire organization.</a:t>
            </a:r>
          </a:p>
          <a:p>
            <a:pPr marL="0"/>
            <a:endParaRPr lang="en-US" sz="2000">
              <a:latin typeface="+mn-lt"/>
            </a:endParaRPr>
          </a:p>
        </p:txBody>
      </p:sp>
      <p:pic>
        <p:nvPicPr>
          <p:cNvPr id="1026" name="Picture 2" descr="Image result for people process technology">
            <a:extLst>
              <a:ext uri="{FF2B5EF4-FFF2-40B4-BE49-F238E27FC236}">
                <a16:creationId xmlns:a16="http://schemas.microsoft.com/office/drawing/2014/main" id="{0D77AA4A-D7B4-4E06-B696-0775AA4680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3854" r="2" b="1615"/>
          <a:stretch/>
        </p:blipFill>
        <p:spPr bwMode="auto">
          <a:xfrm>
            <a:off x="6669157" y="2182870"/>
            <a:ext cx="4263886" cy="3590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71261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780154" y="513612"/>
            <a:ext cx="10628271" cy="1031216"/>
          </a:xfrm>
        </p:spPr>
        <p:txBody>
          <a:bodyPr vert="horz" lIns="91440" tIns="45720" rIns="91440" bIns="45720" rtlCol="0" anchor="b">
            <a:normAutofit/>
          </a:bodyPr>
          <a:lstStyle/>
          <a:p>
            <a:r>
              <a:rPr lang="en-US" sz="4400" dirty="0" err="1">
                <a:solidFill>
                  <a:schemeClr val="tx1"/>
                </a:solidFill>
                <a:latin typeface="+mj-lt"/>
              </a:rPr>
              <a:t>Qaulity</a:t>
            </a:r>
            <a:r>
              <a:rPr lang="en-US" sz="4400" dirty="0">
                <a:solidFill>
                  <a:schemeClr val="tx1"/>
                </a:solidFill>
                <a:latin typeface="+mj-lt"/>
              </a:rPr>
              <a:t> Data… what is?</a:t>
            </a:r>
          </a:p>
        </p:txBody>
      </p:sp>
      <p:pic>
        <p:nvPicPr>
          <p:cNvPr id="2050" name="Picture 2" descr="Image result for quality data">
            <a:extLst>
              <a:ext uri="{FF2B5EF4-FFF2-40B4-BE49-F238E27FC236}">
                <a16:creationId xmlns:a16="http://schemas.microsoft.com/office/drawing/2014/main" id="{C0B78195-FD01-4FDC-8495-967D370CF5DC}"/>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14293" y="2695482"/>
            <a:ext cx="5069382" cy="2542686"/>
          </a:xfrm>
          <a:prstGeom prst="rect">
            <a:avLst/>
          </a:prstGeom>
          <a:noFill/>
          <a:extLst>
            <a:ext uri="{909E8E84-426E-40DD-AFC4-6F175D3DCCD1}">
              <a14:hiddenFill xmlns:a14="http://schemas.microsoft.com/office/drawing/2010/main">
                <a:solidFill>
                  <a:srgbClr val="FFFFFF"/>
                </a:solidFill>
              </a14:hiddenFill>
            </a:ext>
          </a:extLst>
        </p:spPr>
      </p:pic>
      <p:sp>
        <p:nvSpPr>
          <p:cNvPr id="71" name="Freeform: Shape 70">
            <a:extLst>
              <a:ext uri="{FF2B5EF4-FFF2-40B4-BE49-F238E27FC236}">
                <a16:creationId xmlns:a16="http://schemas.microsoft.com/office/drawing/2014/main" id="{C607803A-4E99-444E-94F7-8785CDDF5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80154" y="1884045"/>
            <a:ext cx="3275668" cy="2853308"/>
          </a:xfrm>
          <a:custGeom>
            <a:avLst/>
            <a:gdLst>
              <a:gd name="connsiteX0" fmla="*/ 3275668 w 3275668"/>
              <a:gd name="connsiteY0" fmla="*/ 2853308 h 2853308"/>
              <a:gd name="connsiteX1" fmla="*/ 655 w 3275668"/>
              <a:gd name="connsiteY1" fmla="*/ 2853308 h 2853308"/>
              <a:gd name="connsiteX2" fmla="*/ 0 w 3275668"/>
              <a:gd name="connsiteY2" fmla="*/ 2467565 h 2853308"/>
              <a:gd name="connsiteX3" fmla="*/ 2869894 w 3275668"/>
              <a:gd name="connsiteY3" fmla="*/ 2468888 h 2853308"/>
              <a:gd name="connsiteX4" fmla="*/ 2869894 w 3275668"/>
              <a:gd name="connsiteY4" fmla="*/ 0 h 2853308"/>
              <a:gd name="connsiteX5" fmla="*/ 3275668 w 3275668"/>
              <a:gd name="connsiteY5" fmla="*/ 0 h 2853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668" h="2853308">
                <a:moveTo>
                  <a:pt x="3275668" y="2853308"/>
                </a:moveTo>
                <a:lnTo>
                  <a:pt x="655" y="2853308"/>
                </a:lnTo>
                <a:cubicBezTo>
                  <a:pt x="-655" y="2720171"/>
                  <a:pt x="1310" y="2600702"/>
                  <a:pt x="0" y="2467565"/>
                </a:cubicBezTo>
                <a:lnTo>
                  <a:pt x="2869894" y="2468888"/>
                </a:lnTo>
                <a:lnTo>
                  <a:pt x="2869894" y="0"/>
                </a:lnTo>
                <a:lnTo>
                  <a:pt x="3275668" y="0"/>
                </a:lnTo>
                <a:close/>
              </a:path>
            </a:pathLst>
          </a:custGeom>
          <a:solidFill>
            <a:srgbClr val="4C4C4C"/>
          </a:solidFill>
          <a:ln w="0">
            <a:noFill/>
            <a:prstDash val="solid"/>
            <a:round/>
            <a:headEnd/>
            <a:tailEnd/>
          </a:ln>
        </p:spPr>
      </p:sp>
      <p:sp>
        <p:nvSpPr>
          <p:cNvPr id="73" name="Freeform: Shape 72">
            <a:extLst>
              <a:ext uri="{FF2B5EF4-FFF2-40B4-BE49-F238E27FC236}">
                <a16:creationId xmlns:a16="http://schemas.microsoft.com/office/drawing/2014/main" id="{2989BE6A-C309-418E-8ADD-1616A98057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055822" y="3222529"/>
            <a:ext cx="3242952" cy="2828156"/>
          </a:xfrm>
          <a:custGeom>
            <a:avLst/>
            <a:gdLst>
              <a:gd name="connsiteX0" fmla="*/ 2837178 w 3242952"/>
              <a:gd name="connsiteY0" fmla="*/ 0 h 2828156"/>
              <a:gd name="connsiteX1" fmla="*/ 3242952 w 3242952"/>
              <a:gd name="connsiteY1" fmla="*/ 0 h 2828156"/>
              <a:gd name="connsiteX2" fmla="*/ 3242952 w 3242952"/>
              <a:gd name="connsiteY2" fmla="*/ 2828156 h 2828156"/>
              <a:gd name="connsiteX3" fmla="*/ 0 w 3242952"/>
              <a:gd name="connsiteY3" fmla="*/ 2828156 h 2828156"/>
              <a:gd name="connsiteX4" fmla="*/ 0 w 3242952"/>
              <a:gd name="connsiteY4" fmla="*/ 2442859 h 2828156"/>
              <a:gd name="connsiteX5" fmla="*/ 2837178 w 3242952"/>
              <a:gd name="connsiteY5" fmla="*/ 2443295 h 2828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42952" h="2828156">
                <a:moveTo>
                  <a:pt x="2837178" y="0"/>
                </a:moveTo>
                <a:lnTo>
                  <a:pt x="3242952" y="0"/>
                </a:lnTo>
                <a:lnTo>
                  <a:pt x="3242952" y="2828156"/>
                </a:lnTo>
                <a:lnTo>
                  <a:pt x="0" y="2828156"/>
                </a:lnTo>
                <a:lnTo>
                  <a:pt x="0" y="2442859"/>
                </a:lnTo>
                <a:lnTo>
                  <a:pt x="2837178" y="2443295"/>
                </a:lnTo>
                <a:close/>
              </a:path>
            </a:pathLst>
          </a:custGeom>
          <a:solidFill>
            <a:srgbClr val="4C4C4C"/>
          </a:solidFill>
          <a:ln w="0">
            <a:noFill/>
            <a:prstDash val="solid"/>
            <a:round/>
            <a:headEnd/>
            <a:tailEnd/>
          </a:ln>
        </p:spPr>
        <p:txBody>
          <a:bodyPr wrap="square">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97FB8916-0D7E-E944-8E60-9DBBDDA4AFD2}"/>
              </a:ext>
            </a:extLst>
          </p:cNvPr>
          <p:cNvSpPr>
            <a:spLocks noGrp="1"/>
          </p:cNvSpPr>
          <p:nvPr>
            <p:ph idx="1"/>
          </p:nvPr>
        </p:nvSpPr>
        <p:spPr>
          <a:xfrm>
            <a:off x="7781373" y="1884045"/>
            <a:ext cx="3857349" cy="3782251"/>
          </a:xfrm>
        </p:spPr>
        <p:txBody>
          <a:bodyPr vert="horz" lIns="91440" tIns="45720" rIns="91440" bIns="45720" rtlCol="0" anchor="ctr">
            <a:normAutofit/>
          </a:bodyPr>
          <a:lstStyle/>
          <a:p>
            <a:r>
              <a:rPr lang="en-US" sz="2000" dirty="0">
                <a:latin typeface="+mn-lt"/>
              </a:rPr>
              <a:t>Generally:</a:t>
            </a:r>
          </a:p>
          <a:p>
            <a:pPr lvl="1"/>
            <a:r>
              <a:rPr lang="en-US" sz="2000" dirty="0">
                <a:latin typeface="+mn-lt"/>
              </a:rPr>
              <a:t>Verified/Validated</a:t>
            </a:r>
          </a:p>
          <a:p>
            <a:pPr lvl="1"/>
            <a:r>
              <a:rPr lang="en-US" sz="2000" dirty="0">
                <a:latin typeface="+mn-lt"/>
              </a:rPr>
              <a:t>Consistent</a:t>
            </a:r>
          </a:p>
          <a:p>
            <a:pPr lvl="1"/>
            <a:r>
              <a:rPr lang="en-US" sz="2000" dirty="0">
                <a:latin typeface="+mn-lt"/>
              </a:rPr>
              <a:t>Without Duplicates (Clean)</a:t>
            </a:r>
          </a:p>
          <a:p>
            <a:r>
              <a:rPr lang="en-US" sz="2000" dirty="0">
                <a:latin typeface="+mn-lt"/>
              </a:rPr>
              <a:t>What does it mean to you?</a:t>
            </a:r>
          </a:p>
          <a:p>
            <a:r>
              <a:rPr lang="en-US" sz="2000" dirty="0">
                <a:latin typeface="+mn-lt"/>
              </a:rPr>
              <a:t>What does it mean to your organization?</a:t>
            </a:r>
          </a:p>
          <a:p>
            <a:r>
              <a:rPr lang="en-US" sz="2000" dirty="0">
                <a:latin typeface="+mn-lt"/>
              </a:rPr>
              <a:t>How do we get there?</a:t>
            </a:r>
          </a:p>
          <a:p>
            <a:r>
              <a:rPr lang="en-US" sz="2000" dirty="0">
                <a:latin typeface="+mn-lt"/>
              </a:rPr>
              <a:t>Who is responsible?</a:t>
            </a:r>
          </a:p>
          <a:p>
            <a:pPr marL="0"/>
            <a:endParaRPr lang="en-US" sz="1900" dirty="0">
              <a:latin typeface="+mn-lt"/>
            </a:endParaRPr>
          </a:p>
        </p:txBody>
      </p:sp>
    </p:spTree>
    <p:extLst>
      <p:ext uri="{BB962C8B-B14F-4D97-AF65-F5344CB8AC3E}">
        <p14:creationId xmlns:p14="http://schemas.microsoft.com/office/powerpoint/2010/main" val="64765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Freeform: Shape 9">
            <a:extLst>
              <a:ext uri="{FF2B5EF4-FFF2-40B4-BE49-F238E27FC236}">
                <a16:creationId xmlns:a16="http://schemas.microsoft.com/office/drawing/2014/main" id="{46C2E80F-49A6-4372-B103-219D417A5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4096" y="470925"/>
            <a:ext cx="4381009" cy="5892104"/>
          </a:xfrm>
          <a:custGeom>
            <a:avLst/>
            <a:gdLst>
              <a:gd name="connsiteX0" fmla="*/ 0 w 4381009"/>
              <a:gd name="connsiteY0" fmla="*/ 0 h 5892104"/>
              <a:gd name="connsiteX1" fmla="*/ 4157628 w 4381009"/>
              <a:gd name="connsiteY1" fmla="*/ 0 h 5892104"/>
              <a:gd name="connsiteX2" fmla="*/ 4169302 w 4381009"/>
              <a:gd name="connsiteY2" fmla="*/ 68659 h 5892104"/>
              <a:gd name="connsiteX3" fmla="*/ 4191571 w 4381009"/>
              <a:gd name="connsiteY3" fmla="*/ 205472 h 5892104"/>
              <a:gd name="connsiteX4" fmla="*/ 4213368 w 4381009"/>
              <a:gd name="connsiteY4" fmla="*/ 342890 h 5892104"/>
              <a:gd name="connsiteX5" fmla="*/ 4232030 w 4381009"/>
              <a:gd name="connsiteY5" fmla="*/ 480913 h 5892104"/>
              <a:gd name="connsiteX6" fmla="*/ 4250848 w 4381009"/>
              <a:gd name="connsiteY6" fmla="*/ 618332 h 5892104"/>
              <a:gd name="connsiteX7" fmla="*/ 4268412 w 4381009"/>
              <a:gd name="connsiteY7" fmla="*/ 756355 h 5892104"/>
              <a:gd name="connsiteX8" fmla="*/ 4283467 w 4381009"/>
              <a:gd name="connsiteY8" fmla="*/ 892563 h 5892104"/>
              <a:gd name="connsiteX9" fmla="*/ 4297737 w 4381009"/>
              <a:gd name="connsiteY9" fmla="*/ 1030587 h 5892104"/>
              <a:gd name="connsiteX10" fmla="*/ 4310754 w 4381009"/>
              <a:gd name="connsiteY10" fmla="*/ 1168005 h 5892104"/>
              <a:gd name="connsiteX11" fmla="*/ 4322045 w 4381009"/>
              <a:gd name="connsiteY11" fmla="*/ 1303002 h 5892104"/>
              <a:gd name="connsiteX12" fmla="*/ 4333336 w 4381009"/>
              <a:gd name="connsiteY12" fmla="*/ 1439815 h 5892104"/>
              <a:gd name="connsiteX13" fmla="*/ 4342745 w 4381009"/>
              <a:gd name="connsiteY13" fmla="*/ 1574812 h 5892104"/>
              <a:gd name="connsiteX14" fmla="*/ 4350115 w 4381009"/>
              <a:gd name="connsiteY14" fmla="*/ 1709808 h 5892104"/>
              <a:gd name="connsiteX15" fmla="*/ 4357799 w 4381009"/>
              <a:gd name="connsiteY15" fmla="*/ 1844200 h 5892104"/>
              <a:gd name="connsiteX16" fmla="*/ 4364229 w 4381009"/>
              <a:gd name="connsiteY16" fmla="*/ 1977381 h 5892104"/>
              <a:gd name="connsiteX17" fmla="*/ 4368777 w 4381009"/>
              <a:gd name="connsiteY17" fmla="*/ 2109351 h 5892104"/>
              <a:gd name="connsiteX18" fmla="*/ 4372697 w 4381009"/>
              <a:gd name="connsiteY18" fmla="*/ 2241321 h 5892104"/>
              <a:gd name="connsiteX19" fmla="*/ 4376461 w 4381009"/>
              <a:gd name="connsiteY19" fmla="*/ 2372080 h 5892104"/>
              <a:gd name="connsiteX20" fmla="*/ 4378186 w 4381009"/>
              <a:gd name="connsiteY20" fmla="*/ 2501023 h 5892104"/>
              <a:gd name="connsiteX21" fmla="*/ 4380068 w 4381009"/>
              <a:gd name="connsiteY21" fmla="*/ 2629966 h 5892104"/>
              <a:gd name="connsiteX22" fmla="*/ 4381009 w 4381009"/>
              <a:gd name="connsiteY22" fmla="*/ 2757093 h 5892104"/>
              <a:gd name="connsiteX23" fmla="*/ 4380068 w 4381009"/>
              <a:gd name="connsiteY23" fmla="*/ 2883010 h 5892104"/>
              <a:gd name="connsiteX24" fmla="*/ 4380068 w 4381009"/>
              <a:gd name="connsiteY24" fmla="*/ 3007715 h 5892104"/>
              <a:gd name="connsiteX25" fmla="*/ 4378186 w 4381009"/>
              <a:gd name="connsiteY25" fmla="*/ 3131210 h 5892104"/>
              <a:gd name="connsiteX26" fmla="*/ 4375363 w 4381009"/>
              <a:gd name="connsiteY26" fmla="*/ 3252283 h 5892104"/>
              <a:gd name="connsiteX27" fmla="*/ 4372697 w 4381009"/>
              <a:gd name="connsiteY27" fmla="*/ 3372146 h 5892104"/>
              <a:gd name="connsiteX28" fmla="*/ 4369718 w 4381009"/>
              <a:gd name="connsiteY28" fmla="*/ 3489587 h 5892104"/>
              <a:gd name="connsiteX29" fmla="*/ 4365170 w 4381009"/>
              <a:gd name="connsiteY29" fmla="*/ 3606423 h 5892104"/>
              <a:gd name="connsiteX30" fmla="*/ 4360309 w 4381009"/>
              <a:gd name="connsiteY30" fmla="*/ 3721443 h 5892104"/>
              <a:gd name="connsiteX31" fmla="*/ 4355918 w 4381009"/>
              <a:gd name="connsiteY31" fmla="*/ 3834041 h 5892104"/>
              <a:gd name="connsiteX32" fmla="*/ 4343529 w 4381009"/>
              <a:gd name="connsiteY32" fmla="*/ 4053789 h 5892104"/>
              <a:gd name="connsiteX33" fmla="*/ 4330356 w 4381009"/>
              <a:gd name="connsiteY33" fmla="*/ 4264457 h 5892104"/>
              <a:gd name="connsiteX34" fmla="*/ 4316556 w 4381009"/>
              <a:gd name="connsiteY34" fmla="*/ 4466650 h 5892104"/>
              <a:gd name="connsiteX35" fmla="*/ 4301344 w 4381009"/>
              <a:gd name="connsiteY35" fmla="*/ 4657946 h 5892104"/>
              <a:gd name="connsiteX36" fmla="*/ 4285506 w 4381009"/>
              <a:gd name="connsiteY36" fmla="*/ 4840767 h 5892104"/>
              <a:gd name="connsiteX37" fmla="*/ 4268412 w 4381009"/>
              <a:gd name="connsiteY37" fmla="*/ 5010269 h 5892104"/>
              <a:gd name="connsiteX38" fmla="*/ 4251633 w 4381009"/>
              <a:gd name="connsiteY38" fmla="*/ 5169481 h 5892104"/>
              <a:gd name="connsiteX39" fmla="*/ 4234853 w 4381009"/>
              <a:gd name="connsiteY39" fmla="*/ 5315980 h 5892104"/>
              <a:gd name="connsiteX40" fmla="*/ 4219014 w 4381009"/>
              <a:gd name="connsiteY40" fmla="*/ 5450371 h 5892104"/>
              <a:gd name="connsiteX41" fmla="*/ 4203959 w 4381009"/>
              <a:gd name="connsiteY41" fmla="*/ 5569628 h 5892104"/>
              <a:gd name="connsiteX42" fmla="*/ 4189689 w 4381009"/>
              <a:gd name="connsiteY42" fmla="*/ 5677384 h 5892104"/>
              <a:gd name="connsiteX43" fmla="*/ 4177770 w 4381009"/>
              <a:gd name="connsiteY43" fmla="*/ 5768189 h 5892104"/>
              <a:gd name="connsiteX44" fmla="*/ 4166479 w 4381009"/>
              <a:gd name="connsiteY44" fmla="*/ 5844465 h 5892104"/>
              <a:gd name="connsiteX45" fmla="*/ 4159132 w 4381009"/>
              <a:gd name="connsiteY45" fmla="*/ 5892104 h 5892104"/>
              <a:gd name="connsiteX46" fmla="*/ 0 w 4381009"/>
              <a:gd name="connsiteY46" fmla="*/ 5892104 h 589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4381009" h="5892104">
                <a:moveTo>
                  <a:pt x="0" y="0"/>
                </a:moveTo>
                <a:lnTo>
                  <a:pt x="4157628" y="0"/>
                </a:lnTo>
                <a:lnTo>
                  <a:pt x="4169302" y="68659"/>
                </a:lnTo>
                <a:lnTo>
                  <a:pt x="4191571" y="205472"/>
                </a:lnTo>
                <a:lnTo>
                  <a:pt x="4213368" y="342890"/>
                </a:lnTo>
                <a:lnTo>
                  <a:pt x="4232030" y="480913"/>
                </a:lnTo>
                <a:lnTo>
                  <a:pt x="4250848" y="618332"/>
                </a:lnTo>
                <a:lnTo>
                  <a:pt x="4268412" y="756355"/>
                </a:lnTo>
                <a:lnTo>
                  <a:pt x="4283467" y="892563"/>
                </a:lnTo>
                <a:lnTo>
                  <a:pt x="4297737" y="1030587"/>
                </a:lnTo>
                <a:lnTo>
                  <a:pt x="4310754" y="1168005"/>
                </a:lnTo>
                <a:lnTo>
                  <a:pt x="4322045" y="1303002"/>
                </a:lnTo>
                <a:lnTo>
                  <a:pt x="4333336" y="1439815"/>
                </a:lnTo>
                <a:lnTo>
                  <a:pt x="4342745" y="1574812"/>
                </a:lnTo>
                <a:lnTo>
                  <a:pt x="4350115" y="1709808"/>
                </a:lnTo>
                <a:lnTo>
                  <a:pt x="4357799" y="1844200"/>
                </a:lnTo>
                <a:lnTo>
                  <a:pt x="4364229" y="1977381"/>
                </a:lnTo>
                <a:lnTo>
                  <a:pt x="4368777" y="2109351"/>
                </a:lnTo>
                <a:lnTo>
                  <a:pt x="4372697" y="2241321"/>
                </a:lnTo>
                <a:lnTo>
                  <a:pt x="4376461" y="2372080"/>
                </a:lnTo>
                <a:lnTo>
                  <a:pt x="4378186" y="2501023"/>
                </a:lnTo>
                <a:lnTo>
                  <a:pt x="4380068" y="2629966"/>
                </a:lnTo>
                <a:lnTo>
                  <a:pt x="4381009" y="2757093"/>
                </a:lnTo>
                <a:lnTo>
                  <a:pt x="4380068" y="2883010"/>
                </a:lnTo>
                <a:lnTo>
                  <a:pt x="4380068" y="3007715"/>
                </a:lnTo>
                <a:lnTo>
                  <a:pt x="4378186" y="3131210"/>
                </a:lnTo>
                <a:lnTo>
                  <a:pt x="4375363" y="3252283"/>
                </a:lnTo>
                <a:lnTo>
                  <a:pt x="4372697" y="3372146"/>
                </a:lnTo>
                <a:lnTo>
                  <a:pt x="4369718" y="3489587"/>
                </a:lnTo>
                <a:lnTo>
                  <a:pt x="4365170" y="3606423"/>
                </a:lnTo>
                <a:lnTo>
                  <a:pt x="4360309" y="3721443"/>
                </a:lnTo>
                <a:lnTo>
                  <a:pt x="4355918" y="3834041"/>
                </a:lnTo>
                <a:lnTo>
                  <a:pt x="4343529" y="4053789"/>
                </a:lnTo>
                <a:lnTo>
                  <a:pt x="4330356" y="4264457"/>
                </a:lnTo>
                <a:lnTo>
                  <a:pt x="4316556" y="4466650"/>
                </a:lnTo>
                <a:lnTo>
                  <a:pt x="4301344" y="4657946"/>
                </a:lnTo>
                <a:lnTo>
                  <a:pt x="4285506" y="4840767"/>
                </a:lnTo>
                <a:lnTo>
                  <a:pt x="4268412" y="5010269"/>
                </a:lnTo>
                <a:lnTo>
                  <a:pt x="4251633" y="5169481"/>
                </a:lnTo>
                <a:lnTo>
                  <a:pt x="4234853" y="5315980"/>
                </a:lnTo>
                <a:lnTo>
                  <a:pt x="4219014" y="5450371"/>
                </a:lnTo>
                <a:lnTo>
                  <a:pt x="4203959" y="5569628"/>
                </a:lnTo>
                <a:lnTo>
                  <a:pt x="4189689" y="5677384"/>
                </a:lnTo>
                <a:lnTo>
                  <a:pt x="4177770" y="5768189"/>
                </a:lnTo>
                <a:lnTo>
                  <a:pt x="4166479" y="5844465"/>
                </a:lnTo>
                <a:lnTo>
                  <a:pt x="4159132" y="5892104"/>
                </a:lnTo>
                <a:lnTo>
                  <a:pt x="0" y="5892104"/>
                </a:lnTo>
                <a:close/>
              </a:path>
            </a:pathLst>
          </a:cu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63029" y="1012004"/>
            <a:ext cx="3416158" cy="4795408"/>
          </a:xfrm>
        </p:spPr>
        <p:txBody>
          <a:bodyPr vert="horz" lIns="91440" tIns="45720" rIns="91440" bIns="45720" rtlCol="0" anchor="ctr">
            <a:normAutofit/>
          </a:bodyPr>
          <a:lstStyle/>
          <a:p>
            <a:r>
              <a:rPr lang="en-US" sz="4400">
                <a:solidFill>
                  <a:srgbClr val="FFFFFF"/>
                </a:solidFill>
                <a:latin typeface="+mj-lt"/>
              </a:rPr>
              <a:t>What else?</a:t>
            </a:r>
          </a:p>
        </p:txBody>
      </p:sp>
      <p:graphicFrame>
        <p:nvGraphicFramePr>
          <p:cNvPr id="15" name="Content Placeholder 1">
            <a:extLst>
              <a:ext uri="{FF2B5EF4-FFF2-40B4-BE49-F238E27FC236}">
                <a16:creationId xmlns:a16="http://schemas.microsoft.com/office/drawing/2014/main" id="{BB007FD0-02AA-467D-88B2-91E2DE9E0881}"/>
              </a:ext>
            </a:extLst>
          </p:cNvPr>
          <p:cNvGraphicFramePr>
            <a:graphicFrameLocks noGrp="1"/>
          </p:cNvGraphicFramePr>
          <p:nvPr>
            <p:ph idx="1"/>
            <p:extLst>
              <p:ext uri="{D42A27DB-BD31-4B8C-83A1-F6EECF244321}">
                <p14:modId xmlns:p14="http://schemas.microsoft.com/office/powerpoint/2010/main" val="2300504585"/>
              </p:ext>
            </p:extLst>
          </p:nvPr>
        </p:nvGraphicFramePr>
        <p:xfrm>
          <a:off x="5194300" y="470924"/>
          <a:ext cx="6513604" cy="588542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2860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lowchart: Document 3"/>
          <p:cNvSpPr/>
          <p:nvPr/>
        </p:nvSpPr>
        <p:spPr bwMode="auto">
          <a:xfrm flipH="1" flipV="1">
            <a:off x="0" y="1448851"/>
            <a:ext cx="12192000" cy="584964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667 h 22237"/>
              <a:gd name="connsiteX1" fmla="*/ 21600 w 21600"/>
              <a:gd name="connsiteY1" fmla="*/ 1667 h 22237"/>
              <a:gd name="connsiteX2" fmla="*/ 21578 w 21600"/>
              <a:gd name="connsiteY2" fmla="*/ 1666 h 22237"/>
              <a:gd name="connsiteX3" fmla="*/ 0 w 21600"/>
              <a:gd name="connsiteY3" fmla="*/ 21839 h 22237"/>
              <a:gd name="connsiteX4" fmla="*/ 0 w 21600"/>
              <a:gd name="connsiteY4" fmla="*/ 1667 h 22237"/>
              <a:gd name="connsiteX0" fmla="*/ 0 w 21600"/>
              <a:gd name="connsiteY0" fmla="*/ 1708 h 22278"/>
              <a:gd name="connsiteX1" fmla="*/ 21600 w 21600"/>
              <a:gd name="connsiteY1" fmla="*/ 1708 h 22278"/>
              <a:gd name="connsiteX2" fmla="*/ 21578 w 21600"/>
              <a:gd name="connsiteY2" fmla="*/ 1661 h 22278"/>
              <a:gd name="connsiteX3" fmla="*/ 0 w 21600"/>
              <a:gd name="connsiteY3" fmla="*/ 21880 h 22278"/>
              <a:gd name="connsiteX4" fmla="*/ 0 w 21600"/>
              <a:gd name="connsiteY4" fmla="*/ 1708 h 22278"/>
              <a:gd name="connsiteX0" fmla="*/ 0 w 21600"/>
              <a:gd name="connsiteY0" fmla="*/ 1668 h 22238"/>
              <a:gd name="connsiteX1" fmla="*/ 21600 w 21600"/>
              <a:gd name="connsiteY1" fmla="*/ 1668 h 22238"/>
              <a:gd name="connsiteX2" fmla="*/ 21578 w 21600"/>
              <a:gd name="connsiteY2" fmla="*/ 1667 h 22238"/>
              <a:gd name="connsiteX3" fmla="*/ 0 w 21600"/>
              <a:gd name="connsiteY3" fmla="*/ 21840 h 22238"/>
              <a:gd name="connsiteX4" fmla="*/ 0 w 21600"/>
              <a:gd name="connsiteY4" fmla="*/ 1668 h 22238"/>
              <a:gd name="connsiteX0" fmla="*/ 0 w 21600"/>
              <a:gd name="connsiteY0" fmla="*/ 1668 h 22238"/>
              <a:gd name="connsiteX1" fmla="*/ 21600 w 21600"/>
              <a:gd name="connsiteY1" fmla="*/ 1668 h 22238"/>
              <a:gd name="connsiteX2" fmla="*/ 21588 w 21600"/>
              <a:gd name="connsiteY2" fmla="*/ 1667 h 22238"/>
              <a:gd name="connsiteX3" fmla="*/ 0 w 21600"/>
              <a:gd name="connsiteY3" fmla="*/ 21840 h 22238"/>
              <a:gd name="connsiteX4" fmla="*/ 0 w 21600"/>
              <a:gd name="connsiteY4" fmla="*/ 1668 h 22238"/>
              <a:gd name="connsiteX0" fmla="*/ 0 w 21607"/>
              <a:gd name="connsiteY0" fmla="*/ 1648 h 22219"/>
              <a:gd name="connsiteX1" fmla="*/ 21600 w 21607"/>
              <a:gd name="connsiteY1" fmla="*/ 1648 h 22219"/>
              <a:gd name="connsiteX2" fmla="*/ 21607 w 21607"/>
              <a:gd name="connsiteY2" fmla="*/ 1670 h 22219"/>
              <a:gd name="connsiteX3" fmla="*/ 0 w 21607"/>
              <a:gd name="connsiteY3" fmla="*/ 21820 h 22219"/>
              <a:gd name="connsiteX4" fmla="*/ 0 w 21607"/>
              <a:gd name="connsiteY4" fmla="*/ 1648 h 22219"/>
              <a:gd name="connsiteX0" fmla="*/ 0 w 21600"/>
              <a:gd name="connsiteY0" fmla="*/ 1648 h 22219"/>
              <a:gd name="connsiteX1" fmla="*/ 21600 w 21600"/>
              <a:gd name="connsiteY1" fmla="*/ 1648 h 22219"/>
              <a:gd name="connsiteX2" fmla="*/ 21597 w 21600"/>
              <a:gd name="connsiteY2" fmla="*/ 1670 h 22219"/>
              <a:gd name="connsiteX3" fmla="*/ 0 w 21600"/>
              <a:gd name="connsiteY3" fmla="*/ 21820 h 22219"/>
              <a:gd name="connsiteX4" fmla="*/ 0 w 21600"/>
              <a:gd name="connsiteY4" fmla="*/ 1648 h 2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219">
                <a:moveTo>
                  <a:pt x="0" y="1648"/>
                </a:moveTo>
                <a:lnTo>
                  <a:pt x="21600" y="1648"/>
                </a:lnTo>
                <a:cubicBezTo>
                  <a:pt x="21600" y="7422"/>
                  <a:pt x="21597" y="-4104"/>
                  <a:pt x="21597" y="1670"/>
                </a:cubicBezTo>
                <a:cubicBezTo>
                  <a:pt x="10797" y="1670"/>
                  <a:pt x="10800" y="25570"/>
                  <a:pt x="0" y="21820"/>
                </a:cubicBezTo>
                <a:lnTo>
                  <a:pt x="0" y="1648"/>
                </a:lnTo>
                <a:close/>
              </a:path>
            </a:pathLst>
          </a:cu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Flowchart: Document 3"/>
          <p:cNvSpPr/>
          <p:nvPr/>
        </p:nvSpPr>
        <p:spPr bwMode="auto">
          <a:xfrm flipH="1" flipV="1">
            <a:off x="0" y="2965567"/>
            <a:ext cx="12192000" cy="4214163"/>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667 h 22237"/>
              <a:gd name="connsiteX1" fmla="*/ 21600 w 21600"/>
              <a:gd name="connsiteY1" fmla="*/ 1667 h 22237"/>
              <a:gd name="connsiteX2" fmla="*/ 21578 w 21600"/>
              <a:gd name="connsiteY2" fmla="*/ 1666 h 22237"/>
              <a:gd name="connsiteX3" fmla="*/ 0 w 21600"/>
              <a:gd name="connsiteY3" fmla="*/ 21839 h 22237"/>
              <a:gd name="connsiteX4" fmla="*/ 0 w 21600"/>
              <a:gd name="connsiteY4" fmla="*/ 1667 h 22237"/>
              <a:gd name="connsiteX0" fmla="*/ 0 w 21600"/>
              <a:gd name="connsiteY0" fmla="*/ 1708 h 22278"/>
              <a:gd name="connsiteX1" fmla="*/ 21600 w 21600"/>
              <a:gd name="connsiteY1" fmla="*/ 1708 h 22278"/>
              <a:gd name="connsiteX2" fmla="*/ 21578 w 21600"/>
              <a:gd name="connsiteY2" fmla="*/ 1661 h 22278"/>
              <a:gd name="connsiteX3" fmla="*/ 0 w 21600"/>
              <a:gd name="connsiteY3" fmla="*/ 21880 h 22278"/>
              <a:gd name="connsiteX4" fmla="*/ 0 w 21600"/>
              <a:gd name="connsiteY4" fmla="*/ 1708 h 22278"/>
              <a:gd name="connsiteX0" fmla="*/ 0 w 21600"/>
              <a:gd name="connsiteY0" fmla="*/ 1668 h 22238"/>
              <a:gd name="connsiteX1" fmla="*/ 21600 w 21600"/>
              <a:gd name="connsiteY1" fmla="*/ 1668 h 22238"/>
              <a:gd name="connsiteX2" fmla="*/ 21578 w 21600"/>
              <a:gd name="connsiteY2" fmla="*/ 1667 h 22238"/>
              <a:gd name="connsiteX3" fmla="*/ 0 w 21600"/>
              <a:gd name="connsiteY3" fmla="*/ 21840 h 22238"/>
              <a:gd name="connsiteX4" fmla="*/ 0 w 21600"/>
              <a:gd name="connsiteY4" fmla="*/ 1668 h 22238"/>
              <a:gd name="connsiteX0" fmla="*/ 0 w 21600"/>
              <a:gd name="connsiteY0" fmla="*/ 1668 h 22238"/>
              <a:gd name="connsiteX1" fmla="*/ 21600 w 21600"/>
              <a:gd name="connsiteY1" fmla="*/ 1668 h 22238"/>
              <a:gd name="connsiteX2" fmla="*/ 21588 w 21600"/>
              <a:gd name="connsiteY2" fmla="*/ 1667 h 22238"/>
              <a:gd name="connsiteX3" fmla="*/ 0 w 21600"/>
              <a:gd name="connsiteY3" fmla="*/ 21840 h 22238"/>
              <a:gd name="connsiteX4" fmla="*/ 0 w 21600"/>
              <a:gd name="connsiteY4" fmla="*/ 1668 h 22238"/>
              <a:gd name="connsiteX0" fmla="*/ 0 w 21607"/>
              <a:gd name="connsiteY0" fmla="*/ 1648 h 22219"/>
              <a:gd name="connsiteX1" fmla="*/ 21600 w 21607"/>
              <a:gd name="connsiteY1" fmla="*/ 1648 h 22219"/>
              <a:gd name="connsiteX2" fmla="*/ 21607 w 21607"/>
              <a:gd name="connsiteY2" fmla="*/ 1670 h 22219"/>
              <a:gd name="connsiteX3" fmla="*/ 0 w 21607"/>
              <a:gd name="connsiteY3" fmla="*/ 21820 h 22219"/>
              <a:gd name="connsiteX4" fmla="*/ 0 w 21607"/>
              <a:gd name="connsiteY4" fmla="*/ 1648 h 22219"/>
              <a:gd name="connsiteX0" fmla="*/ 0 w 21600"/>
              <a:gd name="connsiteY0" fmla="*/ 1648 h 22219"/>
              <a:gd name="connsiteX1" fmla="*/ 21600 w 21600"/>
              <a:gd name="connsiteY1" fmla="*/ 1648 h 22219"/>
              <a:gd name="connsiteX2" fmla="*/ 21597 w 21600"/>
              <a:gd name="connsiteY2" fmla="*/ 1670 h 22219"/>
              <a:gd name="connsiteX3" fmla="*/ 0 w 21600"/>
              <a:gd name="connsiteY3" fmla="*/ 21820 h 22219"/>
              <a:gd name="connsiteX4" fmla="*/ 0 w 21600"/>
              <a:gd name="connsiteY4" fmla="*/ 1648 h 2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219">
                <a:moveTo>
                  <a:pt x="0" y="1648"/>
                </a:moveTo>
                <a:lnTo>
                  <a:pt x="21600" y="1648"/>
                </a:lnTo>
                <a:cubicBezTo>
                  <a:pt x="21600" y="7422"/>
                  <a:pt x="21597" y="-4104"/>
                  <a:pt x="21597" y="1670"/>
                </a:cubicBezTo>
                <a:cubicBezTo>
                  <a:pt x="10797" y="1670"/>
                  <a:pt x="10800" y="25570"/>
                  <a:pt x="0" y="21820"/>
                </a:cubicBezTo>
                <a:lnTo>
                  <a:pt x="0" y="1648"/>
                </a:lnTo>
                <a:close/>
              </a:path>
            </a:pathLst>
          </a:custGeom>
          <a:solidFill>
            <a:schemeClr val="tx1">
              <a:lumMod val="85000"/>
              <a:lumOff val="1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5" name="Flowchart: Document 3"/>
          <p:cNvSpPr/>
          <p:nvPr/>
        </p:nvSpPr>
        <p:spPr bwMode="auto">
          <a:xfrm flipH="1" flipV="1">
            <a:off x="0" y="4323238"/>
            <a:ext cx="12192000" cy="2752476"/>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1667 h 22237"/>
              <a:gd name="connsiteX1" fmla="*/ 21600 w 21600"/>
              <a:gd name="connsiteY1" fmla="*/ 1667 h 22237"/>
              <a:gd name="connsiteX2" fmla="*/ 21578 w 21600"/>
              <a:gd name="connsiteY2" fmla="*/ 1666 h 22237"/>
              <a:gd name="connsiteX3" fmla="*/ 0 w 21600"/>
              <a:gd name="connsiteY3" fmla="*/ 21839 h 22237"/>
              <a:gd name="connsiteX4" fmla="*/ 0 w 21600"/>
              <a:gd name="connsiteY4" fmla="*/ 1667 h 22237"/>
              <a:gd name="connsiteX0" fmla="*/ 0 w 21600"/>
              <a:gd name="connsiteY0" fmla="*/ 1708 h 22278"/>
              <a:gd name="connsiteX1" fmla="*/ 21600 w 21600"/>
              <a:gd name="connsiteY1" fmla="*/ 1708 h 22278"/>
              <a:gd name="connsiteX2" fmla="*/ 21578 w 21600"/>
              <a:gd name="connsiteY2" fmla="*/ 1661 h 22278"/>
              <a:gd name="connsiteX3" fmla="*/ 0 w 21600"/>
              <a:gd name="connsiteY3" fmla="*/ 21880 h 22278"/>
              <a:gd name="connsiteX4" fmla="*/ 0 w 21600"/>
              <a:gd name="connsiteY4" fmla="*/ 1708 h 22278"/>
              <a:gd name="connsiteX0" fmla="*/ 0 w 21600"/>
              <a:gd name="connsiteY0" fmla="*/ 1668 h 22238"/>
              <a:gd name="connsiteX1" fmla="*/ 21600 w 21600"/>
              <a:gd name="connsiteY1" fmla="*/ 1668 h 22238"/>
              <a:gd name="connsiteX2" fmla="*/ 21578 w 21600"/>
              <a:gd name="connsiteY2" fmla="*/ 1667 h 22238"/>
              <a:gd name="connsiteX3" fmla="*/ 0 w 21600"/>
              <a:gd name="connsiteY3" fmla="*/ 21840 h 22238"/>
              <a:gd name="connsiteX4" fmla="*/ 0 w 21600"/>
              <a:gd name="connsiteY4" fmla="*/ 1668 h 22238"/>
              <a:gd name="connsiteX0" fmla="*/ 0 w 21600"/>
              <a:gd name="connsiteY0" fmla="*/ 1668 h 22238"/>
              <a:gd name="connsiteX1" fmla="*/ 21600 w 21600"/>
              <a:gd name="connsiteY1" fmla="*/ 1668 h 22238"/>
              <a:gd name="connsiteX2" fmla="*/ 21588 w 21600"/>
              <a:gd name="connsiteY2" fmla="*/ 1667 h 22238"/>
              <a:gd name="connsiteX3" fmla="*/ 0 w 21600"/>
              <a:gd name="connsiteY3" fmla="*/ 21840 h 22238"/>
              <a:gd name="connsiteX4" fmla="*/ 0 w 21600"/>
              <a:gd name="connsiteY4" fmla="*/ 1668 h 22238"/>
              <a:gd name="connsiteX0" fmla="*/ 0 w 21607"/>
              <a:gd name="connsiteY0" fmla="*/ 1648 h 22219"/>
              <a:gd name="connsiteX1" fmla="*/ 21600 w 21607"/>
              <a:gd name="connsiteY1" fmla="*/ 1648 h 22219"/>
              <a:gd name="connsiteX2" fmla="*/ 21607 w 21607"/>
              <a:gd name="connsiteY2" fmla="*/ 1670 h 22219"/>
              <a:gd name="connsiteX3" fmla="*/ 0 w 21607"/>
              <a:gd name="connsiteY3" fmla="*/ 21820 h 22219"/>
              <a:gd name="connsiteX4" fmla="*/ 0 w 21607"/>
              <a:gd name="connsiteY4" fmla="*/ 1648 h 22219"/>
              <a:gd name="connsiteX0" fmla="*/ 0 w 21600"/>
              <a:gd name="connsiteY0" fmla="*/ 1648 h 22219"/>
              <a:gd name="connsiteX1" fmla="*/ 21600 w 21600"/>
              <a:gd name="connsiteY1" fmla="*/ 1648 h 22219"/>
              <a:gd name="connsiteX2" fmla="*/ 21597 w 21600"/>
              <a:gd name="connsiteY2" fmla="*/ 1670 h 22219"/>
              <a:gd name="connsiteX3" fmla="*/ 0 w 21600"/>
              <a:gd name="connsiteY3" fmla="*/ 21820 h 22219"/>
              <a:gd name="connsiteX4" fmla="*/ 0 w 21600"/>
              <a:gd name="connsiteY4" fmla="*/ 1648 h 222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00" h="22219">
                <a:moveTo>
                  <a:pt x="0" y="1648"/>
                </a:moveTo>
                <a:lnTo>
                  <a:pt x="21600" y="1648"/>
                </a:lnTo>
                <a:cubicBezTo>
                  <a:pt x="21600" y="7422"/>
                  <a:pt x="21597" y="-4104"/>
                  <a:pt x="21597" y="1670"/>
                </a:cubicBezTo>
                <a:cubicBezTo>
                  <a:pt x="10797" y="1670"/>
                  <a:pt x="10800" y="25570"/>
                  <a:pt x="0" y="21820"/>
                </a:cubicBezTo>
                <a:lnTo>
                  <a:pt x="0" y="1648"/>
                </a:lnTo>
                <a:close/>
              </a:path>
            </a:pathLst>
          </a:cu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grpSp>
        <p:nvGrpSpPr>
          <p:cNvPr id="2" name="Group 1"/>
          <p:cNvGrpSpPr/>
          <p:nvPr/>
        </p:nvGrpSpPr>
        <p:grpSpPr>
          <a:xfrm>
            <a:off x="9056781" y="1595305"/>
            <a:ext cx="2914554" cy="1174153"/>
            <a:chOff x="9056781" y="1595305"/>
            <a:chExt cx="2914554" cy="1174153"/>
          </a:xfrm>
        </p:grpSpPr>
        <p:grpSp>
          <p:nvGrpSpPr>
            <p:cNvPr id="26" name="Group 25"/>
            <p:cNvGrpSpPr/>
            <p:nvPr/>
          </p:nvGrpSpPr>
          <p:grpSpPr>
            <a:xfrm>
              <a:off x="9056781" y="1595305"/>
              <a:ext cx="2914554" cy="873806"/>
              <a:chOff x="9130727" y="1677837"/>
              <a:chExt cx="2914554" cy="873806"/>
            </a:xfrm>
            <a:solidFill>
              <a:srgbClr val="EDC30D"/>
            </a:solidFill>
          </p:grpSpPr>
          <p:sp>
            <p:nvSpPr>
              <p:cNvPr id="27" name="Freeform 13"/>
              <p:cNvSpPr>
                <a:spLocks noChangeAspect="1" noEditPoints="1"/>
              </p:cNvSpPr>
              <p:nvPr/>
            </p:nvSpPr>
            <p:spPr bwMode="auto">
              <a:xfrm>
                <a:off x="11387797" y="1748186"/>
                <a:ext cx="657484" cy="667042"/>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grpFill/>
              <a:ln>
                <a:noFill/>
              </a:ln>
              <a:extLst/>
            </p:spPr>
            <p:txBody>
              <a:bodyPr vert="horz" wrap="square" lIns="91427" tIns="45713" rIns="91427" bIns="45713" numCol="1" anchor="t" anchorCtr="0" compatLnSpc="1">
                <a:prstTxWarp prst="textNoShape">
                  <a:avLst/>
                </a:prstTxWarp>
              </a:bodyPr>
              <a:lstStyle/>
              <a:p>
                <a:pPr algn="ctr" defTabSz="914225"/>
                <a:endParaRPr lang="en-US" dirty="0">
                  <a:solidFill>
                    <a:srgbClr val="505050"/>
                  </a:solidFill>
                </a:endParaRPr>
              </a:p>
            </p:txBody>
          </p:sp>
          <p:sp>
            <p:nvSpPr>
              <p:cNvPr id="28" name="Freeform 25"/>
              <p:cNvSpPr>
                <a:spLocks noChangeAspect="1" noEditPoints="1"/>
              </p:cNvSpPr>
              <p:nvPr/>
            </p:nvSpPr>
            <p:spPr bwMode="auto">
              <a:xfrm>
                <a:off x="10640907" y="1677837"/>
                <a:ext cx="637477" cy="685800"/>
              </a:xfrm>
              <a:custGeom>
                <a:avLst/>
                <a:gdLst>
                  <a:gd name="T0" fmla="*/ 106 w 287"/>
                  <a:gd name="T1" fmla="*/ 17 h 309"/>
                  <a:gd name="T2" fmla="*/ 147 w 287"/>
                  <a:gd name="T3" fmla="*/ 115 h 309"/>
                  <a:gd name="T4" fmla="*/ 107 w 287"/>
                  <a:gd name="T5" fmla="*/ 99 h 309"/>
                  <a:gd name="T6" fmla="*/ 195 w 287"/>
                  <a:gd name="T7" fmla="*/ 238 h 309"/>
                  <a:gd name="T8" fmla="*/ 207 w 287"/>
                  <a:gd name="T9" fmla="*/ 218 h 309"/>
                  <a:gd name="T10" fmla="*/ 226 w 287"/>
                  <a:gd name="T11" fmla="*/ 216 h 309"/>
                  <a:gd name="T12" fmla="*/ 243 w 287"/>
                  <a:gd name="T13" fmla="*/ 180 h 309"/>
                  <a:gd name="T14" fmla="*/ 241 w 287"/>
                  <a:gd name="T15" fmla="*/ 177 h 309"/>
                  <a:gd name="T16" fmla="*/ 229 w 287"/>
                  <a:gd name="T17" fmla="*/ 191 h 309"/>
                  <a:gd name="T18" fmla="*/ 217 w 287"/>
                  <a:gd name="T19" fmla="*/ 203 h 309"/>
                  <a:gd name="T20" fmla="*/ 208 w 287"/>
                  <a:gd name="T21" fmla="*/ 200 h 309"/>
                  <a:gd name="T22" fmla="*/ 198 w 287"/>
                  <a:gd name="T23" fmla="*/ 191 h 309"/>
                  <a:gd name="T24" fmla="*/ 204 w 287"/>
                  <a:gd name="T25" fmla="*/ 175 h 309"/>
                  <a:gd name="T26" fmla="*/ 217 w 287"/>
                  <a:gd name="T27" fmla="*/ 172 h 309"/>
                  <a:gd name="T28" fmla="*/ 211 w 287"/>
                  <a:gd name="T29" fmla="*/ 157 h 309"/>
                  <a:gd name="T30" fmla="*/ 191 w 287"/>
                  <a:gd name="T31" fmla="*/ 166 h 309"/>
                  <a:gd name="T32" fmla="*/ 189 w 287"/>
                  <a:gd name="T33" fmla="*/ 203 h 309"/>
                  <a:gd name="T34" fmla="*/ 159 w 287"/>
                  <a:gd name="T35" fmla="*/ 250 h 309"/>
                  <a:gd name="T36" fmla="*/ 144 w 287"/>
                  <a:gd name="T37" fmla="*/ 250 h 309"/>
                  <a:gd name="T38" fmla="*/ 128 w 287"/>
                  <a:gd name="T39" fmla="*/ 288 h 309"/>
                  <a:gd name="T40" fmla="*/ 140 w 287"/>
                  <a:gd name="T41" fmla="*/ 287 h 309"/>
                  <a:gd name="T42" fmla="*/ 142 w 287"/>
                  <a:gd name="T43" fmla="*/ 272 h 309"/>
                  <a:gd name="T44" fmla="*/ 163 w 287"/>
                  <a:gd name="T45" fmla="*/ 264 h 309"/>
                  <a:gd name="T46" fmla="*/ 171 w 287"/>
                  <a:gd name="T47" fmla="*/ 279 h 309"/>
                  <a:gd name="T48" fmla="*/ 164 w 287"/>
                  <a:gd name="T49" fmla="*/ 292 h 309"/>
                  <a:gd name="T50" fmla="*/ 154 w 287"/>
                  <a:gd name="T51" fmla="*/ 297 h 309"/>
                  <a:gd name="T52" fmla="*/ 158 w 287"/>
                  <a:gd name="T53" fmla="*/ 309 h 309"/>
                  <a:gd name="T54" fmla="*/ 183 w 287"/>
                  <a:gd name="T55" fmla="*/ 292 h 309"/>
                  <a:gd name="T56" fmla="*/ 187 w 287"/>
                  <a:gd name="T57" fmla="*/ 274 h 309"/>
                  <a:gd name="T58" fmla="*/ 189 w 287"/>
                  <a:gd name="T59" fmla="*/ 134 h 309"/>
                  <a:gd name="T60" fmla="*/ 122 w 287"/>
                  <a:gd name="T61" fmla="*/ 134 h 309"/>
                  <a:gd name="T62" fmla="*/ 109 w 287"/>
                  <a:gd name="T63" fmla="*/ 134 h 309"/>
                  <a:gd name="T64" fmla="*/ 0 w 287"/>
                  <a:gd name="T65" fmla="*/ 292 h 309"/>
                  <a:gd name="T66" fmla="*/ 83 w 287"/>
                  <a:gd name="T67" fmla="*/ 221 h 309"/>
                  <a:gd name="T68" fmla="*/ 119 w 287"/>
                  <a:gd name="T69" fmla="*/ 290 h 309"/>
                  <a:gd name="T70" fmla="*/ 121 w 287"/>
                  <a:gd name="T71" fmla="*/ 261 h 309"/>
                  <a:gd name="T72" fmla="*/ 145 w 287"/>
                  <a:gd name="T73" fmla="*/ 241 h 309"/>
                  <a:gd name="T74" fmla="*/ 181 w 287"/>
                  <a:gd name="T75" fmla="*/ 205 h 309"/>
                  <a:gd name="T76" fmla="*/ 176 w 287"/>
                  <a:gd name="T77" fmla="*/ 194 h 309"/>
                  <a:gd name="T78" fmla="*/ 175 w 287"/>
                  <a:gd name="T79" fmla="*/ 187 h 309"/>
                  <a:gd name="T80" fmla="*/ 207 w 287"/>
                  <a:gd name="T81" fmla="*/ 150 h 309"/>
                  <a:gd name="T82" fmla="*/ 211 w 287"/>
                  <a:gd name="T83" fmla="*/ 149 h 309"/>
                  <a:gd name="T84" fmla="*/ 222 w 287"/>
                  <a:gd name="T85" fmla="*/ 156 h 309"/>
                  <a:gd name="T86" fmla="*/ 225 w 287"/>
                  <a:gd name="T87" fmla="*/ 173 h 309"/>
                  <a:gd name="T88" fmla="*/ 241 w 287"/>
                  <a:gd name="T89" fmla="*/ 169 h 309"/>
                  <a:gd name="T90" fmla="*/ 251 w 287"/>
                  <a:gd name="T91" fmla="*/ 178 h 309"/>
                  <a:gd name="T92" fmla="*/ 254 w 287"/>
                  <a:gd name="T93" fmla="*/ 199 h 309"/>
                  <a:gd name="T94" fmla="*/ 250 w 287"/>
                  <a:gd name="T95" fmla="*/ 204 h 309"/>
                  <a:gd name="T96" fmla="*/ 225 w 287"/>
                  <a:gd name="T97" fmla="*/ 226 h 309"/>
                  <a:gd name="T98" fmla="*/ 220 w 287"/>
                  <a:gd name="T99" fmla="*/ 226 h 309"/>
                  <a:gd name="T100" fmla="*/ 255 w 287"/>
                  <a:gd name="T101" fmla="*/ 184 h 309"/>
                  <a:gd name="T102" fmla="*/ 194 w 287"/>
                  <a:gd name="T103" fmla="*/ 270 h 309"/>
                  <a:gd name="T104" fmla="*/ 195 w 287"/>
                  <a:gd name="T105" fmla="*/ 277 h 309"/>
                  <a:gd name="T106" fmla="*/ 191 w 287"/>
                  <a:gd name="T107" fmla="*/ 292 h 309"/>
                  <a:gd name="T108" fmla="*/ 188 w 287"/>
                  <a:gd name="T109" fmla="*/ 26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309">
                    <a:moveTo>
                      <a:pt x="107" y="99"/>
                    </a:moveTo>
                    <a:cubicBezTo>
                      <a:pt x="96" y="88"/>
                      <a:pt x="90" y="74"/>
                      <a:pt x="90" y="58"/>
                    </a:cubicBezTo>
                    <a:cubicBezTo>
                      <a:pt x="90" y="43"/>
                      <a:pt x="95" y="28"/>
                      <a:pt x="106" y="17"/>
                    </a:cubicBezTo>
                    <a:cubicBezTo>
                      <a:pt x="117" y="6"/>
                      <a:pt x="131" y="0"/>
                      <a:pt x="146" y="0"/>
                    </a:cubicBezTo>
                    <a:cubicBezTo>
                      <a:pt x="177" y="0"/>
                      <a:pt x="202" y="26"/>
                      <a:pt x="202" y="57"/>
                    </a:cubicBezTo>
                    <a:cubicBezTo>
                      <a:pt x="203" y="89"/>
                      <a:pt x="178" y="115"/>
                      <a:pt x="147" y="115"/>
                    </a:cubicBezTo>
                    <a:cubicBezTo>
                      <a:pt x="147" y="115"/>
                      <a:pt x="147" y="115"/>
                      <a:pt x="147" y="115"/>
                    </a:cubicBezTo>
                    <a:cubicBezTo>
                      <a:pt x="146" y="115"/>
                      <a:pt x="146" y="115"/>
                      <a:pt x="146" y="115"/>
                    </a:cubicBezTo>
                    <a:cubicBezTo>
                      <a:pt x="131" y="115"/>
                      <a:pt x="117" y="110"/>
                      <a:pt x="107" y="99"/>
                    </a:cubicBezTo>
                    <a:close/>
                    <a:moveTo>
                      <a:pt x="180" y="264"/>
                    </a:moveTo>
                    <a:cubicBezTo>
                      <a:pt x="180" y="264"/>
                      <a:pt x="179" y="262"/>
                      <a:pt x="180" y="260"/>
                    </a:cubicBezTo>
                    <a:cubicBezTo>
                      <a:pt x="186" y="251"/>
                      <a:pt x="191" y="244"/>
                      <a:pt x="195" y="238"/>
                    </a:cubicBezTo>
                    <a:cubicBezTo>
                      <a:pt x="205" y="221"/>
                      <a:pt x="207" y="219"/>
                      <a:pt x="207" y="219"/>
                    </a:cubicBezTo>
                    <a:cubicBezTo>
                      <a:pt x="207" y="218"/>
                      <a:pt x="207" y="218"/>
                      <a:pt x="207" y="218"/>
                    </a:cubicBezTo>
                    <a:cubicBezTo>
                      <a:pt x="207" y="218"/>
                      <a:pt x="207" y="218"/>
                      <a:pt x="207" y="218"/>
                    </a:cubicBezTo>
                    <a:cubicBezTo>
                      <a:pt x="209" y="217"/>
                      <a:pt x="210" y="216"/>
                      <a:pt x="210" y="216"/>
                    </a:cubicBezTo>
                    <a:cubicBezTo>
                      <a:pt x="224" y="218"/>
                      <a:pt x="224" y="218"/>
                      <a:pt x="224" y="218"/>
                    </a:cubicBezTo>
                    <a:cubicBezTo>
                      <a:pt x="224" y="218"/>
                      <a:pt x="225" y="218"/>
                      <a:pt x="226" y="216"/>
                    </a:cubicBezTo>
                    <a:cubicBezTo>
                      <a:pt x="244" y="199"/>
                      <a:pt x="244" y="199"/>
                      <a:pt x="244" y="199"/>
                    </a:cubicBezTo>
                    <a:cubicBezTo>
                      <a:pt x="245" y="197"/>
                      <a:pt x="245" y="197"/>
                      <a:pt x="245" y="197"/>
                    </a:cubicBezTo>
                    <a:cubicBezTo>
                      <a:pt x="243" y="180"/>
                      <a:pt x="243" y="180"/>
                      <a:pt x="243" y="180"/>
                    </a:cubicBezTo>
                    <a:cubicBezTo>
                      <a:pt x="243" y="178"/>
                      <a:pt x="243" y="178"/>
                      <a:pt x="243" y="178"/>
                    </a:cubicBezTo>
                    <a:cubicBezTo>
                      <a:pt x="243" y="178"/>
                      <a:pt x="242" y="177"/>
                      <a:pt x="241" y="177"/>
                    </a:cubicBezTo>
                    <a:cubicBezTo>
                      <a:pt x="241" y="177"/>
                      <a:pt x="241" y="177"/>
                      <a:pt x="241" y="177"/>
                    </a:cubicBezTo>
                    <a:cubicBezTo>
                      <a:pt x="230" y="179"/>
                      <a:pt x="230" y="179"/>
                      <a:pt x="230" y="179"/>
                    </a:cubicBezTo>
                    <a:cubicBezTo>
                      <a:pt x="228" y="179"/>
                      <a:pt x="229" y="181"/>
                      <a:pt x="229" y="183"/>
                    </a:cubicBezTo>
                    <a:cubicBezTo>
                      <a:pt x="229" y="191"/>
                      <a:pt x="229" y="191"/>
                      <a:pt x="229" y="191"/>
                    </a:cubicBezTo>
                    <a:cubicBezTo>
                      <a:pt x="229" y="192"/>
                      <a:pt x="228" y="194"/>
                      <a:pt x="228" y="194"/>
                    </a:cubicBezTo>
                    <a:cubicBezTo>
                      <a:pt x="220" y="203"/>
                      <a:pt x="220" y="203"/>
                      <a:pt x="220" y="203"/>
                    </a:cubicBezTo>
                    <a:cubicBezTo>
                      <a:pt x="220" y="203"/>
                      <a:pt x="219" y="203"/>
                      <a:pt x="217" y="203"/>
                    </a:cubicBezTo>
                    <a:cubicBezTo>
                      <a:pt x="212" y="203"/>
                      <a:pt x="212" y="203"/>
                      <a:pt x="212" y="203"/>
                    </a:cubicBezTo>
                    <a:cubicBezTo>
                      <a:pt x="212" y="203"/>
                      <a:pt x="212" y="203"/>
                      <a:pt x="211" y="203"/>
                    </a:cubicBezTo>
                    <a:cubicBezTo>
                      <a:pt x="210" y="203"/>
                      <a:pt x="209" y="202"/>
                      <a:pt x="208" y="200"/>
                    </a:cubicBezTo>
                    <a:cubicBezTo>
                      <a:pt x="205" y="199"/>
                      <a:pt x="205" y="199"/>
                      <a:pt x="205" y="199"/>
                    </a:cubicBezTo>
                    <a:cubicBezTo>
                      <a:pt x="203" y="198"/>
                      <a:pt x="203" y="197"/>
                      <a:pt x="201" y="195"/>
                    </a:cubicBezTo>
                    <a:cubicBezTo>
                      <a:pt x="198" y="191"/>
                      <a:pt x="198" y="191"/>
                      <a:pt x="198" y="191"/>
                    </a:cubicBezTo>
                    <a:cubicBezTo>
                      <a:pt x="198" y="191"/>
                      <a:pt x="198" y="189"/>
                      <a:pt x="199" y="188"/>
                    </a:cubicBezTo>
                    <a:cubicBezTo>
                      <a:pt x="202" y="179"/>
                      <a:pt x="202" y="179"/>
                      <a:pt x="202" y="179"/>
                    </a:cubicBezTo>
                    <a:cubicBezTo>
                      <a:pt x="202" y="177"/>
                      <a:pt x="203" y="175"/>
                      <a:pt x="204" y="175"/>
                    </a:cubicBezTo>
                    <a:cubicBezTo>
                      <a:pt x="214" y="173"/>
                      <a:pt x="214" y="173"/>
                      <a:pt x="214" y="173"/>
                    </a:cubicBezTo>
                    <a:cubicBezTo>
                      <a:pt x="215" y="172"/>
                      <a:pt x="215" y="172"/>
                      <a:pt x="215" y="172"/>
                    </a:cubicBezTo>
                    <a:cubicBezTo>
                      <a:pt x="215" y="172"/>
                      <a:pt x="215" y="172"/>
                      <a:pt x="217" y="172"/>
                    </a:cubicBezTo>
                    <a:cubicBezTo>
                      <a:pt x="217" y="172"/>
                      <a:pt x="216" y="171"/>
                      <a:pt x="216" y="169"/>
                    </a:cubicBezTo>
                    <a:cubicBezTo>
                      <a:pt x="214" y="158"/>
                      <a:pt x="214" y="158"/>
                      <a:pt x="214" y="158"/>
                    </a:cubicBezTo>
                    <a:cubicBezTo>
                      <a:pt x="214" y="158"/>
                      <a:pt x="212" y="157"/>
                      <a:pt x="211" y="157"/>
                    </a:cubicBezTo>
                    <a:cubicBezTo>
                      <a:pt x="211" y="157"/>
                      <a:pt x="210" y="157"/>
                      <a:pt x="210" y="157"/>
                    </a:cubicBezTo>
                    <a:cubicBezTo>
                      <a:pt x="194" y="164"/>
                      <a:pt x="194" y="164"/>
                      <a:pt x="194" y="164"/>
                    </a:cubicBezTo>
                    <a:cubicBezTo>
                      <a:pt x="192" y="164"/>
                      <a:pt x="191" y="165"/>
                      <a:pt x="191" y="166"/>
                    </a:cubicBezTo>
                    <a:cubicBezTo>
                      <a:pt x="183" y="189"/>
                      <a:pt x="183" y="189"/>
                      <a:pt x="183" y="189"/>
                    </a:cubicBezTo>
                    <a:cubicBezTo>
                      <a:pt x="183" y="189"/>
                      <a:pt x="183" y="191"/>
                      <a:pt x="184" y="193"/>
                    </a:cubicBezTo>
                    <a:cubicBezTo>
                      <a:pt x="189" y="203"/>
                      <a:pt x="189" y="203"/>
                      <a:pt x="189" y="203"/>
                    </a:cubicBezTo>
                    <a:cubicBezTo>
                      <a:pt x="191" y="204"/>
                      <a:pt x="190" y="206"/>
                      <a:pt x="190" y="206"/>
                    </a:cubicBezTo>
                    <a:cubicBezTo>
                      <a:pt x="162" y="250"/>
                      <a:pt x="162" y="250"/>
                      <a:pt x="162" y="250"/>
                    </a:cubicBezTo>
                    <a:cubicBezTo>
                      <a:pt x="162" y="250"/>
                      <a:pt x="160" y="250"/>
                      <a:pt x="159" y="250"/>
                    </a:cubicBezTo>
                    <a:cubicBezTo>
                      <a:pt x="147" y="250"/>
                      <a:pt x="147" y="250"/>
                      <a:pt x="147" y="250"/>
                    </a:cubicBezTo>
                    <a:cubicBezTo>
                      <a:pt x="146" y="249"/>
                      <a:pt x="145" y="249"/>
                      <a:pt x="145" y="249"/>
                    </a:cubicBezTo>
                    <a:cubicBezTo>
                      <a:pt x="144" y="249"/>
                      <a:pt x="144" y="249"/>
                      <a:pt x="144" y="250"/>
                    </a:cubicBezTo>
                    <a:cubicBezTo>
                      <a:pt x="126" y="267"/>
                      <a:pt x="126" y="267"/>
                      <a:pt x="126" y="267"/>
                    </a:cubicBezTo>
                    <a:cubicBezTo>
                      <a:pt x="125" y="268"/>
                      <a:pt x="125" y="269"/>
                      <a:pt x="125" y="271"/>
                    </a:cubicBezTo>
                    <a:cubicBezTo>
                      <a:pt x="128" y="288"/>
                      <a:pt x="128" y="288"/>
                      <a:pt x="128" y="288"/>
                    </a:cubicBezTo>
                    <a:cubicBezTo>
                      <a:pt x="126" y="289"/>
                      <a:pt x="127" y="290"/>
                      <a:pt x="129" y="290"/>
                    </a:cubicBezTo>
                    <a:cubicBezTo>
                      <a:pt x="129" y="290"/>
                      <a:pt x="129" y="290"/>
                      <a:pt x="129" y="290"/>
                    </a:cubicBezTo>
                    <a:cubicBezTo>
                      <a:pt x="140" y="287"/>
                      <a:pt x="140" y="287"/>
                      <a:pt x="140" y="287"/>
                    </a:cubicBezTo>
                    <a:cubicBezTo>
                      <a:pt x="142" y="287"/>
                      <a:pt x="142" y="285"/>
                      <a:pt x="142" y="285"/>
                    </a:cubicBezTo>
                    <a:cubicBezTo>
                      <a:pt x="141" y="275"/>
                      <a:pt x="141" y="275"/>
                      <a:pt x="141" y="275"/>
                    </a:cubicBezTo>
                    <a:cubicBezTo>
                      <a:pt x="141" y="274"/>
                      <a:pt x="140" y="272"/>
                      <a:pt x="142" y="272"/>
                    </a:cubicBezTo>
                    <a:cubicBezTo>
                      <a:pt x="149" y="266"/>
                      <a:pt x="149" y="266"/>
                      <a:pt x="149" y="266"/>
                    </a:cubicBezTo>
                    <a:cubicBezTo>
                      <a:pt x="150" y="264"/>
                      <a:pt x="152" y="263"/>
                      <a:pt x="153" y="263"/>
                    </a:cubicBezTo>
                    <a:cubicBezTo>
                      <a:pt x="163" y="264"/>
                      <a:pt x="163" y="264"/>
                      <a:pt x="163" y="264"/>
                    </a:cubicBezTo>
                    <a:cubicBezTo>
                      <a:pt x="164" y="266"/>
                      <a:pt x="165" y="265"/>
                      <a:pt x="165" y="267"/>
                    </a:cubicBezTo>
                    <a:cubicBezTo>
                      <a:pt x="171" y="276"/>
                      <a:pt x="171" y="276"/>
                      <a:pt x="171" y="276"/>
                    </a:cubicBezTo>
                    <a:cubicBezTo>
                      <a:pt x="173" y="277"/>
                      <a:pt x="171" y="279"/>
                      <a:pt x="171" y="279"/>
                    </a:cubicBezTo>
                    <a:cubicBezTo>
                      <a:pt x="169" y="289"/>
                      <a:pt x="169" y="289"/>
                      <a:pt x="169" y="289"/>
                    </a:cubicBezTo>
                    <a:cubicBezTo>
                      <a:pt x="167" y="289"/>
                      <a:pt x="167" y="291"/>
                      <a:pt x="166" y="291"/>
                    </a:cubicBezTo>
                    <a:cubicBezTo>
                      <a:pt x="165" y="292"/>
                      <a:pt x="165" y="292"/>
                      <a:pt x="164" y="292"/>
                    </a:cubicBezTo>
                    <a:cubicBezTo>
                      <a:pt x="157" y="295"/>
                      <a:pt x="157" y="295"/>
                      <a:pt x="157" y="295"/>
                    </a:cubicBezTo>
                    <a:cubicBezTo>
                      <a:pt x="155" y="295"/>
                      <a:pt x="154" y="296"/>
                      <a:pt x="154" y="296"/>
                    </a:cubicBezTo>
                    <a:cubicBezTo>
                      <a:pt x="154" y="296"/>
                      <a:pt x="154" y="296"/>
                      <a:pt x="154" y="297"/>
                    </a:cubicBezTo>
                    <a:cubicBezTo>
                      <a:pt x="156" y="308"/>
                      <a:pt x="156" y="308"/>
                      <a:pt x="156" y="308"/>
                    </a:cubicBezTo>
                    <a:cubicBezTo>
                      <a:pt x="157" y="309"/>
                      <a:pt x="157" y="309"/>
                      <a:pt x="158" y="309"/>
                    </a:cubicBezTo>
                    <a:cubicBezTo>
                      <a:pt x="158" y="309"/>
                      <a:pt x="158" y="309"/>
                      <a:pt x="158" y="309"/>
                    </a:cubicBezTo>
                    <a:cubicBezTo>
                      <a:pt x="177" y="304"/>
                      <a:pt x="177" y="304"/>
                      <a:pt x="177" y="304"/>
                    </a:cubicBezTo>
                    <a:cubicBezTo>
                      <a:pt x="177" y="304"/>
                      <a:pt x="178" y="302"/>
                      <a:pt x="180" y="302"/>
                    </a:cubicBezTo>
                    <a:cubicBezTo>
                      <a:pt x="181" y="298"/>
                      <a:pt x="182" y="295"/>
                      <a:pt x="183" y="292"/>
                    </a:cubicBezTo>
                    <a:cubicBezTo>
                      <a:pt x="187" y="280"/>
                      <a:pt x="188" y="279"/>
                      <a:pt x="188" y="278"/>
                    </a:cubicBezTo>
                    <a:cubicBezTo>
                      <a:pt x="188" y="278"/>
                      <a:pt x="188" y="278"/>
                      <a:pt x="188" y="278"/>
                    </a:cubicBezTo>
                    <a:cubicBezTo>
                      <a:pt x="187" y="277"/>
                      <a:pt x="187" y="275"/>
                      <a:pt x="187" y="274"/>
                    </a:cubicBezTo>
                    <a:cubicBezTo>
                      <a:pt x="180" y="264"/>
                      <a:pt x="180" y="264"/>
                      <a:pt x="180" y="264"/>
                    </a:cubicBezTo>
                    <a:close/>
                    <a:moveTo>
                      <a:pt x="255" y="184"/>
                    </a:moveTo>
                    <a:cubicBezTo>
                      <a:pt x="249" y="167"/>
                      <a:pt x="227" y="135"/>
                      <a:pt x="189" y="134"/>
                    </a:cubicBezTo>
                    <a:cubicBezTo>
                      <a:pt x="172" y="134"/>
                      <a:pt x="172" y="134"/>
                      <a:pt x="172" y="134"/>
                    </a:cubicBezTo>
                    <a:cubicBezTo>
                      <a:pt x="172" y="134"/>
                      <a:pt x="172" y="134"/>
                      <a:pt x="172" y="134"/>
                    </a:cubicBezTo>
                    <a:cubicBezTo>
                      <a:pt x="122" y="134"/>
                      <a:pt x="122" y="134"/>
                      <a:pt x="122" y="134"/>
                    </a:cubicBezTo>
                    <a:cubicBezTo>
                      <a:pt x="122" y="134"/>
                      <a:pt x="122" y="134"/>
                      <a:pt x="122" y="134"/>
                    </a:cubicBezTo>
                    <a:cubicBezTo>
                      <a:pt x="111" y="134"/>
                      <a:pt x="111" y="134"/>
                      <a:pt x="111" y="134"/>
                    </a:cubicBezTo>
                    <a:cubicBezTo>
                      <a:pt x="109" y="134"/>
                      <a:pt x="109" y="134"/>
                      <a:pt x="109" y="134"/>
                    </a:cubicBezTo>
                    <a:cubicBezTo>
                      <a:pt x="100" y="134"/>
                      <a:pt x="100" y="134"/>
                      <a:pt x="100" y="134"/>
                    </a:cubicBezTo>
                    <a:cubicBezTo>
                      <a:pt x="61" y="135"/>
                      <a:pt x="38" y="167"/>
                      <a:pt x="33" y="185"/>
                    </a:cubicBezTo>
                    <a:cubicBezTo>
                      <a:pt x="0" y="292"/>
                      <a:pt x="0" y="292"/>
                      <a:pt x="0" y="292"/>
                    </a:cubicBezTo>
                    <a:cubicBezTo>
                      <a:pt x="48" y="292"/>
                      <a:pt x="48" y="292"/>
                      <a:pt x="48" y="292"/>
                    </a:cubicBezTo>
                    <a:cubicBezTo>
                      <a:pt x="69" y="221"/>
                      <a:pt x="69" y="221"/>
                      <a:pt x="69" y="221"/>
                    </a:cubicBezTo>
                    <a:cubicBezTo>
                      <a:pt x="83" y="221"/>
                      <a:pt x="83" y="221"/>
                      <a:pt x="83" y="221"/>
                    </a:cubicBezTo>
                    <a:cubicBezTo>
                      <a:pt x="63" y="292"/>
                      <a:pt x="63" y="292"/>
                      <a:pt x="63" y="292"/>
                    </a:cubicBezTo>
                    <a:cubicBezTo>
                      <a:pt x="120" y="292"/>
                      <a:pt x="120" y="292"/>
                      <a:pt x="120" y="292"/>
                    </a:cubicBezTo>
                    <a:cubicBezTo>
                      <a:pt x="119" y="291"/>
                      <a:pt x="119" y="291"/>
                      <a:pt x="119" y="290"/>
                    </a:cubicBezTo>
                    <a:cubicBezTo>
                      <a:pt x="119" y="289"/>
                      <a:pt x="119" y="287"/>
                      <a:pt x="119" y="286"/>
                    </a:cubicBezTo>
                    <a:cubicBezTo>
                      <a:pt x="117" y="272"/>
                      <a:pt x="117" y="272"/>
                      <a:pt x="117" y="272"/>
                    </a:cubicBezTo>
                    <a:cubicBezTo>
                      <a:pt x="116" y="265"/>
                      <a:pt x="119" y="262"/>
                      <a:pt x="121" y="261"/>
                    </a:cubicBezTo>
                    <a:cubicBezTo>
                      <a:pt x="137" y="246"/>
                      <a:pt x="137" y="246"/>
                      <a:pt x="137" y="246"/>
                    </a:cubicBezTo>
                    <a:cubicBezTo>
                      <a:pt x="137" y="246"/>
                      <a:pt x="137" y="245"/>
                      <a:pt x="138" y="244"/>
                    </a:cubicBezTo>
                    <a:cubicBezTo>
                      <a:pt x="139" y="242"/>
                      <a:pt x="142" y="241"/>
                      <a:pt x="145" y="241"/>
                    </a:cubicBezTo>
                    <a:cubicBezTo>
                      <a:pt x="146" y="241"/>
                      <a:pt x="148" y="241"/>
                      <a:pt x="149" y="242"/>
                    </a:cubicBezTo>
                    <a:cubicBezTo>
                      <a:pt x="157" y="242"/>
                      <a:pt x="157" y="242"/>
                      <a:pt x="157" y="242"/>
                    </a:cubicBezTo>
                    <a:cubicBezTo>
                      <a:pt x="181" y="205"/>
                      <a:pt x="181" y="205"/>
                      <a:pt x="181" y="205"/>
                    </a:cubicBezTo>
                    <a:cubicBezTo>
                      <a:pt x="177" y="196"/>
                      <a:pt x="177" y="196"/>
                      <a:pt x="177" y="196"/>
                    </a:cubicBezTo>
                    <a:cubicBezTo>
                      <a:pt x="176" y="195"/>
                      <a:pt x="176" y="195"/>
                      <a:pt x="176" y="195"/>
                    </a:cubicBezTo>
                    <a:cubicBezTo>
                      <a:pt x="176" y="194"/>
                      <a:pt x="176" y="194"/>
                      <a:pt x="176" y="194"/>
                    </a:cubicBezTo>
                    <a:cubicBezTo>
                      <a:pt x="175" y="191"/>
                      <a:pt x="175" y="191"/>
                      <a:pt x="175" y="191"/>
                    </a:cubicBezTo>
                    <a:cubicBezTo>
                      <a:pt x="175" y="189"/>
                      <a:pt x="175" y="189"/>
                      <a:pt x="175" y="189"/>
                    </a:cubicBezTo>
                    <a:cubicBezTo>
                      <a:pt x="175" y="187"/>
                      <a:pt x="175" y="187"/>
                      <a:pt x="175" y="187"/>
                    </a:cubicBezTo>
                    <a:cubicBezTo>
                      <a:pt x="183" y="165"/>
                      <a:pt x="183" y="165"/>
                      <a:pt x="183" y="165"/>
                    </a:cubicBezTo>
                    <a:cubicBezTo>
                      <a:pt x="183" y="162"/>
                      <a:pt x="185" y="158"/>
                      <a:pt x="191" y="156"/>
                    </a:cubicBezTo>
                    <a:cubicBezTo>
                      <a:pt x="207" y="150"/>
                      <a:pt x="207" y="150"/>
                      <a:pt x="207" y="150"/>
                    </a:cubicBezTo>
                    <a:cubicBezTo>
                      <a:pt x="208" y="150"/>
                      <a:pt x="208" y="150"/>
                      <a:pt x="208" y="150"/>
                    </a:cubicBezTo>
                    <a:cubicBezTo>
                      <a:pt x="209" y="149"/>
                      <a:pt x="209" y="149"/>
                      <a:pt x="209" y="149"/>
                    </a:cubicBezTo>
                    <a:cubicBezTo>
                      <a:pt x="209" y="149"/>
                      <a:pt x="210" y="149"/>
                      <a:pt x="211" y="149"/>
                    </a:cubicBezTo>
                    <a:cubicBezTo>
                      <a:pt x="214" y="149"/>
                      <a:pt x="217" y="151"/>
                      <a:pt x="218" y="151"/>
                    </a:cubicBezTo>
                    <a:cubicBezTo>
                      <a:pt x="221" y="153"/>
                      <a:pt x="221" y="153"/>
                      <a:pt x="221" y="153"/>
                    </a:cubicBezTo>
                    <a:cubicBezTo>
                      <a:pt x="222" y="156"/>
                      <a:pt x="222" y="156"/>
                      <a:pt x="222" y="156"/>
                    </a:cubicBezTo>
                    <a:cubicBezTo>
                      <a:pt x="224" y="167"/>
                      <a:pt x="224" y="167"/>
                      <a:pt x="224" y="167"/>
                    </a:cubicBezTo>
                    <a:cubicBezTo>
                      <a:pt x="225" y="170"/>
                      <a:pt x="225" y="170"/>
                      <a:pt x="225" y="170"/>
                    </a:cubicBezTo>
                    <a:cubicBezTo>
                      <a:pt x="225" y="173"/>
                      <a:pt x="225" y="173"/>
                      <a:pt x="225" y="173"/>
                    </a:cubicBezTo>
                    <a:cubicBezTo>
                      <a:pt x="227" y="172"/>
                      <a:pt x="228" y="171"/>
                      <a:pt x="228" y="171"/>
                    </a:cubicBezTo>
                    <a:cubicBezTo>
                      <a:pt x="239" y="169"/>
                      <a:pt x="239" y="169"/>
                      <a:pt x="239" y="169"/>
                    </a:cubicBezTo>
                    <a:cubicBezTo>
                      <a:pt x="240" y="169"/>
                      <a:pt x="240" y="169"/>
                      <a:pt x="241" y="169"/>
                    </a:cubicBezTo>
                    <a:cubicBezTo>
                      <a:pt x="246" y="169"/>
                      <a:pt x="250" y="172"/>
                      <a:pt x="250" y="176"/>
                    </a:cubicBezTo>
                    <a:cubicBezTo>
                      <a:pt x="251" y="178"/>
                      <a:pt x="251" y="178"/>
                      <a:pt x="251" y="178"/>
                    </a:cubicBezTo>
                    <a:cubicBezTo>
                      <a:pt x="251" y="178"/>
                      <a:pt x="251" y="178"/>
                      <a:pt x="251" y="178"/>
                    </a:cubicBezTo>
                    <a:cubicBezTo>
                      <a:pt x="251" y="179"/>
                      <a:pt x="251" y="179"/>
                      <a:pt x="251" y="179"/>
                    </a:cubicBezTo>
                    <a:cubicBezTo>
                      <a:pt x="253" y="196"/>
                      <a:pt x="253" y="196"/>
                      <a:pt x="253" y="196"/>
                    </a:cubicBezTo>
                    <a:cubicBezTo>
                      <a:pt x="254" y="199"/>
                      <a:pt x="254" y="199"/>
                      <a:pt x="254" y="199"/>
                    </a:cubicBezTo>
                    <a:cubicBezTo>
                      <a:pt x="252" y="201"/>
                      <a:pt x="252" y="201"/>
                      <a:pt x="252" y="201"/>
                    </a:cubicBezTo>
                    <a:cubicBezTo>
                      <a:pt x="251" y="203"/>
                      <a:pt x="251" y="203"/>
                      <a:pt x="251" y="203"/>
                    </a:cubicBezTo>
                    <a:cubicBezTo>
                      <a:pt x="250" y="204"/>
                      <a:pt x="250" y="204"/>
                      <a:pt x="250" y="204"/>
                    </a:cubicBezTo>
                    <a:cubicBezTo>
                      <a:pt x="250" y="205"/>
                      <a:pt x="250" y="205"/>
                      <a:pt x="250" y="205"/>
                    </a:cubicBezTo>
                    <a:cubicBezTo>
                      <a:pt x="232" y="221"/>
                      <a:pt x="232" y="221"/>
                      <a:pt x="232" y="221"/>
                    </a:cubicBezTo>
                    <a:cubicBezTo>
                      <a:pt x="230" y="225"/>
                      <a:pt x="226" y="226"/>
                      <a:pt x="225" y="226"/>
                    </a:cubicBezTo>
                    <a:cubicBezTo>
                      <a:pt x="224" y="226"/>
                      <a:pt x="224" y="226"/>
                      <a:pt x="224" y="226"/>
                    </a:cubicBezTo>
                    <a:cubicBezTo>
                      <a:pt x="222" y="226"/>
                      <a:pt x="222" y="226"/>
                      <a:pt x="222" y="226"/>
                    </a:cubicBezTo>
                    <a:cubicBezTo>
                      <a:pt x="220" y="226"/>
                      <a:pt x="220" y="226"/>
                      <a:pt x="220" y="226"/>
                    </a:cubicBezTo>
                    <a:cubicBezTo>
                      <a:pt x="240" y="292"/>
                      <a:pt x="240" y="292"/>
                      <a:pt x="240" y="292"/>
                    </a:cubicBezTo>
                    <a:cubicBezTo>
                      <a:pt x="287" y="292"/>
                      <a:pt x="287" y="292"/>
                      <a:pt x="287" y="292"/>
                    </a:cubicBezTo>
                    <a:lnTo>
                      <a:pt x="255" y="184"/>
                    </a:lnTo>
                    <a:close/>
                    <a:moveTo>
                      <a:pt x="188" y="263"/>
                    </a:moveTo>
                    <a:cubicBezTo>
                      <a:pt x="193" y="269"/>
                      <a:pt x="193" y="269"/>
                      <a:pt x="193" y="269"/>
                    </a:cubicBezTo>
                    <a:cubicBezTo>
                      <a:pt x="194" y="270"/>
                      <a:pt x="194" y="270"/>
                      <a:pt x="194" y="270"/>
                    </a:cubicBezTo>
                    <a:cubicBezTo>
                      <a:pt x="194" y="272"/>
                      <a:pt x="194" y="272"/>
                      <a:pt x="194" y="272"/>
                    </a:cubicBezTo>
                    <a:cubicBezTo>
                      <a:pt x="195" y="275"/>
                      <a:pt x="195" y="275"/>
                      <a:pt x="195" y="275"/>
                    </a:cubicBezTo>
                    <a:cubicBezTo>
                      <a:pt x="195" y="277"/>
                      <a:pt x="195" y="277"/>
                      <a:pt x="195" y="277"/>
                    </a:cubicBezTo>
                    <a:cubicBezTo>
                      <a:pt x="196" y="279"/>
                      <a:pt x="196" y="279"/>
                      <a:pt x="196" y="279"/>
                    </a:cubicBezTo>
                    <a:cubicBezTo>
                      <a:pt x="195" y="281"/>
                      <a:pt x="195" y="281"/>
                      <a:pt x="195" y="281"/>
                    </a:cubicBezTo>
                    <a:cubicBezTo>
                      <a:pt x="191" y="292"/>
                      <a:pt x="191" y="292"/>
                      <a:pt x="191" y="292"/>
                    </a:cubicBezTo>
                    <a:cubicBezTo>
                      <a:pt x="225" y="292"/>
                      <a:pt x="225" y="292"/>
                      <a:pt x="225" y="292"/>
                    </a:cubicBezTo>
                    <a:cubicBezTo>
                      <a:pt x="208" y="233"/>
                      <a:pt x="208" y="233"/>
                      <a:pt x="208" y="233"/>
                    </a:cubicBezTo>
                    <a:lnTo>
                      <a:pt x="188" y="263"/>
                    </a:lnTo>
                    <a:close/>
                  </a:path>
                </a:pathLst>
              </a:custGeom>
              <a:grpFill/>
              <a:ln>
                <a:noFill/>
              </a:ln>
              <a:extLst/>
            </p:spPr>
            <p:txBody>
              <a:bodyPr vert="horz" wrap="square" lIns="91427" tIns="45713" rIns="91427" bIns="45713" numCol="1" anchor="t" anchorCtr="0" compatLnSpc="1">
                <a:prstTxWarp prst="textNoShape">
                  <a:avLst/>
                </a:prstTxWarp>
              </a:bodyPr>
              <a:lstStyle/>
              <a:p>
                <a:pPr algn="ctr" defTabSz="914225"/>
                <a:endParaRPr lang="en-US" dirty="0">
                  <a:solidFill>
                    <a:srgbClr val="505050"/>
                  </a:solidFill>
                </a:endParaRPr>
              </a:p>
            </p:txBody>
          </p:sp>
          <p:sp>
            <p:nvSpPr>
              <p:cNvPr id="29" name="Freeform 5"/>
              <p:cNvSpPr>
                <a:spLocks noChangeAspect="1" noEditPoints="1"/>
              </p:cNvSpPr>
              <p:nvPr/>
            </p:nvSpPr>
            <p:spPr bwMode="auto">
              <a:xfrm>
                <a:off x="9130727" y="1886719"/>
                <a:ext cx="633114" cy="664924"/>
              </a:xfrm>
              <a:custGeom>
                <a:avLst/>
                <a:gdLst>
                  <a:gd name="T0" fmla="*/ 81 w 258"/>
                  <a:gd name="T1" fmla="*/ 52 h 271"/>
                  <a:gd name="T2" fmla="*/ 131 w 258"/>
                  <a:gd name="T3" fmla="*/ 0 h 271"/>
                  <a:gd name="T4" fmla="*/ 132 w 258"/>
                  <a:gd name="T5" fmla="*/ 103 h 271"/>
                  <a:gd name="T6" fmla="*/ 96 w 258"/>
                  <a:gd name="T7" fmla="*/ 89 h 271"/>
                  <a:gd name="T8" fmla="*/ 217 w 258"/>
                  <a:gd name="T9" fmla="*/ 263 h 271"/>
                  <a:gd name="T10" fmla="*/ 118 w 258"/>
                  <a:gd name="T11" fmla="*/ 271 h 271"/>
                  <a:gd name="T12" fmla="*/ 110 w 258"/>
                  <a:gd name="T13" fmla="*/ 197 h 271"/>
                  <a:gd name="T14" fmla="*/ 209 w 258"/>
                  <a:gd name="T15" fmla="*/ 189 h 271"/>
                  <a:gd name="T16" fmla="*/ 203 w 258"/>
                  <a:gd name="T17" fmla="*/ 253 h 271"/>
                  <a:gd name="T18" fmla="*/ 124 w 258"/>
                  <a:gd name="T19" fmla="*/ 203 h 271"/>
                  <a:gd name="T20" fmla="*/ 203 w 258"/>
                  <a:gd name="T21" fmla="*/ 253 h 271"/>
                  <a:gd name="T22" fmla="*/ 164 w 258"/>
                  <a:gd name="T23" fmla="*/ 266 h 271"/>
                  <a:gd name="T24" fmla="*/ 160 w 258"/>
                  <a:gd name="T25" fmla="*/ 262 h 271"/>
                  <a:gd name="T26" fmla="*/ 164 w 258"/>
                  <a:gd name="T27" fmla="*/ 266 h 271"/>
                  <a:gd name="T28" fmla="*/ 164 w 258"/>
                  <a:gd name="T29" fmla="*/ 261 h 271"/>
                  <a:gd name="T30" fmla="*/ 160 w 258"/>
                  <a:gd name="T31" fmla="*/ 259 h 271"/>
                  <a:gd name="T32" fmla="*/ 164 w 258"/>
                  <a:gd name="T33" fmla="*/ 261 h 271"/>
                  <a:gd name="T34" fmla="*/ 170 w 258"/>
                  <a:gd name="T35" fmla="*/ 266 h 271"/>
                  <a:gd name="T36" fmla="*/ 164 w 258"/>
                  <a:gd name="T37" fmla="*/ 262 h 271"/>
                  <a:gd name="T38" fmla="*/ 170 w 258"/>
                  <a:gd name="T39" fmla="*/ 266 h 271"/>
                  <a:gd name="T40" fmla="*/ 170 w 258"/>
                  <a:gd name="T41" fmla="*/ 261 h 271"/>
                  <a:gd name="T42" fmla="*/ 164 w 258"/>
                  <a:gd name="T43" fmla="*/ 258 h 271"/>
                  <a:gd name="T44" fmla="*/ 170 w 258"/>
                  <a:gd name="T45" fmla="*/ 261 h 271"/>
                  <a:gd name="T46" fmla="*/ 62 w 258"/>
                  <a:gd name="T47" fmla="*/ 262 h 271"/>
                  <a:gd name="T48" fmla="*/ 75 w 258"/>
                  <a:gd name="T49" fmla="*/ 198 h 271"/>
                  <a:gd name="T50" fmla="*/ 43 w 258"/>
                  <a:gd name="T51" fmla="*/ 262 h 271"/>
                  <a:gd name="T52" fmla="*/ 0 w 258"/>
                  <a:gd name="T53" fmla="*/ 262 h 271"/>
                  <a:gd name="T54" fmla="*/ 88 w 258"/>
                  <a:gd name="T55" fmla="*/ 120 h 271"/>
                  <a:gd name="T56" fmla="*/ 168 w 258"/>
                  <a:gd name="T57" fmla="*/ 120 h 271"/>
                  <a:gd name="T58" fmla="*/ 229 w 258"/>
                  <a:gd name="T59" fmla="*/ 165 h 271"/>
                  <a:gd name="T60" fmla="*/ 223 w 258"/>
                  <a:gd name="T61" fmla="*/ 262 h 271"/>
                  <a:gd name="T62" fmla="*/ 209 w 258"/>
                  <a:gd name="T63" fmla="*/ 183 h 271"/>
                  <a:gd name="T64" fmla="*/ 104 w 258"/>
                  <a:gd name="T65" fmla="*/ 197 h 271"/>
                  <a:gd name="T66" fmla="*/ 223 w 258"/>
                  <a:gd name="T67" fmla="*/ 154 h 271"/>
                  <a:gd name="T68" fmla="*/ 223 w 258"/>
                  <a:gd name="T69" fmla="*/ 154 h 271"/>
                  <a:gd name="T70" fmla="*/ 33 w 258"/>
                  <a:gd name="T71" fmla="*/ 157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58" h="271">
                    <a:moveTo>
                      <a:pt x="96" y="89"/>
                    </a:moveTo>
                    <a:cubicBezTo>
                      <a:pt x="86" y="79"/>
                      <a:pt x="81" y="66"/>
                      <a:pt x="81" y="52"/>
                    </a:cubicBezTo>
                    <a:cubicBezTo>
                      <a:pt x="81" y="38"/>
                      <a:pt x="85" y="25"/>
                      <a:pt x="95" y="15"/>
                    </a:cubicBezTo>
                    <a:cubicBezTo>
                      <a:pt x="105" y="5"/>
                      <a:pt x="118" y="0"/>
                      <a:pt x="131" y="0"/>
                    </a:cubicBezTo>
                    <a:cubicBezTo>
                      <a:pt x="159" y="0"/>
                      <a:pt x="182" y="23"/>
                      <a:pt x="182" y="51"/>
                    </a:cubicBezTo>
                    <a:cubicBezTo>
                      <a:pt x="182" y="80"/>
                      <a:pt x="160" y="103"/>
                      <a:pt x="132" y="103"/>
                    </a:cubicBezTo>
                    <a:cubicBezTo>
                      <a:pt x="131" y="103"/>
                      <a:pt x="131" y="103"/>
                      <a:pt x="131" y="103"/>
                    </a:cubicBezTo>
                    <a:cubicBezTo>
                      <a:pt x="118" y="103"/>
                      <a:pt x="105" y="99"/>
                      <a:pt x="96" y="89"/>
                    </a:cubicBezTo>
                    <a:close/>
                    <a:moveTo>
                      <a:pt x="217" y="197"/>
                    </a:moveTo>
                    <a:cubicBezTo>
                      <a:pt x="217" y="263"/>
                      <a:pt x="217" y="263"/>
                      <a:pt x="217" y="263"/>
                    </a:cubicBezTo>
                    <a:cubicBezTo>
                      <a:pt x="217" y="267"/>
                      <a:pt x="213" y="271"/>
                      <a:pt x="209" y="271"/>
                    </a:cubicBezTo>
                    <a:cubicBezTo>
                      <a:pt x="118" y="271"/>
                      <a:pt x="118" y="271"/>
                      <a:pt x="118" y="271"/>
                    </a:cubicBezTo>
                    <a:cubicBezTo>
                      <a:pt x="114" y="271"/>
                      <a:pt x="110" y="267"/>
                      <a:pt x="110" y="263"/>
                    </a:cubicBezTo>
                    <a:cubicBezTo>
                      <a:pt x="110" y="197"/>
                      <a:pt x="110" y="197"/>
                      <a:pt x="110" y="197"/>
                    </a:cubicBezTo>
                    <a:cubicBezTo>
                      <a:pt x="110" y="193"/>
                      <a:pt x="113" y="189"/>
                      <a:pt x="118" y="189"/>
                    </a:cubicBezTo>
                    <a:cubicBezTo>
                      <a:pt x="209" y="189"/>
                      <a:pt x="209" y="189"/>
                      <a:pt x="209" y="189"/>
                    </a:cubicBezTo>
                    <a:cubicBezTo>
                      <a:pt x="214" y="189"/>
                      <a:pt x="217" y="193"/>
                      <a:pt x="217" y="197"/>
                    </a:cubicBezTo>
                    <a:close/>
                    <a:moveTo>
                      <a:pt x="203" y="253"/>
                    </a:moveTo>
                    <a:cubicBezTo>
                      <a:pt x="203" y="203"/>
                      <a:pt x="203" y="203"/>
                      <a:pt x="203" y="203"/>
                    </a:cubicBezTo>
                    <a:cubicBezTo>
                      <a:pt x="124" y="203"/>
                      <a:pt x="124" y="203"/>
                      <a:pt x="124" y="203"/>
                    </a:cubicBezTo>
                    <a:cubicBezTo>
                      <a:pt x="124" y="253"/>
                      <a:pt x="124" y="253"/>
                      <a:pt x="124" y="253"/>
                    </a:cubicBezTo>
                    <a:lnTo>
                      <a:pt x="203" y="253"/>
                    </a:lnTo>
                    <a:close/>
                    <a:moveTo>
                      <a:pt x="164" y="266"/>
                    </a:moveTo>
                    <a:cubicBezTo>
                      <a:pt x="164" y="266"/>
                      <a:pt x="164" y="266"/>
                      <a:pt x="164" y="266"/>
                    </a:cubicBezTo>
                    <a:cubicBezTo>
                      <a:pt x="164" y="262"/>
                      <a:pt x="164" y="262"/>
                      <a:pt x="164" y="262"/>
                    </a:cubicBezTo>
                    <a:cubicBezTo>
                      <a:pt x="164" y="262"/>
                      <a:pt x="164" y="262"/>
                      <a:pt x="160" y="262"/>
                    </a:cubicBezTo>
                    <a:cubicBezTo>
                      <a:pt x="160" y="262"/>
                      <a:pt x="160" y="262"/>
                      <a:pt x="160" y="265"/>
                    </a:cubicBezTo>
                    <a:cubicBezTo>
                      <a:pt x="160" y="265"/>
                      <a:pt x="160" y="265"/>
                      <a:pt x="164" y="266"/>
                    </a:cubicBezTo>
                    <a:close/>
                    <a:moveTo>
                      <a:pt x="164" y="261"/>
                    </a:moveTo>
                    <a:cubicBezTo>
                      <a:pt x="164" y="261"/>
                      <a:pt x="164" y="261"/>
                      <a:pt x="164" y="261"/>
                    </a:cubicBezTo>
                    <a:cubicBezTo>
                      <a:pt x="164" y="258"/>
                      <a:pt x="164" y="258"/>
                      <a:pt x="164" y="258"/>
                    </a:cubicBezTo>
                    <a:cubicBezTo>
                      <a:pt x="164" y="258"/>
                      <a:pt x="164" y="258"/>
                      <a:pt x="160" y="259"/>
                    </a:cubicBezTo>
                    <a:cubicBezTo>
                      <a:pt x="160" y="259"/>
                      <a:pt x="160" y="259"/>
                      <a:pt x="160" y="261"/>
                    </a:cubicBezTo>
                    <a:cubicBezTo>
                      <a:pt x="160" y="261"/>
                      <a:pt x="160" y="261"/>
                      <a:pt x="164" y="261"/>
                    </a:cubicBezTo>
                    <a:close/>
                    <a:moveTo>
                      <a:pt x="170" y="266"/>
                    </a:moveTo>
                    <a:cubicBezTo>
                      <a:pt x="170" y="266"/>
                      <a:pt x="170" y="266"/>
                      <a:pt x="170" y="266"/>
                    </a:cubicBezTo>
                    <a:cubicBezTo>
                      <a:pt x="170" y="262"/>
                      <a:pt x="170" y="262"/>
                      <a:pt x="170" y="262"/>
                    </a:cubicBezTo>
                    <a:cubicBezTo>
                      <a:pt x="170" y="262"/>
                      <a:pt x="170" y="262"/>
                      <a:pt x="164" y="262"/>
                    </a:cubicBezTo>
                    <a:cubicBezTo>
                      <a:pt x="164" y="262"/>
                      <a:pt x="164" y="262"/>
                      <a:pt x="164" y="266"/>
                    </a:cubicBezTo>
                    <a:cubicBezTo>
                      <a:pt x="164" y="266"/>
                      <a:pt x="164" y="266"/>
                      <a:pt x="170" y="266"/>
                    </a:cubicBezTo>
                    <a:close/>
                    <a:moveTo>
                      <a:pt x="170" y="261"/>
                    </a:moveTo>
                    <a:cubicBezTo>
                      <a:pt x="170" y="261"/>
                      <a:pt x="170" y="261"/>
                      <a:pt x="170" y="261"/>
                    </a:cubicBezTo>
                    <a:cubicBezTo>
                      <a:pt x="170" y="257"/>
                      <a:pt x="170" y="257"/>
                      <a:pt x="170" y="257"/>
                    </a:cubicBezTo>
                    <a:cubicBezTo>
                      <a:pt x="170" y="257"/>
                      <a:pt x="170" y="257"/>
                      <a:pt x="164" y="258"/>
                    </a:cubicBezTo>
                    <a:cubicBezTo>
                      <a:pt x="164" y="258"/>
                      <a:pt x="164" y="258"/>
                      <a:pt x="164" y="261"/>
                    </a:cubicBezTo>
                    <a:cubicBezTo>
                      <a:pt x="164" y="261"/>
                      <a:pt x="164" y="261"/>
                      <a:pt x="170" y="261"/>
                    </a:cubicBezTo>
                    <a:close/>
                    <a:moveTo>
                      <a:pt x="104" y="262"/>
                    </a:moveTo>
                    <a:cubicBezTo>
                      <a:pt x="62" y="262"/>
                      <a:pt x="62" y="262"/>
                      <a:pt x="62" y="262"/>
                    </a:cubicBezTo>
                    <a:cubicBezTo>
                      <a:pt x="57" y="262"/>
                      <a:pt x="57" y="262"/>
                      <a:pt x="57" y="262"/>
                    </a:cubicBezTo>
                    <a:cubicBezTo>
                      <a:pt x="57" y="262"/>
                      <a:pt x="57" y="262"/>
                      <a:pt x="75" y="198"/>
                    </a:cubicBezTo>
                    <a:cubicBezTo>
                      <a:pt x="75" y="198"/>
                      <a:pt x="75" y="198"/>
                      <a:pt x="62" y="198"/>
                    </a:cubicBezTo>
                    <a:cubicBezTo>
                      <a:pt x="62" y="198"/>
                      <a:pt x="62" y="198"/>
                      <a:pt x="43" y="262"/>
                    </a:cubicBezTo>
                    <a:cubicBezTo>
                      <a:pt x="43" y="262"/>
                      <a:pt x="43" y="262"/>
                      <a:pt x="42" y="262"/>
                    </a:cubicBezTo>
                    <a:cubicBezTo>
                      <a:pt x="40" y="262"/>
                      <a:pt x="31" y="262"/>
                      <a:pt x="0" y="262"/>
                    </a:cubicBezTo>
                    <a:cubicBezTo>
                      <a:pt x="29" y="165"/>
                      <a:pt x="29" y="165"/>
                      <a:pt x="29" y="165"/>
                    </a:cubicBezTo>
                    <a:cubicBezTo>
                      <a:pt x="34" y="150"/>
                      <a:pt x="54" y="121"/>
                      <a:pt x="88" y="120"/>
                    </a:cubicBezTo>
                    <a:cubicBezTo>
                      <a:pt x="89" y="120"/>
                      <a:pt x="89" y="120"/>
                      <a:pt x="90" y="120"/>
                    </a:cubicBezTo>
                    <a:cubicBezTo>
                      <a:pt x="90" y="120"/>
                      <a:pt x="165" y="120"/>
                      <a:pt x="168" y="120"/>
                    </a:cubicBezTo>
                    <a:cubicBezTo>
                      <a:pt x="169" y="120"/>
                      <a:pt x="169" y="120"/>
                      <a:pt x="170" y="120"/>
                    </a:cubicBezTo>
                    <a:cubicBezTo>
                      <a:pt x="204" y="121"/>
                      <a:pt x="224" y="150"/>
                      <a:pt x="229" y="165"/>
                    </a:cubicBezTo>
                    <a:cubicBezTo>
                      <a:pt x="258" y="262"/>
                      <a:pt x="258" y="262"/>
                      <a:pt x="258" y="262"/>
                    </a:cubicBezTo>
                    <a:cubicBezTo>
                      <a:pt x="258" y="262"/>
                      <a:pt x="258" y="262"/>
                      <a:pt x="223" y="262"/>
                    </a:cubicBezTo>
                    <a:cubicBezTo>
                      <a:pt x="223" y="197"/>
                      <a:pt x="223" y="197"/>
                      <a:pt x="223" y="197"/>
                    </a:cubicBezTo>
                    <a:cubicBezTo>
                      <a:pt x="223" y="190"/>
                      <a:pt x="217" y="183"/>
                      <a:pt x="209" y="183"/>
                    </a:cubicBezTo>
                    <a:cubicBezTo>
                      <a:pt x="118" y="183"/>
                      <a:pt x="118" y="183"/>
                      <a:pt x="118" y="183"/>
                    </a:cubicBezTo>
                    <a:cubicBezTo>
                      <a:pt x="110" y="183"/>
                      <a:pt x="104" y="190"/>
                      <a:pt x="104" y="197"/>
                    </a:cubicBezTo>
                    <a:lnTo>
                      <a:pt x="104" y="262"/>
                    </a:lnTo>
                    <a:close/>
                    <a:moveTo>
                      <a:pt x="223" y="154"/>
                    </a:moveTo>
                    <a:cubicBezTo>
                      <a:pt x="224" y="155"/>
                      <a:pt x="224" y="156"/>
                      <a:pt x="225" y="157"/>
                    </a:cubicBezTo>
                    <a:cubicBezTo>
                      <a:pt x="224" y="156"/>
                      <a:pt x="224" y="155"/>
                      <a:pt x="223" y="154"/>
                    </a:cubicBezTo>
                    <a:close/>
                    <a:moveTo>
                      <a:pt x="35" y="154"/>
                    </a:moveTo>
                    <a:cubicBezTo>
                      <a:pt x="34" y="155"/>
                      <a:pt x="34" y="156"/>
                      <a:pt x="33" y="157"/>
                    </a:cubicBezTo>
                    <a:cubicBezTo>
                      <a:pt x="34" y="156"/>
                      <a:pt x="34" y="155"/>
                      <a:pt x="35" y="15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a:solidFill>
                    <a:srgbClr val="505050"/>
                  </a:solidFill>
                </a:endParaRPr>
              </a:p>
            </p:txBody>
          </p:sp>
          <p:grpSp>
            <p:nvGrpSpPr>
              <p:cNvPr id="30" name="Group 4"/>
              <p:cNvGrpSpPr>
                <a:grpSpLocks/>
              </p:cNvGrpSpPr>
              <p:nvPr/>
            </p:nvGrpSpPr>
            <p:grpSpPr bwMode="auto">
              <a:xfrm>
                <a:off x="9890692" y="1712108"/>
                <a:ext cx="629033" cy="664924"/>
                <a:chOff x="3730" y="2047"/>
                <a:chExt cx="222" cy="226"/>
              </a:xfrm>
              <a:grpFill/>
            </p:grpSpPr>
            <p:sp>
              <p:nvSpPr>
                <p:cNvPr id="31" name="AutoShape 3"/>
                <p:cNvSpPr>
                  <a:spLocks noChangeAspect="1" noChangeArrowheads="1" noTextEdit="1"/>
                </p:cNvSpPr>
                <p:nvPr/>
              </p:nvSpPr>
              <p:spPr bwMode="auto">
                <a:xfrm>
                  <a:off x="3730" y="2047"/>
                  <a:ext cx="220" cy="22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baseline="-25000">
                    <a:solidFill>
                      <a:srgbClr val="505050"/>
                    </a:solidFill>
                  </a:endParaRPr>
                </a:p>
              </p:txBody>
            </p:sp>
            <p:sp>
              <p:nvSpPr>
                <p:cNvPr id="32" name="Oval 5"/>
                <p:cNvSpPr>
                  <a:spLocks noChangeArrowheads="1"/>
                </p:cNvSpPr>
                <p:nvPr/>
              </p:nvSpPr>
              <p:spPr bwMode="auto">
                <a:xfrm>
                  <a:off x="3798" y="2049"/>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baseline="-25000">
                    <a:solidFill>
                      <a:srgbClr val="505050"/>
                    </a:solidFill>
                  </a:endParaRPr>
                </a:p>
              </p:txBody>
            </p:sp>
            <p:sp>
              <p:nvSpPr>
                <p:cNvPr id="33" name="Freeform 6"/>
                <p:cNvSpPr>
                  <a:spLocks noEditPoints="1"/>
                </p:cNvSpPr>
                <p:nvPr/>
              </p:nvSpPr>
              <p:spPr bwMode="auto">
                <a:xfrm>
                  <a:off x="3835" y="2181"/>
                  <a:ext cx="58" cy="41"/>
                </a:xfrm>
                <a:custGeom>
                  <a:avLst/>
                  <a:gdLst>
                    <a:gd name="T0" fmla="*/ 12 w 24"/>
                    <a:gd name="T1" fmla="*/ 0 h 17"/>
                    <a:gd name="T2" fmla="*/ 0 w 24"/>
                    <a:gd name="T3" fmla="*/ 12 h 17"/>
                    <a:gd name="T4" fmla="*/ 0 w 24"/>
                    <a:gd name="T5" fmla="*/ 15 h 17"/>
                    <a:gd name="T6" fmla="*/ 7 w 24"/>
                    <a:gd name="T7" fmla="*/ 15 h 17"/>
                    <a:gd name="T8" fmla="*/ 12 w 24"/>
                    <a:gd name="T9" fmla="*/ 17 h 17"/>
                    <a:gd name="T10" fmla="*/ 17 w 24"/>
                    <a:gd name="T11" fmla="*/ 15 h 17"/>
                    <a:gd name="T12" fmla="*/ 21 w 24"/>
                    <a:gd name="T13" fmla="*/ 15 h 17"/>
                    <a:gd name="T14" fmla="*/ 21 w 24"/>
                    <a:gd name="T15" fmla="*/ 14 h 17"/>
                    <a:gd name="T16" fmla="*/ 24 w 24"/>
                    <a:gd name="T17" fmla="*/ 14 h 17"/>
                    <a:gd name="T18" fmla="*/ 24 w 24"/>
                    <a:gd name="T19" fmla="*/ 12 h 17"/>
                    <a:gd name="T20" fmla="*/ 12 w 24"/>
                    <a:gd name="T21" fmla="*/ 0 h 17"/>
                    <a:gd name="T22" fmla="*/ 5 w 24"/>
                    <a:gd name="T23" fmla="*/ 12 h 17"/>
                    <a:gd name="T24" fmla="*/ 3 w 24"/>
                    <a:gd name="T25" fmla="*/ 12 h 17"/>
                    <a:gd name="T26" fmla="*/ 2 w 24"/>
                    <a:gd name="T27" fmla="*/ 12 h 17"/>
                    <a:gd name="T28" fmla="*/ 3 w 24"/>
                    <a:gd name="T29" fmla="*/ 11 h 17"/>
                    <a:gd name="T30" fmla="*/ 5 w 24"/>
                    <a:gd name="T31" fmla="*/ 11 h 17"/>
                    <a:gd name="T32" fmla="*/ 5 w 24"/>
                    <a:gd name="T33" fmla="*/ 12 h 17"/>
                    <a:gd name="T34" fmla="*/ 5 w 24"/>
                    <a:gd name="T35" fmla="*/ 12 h 17"/>
                    <a:gd name="T36" fmla="*/ 7 w 24"/>
                    <a:gd name="T37" fmla="*/ 9 h 17"/>
                    <a:gd name="T38" fmla="*/ 6 w 24"/>
                    <a:gd name="T39" fmla="*/ 9 h 17"/>
                    <a:gd name="T40" fmla="*/ 6 w 24"/>
                    <a:gd name="T41" fmla="*/ 9 h 17"/>
                    <a:gd name="T42" fmla="*/ 4 w 24"/>
                    <a:gd name="T43" fmla="*/ 8 h 17"/>
                    <a:gd name="T44" fmla="*/ 4 w 24"/>
                    <a:gd name="T45" fmla="*/ 7 h 17"/>
                    <a:gd name="T46" fmla="*/ 5 w 24"/>
                    <a:gd name="T47" fmla="*/ 7 h 17"/>
                    <a:gd name="T48" fmla="*/ 6 w 24"/>
                    <a:gd name="T49" fmla="*/ 8 h 17"/>
                    <a:gd name="T50" fmla="*/ 7 w 24"/>
                    <a:gd name="T51" fmla="*/ 9 h 17"/>
                    <a:gd name="T52" fmla="*/ 12 w 24"/>
                    <a:gd name="T53" fmla="*/ 4 h 17"/>
                    <a:gd name="T54" fmla="*/ 12 w 24"/>
                    <a:gd name="T55" fmla="*/ 3 h 17"/>
                    <a:gd name="T56" fmla="*/ 13 w 24"/>
                    <a:gd name="T57" fmla="*/ 4 h 17"/>
                    <a:gd name="T58" fmla="*/ 13 w 24"/>
                    <a:gd name="T59" fmla="*/ 5 h 17"/>
                    <a:gd name="T60" fmla="*/ 12 w 24"/>
                    <a:gd name="T61" fmla="*/ 6 h 17"/>
                    <a:gd name="T62" fmla="*/ 12 w 24"/>
                    <a:gd name="T63" fmla="*/ 5 h 17"/>
                    <a:gd name="T64" fmla="*/ 12 w 24"/>
                    <a:gd name="T65" fmla="*/ 4 h 17"/>
                    <a:gd name="T66" fmla="*/ 13 w 24"/>
                    <a:gd name="T67" fmla="*/ 14 h 17"/>
                    <a:gd name="T68" fmla="*/ 10 w 24"/>
                    <a:gd name="T69" fmla="*/ 13 h 17"/>
                    <a:gd name="T70" fmla="*/ 7 w 24"/>
                    <a:gd name="T71" fmla="*/ 4 h 17"/>
                    <a:gd name="T72" fmla="*/ 14 w 24"/>
                    <a:gd name="T73" fmla="*/ 11 h 17"/>
                    <a:gd name="T74" fmla="*/ 13 w 24"/>
                    <a:gd name="T75" fmla="*/ 14 h 17"/>
                    <a:gd name="T76" fmla="*/ 17 w 24"/>
                    <a:gd name="T77" fmla="*/ 5 h 17"/>
                    <a:gd name="T78" fmla="*/ 16 w 24"/>
                    <a:gd name="T79" fmla="*/ 6 h 17"/>
                    <a:gd name="T80" fmla="*/ 15 w 24"/>
                    <a:gd name="T81" fmla="*/ 7 h 17"/>
                    <a:gd name="T82" fmla="*/ 15 w 24"/>
                    <a:gd name="T83" fmla="*/ 7 h 17"/>
                    <a:gd name="T84" fmla="*/ 15 w 24"/>
                    <a:gd name="T85" fmla="*/ 6 h 17"/>
                    <a:gd name="T86" fmla="*/ 16 w 24"/>
                    <a:gd name="T87" fmla="*/ 4 h 17"/>
                    <a:gd name="T88" fmla="*/ 17 w 24"/>
                    <a:gd name="T89" fmla="*/ 4 h 17"/>
                    <a:gd name="T90" fmla="*/ 17 w 24"/>
                    <a:gd name="T91" fmla="*/ 5 h 17"/>
                    <a:gd name="T92" fmla="*/ 18 w 24"/>
                    <a:gd name="T93" fmla="*/ 9 h 17"/>
                    <a:gd name="T94" fmla="*/ 17 w 24"/>
                    <a:gd name="T95" fmla="*/ 9 h 17"/>
                    <a:gd name="T96" fmla="*/ 18 w 24"/>
                    <a:gd name="T97" fmla="*/ 8 h 17"/>
                    <a:gd name="T98" fmla="*/ 19 w 24"/>
                    <a:gd name="T99" fmla="*/ 7 h 17"/>
                    <a:gd name="T100" fmla="*/ 20 w 24"/>
                    <a:gd name="T101" fmla="*/ 7 h 17"/>
                    <a:gd name="T102" fmla="*/ 20 w 24"/>
                    <a:gd name="T103" fmla="*/ 8 h 17"/>
                    <a:gd name="T104" fmla="*/ 18 w 24"/>
                    <a:gd name="T105" fmla="*/ 9 h 17"/>
                    <a:gd name="T106" fmla="*/ 18 w 24"/>
                    <a:gd name="T107" fmla="*/ 9 h 17"/>
                    <a:gd name="T108" fmla="*/ 22 w 24"/>
                    <a:gd name="T109" fmla="*/ 12 h 17"/>
                    <a:gd name="T110" fmla="*/ 21 w 24"/>
                    <a:gd name="T111" fmla="*/ 12 h 17"/>
                    <a:gd name="T112" fmla="*/ 19 w 24"/>
                    <a:gd name="T113" fmla="*/ 12 h 17"/>
                    <a:gd name="T114" fmla="*/ 19 w 24"/>
                    <a:gd name="T115" fmla="*/ 12 h 17"/>
                    <a:gd name="T116" fmla="*/ 19 w 24"/>
                    <a:gd name="T117" fmla="*/ 11 h 17"/>
                    <a:gd name="T118" fmla="*/ 21 w 24"/>
                    <a:gd name="T119" fmla="*/ 11 h 17"/>
                    <a:gd name="T120" fmla="*/ 22 w 24"/>
                    <a:gd name="T1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17">
                      <a:moveTo>
                        <a:pt x="12" y="0"/>
                      </a:moveTo>
                      <a:cubicBezTo>
                        <a:pt x="6" y="0"/>
                        <a:pt x="0" y="6"/>
                        <a:pt x="0" y="12"/>
                      </a:cubicBezTo>
                      <a:cubicBezTo>
                        <a:pt x="0" y="13"/>
                        <a:pt x="0" y="14"/>
                        <a:pt x="0" y="15"/>
                      </a:cubicBezTo>
                      <a:cubicBezTo>
                        <a:pt x="0" y="15"/>
                        <a:pt x="0" y="15"/>
                        <a:pt x="7" y="15"/>
                      </a:cubicBezTo>
                      <a:cubicBezTo>
                        <a:pt x="8" y="16"/>
                        <a:pt x="10" y="17"/>
                        <a:pt x="12" y="17"/>
                      </a:cubicBezTo>
                      <a:cubicBezTo>
                        <a:pt x="14" y="17"/>
                        <a:pt x="16" y="16"/>
                        <a:pt x="17" y="15"/>
                      </a:cubicBezTo>
                      <a:cubicBezTo>
                        <a:pt x="17" y="15"/>
                        <a:pt x="17" y="15"/>
                        <a:pt x="21" y="15"/>
                      </a:cubicBezTo>
                      <a:cubicBezTo>
                        <a:pt x="21" y="14"/>
                        <a:pt x="21" y="14"/>
                        <a:pt x="21" y="14"/>
                      </a:cubicBezTo>
                      <a:cubicBezTo>
                        <a:pt x="22" y="14"/>
                        <a:pt x="23" y="14"/>
                        <a:pt x="24" y="14"/>
                      </a:cubicBezTo>
                      <a:cubicBezTo>
                        <a:pt x="24" y="14"/>
                        <a:pt x="24" y="13"/>
                        <a:pt x="24" y="12"/>
                      </a:cubicBezTo>
                      <a:cubicBezTo>
                        <a:pt x="24" y="6"/>
                        <a:pt x="19" y="0"/>
                        <a:pt x="12" y="0"/>
                      </a:cubicBezTo>
                      <a:close/>
                      <a:moveTo>
                        <a:pt x="5" y="12"/>
                      </a:moveTo>
                      <a:cubicBezTo>
                        <a:pt x="3" y="12"/>
                        <a:pt x="3" y="12"/>
                        <a:pt x="3" y="12"/>
                      </a:cubicBezTo>
                      <a:cubicBezTo>
                        <a:pt x="3" y="12"/>
                        <a:pt x="2" y="12"/>
                        <a:pt x="2" y="12"/>
                      </a:cubicBezTo>
                      <a:cubicBezTo>
                        <a:pt x="2" y="11"/>
                        <a:pt x="3" y="11"/>
                        <a:pt x="3" y="11"/>
                      </a:cubicBezTo>
                      <a:cubicBezTo>
                        <a:pt x="5" y="11"/>
                        <a:pt x="5" y="11"/>
                        <a:pt x="5" y="11"/>
                      </a:cubicBezTo>
                      <a:cubicBezTo>
                        <a:pt x="5" y="11"/>
                        <a:pt x="5" y="11"/>
                        <a:pt x="5" y="12"/>
                      </a:cubicBezTo>
                      <a:cubicBezTo>
                        <a:pt x="5" y="12"/>
                        <a:pt x="5" y="12"/>
                        <a:pt x="5" y="12"/>
                      </a:cubicBezTo>
                      <a:close/>
                      <a:moveTo>
                        <a:pt x="7" y="9"/>
                      </a:moveTo>
                      <a:cubicBezTo>
                        <a:pt x="7" y="9"/>
                        <a:pt x="6" y="9"/>
                        <a:pt x="6" y="9"/>
                      </a:cubicBezTo>
                      <a:cubicBezTo>
                        <a:pt x="6" y="9"/>
                        <a:pt x="6" y="9"/>
                        <a:pt x="6" y="9"/>
                      </a:cubicBezTo>
                      <a:cubicBezTo>
                        <a:pt x="4" y="8"/>
                        <a:pt x="4" y="8"/>
                        <a:pt x="4" y="8"/>
                      </a:cubicBezTo>
                      <a:cubicBezTo>
                        <a:pt x="4" y="8"/>
                        <a:pt x="4" y="8"/>
                        <a:pt x="4" y="7"/>
                      </a:cubicBezTo>
                      <a:cubicBezTo>
                        <a:pt x="4" y="7"/>
                        <a:pt x="5" y="7"/>
                        <a:pt x="5" y="7"/>
                      </a:cubicBezTo>
                      <a:cubicBezTo>
                        <a:pt x="6" y="8"/>
                        <a:pt x="6" y="8"/>
                        <a:pt x="6" y="8"/>
                      </a:cubicBezTo>
                      <a:cubicBezTo>
                        <a:pt x="7" y="8"/>
                        <a:pt x="7" y="9"/>
                        <a:pt x="7" y="9"/>
                      </a:cubicBezTo>
                      <a:close/>
                      <a:moveTo>
                        <a:pt x="12" y="4"/>
                      </a:moveTo>
                      <a:cubicBezTo>
                        <a:pt x="12" y="3"/>
                        <a:pt x="12" y="3"/>
                        <a:pt x="12" y="3"/>
                      </a:cubicBezTo>
                      <a:cubicBezTo>
                        <a:pt x="12" y="3"/>
                        <a:pt x="13" y="3"/>
                        <a:pt x="13" y="4"/>
                      </a:cubicBezTo>
                      <a:cubicBezTo>
                        <a:pt x="13" y="5"/>
                        <a:pt x="13" y="5"/>
                        <a:pt x="13" y="5"/>
                      </a:cubicBezTo>
                      <a:cubicBezTo>
                        <a:pt x="13" y="6"/>
                        <a:pt x="12" y="6"/>
                        <a:pt x="12" y="6"/>
                      </a:cubicBezTo>
                      <a:cubicBezTo>
                        <a:pt x="12" y="6"/>
                        <a:pt x="12" y="6"/>
                        <a:pt x="12" y="5"/>
                      </a:cubicBezTo>
                      <a:cubicBezTo>
                        <a:pt x="12" y="4"/>
                        <a:pt x="12" y="4"/>
                        <a:pt x="12" y="4"/>
                      </a:cubicBezTo>
                      <a:close/>
                      <a:moveTo>
                        <a:pt x="13" y="14"/>
                      </a:moveTo>
                      <a:cubicBezTo>
                        <a:pt x="12" y="15"/>
                        <a:pt x="11" y="14"/>
                        <a:pt x="10" y="13"/>
                      </a:cubicBezTo>
                      <a:cubicBezTo>
                        <a:pt x="9" y="12"/>
                        <a:pt x="7" y="4"/>
                        <a:pt x="7" y="4"/>
                      </a:cubicBezTo>
                      <a:cubicBezTo>
                        <a:pt x="7" y="4"/>
                        <a:pt x="13" y="10"/>
                        <a:pt x="14" y="11"/>
                      </a:cubicBezTo>
                      <a:cubicBezTo>
                        <a:pt x="14" y="12"/>
                        <a:pt x="14" y="14"/>
                        <a:pt x="13" y="14"/>
                      </a:cubicBezTo>
                      <a:close/>
                      <a:moveTo>
                        <a:pt x="17" y="5"/>
                      </a:moveTo>
                      <a:cubicBezTo>
                        <a:pt x="16" y="6"/>
                        <a:pt x="16" y="6"/>
                        <a:pt x="16" y="6"/>
                      </a:cubicBezTo>
                      <a:cubicBezTo>
                        <a:pt x="16" y="7"/>
                        <a:pt x="16" y="7"/>
                        <a:pt x="15" y="7"/>
                      </a:cubicBezTo>
                      <a:cubicBezTo>
                        <a:pt x="15" y="7"/>
                        <a:pt x="15" y="7"/>
                        <a:pt x="15" y="7"/>
                      </a:cubicBezTo>
                      <a:cubicBezTo>
                        <a:pt x="15" y="6"/>
                        <a:pt x="15" y="6"/>
                        <a:pt x="15" y="6"/>
                      </a:cubicBezTo>
                      <a:cubicBezTo>
                        <a:pt x="16" y="4"/>
                        <a:pt x="16" y="4"/>
                        <a:pt x="16" y="4"/>
                      </a:cubicBezTo>
                      <a:cubicBezTo>
                        <a:pt x="16" y="4"/>
                        <a:pt x="16" y="4"/>
                        <a:pt x="17" y="4"/>
                      </a:cubicBezTo>
                      <a:cubicBezTo>
                        <a:pt x="17" y="4"/>
                        <a:pt x="17" y="5"/>
                        <a:pt x="17" y="5"/>
                      </a:cubicBezTo>
                      <a:close/>
                      <a:moveTo>
                        <a:pt x="18" y="9"/>
                      </a:moveTo>
                      <a:cubicBezTo>
                        <a:pt x="18" y="9"/>
                        <a:pt x="18" y="9"/>
                        <a:pt x="17" y="9"/>
                      </a:cubicBezTo>
                      <a:cubicBezTo>
                        <a:pt x="17" y="8"/>
                        <a:pt x="17" y="8"/>
                        <a:pt x="18" y="8"/>
                      </a:cubicBezTo>
                      <a:cubicBezTo>
                        <a:pt x="19" y="7"/>
                        <a:pt x="19" y="7"/>
                        <a:pt x="19" y="7"/>
                      </a:cubicBezTo>
                      <a:cubicBezTo>
                        <a:pt x="19" y="7"/>
                        <a:pt x="20" y="7"/>
                        <a:pt x="20" y="7"/>
                      </a:cubicBezTo>
                      <a:cubicBezTo>
                        <a:pt x="20" y="7"/>
                        <a:pt x="20" y="8"/>
                        <a:pt x="20" y="8"/>
                      </a:cubicBezTo>
                      <a:cubicBezTo>
                        <a:pt x="18" y="9"/>
                        <a:pt x="18" y="9"/>
                        <a:pt x="18" y="9"/>
                      </a:cubicBezTo>
                      <a:cubicBezTo>
                        <a:pt x="18" y="9"/>
                        <a:pt x="18" y="9"/>
                        <a:pt x="18" y="9"/>
                      </a:cubicBezTo>
                      <a:close/>
                      <a:moveTo>
                        <a:pt x="22" y="12"/>
                      </a:moveTo>
                      <a:cubicBezTo>
                        <a:pt x="22" y="12"/>
                        <a:pt x="21" y="12"/>
                        <a:pt x="21" y="12"/>
                      </a:cubicBezTo>
                      <a:cubicBezTo>
                        <a:pt x="19" y="12"/>
                        <a:pt x="19" y="12"/>
                        <a:pt x="19" y="12"/>
                      </a:cubicBezTo>
                      <a:cubicBezTo>
                        <a:pt x="19" y="12"/>
                        <a:pt x="19" y="12"/>
                        <a:pt x="19" y="12"/>
                      </a:cubicBezTo>
                      <a:cubicBezTo>
                        <a:pt x="19" y="11"/>
                        <a:pt x="19" y="11"/>
                        <a:pt x="19" y="11"/>
                      </a:cubicBezTo>
                      <a:cubicBezTo>
                        <a:pt x="21" y="11"/>
                        <a:pt x="21" y="11"/>
                        <a:pt x="21" y="11"/>
                      </a:cubicBezTo>
                      <a:cubicBezTo>
                        <a:pt x="21" y="11"/>
                        <a:pt x="22" y="11"/>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baseline="-25000">
                    <a:solidFill>
                      <a:srgbClr val="505050"/>
                    </a:solidFill>
                  </a:endParaRPr>
                </a:p>
              </p:txBody>
            </p:sp>
            <p:sp>
              <p:nvSpPr>
                <p:cNvPr id="34" name="Freeform 7"/>
                <p:cNvSpPr>
                  <a:spLocks/>
                </p:cNvSpPr>
                <p:nvPr/>
              </p:nvSpPr>
              <p:spPr bwMode="auto">
                <a:xfrm>
                  <a:off x="3730" y="2149"/>
                  <a:ext cx="222" cy="122"/>
                </a:xfrm>
                <a:custGeom>
                  <a:avLst/>
                  <a:gdLst>
                    <a:gd name="T0" fmla="*/ 76 w 91"/>
                    <a:gd name="T1" fmla="*/ 50 h 50"/>
                    <a:gd name="T2" fmla="*/ 91 w 91"/>
                    <a:gd name="T3" fmla="*/ 50 h 50"/>
                    <a:gd name="T4" fmla="*/ 81 w 91"/>
                    <a:gd name="T5" fmla="*/ 16 h 50"/>
                    <a:gd name="T6" fmla="*/ 60 w 91"/>
                    <a:gd name="T7" fmla="*/ 0 h 50"/>
                    <a:gd name="T8" fmla="*/ 32 w 91"/>
                    <a:gd name="T9" fmla="*/ 0 h 50"/>
                    <a:gd name="T10" fmla="*/ 10 w 91"/>
                    <a:gd name="T11" fmla="*/ 16 h 50"/>
                    <a:gd name="T12" fmla="*/ 0 w 91"/>
                    <a:gd name="T13" fmla="*/ 50 h 50"/>
                    <a:gd name="T14" fmla="*/ 15 w 91"/>
                    <a:gd name="T15" fmla="*/ 50 h 50"/>
                    <a:gd name="T16" fmla="*/ 22 w 91"/>
                    <a:gd name="T17" fmla="*/ 27 h 50"/>
                    <a:gd name="T18" fmla="*/ 27 w 91"/>
                    <a:gd name="T19" fmla="*/ 27 h 50"/>
                    <a:gd name="T20" fmla="*/ 20 w 91"/>
                    <a:gd name="T21" fmla="*/ 50 h 50"/>
                    <a:gd name="T22" fmla="*/ 72 w 91"/>
                    <a:gd name="T23" fmla="*/ 50 h 50"/>
                    <a:gd name="T24" fmla="*/ 68 w 91"/>
                    <a:gd name="T25" fmla="*/ 36 h 50"/>
                    <a:gd name="T26" fmla="*/ 56 w 91"/>
                    <a:gd name="T27" fmla="*/ 41 h 50"/>
                    <a:gd name="T28" fmla="*/ 40 w 91"/>
                    <a:gd name="T29" fmla="*/ 25 h 50"/>
                    <a:gd name="T30" fmla="*/ 56 w 91"/>
                    <a:gd name="T31" fmla="*/ 9 h 50"/>
                    <a:gd name="T32" fmla="*/ 72 w 91"/>
                    <a:gd name="T33" fmla="*/ 25 h 50"/>
                    <a:gd name="T34" fmla="*/ 71 w 91"/>
                    <a:gd name="T35" fmla="*/ 31 h 50"/>
                    <a:gd name="T36" fmla="*/ 76 w 91"/>
                    <a:gd name="T3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50">
                      <a:moveTo>
                        <a:pt x="76" y="50"/>
                      </a:moveTo>
                      <a:cubicBezTo>
                        <a:pt x="91" y="50"/>
                        <a:pt x="91" y="50"/>
                        <a:pt x="91" y="50"/>
                      </a:cubicBezTo>
                      <a:cubicBezTo>
                        <a:pt x="81" y="16"/>
                        <a:pt x="81" y="16"/>
                        <a:pt x="81" y="16"/>
                      </a:cubicBezTo>
                      <a:cubicBezTo>
                        <a:pt x="80" y="10"/>
                        <a:pt x="73" y="0"/>
                        <a:pt x="60" y="0"/>
                      </a:cubicBezTo>
                      <a:cubicBezTo>
                        <a:pt x="32" y="0"/>
                        <a:pt x="32" y="0"/>
                        <a:pt x="32" y="0"/>
                      </a:cubicBezTo>
                      <a:cubicBezTo>
                        <a:pt x="19" y="0"/>
                        <a:pt x="12" y="10"/>
                        <a:pt x="10" y="16"/>
                      </a:cubicBezTo>
                      <a:cubicBezTo>
                        <a:pt x="0" y="50"/>
                        <a:pt x="0" y="50"/>
                        <a:pt x="0" y="50"/>
                      </a:cubicBezTo>
                      <a:cubicBezTo>
                        <a:pt x="15" y="50"/>
                        <a:pt x="15" y="50"/>
                        <a:pt x="15" y="50"/>
                      </a:cubicBezTo>
                      <a:cubicBezTo>
                        <a:pt x="22" y="27"/>
                        <a:pt x="22" y="27"/>
                        <a:pt x="22" y="27"/>
                      </a:cubicBezTo>
                      <a:cubicBezTo>
                        <a:pt x="27" y="27"/>
                        <a:pt x="27" y="27"/>
                        <a:pt x="27" y="27"/>
                      </a:cubicBezTo>
                      <a:cubicBezTo>
                        <a:pt x="20" y="50"/>
                        <a:pt x="20" y="50"/>
                        <a:pt x="20" y="50"/>
                      </a:cubicBezTo>
                      <a:cubicBezTo>
                        <a:pt x="72" y="50"/>
                        <a:pt x="72" y="50"/>
                        <a:pt x="72" y="50"/>
                      </a:cubicBezTo>
                      <a:cubicBezTo>
                        <a:pt x="70" y="44"/>
                        <a:pt x="69" y="39"/>
                        <a:pt x="68" y="36"/>
                      </a:cubicBezTo>
                      <a:cubicBezTo>
                        <a:pt x="65" y="39"/>
                        <a:pt x="61" y="41"/>
                        <a:pt x="56" y="41"/>
                      </a:cubicBezTo>
                      <a:cubicBezTo>
                        <a:pt x="47" y="41"/>
                        <a:pt x="40" y="34"/>
                        <a:pt x="40" y="25"/>
                      </a:cubicBezTo>
                      <a:cubicBezTo>
                        <a:pt x="40" y="17"/>
                        <a:pt x="47" y="9"/>
                        <a:pt x="56" y="9"/>
                      </a:cubicBezTo>
                      <a:cubicBezTo>
                        <a:pt x="65" y="9"/>
                        <a:pt x="72" y="17"/>
                        <a:pt x="72" y="25"/>
                      </a:cubicBezTo>
                      <a:cubicBezTo>
                        <a:pt x="72" y="27"/>
                        <a:pt x="72" y="29"/>
                        <a:pt x="71" y="31"/>
                      </a:cubicBezTo>
                      <a:cubicBezTo>
                        <a:pt x="76" y="50"/>
                        <a:pt x="76" y="50"/>
                        <a:pt x="76" y="5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algn="ctr" defTabSz="914225"/>
                  <a:endParaRPr lang="en-US" baseline="-25000">
                    <a:solidFill>
                      <a:srgbClr val="505050"/>
                    </a:solidFill>
                  </a:endParaRPr>
                </a:p>
              </p:txBody>
            </p:sp>
          </p:grpSp>
        </p:grpSp>
        <p:sp>
          <p:nvSpPr>
            <p:cNvPr id="35" name="TextBox 34"/>
            <p:cNvSpPr txBox="1"/>
            <p:nvPr/>
          </p:nvSpPr>
          <p:spPr>
            <a:xfrm>
              <a:off x="9520328" y="2437059"/>
              <a:ext cx="2135353" cy="332399"/>
            </a:xfrm>
            <a:prstGeom prst="rect">
              <a:avLst/>
            </a:prstGeom>
            <a:noFill/>
          </p:spPr>
          <p:txBody>
            <a:bodyPr wrap="square" lIns="0" tIns="0" rIns="0" bIns="0" rtlCol="0">
              <a:spAutoFit/>
            </a:bodyPr>
            <a:lstStyle/>
            <a:p>
              <a:pPr algn="ctr" defTabSz="914192">
                <a:lnSpc>
                  <a:spcPct val="90000"/>
                </a:lnSpc>
                <a:spcAft>
                  <a:spcPts val="588"/>
                </a:spcAft>
              </a:pPr>
              <a:r>
                <a:rPr lang="en-US" sz="2400" spc="-100" dirty="0">
                  <a:ln w="3175">
                    <a:noFill/>
                  </a:ln>
                  <a:solidFill>
                    <a:srgbClr val="EDC30D"/>
                  </a:solidFill>
                  <a:cs typeface="Segoe UI Semibold" panose="020B0702040204020203" pitchFamily="34" charset="0"/>
                </a:rPr>
                <a:t>Everyone</a:t>
              </a:r>
            </a:p>
          </p:txBody>
        </p:sp>
      </p:grpSp>
      <p:grpSp>
        <p:nvGrpSpPr>
          <p:cNvPr id="36" name="Group 35"/>
          <p:cNvGrpSpPr/>
          <p:nvPr/>
        </p:nvGrpSpPr>
        <p:grpSpPr>
          <a:xfrm>
            <a:off x="9372283" y="3082344"/>
            <a:ext cx="2431443" cy="1124407"/>
            <a:chOff x="9372283" y="3104116"/>
            <a:chExt cx="2431443" cy="1124407"/>
          </a:xfrm>
          <a:solidFill>
            <a:srgbClr val="EDC30D"/>
          </a:solidFill>
        </p:grpSpPr>
        <p:sp>
          <p:nvSpPr>
            <p:cNvPr id="37" name="TextBox 15"/>
            <p:cNvSpPr txBox="1"/>
            <p:nvPr/>
          </p:nvSpPr>
          <p:spPr>
            <a:xfrm>
              <a:off x="9372283" y="3896124"/>
              <a:ext cx="2431443" cy="332399"/>
            </a:xfrm>
            <a:prstGeom prst="rect">
              <a:avLst/>
            </a:prstGeom>
            <a:noFill/>
          </p:spPr>
          <p:txBody>
            <a:bodyPr wrap="square" lIns="0" tIns="0" rIns="0" bIns="0" rtlCol="0">
              <a:spAutoFit/>
            </a:bodyPr>
            <a:lstStyle/>
            <a:p>
              <a:pPr algn="ctr" defTabSz="914192">
                <a:lnSpc>
                  <a:spcPct val="90000"/>
                </a:lnSpc>
                <a:spcAft>
                  <a:spcPts val="588"/>
                </a:spcAft>
              </a:pPr>
              <a:r>
                <a:rPr lang="en-US" sz="2400" spc="-100" dirty="0">
                  <a:ln w="3175">
                    <a:noFill/>
                  </a:ln>
                  <a:solidFill>
                    <a:srgbClr val="EDC30D"/>
                  </a:solidFill>
                  <a:cs typeface="Segoe UI Semibold" panose="020B0702040204020203" pitchFamily="34" charset="0"/>
                </a:rPr>
                <a:t>Analyst to end user</a:t>
              </a:r>
            </a:p>
          </p:txBody>
        </p:sp>
        <p:sp>
          <p:nvSpPr>
            <p:cNvPr id="38" name="Freeform 13"/>
            <p:cNvSpPr>
              <a:spLocks noChangeAspect="1" noEditPoints="1"/>
            </p:cNvSpPr>
            <p:nvPr/>
          </p:nvSpPr>
          <p:spPr bwMode="auto">
            <a:xfrm>
              <a:off x="10640907" y="3104116"/>
              <a:ext cx="657484" cy="667042"/>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grpFill/>
            <a:ln>
              <a:noFill/>
            </a:ln>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endParaRPr>
            </a:p>
          </p:txBody>
        </p:sp>
        <p:grpSp>
          <p:nvGrpSpPr>
            <p:cNvPr id="39" name="Group 4"/>
            <p:cNvGrpSpPr>
              <a:grpSpLocks/>
            </p:cNvGrpSpPr>
            <p:nvPr/>
          </p:nvGrpSpPr>
          <p:grpSpPr bwMode="auto">
            <a:xfrm>
              <a:off x="9890692" y="3156562"/>
              <a:ext cx="629033" cy="664924"/>
              <a:chOff x="3730" y="2047"/>
              <a:chExt cx="222" cy="226"/>
            </a:xfrm>
            <a:grpFill/>
          </p:grpSpPr>
          <p:sp>
            <p:nvSpPr>
              <p:cNvPr id="40" name="AutoShape 3"/>
              <p:cNvSpPr>
                <a:spLocks noChangeAspect="1" noChangeArrowheads="1" noTextEdit="1"/>
              </p:cNvSpPr>
              <p:nvPr/>
            </p:nvSpPr>
            <p:spPr bwMode="auto">
              <a:xfrm>
                <a:off x="3730" y="2047"/>
                <a:ext cx="220" cy="226"/>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14225"/>
                <a:endParaRPr lang="en-US" baseline="-25000">
                  <a:solidFill>
                    <a:srgbClr val="505050"/>
                  </a:solidFill>
                </a:endParaRPr>
              </a:p>
            </p:txBody>
          </p:sp>
          <p:sp>
            <p:nvSpPr>
              <p:cNvPr id="41" name="Oval 5"/>
              <p:cNvSpPr>
                <a:spLocks noChangeArrowheads="1"/>
              </p:cNvSpPr>
              <p:nvPr/>
            </p:nvSpPr>
            <p:spPr bwMode="auto">
              <a:xfrm>
                <a:off x="3798" y="2049"/>
                <a:ext cx="88" cy="8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baseline="-25000">
                  <a:solidFill>
                    <a:srgbClr val="505050"/>
                  </a:solidFill>
                </a:endParaRPr>
              </a:p>
            </p:txBody>
          </p:sp>
          <p:sp>
            <p:nvSpPr>
              <p:cNvPr id="42" name="Freeform 6"/>
              <p:cNvSpPr>
                <a:spLocks noEditPoints="1"/>
              </p:cNvSpPr>
              <p:nvPr/>
            </p:nvSpPr>
            <p:spPr bwMode="auto">
              <a:xfrm>
                <a:off x="3835" y="2181"/>
                <a:ext cx="58" cy="41"/>
              </a:xfrm>
              <a:custGeom>
                <a:avLst/>
                <a:gdLst>
                  <a:gd name="T0" fmla="*/ 12 w 24"/>
                  <a:gd name="T1" fmla="*/ 0 h 17"/>
                  <a:gd name="T2" fmla="*/ 0 w 24"/>
                  <a:gd name="T3" fmla="*/ 12 h 17"/>
                  <a:gd name="T4" fmla="*/ 0 w 24"/>
                  <a:gd name="T5" fmla="*/ 15 h 17"/>
                  <a:gd name="T6" fmla="*/ 7 w 24"/>
                  <a:gd name="T7" fmla="*/ 15 h 17"/>
                  <a:gd name="T8" fmla="*/ 12 w 24"/>
                  <a:gd name="T9" fmla="*/ 17 h 17"/>
                  <a:gd name="T10" fmla="*/ 17 w 24"/>
                  <a:gd name="T11" fmla="*/ 15 h 17"/>
                  <a:gd name="T12" fmla="*/ 21 w 24"/>
                  <a:gd name="T13" fmla="*/ 15 h 17"/>
                  <a:gd name="T14" fmla="*/ 21 w 24"/>
                  <a:gd name="T15" fmla="*/ 14 h 17"/>
                  <a:gd name="T16" fmla="*/ 24 w 24"/>
                  <a:gd name="T17" fmla="*/ 14 h 17"/>
                  <a:gd name="T18" fmla="*/ 24 w 24"/>
                  <a:gd name="T19" fmla="*/ 12 h 17"/>
                  <a:gd name="T20" fmla="*/ 12 w 24"/>
                  <a:gd name="T21" fmla="*/ 0 h 17"/>
                  <a:gd name="T22" fmla="*/ 5 w 24"/>
                  <a:gd name="T23" fmla="*/ 12 h 17"/>
                  <a:gd name="T24" fmla="*/ 3 w 24"/>
                  <a:gd name="T25" fmla="*/ 12 h 17"/>
                  <a:gd name="T26" fmla="*/ 2 w 24"/>
                  <a:gd name="T27" fmla="*/ 12 h 17"/>
                  <a:gd name="T28" fmla="*/ 3 w 24"/>
                  <a:gd name="T29" fmla="*/ 11 h 17"/>
                  <a:gd name="T30" fmla="*/ 5 w 24"/>
                  <a:gd name="T31" fmla="*/ 11 h 17"/>
                  <a:gd name="T32" fmla="*/ 5 w 24"/>
                  <a:gd name="T33" fmla="*/ 12 h 17"/>
                  <a:gd name="T34" fmla="*/ 5 w 24"/>
                  <a:gd name="T35" fmla="*/ 12 h 17"/>
                  <a:gd name="T36" fmla="*/ 7 w 24"/>
                  <a:gd name="T37" fmla="*/ 9 h 17"/>
                  <a:gd name="T38" fmla="*/ 6 w 24"/>
                  <a:gd name="T39" fmla="*/ 9 h 17"/>
                  <a:gd name="T40" fmla="*/ 6 w 24"/>
                  <a:gd name="T41" fmla="*/ 9 h 17"/>
                  <a:gd name="T42" fmla="*/ 4 w 24"/>
                  <a:gd name="T43" fmla="*/ 8 h 17"/>
                  <a:gd name="T44" fmla="*/ 4 w 24"/>
                  <a:gd name="T45" fmla="*/ 7 h 17"/>
                  <a:gd name="T46" fmla="*/ 5 w 24"/>
                  <a:gd name="T47" fmla="*/ 7 h 17"/>
                  <a:gd name="T48" fmla="*/ 6 w 24"/>
                  <a:gd name="T49" fmla="*/ 8 h 17"/>
                  <a:gd name="T50" fmla="*/ 7 w 24"/>
                  <a:gd name="T51" fmla="*/ 9 h 17"/>
                  <a:gd name="T52" fmla="*/ 12 w 24"/>
                  <a:gd name="T53" fmla="*/ 4 h 17"/>
                  <a:gd name="T54" fmla="*/ 12 w 24"/>
                  <a:gd name="T55" fmla="*/ 3 h 17"/>
                  <a:gd name="T56" fmla="*/ 13 w 24"/>
                  <a:gd name="T57" fmla="*/ 4 h 17"/>
                  <a:gd name="T58" fmla="*/ 13 w 24"/>
                  <a:gd name="T59" fmla="*/ 5 h 17"/>
                  <a:gd name="T60" fmla="*/ 12 w 24"/>
                  <a:gd name="T61" fmla="*/ 6 h 17"/>
                  <a:gd name="T62" fmla="*/ 12 w 24"/>
                  <a:gd name="T63" fmla="*/ 5 h 17"/>
                  <a:gd name="T64" fmla="*/ 12 w 24"/>
                  <a:gd name="T65" fmla="*/ 4 h 17"/>
                  <a:gd name="T66" fmla="*/ 13 w 24"/>
                  <a:gd name="T67" fmla="*/ 14 h 17"/>
                  <a:gd name="T68" fmla="*/ 10 w 24"/>
                  <a:gd name="T69" fmla="*/ 13 h 17"/>
                  <a:gd name="T70" fmla="*/ 7 w 24"/>
                  <a:gd name="T71" fmla="*/ 4 h 17"/>
                  <a:gd name="T72" fmla="*/ 14 w 24"/>
                  <a:gd name="T73" fmla="*/ 11 h 17"/>
                  <a:gd name="T74" fmla="*/ 13 w 24"/>
                  <a:gd name="T75" fmla="*/ 14 h 17"/>
                  <a:gd name="T76" fmla="*/ 17 w 24"/>
                  <a:gd name="T77" fmla="*/ 5 h 17"/>
                  <a:gd name="T78" fmla="*/ 16 w 24"/>
                  <a:gd name="T79" fmla="*/ 6 h 17"/>
                  <a:gd name="T80" fmla="*/ 15 w 24"/>
                  <a:gd name="T81" fmla="*/ 7 h 17"/>
                  <a:gd name="T82" fmla="*/ 15 w 24"/>
                  <a:gd name="T83" fmla="*/ 7 h 17"/>
                  <a:gd name="T84" fmla="*/ 15 w 24"/>
                  <a:gd name="T85" fmla="*/ 6 h 17"/>
                  <a:gd name="T86" fmla="*/ 16 w 24"/>
                  <a:gd name="T87" fmla="*/ 4 h 17"/>
                  <a:gd name="T88" fmla="*/ 17 w 24"/>
                  <a:gd name="T89" fmla="*/ 4 h 17"/>
                  <a:gd name="T90" fmla="*/ 17 w 24"/>
                  <a:gd name="T91" fmla="*/ 5 h 17"/>
                  <a:gd name="T92" fmla="*/ 18 w 24"/>
                  <a:gd name="T93" fmla="*/ 9 h 17"/>
                  <a:gd name="T94" fmla="*/ 17 w 24"/>
                  <a:gd name="T95" fmla="*/ 9 h 17"/>
                  <a:gd name="T96" fmla="*/ 18 w 24"/>
                  <a:gd name="T97" fmla="*/ 8 h 17"/>
                  <a:gd name="T98" fmla="*/ 19 w 24"/>
                  <a:gd name="T99" fmla="*/ 7 h 17"/>
                  <a:gd name="T100" fmla="*/ 20 w 24"/>
                  <a:gd name="T101" fmla="*/ 7 h 17"/>
                  <a:gd name="T102" fmla="*/ 20 w 24"/>
                  <a:gd name="T103" fmla="*/ 8 h 17"/>
                  <a:gd name="T104" fmla="*/ 18 w 24"/>
                  <a:gd name="T105" fmla="*/ 9 h 17"/>
                  <a:gd name="T106" fmla="*/ 18 w 24"/>
                  <a:gd name="T107" fmla="*/ 9 h 17"/>
                  <a:gd name="T108" fmla="*/ 22 w 24"/>
                  <a:gd name="T109" fmla="*/ 12 h 17"/>
                  <a:gd name="T110" fmla="*/ 21 w 24"/>
                  <a:gd name="T111" fmla="*/ 12 h 17"/>
                  <a:gd name="T112" fmla="*/ 19 w 24"/>
                  <a:gd name="T113" fmla="*/ 12 h 17"/>
                  <a:gd name="T114" fmla="*/ 19 w 24"/>
                  <a:gd name="T115" fmla="*/ 12 h 17"/>
                  <a:gd name="T116" fmla="*/ 19 w 24"/>
                  <a:gd name="T117" fmla="*/ 11 h 17"/>
                  <a:gd name="T118" fmla="*/ 21 w 24"/>
                  <a:gd name="T119" fmla="*/ 11 h 17"/>
                  <a:gd name="T120" fmla="*/ 22 w 24"/>
                  <a:gd name="T121"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 h="17">
                    <a:moveTo>
                      <a:pt x="12" y="0"/>
                    </a:moveTo>
                    <a:cubicBezTo>
                      <a:pt x="6" y="0"/>
                      <a:pt x="0" y="6"/>
                      <a:pt x="0" y="12"/>
                    </a:cubicBezTo>
                    <a:cubicBezTo>
                      <a:pt x="0" y="13"/>
                      <a:pt x="0" y="14"/>
                      <a:pt x="0" y="15"/>
                    </a:cubicBezTo>
                    <a:cubicBezTo>
                      <a:pt x="0" y="15"/>
                      <a:pt x="0" y="15"/>
                      <a:pt x="7" y="15"/>
                    </a:cubicBezTo>
                    <a:cubicBezTo>
                      <a:pt x="8" y="16"/>
                      <a:pt x="10" y="17"/>
                      <a:pt x="12" y="17"/>
                    </a:cubicBezTo>
                    <a:cubicBezTo>
                      <a:pt x="14" y="17"/>
                      <a:pt x="16" y="16"/>
                      <a:pt x="17" y="15"/>
                    </a:cubicBezTo>
                    <a:cubicBezTo>
                      <a:pt x="17" y="15"/>
                      <a:pt x="17" y="15"/>
                      <a:pt x="21" y="15"/>
                    </a:cubicBezTo>
                    <a:cubicBezTo>
                      <a:pt x="21" y="14"/>
                      <a:pt x="21" y="14"/>
                      <a:pt x="21" y="14"/>
                    </a:cubicBezTo>
                    <a:cubicBezTo>
                      <a:pt x="22" y="14"/>
                      <a:pt x="23" y="14"/>
                      <a:pt x="24" y="14"/>
                    </a:cubicBezTo>
                    <a:cubicBezTo>
                      <a:pt x="24" y="14"/>
                      <a:pt x="24" y="13"/>
                      <a:pt x="24" y="12"/>
                    </a:cubicBezTo>
                    <a:cubicBezTo>
                      <a:pt x="24" y="6"/>
                      <a:pt x="19" y="0"/>
                      <a:pt x="12" y="0"/>
                    </a:cubicBezTo>
                    <a:close/>
                    <a:moveTo>
                      <a:pt x="5" y="12"/>
                    </a:moveTo>
                    <a:cubicBezTo>
                      <a:pt x="3" y="12"/>
                      <a:pt x="3" y="12"/>
                      <a:pt x="3" y="12"/>
                    </a:cubicBezTo>
                    <a:cubicBezTo>
                      <a:pt x="3" y="12"/>
                      <a:pt x="2" y="12"/>
                      <a:pt x="2" y="12"/>
                    </a:cubicBezTo>
                    <a:cubicBezTo>
                      <a:pt x="2" y="11"/>
                      <a:pt x="3" y="11"/>
                      <a:pt x="3" y="11"/>
                    </a:cubicBezTo>
                    <a:cubicBezTo>
                      <a:pt x="5" y="11"/>
                      <a:pt x="5" y="11"/>
                      <a:pt x="5" y="11"/>
                    </a:cubicBezTo>
                    <a:cubicBezTo>
                      <a:pt x="5" y="11"/>
                      <a:pt x="5" y="11"/>
                      <a:pt x="5" y="12"/>
                    </a:cubicBezTo>
                    <a:cubicBezTo>
                      <a:pt x="5" y="12"/>
                      <a:pt x="5" y="12"/>
                      <a:pt x="5" y="12"/>
                    </a:cubicBezTo>
                    <a:close/>
                    <a:moveTo>
                      <a:pt x="7" y="9"/>
                    </a:moveTo>
                    <a:cubicBezTo>
                      <a:pt x="7" y="9"/>
                      <a:pt x="6" y="9"/>
                      <a:pt x="6" y="9"/>
                    </a:cubicBezTo>
                    <a:cubicBezTo>
                      <a:pt x="6" y="9"/>
                      <a:pt x="6" y="9"/>
                      <a:pt x="6" y="9"/>
                    </a:cubicBezTo>
                    <a:cubicBezTo>
                      <a:pt x="4" y="8"/>
                      <a:pt x="4" y="8"/>
                      <a:pt x="4" y="8"/>
                    </a:cubicBezTo>
                    <a:cubicBezTo>
                      <a:pt x="4" y="8"/>
                      <a:pt x="4" y="8"/>
                      <a:pt x="4" y="7"/>
                    </a:cubicBezTo>
                    <a:cubicBezTo>
                      <a:pt x="4" y="7"/>
                      <a:pt x="5" y="7"/>
                      <a:pt x="5" y="7"/>
                    </a:cubicBezTo>
                    <a:cubicBezTo>
                      <a:pt x="6" y="8"/>
                      <a:pt x="6" y="8"/>
                      <a:pt x="6" y="8"/>
                    </a:cubicBezTo>
                    <a:cubicBezTo>
                      <a:pt x="7" y="8"/>
                      <a:pt x="7" y="9"/>
                      <a:pt x="7" y="9"/>
                    </a:cubicBezTo>
                    <a:close/>
                    <a:moveTo>
                      <a:pt x="12" y="4"/>
                    </a:moveTo>
                    <a:cubicBezTo>
                      <a:pt x="12" y="3"/>
                      <a:pt x="12" y="3"/>
                      <a:pt x="12" y="3"/>
                    </a:cubicBezTo>
                    <a:cubicBezTo>
                      <a:pt x="12" y="3"/>
                      <a:pt x="13" y="3"/>
                      <a:pt x="13" y="4"/>
                    </a:cubicBezTo>
                    <a:cubicBezTo>
                      <a:pt x="13" y="5"/>
                      <a:pt x="13" y="5"/>
                      <a:pt x="13" y="5"/>
                    </a:cubicBezTo>
                    <a:cubicBezTo>
                      <a:pt x="13" y="6"/>
                      <a:pt x="12" y="6"/>
                      <a:pt x="12" y="6"/>
                    </a:cubicBezTo>
                    <a:cubicBezTo>
                      <a:pt x="12" y="6"/>
                      <a:pt x="12" y="6"/>
                      <a:pt x="12" y="5"/>
                    </a:cubicBezTo>
                    <a:cubicBezTo>
                      <a:pt x="12" y="4"/>
                      <a:pt x="12" y="4"/>
                      <a:pt x="12" y="4"/>
                    </a:cubicBezTo>
                    <a:close/>
                    <a:moveTo>
                      <a:pt x="13" y="14"/>
                    </a:moveTo>
                    <a:cubicBezTo>
                      <a:pt x="12" y="15"/>
                      <a:pt x="11" y="14"/>
                      <a:pt x="10" y="13"/>
                    </a:cubicBezTo>
                    <a:cubicBezTo>
                      <a:pt x="9" y="12"/>
                      <a:pt x="7" y="4"/>
                      <a:pt x="7" y="4"/>
                    </a:cubicBezTo>
                    <a:cubicBezTo>
                      <a:pt x="7" y="4"/>
                      <a:pt x="13" y="10"/>
                      <a:pt x="14" y="11"/>
                    </a:cubicBezTo>
                    <a:cubicBezTo>
                      <a:pt x="14" y="12"/>
                      <a:pt x="14" y="14"/>
                      <a:pt x="13" y="14"/>
                    </a:cubicBezTo>
                    <a:close/>
                    <a:moveTo>
                      <a:pt x="17" y="5"/>
                    </a:moveTo>
                    <a:cubicBezTo>
                      <a:pt x="16" y="6"/>
                      <a:pt x="16" y="6"/>
                      <a:pt x="16" y="6"/>
                    </a:cubicBezTo>
                    <a:cubicBezTo>
                      <a:pt x="16" y="7"/>
                      <a:pt x="16" y="7"/>
                      <a:pt x="15" y="7"/>
                    </a:cubicBezTo>
                    <a:cubicBezTo>
                      <a:pt x="15" y="7"/>
                      <a:pt x="15" y="7"/>
                      <a:pt x="15" y="7"/>
                    </a:cubicBezTo>
                    <a:cubicBezTo>
                      <a:pt x="15" y="6"/>
                      <a:pt x="15" y="6"/>
                      <a:pt x="15" y="6"/>
                    </a:cubicBezTo>
                    <a:cubicBezTo>
                      <a:pt x="16" y="4"/>
                      <a:pt x="16" y="4"/>
                      <a:pt x="16" y="4"/>
                    </a:cubicBezTo>
                    <a:cubicBezTo>
                      <a:pt x="16" y="4"/>
                      <a:pt x="16" y="4"/>
                      <a:pt x="17" y="4"/>
                    </a:cubicBezTo>
                    <a:cubicBezTo>
                      <a:pt x="17" y="4"/>
                      <a:pt x="17" y="5"/>
                      <a:pt x="17" y="5"/>
                    </a:cubicBezTo>
                    <a:close/>
                    <a:moveTo>
                      <a:pt x="18" y="9"/>
                    </a:moveTo>
                    <a:cubicBezTo>
                      <a:pt x="18" y="9"/>
                      <a:pt x="18" y="9"/>
                      <a:pt x="17" y="9"/>
                    </a:cubicBezTo>
                    <a:cubicBezTo>
                      <a:pt x="17" y="8"/>
                      <a:pt x="17" y="8"/>
                      <a:pt x="18" y="8"/>
                    </a:cubicBezTo>
                    <a:cubicBezTo>
                      <a:pt x="19" y="7"/>
                      <a:pt x="19" y="7"/>
                      <a:pt x="19" y="7"/>
                    </a:cubicBezTo>
                    <a:cubicBezTo>
                      <a:pt x="19" y="7"/>
                      <a:pt x="20" y="7"/>
                      <a:pt x="20" y="7"/>
                    </a:cubicBezTo>
                    <a:cubicBezTo>
                      <a:pt x="20" y="7"/>
                      <a:pt x="20" y="8"/>
                      <a:pt x="20" y="8"/>
                    </a:cubicBezTo>
                    <a:cubicBezTo>
                      <a:pt x="18" y="9"/>
                      <a:pt x="18" y="9"/>
                      <a:pt x="18" y="9"/>
                    </a:cubicBezTo>
                    <a:cubicBezTo>
                      <a:pt x="18" y="9"/>
                      <a:pt x="18" y="9"/>
                      <a:pt x="18" y="9"/>
                    </a:cubicBezTo>
                    <a:close/>
                    <a:moveTo>
                      <a:pt x="22" y="12"/>
                    </a:moveTo>
                    <a:cubicBezTo>
                      <a:pt x="22" y="12"/>
                      <a:pt x="21" y="12"/>
                      <a:pt x="21" y="12"/>
                    </a:cubicBezTo>
                    <a:cubicBezTo>
                      <a:pt x="19" y="12"/>
                      <a:pt x="19" y="12"/>
                      <a:pt x="19" y="12"/>
                    </a:cubicBezTo>
                    <a:cubicBezTo>
                      <a:pt x="19" y="12"/>
                      <a:pt x="19" y="12"/>
                      <a:pt x="19" y="12"/>
                    </a:cubicBezTo>
                    <a:cubicBezTo>
                      <a:pt x="19" y="11"/>
                      <a:pt x="19" y="11"/>
                      <a:pt x="19" y="11"/>
                    </a:cubicBezTo>
                    <a:cubicBezTo>
                      <a:pt x="21" y="11"/>
                      <a:pt x="21" y="11"/>
                      <a:pt x="21" y="11"/>
                    </a:cubicBezTo>
                    <a:cubicBezTo>
                      <a:pt x="21" y="11"/>
                      <a:pt x="22" y="11"/>
                      <a:pt x="22"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baseline="-25000">
                  <a:solidFill>
                    <a:srgbClr val="505050"/>
                  </a:solidFill>
                </a:endParaRPr>
              </a:p>
            </p:txBody>
          </p:sp>
          <p:sp>
            <p:nvSpPr>
              <p:cNvPr id="43" name="Freeform 7"/>
              <p:cNvSpPr>
                <a:spLocks/>
              </p:cNvSpPr>
              <p:nvPr/>
            </p:nvSpPr>
            <p:spPr bwMode="auto">
              <a:xfrm>
                <a:off x="3730" y="2149"/>
                <a:ext cx="222" cy="122"/>
              </a:xfrm>
              <a:custGeom>
                <a:avLst/>
                <a:gdLst>
                  <a:gd name="T0" fmla="*/ 76 w 91"/>
                  <a:gd name="T1" fmla="*/ 50 h 50"/>
                  <a:gd name="T2" fmla="*/ 91 w 91"/>
                  <a:gd name="T3" fmla="*/ 50 h 50"/>
                  <a:gd name="T4" fmla="*/ 81 w 91"/>
                  <a:gd name="T5" fmla="*/ 16 h 50"/>
                  <a:gd name="T6" fmla="*/ 60 w 91"/>
                  <a:gd name="T7" fmla="*/ 0 h 50"/>
                  <a:gd name="T8" fmla="*/ 32 w 91"/>
                  <a:gd name="T9" fmla="*/ 0 h 50"/>
                  <a:gd name="T10" fmla="*/ 10 w 91"/>
                  <a:gd name="T11" fmla="*/ 16 h 50"/>
                  <a:gd name="T12" fmla="*/ 0 w 91"/>
                  <a:gd name="T13" fmla="*/ 50 h 50"/>
                  <a:gd name="T14" fmla="*/ 15 w 91"/>
                  <a:gd name="T15" fmla="*/ 50 h 50"/>
                  <a:gd name="T16" fmla="*/ 22 w 91"/>
                  <a:gd name="T17" fmla="*/ 27 h 50"/>
                  <a:gd name="T18" fmla="*/ 27 w 91"/>
                  <a:gd name="T19" fmla="*/ 27 h 50"/>
                  <a:gd name="T20" fmla="*/ 20 w 91"/>
                  <a:gd name="T21" fmla="*/ 50 h 50"/>
                  <a:gd name="T22" fmla="*/ 72 w 91"/>
                  <a:gd name="T23" fmla="*/ 50 h 50"/>
                  <a:gd name="T24" fmla="*/ 68 w 91"/>
                  <a:gd name="T25" fmla="*/ 36 h 50"/>
                  <a:gd name="T26" fmla="*/ 56 w 91"/>
                  <a:gd name="T27" fmla="*/ 41 h 50"/>
                  <a:gd name="T28" fmla="*/ 40 w 91"/>
                  <a:gd name="T29" fmla="*/ 25 h 50"/>
                  <a:gd name="T30" fmla="*/ 56 w 91"/>
                  <a:gd name="T31" fmla="*/ 9 h 50"/>
                  <a:gd name="T32" fmla="*/ 72 w 91"/>
                  <a:gd name="T33" fmla="*/ 25 h 50"/>
                  <a:gd name="T34" fmla="*/ 71 w 91"/>
                  <a:gd name="T35" fmla="*/ 31 h 50"/>
                  <a:gd name="T36" fmla="*/ 76 w 91"/>
                  <a:gd name="T37" fmla="*/ 5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1" h="50">
                    <a:moveTo>
                      <a:pt x="76" y="50"/>
                    </a:moveTo>
                    <a:cubicBezTo>
                      <a:pt x="91" y="50"/>
                      <a:pt x="91" y="50"/>
                      <a:pt x="91" y="50"/>
                    </a:cubicBezTo>
                    <a:cubicBezTo>
                      <a:pt x="81" y="16"/>
                      <a:pt x="81" y="16"/>
                      <a:pt x="81" y="16"/>
                    </a:cubicBezTo>
                    <a:cubicBezTo>
                      <a:pt x="80" y="10"/>
                      <a:pt x="73" y="0"/>
                      <a:pt x="60" y="0"/>
                    </a:cubicBezTo>
                    <a:cubicBezTo>
                      <a:pt x="32" y="0"/>
                      <a:pt x="32" y="0"/>
                      <a:pt x="32" y="0"/>
                    </a:cubicBezTo>
                    <a:cubicBezTo>
                      <a:pt x="19" y="0"/>
                      <a:pt x="12" y="10"/>
                      <a:pt x="10" y="16"/>
                    </a:cubicBezTo>
                    <a:cubicBezTo>
                      <a:pt x="0" y="50"/>
                      <a:pt x="0" y="50"/>
                      <a:pt x="0" y="50"/>
                    </a:cubicBezTo>
                    <a:cubicBezTo>
                      <a:pt x="15" y="50"/>
                      <a:pt x="15" y="50"/>
                      <a:pt x="15" y="50"/>
                    </a:cubicBezTo>
                    <a:cubicBezTo>
                      <a:pt x="22" y="27"/>
                      <a:pt x="22" y="27"/>
                      <a:pt x="22" y="27"/>
                    </a:cubicBezTo>
                    <a:cubicBezTo>
                      <a:pt x="27" y="27"/>
                      <a:pt x="27" y="27"/>
                      <a:pt x="27" y="27"/>
                    </a:cubicBezTo>
                    <a:cubicBezTo>
                      <a:pt x="20" y="50"/>
                      <a:pt x="20" y="50"/>
                      <a:pt x="20" y="50"/>
                    </a:cubicBezTo>
                    <a:cubicBezTo>
                      <a:pt x="72" y="50"/>
                      <a:pt x="72" y="50"/>
                      <a:pt x="72" y="50"/>
                    </a:cubicBezTo>
                    <a:cubicBezTo>
                      <a:pt x="70" y="44"/>
                      <a:pt x="69" y="39"/>
                      <a:pt x="68" y="36"/>
                    </a:cubicBezTo>
                    <a:cubicBezTo>
                      <a:pt x="65" y="39"/>
                      <a:pt x="61" y="41"/>
                      <a:pt x="56" y="41"/>
                    </a:cubicBezTo>
                    <a:cubicBezTo>
                      <a:pt x="47" y="41"/>
                      <a:pt x="40" y="34"/>
                      <a:pt x="40" y="25"/>
                    </a:cubicBezTo>
                    <a:cubicBezTo>
                      <a:pt x="40" y="17"/>
                      <a:pt x="47" y="9"/>
                      <a:pt x="56" y="9"/>
                    </a:cubicBezTo>
                    <a:cubicBezTo>
                      <a:pt x="65" y="9"/>
                      <a:pt x="72" y="17"/>
                      <a:pt x="72" y="25"/>
                    </a:cubicBezTo>
                    <a:cubicBezTo>
                      <a:pt x="72" y="27"/>
                      <a:pt x="72" y="29"/>
                      <a:pt x="71" y="31"/>
                    </a:cubicBezTo>
                    <a:cubicBezTo>
                      <a:pt x="76" y="50"/>
                      <a:pt x="76" y="50"/>
                      <a:pt x="76" y="50"/>
                    </a:cubicBezTo>
                    <a:close/>
                  </a:path>
                </a:pathLst>
              </a:custGeom>
              <a:solidFill>
                <a:srgbClr val="EDC30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27" tIns="45713" rIns="91427" bIns="45713" numCol="1" anchor="t" anchorCtr="0" compatLnSpc="1">
                <a:prstTxWarp prst="textNoShape">
                  <a:avLst/>
                </a:prstTxWarp>
              </a:bodyPr>
              <a:lstStyle/>
              <a:p>
                <a:pPr defTabSz="914225"/>
                <a:endParaRPr lang="en-US" baseline="-25000">
                  <a:solidFill>
                    <a:srgbClr val="505050"/>
                  </a:solidFill>
                </a:endParaRPr>
              </a:p>
            </p:txBody>
          </p:sp>
        </p:grpSp>
      </p:grpSp>
      <p:grpSp>
        <p:nvGrpSpPr>
          <p:cNvPr id="62" name="Group 61"/>
          <p:cNvGrpSpPr/>
          <p:nvPr/>
        </p:nvGrpSpPr>
        <p:grpSpPr>
          <a:xfrm>
            <a:off x="9440040" y="4883777"/>
            <a:ext cx="2167592" cy="1182392"/>
            <a:chOff x="9504208" y="4568667"/>
            <a:chExt cx="2167592" cy="1182392"/>
          </a:xfrm>
          <a:solidFill>
            <a:srgbClr val="EDC30D"/>
          </a:solidFill>
        </p:grpSpPr>
        <p:sp>
          <p:nvSpPr>
            <p:cNvPr id="63" name="TextBox 4"/>
            <p:cNvSpPr txBox="1"/>
            <p:nvPr/>
          </p:nvSpPr>
          <p:spPr>
            <a:xfrm>
              <a:off x="9504208" y="5418660"/>
              <a:ext cx="2167592" cy="332399"/>
            </a:xfrm>
            <a:prstGeom prst="rect">
              <a:avLst/>
            </a:prstGeom>
            <a:noFill/>
          </p:spPr>
          <p:txBody>
            <a:bodyPr wrap="square" lIns="0" tIns="0" rIns="0" bIns="0" rtlCol="0">
              <a:spAutoFit/>
            </a:bodyPr>
            <a:lstStyle/>
            <a:p>
              <a:pPr algn="ctr" defTabSz="914192">
                <a:lnSpc>
                  <a:spcPct val="90000"/>
                </a:lnSpc>
                <a:spcAft>
                  <a:spcPts val="588"/>
                </a:spcAft>
              </a:pPr>
              <a:r>
                <a:rPr lang="en-US" sz="2400" spc="-100" dirty="0">
                  <a:ln w="3175">
                    <a:noFill/>
                  </a:ln>
                  <a:solidFill>
                    <a:srgbClr val="EDC30D"/>
                  </a:solidFill>
                  <a:cs typeface="Segoe UI Semibold" panose="020B0702040204020203" pitchFamily="34" charset="0"/>
                </a:rPr>
                <a:t>IT to end user</a:t>
              </a:r>
            </a:p>
          </p:txBody>
        </p:sp>
        <p:sp>
          <p:nvSpPr>
            <p:cNvPr id="64" name="Freeform 13"/>
            <p:cNvSpPr>
              <a:spLocks noChangeAspect="1" noEditPoints="1"/>
            </p:cNvSpPr>
            <p:nvPr/>
          </p:nvSpPr>
          <p:spPr bwMode="auto">
            <a:xfrm>
              <a:off x="10640907" y="4568667"/>
              <a:ext cx="657484" cy="667042"/>
            </a:xfrm>
            <a:custGeom>
              <a:avLst/>
              <a:gdLst>
                <a:gd name="T0" fmla="*/ 147 w 288"/>
                <a:gd name="T1" fmla="*/ 116 h 293"/>
                <a:gd name="T2" fmla="*/ 147 w 288"/>
                <a:gd name="T3" fmla="*/ 116 h 293"/>
                <a:gd name="T4" fmla="*/ 147 w 288"/>
                <a:gd name="T5" fmla="*/ 116 h 293"/>
                <a:gd name="T6" fmla="*/ 203 w 288"/>
                <a:gd name="T7" fmla="*/ 58 h 293"/>
                <a:gd name="T8" fmla="*/ 146 w 288"/>
                <a:gd name="T9" fmla="*/ 1 h 293"/>
                <a:gd name="T10" fmla="*/ 106 w 288"/>
                <a:gd name="T11" fmla="*/ 18 h 293"/>
                <a:gd name="T12" fmla="*/ 90 w 288"/>
                <a:gd name="T13" fmla="*/ 59 h 293"/>
                <a:gd name="T14" fmla="*/ 107 w 288"/>
                <a:gd name="T15" fmla="*/ 99 h 293"/>
                <a:gd name="T16" fmla="*/ 147 w 288"/>
                <a:gd name="T17" fmla="*/ 116 h 293"/>
                <a:gd name="T18" fmla="*/ 240 w 288"/>
                <a:gd name="T19" fmla="*/ 293 h 293"/>
                <a:gd name="T20" fmla="*/ 288 w 288"/>
                <a:gd name="T21" fmla="*/ 292 h 293"/>
                <a:gd name="T22" fmla="*/ 255 w 288"/>
                <a:gd name="T23" fmla="*/ 185 h 293"/>
                <a:gd name="T24" fmla="*/ 189 w 288"/>
                <a:gd name="T25" fmla="*/ 135 h 293"/>
                <a:gd name="T26" fmla="*/ 172 w 288"/>
                <a:gd name="T27" fmla="*/ 135 h 293"/>
                <a:gd name="T28" fmla="*/ 172 w 288"/>
                <a:gd name="T29" fmla="*/ 136 h 293"/>
                <a:gd name="T30" fmla="*/ 173 w 288"/>
                <a:gd name="T31" fmla="*/ 137 h 293"/>
                <a:gd name="T32" fmla="*/ 172 w 288"/>
                <a:gd name="T33" fmla="*/ 139 h 293"/>
                <a:gd name="T34" fmla="*/ 161 w 288"/>
                <a:gd name="T35" fmla="*/ 155 h 293"/>
                <a:gd name="T36" fmla="*/ 173 w 288"/>
                <a:gd name="T37" fmla="*/ 232 h 293"/>
                <a:gd name="T38" fmla="*/ 148 w 288"/>
                <a:gd name="T39" fmla="*/ 263 h 293"/>
                <a:gd name="T40" fmla="*/ 138 w 288"/>
                <a:gd name="T41" fmla="*/ 250 h 293"/>
                <a:gd name="T42" fmla="*/ 123 w 288"/>
                <a:gd name="T43" fmla="*/ 233 h 293"/>
                <a:gd name="T44" fmla="*/ 133 w 288"/>
                <a:gd name="T45" fmla="*/ 155 h 293"/>
                <a:gd name="T46" fmla="*/ 122 w 288"/>
                <a:gd name="T47" fmla="*/ 139 h 293"/>
                <a:gd name="T48" fmla="*/ 122 w 288"/>
                <a:gd name="T49" fmla="*/ 138 h 293"/>
                <a:gd name="T50" fmla="*/ 122 w 288"/>
                <a:gd name="T51" fmla="*/ 136 h 293"/>
                <a:gd name="T52" fmla="*/ 122 w 288"/>
                <a:gd name="T53" fmla="*/ 135 h 293"/>
                <a:gd name="T54" fmla="*/ 101 w 288"/>
                <a:gd name="T55" fmla="*/ 135 h 293"/>
                <a:gd name="T56" fmla="*/ 33 w 288"/>
                <a:gd name="T57" fmla="*/ 185 h 293"/>
                <a:gd name="T58" fmla="*/ 0 w 288"/>
                <a:gd name="T59" fmla="*/ 293 h 293"/>
                <a:gd name="T60" fmla="*/ 49 w 288"/>
                <a:gd name="T61" fmla="*/ 293 h 293"/>
                <a:gd name="T62" fmla="*/ 69 w 288"/>
                <a:gd name="T63" fmla="*/ 222 h 293"/>
                <a:gd name="T64" fmla="*/ 84 w 288"/>
                <a:gd name="T65" fmla="*/ 222 h 293"/>
                <a:gd name="T66" fmla="*/ 63 w 288"/>
                <a:gd name="T67" fmla="*/ 293 h 293"/>
                <a:gd name="T68" fmla="*/ 225 w 288"/>
                <a:gd name="T69" fmla="*/ 293 h 293"/>
                <a:gd name="T70" fmla="*/ 205 w 288"/>
                <a:gd name="T71" fmla="*/ 221 h 293"/>
                <a:gd name="T72" fmla="*/ 219 w 288"/>
                <a:gd name="T73" fmla="*/ 221 h 293"/>
                <a:gd name="T74" fmla="*/ 240 w 288"/>
                <a:gd name="T75" fmla="*/ 293 h 293"/>
                <a:gd name="T76" fmla="*/ 154 w 288"/>
                <a:gd name="T77" fmla="*/ 150 h 293"/>
                <a:gd name="T78" fmla="*/ 164 w 288"/>
                <a:gd name="T79" fmla="*/ 138 h 293"/>
                <a:gd name="T80" fmla="*/ 164 w 288"/>
                <a:gd name="T81" fmla="*/ 137 h 293"/>
                <a:gd name="T82" fmla="*/ 162 w 288"/>
                <a:gd name="T83" fmla="*/ 135 h 293"/>
                <a:gd name="T84" fmla="*/ 158 w 288"/>
                <a:gd name="T85" fmla="*/ 132 h 293"/>
                <a:gd name="T86" fmla="*/ 147 w 288"/>
                <a:gd name="T87" fmla="*/ 130 h 293"/>
                <a:gd name="T88" fmla="*/ 137 w 288"/>
                <a:gd name="T89" fmla="*/ 132 h 293"/>
                <a:gd name="T90" fmla="*/ 132 w 288"/>
                <a:gd name="T91" fmla="*/ 135 h 293"/>
                <a:gd name="T92" fmla="*/ 131 w 288"/>
                <a:gd name="T93" fmla="*/ 138 h 293"/>
                <a:gd name="T94" fmla="*/ 131 w 288"/>
                <a:gd name="T95" fmla="*/ 138 h 293"/>
                <a:gd name="T96" fmla="*/ 140 w 288"/>
                <a:gd name="T97" fmla="*/ 150 h 293"/>
                <a:gd name="T98" fmla="*/ 143 w 288"/>
                <a:gd name="T99" fmla="*/ 152 h 293"/>
                <a:gd name="T100" fmla="*/ 132 w 288"/>
                <a:gd name="T101" fmla="*/ 230 h 293"/>
                <a:gd name="T102" fmla="*/ 144 w 288"/>
                <a:gd name="T103" fmla="*/ 244 h 293"/>
                <a:gd name="T104" fmla="*/ 146 w 288"/>
                <a:gd name="T105" fmla="*/ 247 h 293"/>
                <a:gd name="T106" fmla="*/ 148 w 288"/>
                <a:gd name="T107" fmla="*/ 249 h 293"/>
                <a:gd name="T108" fmla="*/ 150 w 288"/>
                <a:gd name="T109" fmla="*/ 247 h 293"/>
                <a:gd name="T110" fmla="*/ 152 w 288"/>
                <a:gd name="T111" fmla="*/ 244 h 293"/>
                <a:gd name="T112" fmla="*/ 164 w 288"/>
                <a:gd name="T113" fmla="*/ 230 h 293"/>
                <a:gd name="T114" fmla="*/ 152 w 288"/>
                <a:gd name="T115" fmla="*/ 152 h 293"/>
                <a:gd name="T116" fmla="*/ 154 w 288"/>
                <a:gd name="T117" fmla="*/ 15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8" h="293">
                  <a:moveTo>
                    <a:pt x="147" y="116"/>
                  </a:moveTo>
                  <a:cubicBezTo>
                    <a:pt x="147" y="116"/>
                    <a:pt x="147" y="116"/>
                    <a:pt x="147" y="116"/>
                  </a:cubicBezTo>
                  <a:cubicBezTo>
                    <a:pt x="147" y="116"/>
                    <a:pt x="147" y="116"/>
                    <a:pt x="147" y="116"/>
                  </a:cubicBezTo>
                  <a:cubicBezTo>
                    <a:pt x="178" y="115"/>
                    <a:pt x="203" y="89"/>
                    <a:pt x="203" y="58"/>
                  </a:cubicBezTo>
                  <a:cubicBezTo>
                    <a:pt x="202" y="26"/>
                    <a:pt x="177" y="0"/>
                    <a:pt x="146" y="1"/>
                  </a:cubicBezTo>
                  <a:cubicBezTo>
                    <a:pt x="131" y="1"/>
                    <a:pt x="117" y="7"/>
                    <a:pt x="106" y="18"/>
                  </a:cubicBezTo>
                  <a:cubicBezTo>
                    <a:pt x="96" y="29"/>
                    <a:pt x="90" y="43"/>
                    <a:pt x="90" y="59"/>
                  </a:cubicBezTo>
                  <a:cubicBezTo>
                    <a:pt x="90" y="74"/>
                    <a:pt x="96" y="89"/>
                    <a:pt x="107" y="99"/>
                  </a:cubicBezTo>
                  <a:cubicBezTo>
                    <a:pt x="118" y="110"/>
                    <a:pt x="132" y="116"/>
                    <a:pt x="147" y="116"/>
                  </a:cubicBezTo>
                  <a:close/>
                  <a:moveTo>
                    <a:pt x="240" y="293"/>
                  </a:moveTo>
                  <a:cubicBezTo>
                    <a:pt x="288" y="292"/>
                    <a:pt x="288" y="292"/>
                    <a:pt x="288" y="292"/>
                  </a:cubicBezTo>
                  <a:cubicBezTo>
                    <a:pt x="255" y="185"/>
                    <a:pt x="255" y="185"/>
                    <a:pt x="255" y="185"/>
                  </a:cubicBezTo>
                  <a:cubicBezTo>
                    <a:pt x="250" y="167"/>
                    <a:pt x="228" y="136"/>
                    <a:pt x="189" y="135"/>
                  </a:cubicBezTo>
                  <a:cubicBezTo>
                    <a:pt x="172" y="135"/>
                    <a:pt x="172" y="135"/>
                    <a:pt x="172" y="135"/>
                  </a:cubicBezTo>
                  <a:cubicBezTo>
                    <a:pt x="172" y="135"/>
                    <a:pt x="172" y="135"/>
                    <a:pt x="172" y="136"/>
                  </a:cubicBezTo>
                  <a:cubicBezTo>
                    <a:pt x="173" y="137"/>
                    <a:pt x="173" y="137"/>
                    <a:pt x="173" y="137"/>
                  </a:cubicBezTo>
                  <a:cubicBezTo>
                    <a:pt x="172" y="139"/>
                    <a:pt x="172" y="139"/>
                    <a:pt x="172" y="139"/>
                  </a:cubicBezTo>
                  <a:cubicBezTo>
                    <a:pt x="172" y="143"/>
                    <a:pt x="168" y="148"/>
                    <a:pt x="161" y="155"/>
                  </a:cubicBezTo>
                  <a:cubicBezTo>
                    <a:pt x="173" y="232"/>
                    <a:pt x="173" y="232"/>
                    <a:pt x="173" y="232"/>
                  </a:cubicBezTo>
                  <a:cubicBezTo>
                    <a:pt x="148" y="263"/>
                    <a:pt x="148" y="263"/>
                    <a:pt x="148" y="263"/>
                  </a:cubicBezTo>
                  <a:cubicBezTo>
                    <a:pt x="138" y="250"/>
                    <a:pt x="138" y="250"/>
                    <a:pt x="138" y="250"/>
                  </a:cubicBezTo>
                  <a:cubicBezTo>
                    <a:pt x="123" y="233"/>
                    <a:pt x="123" y="233"/>
                    <a:pt x="123" y="233"/>
                  </a:cubicBezTo>
                  <a:cubicBezTo>
                    <a:pt x="133" y="155"/>
                    <a:pt x="133" y="155"/>
                    <a:pt x="133" y="155"/>
                  </a:cubicBezTo>
                  <a:cubicBezTo>
                    <a:pt x="126" y="149"/>
                    <a:pt x="122" y="143"/>
                    <a:pt x="122" y="139"/>
                  </a:cubicBezTo>
                  <a:cubicBezTo>
                    <a:pt x="122" y="138"/>
                    <a:pt x="122" y="138"/>
                    <a:pt x="122" y="138"/>
                  </a:cubicBezTo>
                  <a:cubicBezTo>
                    <a:pt x="122" y="136"/>
                    <a:pt x="122" y="136"/>
                    <a:pt x="122" y="136"/>
                  </a:cubicBezTo>
                  <a:cubicBezTo>
                    <a:pt x="122" y="136"/>
                    <a:pt x="122" y="135"/>
                    <a:pt x="122" y="135"/>
                  </a:cubicBezTo>
                  <a:cubicBezTo>
                    <a:pt x="101" y="135"/>
                    <a:pt x="101" y="135"/>
                    <a:pt x="101" y="135"/>
                  </a:cubicBezTo>
                  <a:cubicBezTo>
                    <a:pt x="61" y="135"/>
                    <a:pt x="39" y="167"/>
                    <a:pt x="33" y="185"/>
                  </a:cubicBezTo>
                  <a:cubicBezTo>
                    <a:pt x="0" y="293"/>
                    <a:pt x="0" y="293"/>
                    <a:pt x="0" y="293"/>
                  </a:cubicBezTo>
                  <a:cubicBezTo>
                    <a:pt x="49" y="293"/>
                    <a:pt x="49" y="293"/>
                    <a:pt x="49" y="293"/>
                  </a:cubicBezTo>
                  <a:cubicBezTo>
                    <a:pt x="69" y="222"/>
                    <a:pt x="69" y="222"/>
                    <a:pt x="69" y="222"/>
                  </a:cubicBezTo>
                  <a:cubicBezTo>
                    <a:pt x="84" y="222"/>
                    <a:pt x="84" y="222"/>
                    <a:pt x="84" y="222"/>
                  </a:cubicBezTo>
                  <a:cubicBezTo>
                    <a:pt x="63" y="293"/>
                    <a:pt x="63" y="293"/>
                    <a:pt x="63" y="293"/>
                  </a:cubicBezTo>
                  <a:cubicBezTo>
                    <a:pt x="225" y="293"/>
                    <a:pt x="225" y="293"/>
                    <a:pt x="225" y="293"/>
                  </a:cubicBezTo>
                  <a:cubicBezTo>
                    <a:pt x="205" y="221"/>
                    <a:pt x="205" y="221"/>
                    <a:pt x="205" y="221"/>
                  </a:cubicBezTo>
                  <a:cubicBezTo>
                    <a:pt x="219" y="221"/>
                    <a:pt x="219" y="221"/>
                    <a:pt x="219" y="221"/>
                  </a:cubicBezTo>
                  <a:lnTo>
                    <a:pt x="240" y="293"/>
                  </a:lnTo>
                  <a:close/>
                  <a:moveTo>
                    <a:pt x="154" y="150"/>
                  </a:moveTo>
                  <a:cubicBezTo>
                    <a:pt x="163" y="142"/>
                    <a:pt x="164" y="138"/>
                    <a:pt x="164" y="138"/>
                  </a:cubicBezTo>
                  <a:cubicBezTo>
                    <a:pt x="164" y="137"/>
                    <a:pt x="164" y="137"/>
                    <a:pt x="164" y="137"/>
                  </a:cubicBezTo>
                  <a:cubicBezTo>
                    <a:pt x="164" y="137"/>
                    <a:pt x="163" y="136"/>
                    <a:pt x="162" y="135"/>
                  </a:cubicBezTo>
                  <a:cubicBezTo>
                    <a:pt x="161" y="134"/>
                    <a:pt x="160" y="133"/>
                    <a:pt x="158" y="132"/>
                  </a:cubicBezTo>
                  <a:cubicBezTo>
                    <a:pt x="155" y="131"/>
                    <a:pt x="151" y="130"/>
                    <a:pt x="147" y="130"/>
                  </a:cubicBezTo>
                  <a:cubicBezTo>
                    <a:pt x="144" y="130"/>
                    <a:pt x="140" y="131"/>
                    <a:pt x="137" y="132"/>
                  </a:cubicBezTo>
                  <a:cubicBezTo>
                    <a:pt x="135" y="133"/>
                    <a:pt x="133" y="134"/>
                    <a:pt x="132" y="135"/>
                  </a:cubicBezTo>
                  <a:cubicBezTo>
                    <a:pt x="131" y="136"/>
                    <a:pt x="131" y="137"/>
                    <a:pt x="131" y="138"/>
                  </a:cubicBezTo>
                  <a:cubicBezTo>
                    <a:pt x="131" y="138"/>
                    <a:pt x="131" y="138"/>
                    <a:pt x="131" y="138"/>
                  </a:cubicBezTo>
                  <a:cubicBezTo>
                    <a:pt x="131" y="138"/>
                    <a:pt x="131" y="142"/>
                    <a:pt x="140" y="150"/>
                  </a:cubicBezTo>
                  <a:cubicBezTo>
                    <a:pt x="143" y="152"/>
                    <a:pt x="143" y="152"/>
                    <a:pt x="143" y="152"/>
                  </a:cubicBezTo>
                  <a:cubicBezTo>
                    <a:pt x="132" y="230"/>
                    <a:pt x="132" y="230"/>
                    <a:pt x="132" y="230"/>
                  </a:cubicBezTo>
                  <a:cubicBezTo>
                    <a:pt x="144" y="244"/>
                    <a:pt x="144" y="244"/>
                    <a:pt x="144" y="244"/>
                  </a:cubicBezTo>
                  <a:cubicBezTo>
                    <a:pt x="146" y="247"/>
                    <a:pt x="146" y="247"/>
                    <a:pt x="146" y="247"/>
                  </a:cubicBezTo>
                  <a:cubicBezTo>
                    <a:pt x="148" y="249"/>
                    <a:pt x="148" y="249"/>
                    <a:pt x="148" y="249"/>
                  </a:cubicBezTo>
                  <a:cubicBezTo>
                    <a:pt x="150" y="247"/>
                    <a:pt x="150" y="247"/>
                    <a:pt x="150" y="247"/>
                  </a:cubicBezTo>
                  <a:cubicBezTo>
                    <a:pt x="152" y="244"/>
                    <a:pt x="152" y="244"/>
                    <a:pt x="152" y="244"/>
                  </a:cubicBezTo>
                  <a:cubicBezTo>
                    <a:pt x="164" y="230"/>
                    <a:pt x="164" y="230"/>
                    <a:pt x="164" y="230"/>
                  </a:cubicBezTo>
                  <a:cubicBezTo>
                    <a:pt x="152" y="152"/>
                    <a:pt x="152" y="152"/>
                    <a:pt x="152" y="152"/>
                  </a:cubicBezTo>
                  <a:lnTo>
                    <a:pt x="154" y="150"/>
                  </a:lnTo>
                  <a:close/>
                </a:path>
              </a:pathLst>
            </a:custGeom>
            <a:grpFill/>
            <a:ln>
              <a:noFill/>
            </a:ln>
            <a:extLst/>
          </p:spPr>
          <p:txBody>
            <a:bodyPr vert="horz" wrap="square" lIns="91427" tIns="45713" rIns="91427" bIns="45713" numCol="1" anchor="t" anchorCtr="0" compatLnSpc="1">
              <a:prstTxWarp prst="textNoShape">
                <a:avLst/>
              </a:prstTxWarp>
            </a:bodyPr>
            <a:lstStyle/>
            <a:p>
              <a:pPr defTabSz="914225"/>
              <a:endParaRPr lang="en-US" dirty="0">
                <a:solidFill>
                  <a:srgbClr val="505050"/>
                </a:solidFill>
              </a:endParaRPr>
            </a:p>
          </p:txBody>
        </p:sp>
        <p:sp>
          <p:nvSpPr>
            <p:cNvPr id="65" name="Freeform 25"/>
            <p:cNvSpPr>
              <a:spLocks noChangeAspect="1" noEditPoints="1"/>
            </p:cNvSpPr>
            <p:nvPr/>
          </p:nvSpPr>
          <p:spPr bwMode="auto">
            <a:xfrm>
              <a:off x="9890691" y="4646581"/>
              <a:ext cx="637477" cy="685800"/>
            </a:xfrm>
            <a:custGeom>
              <a:avLst/>
              <a:gdLst>
                <a:gd name="T0" fmla="*/ 106 w 287"/>
                <a:gd name="T1" fmla="*/ 17 h 309"/>
                <a:gd name="T2" fmla="*/ 147 w 287"/>
                <a:gd name="T3" fmla="*/ 115 h 309"/>
                <a:gd name="T4" fmla="*/ 107 w 287"/>
                <a:gd name="T5" fmla="*/ 99 h 309"/>
                <a:gd name="T6" fmla="*/ 195 w 287"/>
                <a:gd name="T7" fmla="*/ 238 h 309"/>
                <a:gd name="T8" fmla="*/ 207 w 287"/>
                <a:gd name="T9" fmla="*/ 218 h 309"/>
                <a:gd name="T10" fmla="*/ 226 w 287"/>
                <a:gd name="T11" fmla="*/ 216 h 309"/>
                <a:gd name="T12" fmla="*/ 243 w 287"/>
                <a:gd name="T13" fmla="*/ 180 h 309"/>
                <a:gd name="T14" fmla="*/ 241 w 287"/>
                <a:gd name="T15" fmla="*/ 177 h 309"/>
                <a:gd name="T16" fmla="*/ 229 w 287"/>
                <a:gd name="T17" fmla="*/ 191 h 309"/>
                <a:gd name="T18" fmla="*/ 217 w 287"/>
                <a:gd name="T19" fmla="*/ 203 h 309"/>
                <a:gd name="T20" fmla="*/ 208 w 287"/>
                <a:gd name="T21" fmla="*/ 200 h 309"/>
                <a:gd name="T22" fmla="*/ 198 w 287"/>
                <a:gd name="T23" fmla="*/ 191 h 309"/>
                <a:gd name="T24" fmla="*/ 204 w 287"/>
                <a:gd name="T25" fmla="*/ 175 h 309"/>
                <a:gd name="T26" fmla="*/ 217 w 287"/>
                <a:gd name="T27" fmla="*/ 172 h 309"/>
                <a:gd name="T28" fmla="*/ 211 w 287"/>
                <a:gd name="T29" fmla="*/ 157 h 309"/>
                <a:gd name="T30" fmla="*/ 191 w 287"/>
                <a:gd name="T31" fmla="*/ 166 h 309"/>
                <a:gd name="T32" fmla="*/ 189 w 287"/>
                <a:gd name="T33" fmla="*/ 203 h 309"/>
                <a:gd name="T34" fmla="*/ 159 w 287"/>
                <a:gd name="T35" fmla="*/ 250 h 309"/>
                <a:gd name="T36" fmla="*/ 144 w 287"/>
                <a:gd name="T37" fmla="*/ 250 h 309"/>
                <a:gd name="T38" fmla="*/ 128 w 287"/>
                <a:gd name="T39" fmla="*/ 288 h 309"/>
                <a:gd name="T40" fmla="*/ 140 w 287"/>
                <a:gd name="T41" fmla="*/ 287 h 309"/>
                <a:gd name="T42" fmla="*/ 142 w 287"/>
                <a:gd name="T43" fmla="*/ 272 h 309"/>
                <a:gd name="T44" fmla="*/ 163 w 287"/>
                <a:gd name="T45" fmla="*/ 264 h 309"/>
                <a:gd name="T46" fmla="*/ 171 w 287"/>
                <a:gd name="T47" fmla="*/ 279 h 309"/>
                <a:gd name="T48" fmla="*/ 164 w 287"/>
                <a:gd name="T49" fmla="*/ 292 h 309"/>
                <a:gd name="T50" fmla="*/ 154 w 287"/>
                <a:gd name="T51" fmla="*/ 297 h 309"/>
                <a:gd name="T52" fmla="*/ 158 w 287"/>
                <a:gd name="T53" fmla="*/ 309 h 309"/>
                <a:gd name="T54" fmla="*/ 183 w 287"/>
                <a:gd name="T55" fmla="*/ 292 h 309"/>
                <a:gd name="T56" fmla="*/ 187 w 287"/>
                <a:gd name="T57" fmla="*/ 274 h 309"/>
                <a:gd name="T58" fmla="*/ 189 w 287"/>
                <a:gd name="T59" fmla="*/ 134 h 309"/>
                <a:gd name="T60" fmla="*/ 122 w 287"/>
                <a:gd name="T61" fmla="*/ 134 h 309"/>
                <a:gd name="T62" fmla="*/ 109 w 287"/>
                <a:gd name="T63" fmla="*/ 134 h 309"/>
                <a:gd name="T64" fmla="*/ 0 w 287"/>
                <a:gd name="T65" fmla="*/ 292 h 309"/>
                <a:gd name="T66" fmla="*/ 83 w 287"/>
                <a:gd name="T67" fmla="*/ 221 h 309"/>
                <a:gd name="T68" fmla="*/ 119 w 287"/>
                <a:gd name="T69" fmla="*/ 290 h 309"/>
                <a:gd name="T70" fmla="*/ 121 w 287"/>
                <a:gd name="T71" fmla="*/ 261 h 309"/>
                <a:gd name="T72" fmla="*/ 145 w 287"/>
                <a:gd name="T73" fmla="*/ 241 h 309"/>
                <a:gd name="T74" fmla="*/ 181 w 287"/>
                <a:gd name="T75" fmla="*/ 205 h 309"/>
                <a:gd name="T76" fmla="*/ 176 w 287"/>
                <a:gd name="T77" fmla="*/ 194 h 309"/>
                <a:gd name="T78" fmla="*/ 175 w 287"/>
                <a:gd name="T79" fmla="*/ 187 h 309"/>
                <a:gd name="T80" fmla="*/ 207 w 287"/>
                <a:gd name="T81" fmla="*/ 150 h 309"/>
                <a:gd name="T82" fmla="*/ 211 w 287"/>
                <a:gd name="T83" fmla="*/ 149 h 309"/>
                <a:gd name="T84" fmla="*/ 222 w 287"/>
                <a:gd name="T85" fmla="*/ 156 h 309"/>
                <a:gd name="T86" fmla="*/ 225 w 287"/>
                <a:gd name="T87" fmla="*/ 173 h 309"/>
                <a:gd name="T88" fmla="*/ 241 w 287"/>
                <a:gd name="T89" fmla="*/ 169 h 309"/>
                <a:gd name="T90" fmla="*/ 251 w 287"/>
                <a:gd name="T91" fmla="*/ 178 h 309"/>
                <a:gd name="T92" fmla="*/ 254 w 287"/>
                <a:gd name="T93" fmla="*/ 199 h 309"/>
                <a:gd name="T94" fmla="*/ 250 w 287"/>
                <a:gd name="T95" fmla="*/ 204 h 309"/>
                <a:gd name="T96" fmla="*/ 225 w 287"/>
                <a:gd name="T97" fmla="*/ 226 h 309"/>
                <a:gd name="T98" fmla="*/ 220 w 287"/>
                <a:gd name="T99" fmla="*/ 226 h 309"/>
                <a:gd name="T100" fmla="*/ 255 w 287"/>
                <a:gd name="T101" fmla="*/ 184 h 309"/>
                <a:gd name="T102" fmla="*/ 194 w 287"/>
                <a:gd name="T103" fmla="*/ 270 h 309"/>
                <a:gd name="T104" fmla="*/ 195 w 287"/>
                <a:gd name="T105" fmla="*/ 277 h 309"/>
                <a:gd name="T106" fmla="*/ 191 w 287"/>
                <a:gd name="T107" fmla="*/ 292 h 309"/>
                <a:gd name="T108" fmla="*/ 188 w 287"/>
                <a:gd name="T109" fmla="*/ 263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87" h="309">
                  <a:moveTo>
                    <a:pt x="107" y="99"/>
                  </a:moveTo>
                  <a:cubicBezTo>
                    <a:pt x="96" y="88"/>
                    <a:pt x="90" y="74"/>
                    <a:pt x="90" y="58"/>
                  </a:cubicBezTo>
                  <a:cubicBezTo>
                    <a:pt x="90" y="43"/>
                    <a:pt x="95" y="28"/>
                    <a:pt x="106" y="17"/>
                  </a:cubicBezTo>
                  <a:cubicBezTo>
                    <a:pt x="117" y="6"/>
                    <a:pt x="131" y="0"/>
                    <a:pt x="146" y="0"/>
                  </a:cubicBezTo>
                  <a:cubicBezTo>
                    <a:pt x="177" y="0"/>
                    <a:pt x="202" y="26"/>
                    <a:pt x="202" y="57"/>
                  </a:cubicBezTo>
                  <a:cubicBezTo>
                    <a:pt x="203" y="89"/>
                    <a:pt x="178" y="115"/>
                    <a:pt x="147" y="115"/>
                  </a:cubicBezTo>
                  <a:cubicBezTo>
                    <a:pt x="147" y="115"/>
                    <a:pt x="147" y="115"/>
                    <a:pt x="147" y="115"/>
                  </a:cubicBezTo>
                  <a:cubicBezTo>
                    <a:pt x="146" y="115"/>
                    <a:pt x="146" y="115"/>
                    <a:pt x="146" y="115"/>
                  </a:cubicBezTo>
                  <a:cubicBezTo>
                    <a:pt x="131" y="115"/>
                    <a:pt x="117" y="110"/>
                    <a:pt x="107" y="99"/>
                  </a:cubicBezTo>
                  <a:close/>
                  <a:moveTo>
                    <a:pt x="180" y="264"/>
                  </a:moveTo>
                  <a:cubicBezTo>
                    <a:pt x="180" y="264"/>
                    <a:pt x="179" y="262"/>
                    <a:pt x="180" y="260"/>
                  </a:cubicBezTo>
                  <a:cubicBezTo>
                    <a:pt x="186" y="251"/>
                    <a:pt x="191" y="244"/>
                    <a:pt x="195" y="238"/>
                  </a:cubicBezTo>
                  <a:cubicBezTo>
                    <a:pt x="205" y="221"/>
                    <a:pt x="207" y="219"/>
                    <a:pt x="207" y="219"/>
                  </a:cubicBezTo>
                  <a:cubicBezTo>
                    <a:pt x="207" y="218"/>
                    <a:pt x="207" y="218"/>
                    <a:pt x="207" y="218"/>
                  </a:cubicBezTo>
                  <a:cubicBezTo>
                    <a:pt x="207" y="218"/>
                    <a:pt x="207" y="218"/>
                    <a:pt x="207" y="218"/>
                  </a:cubicBezTo>
                  <a:cubicBezTo>
                    <a:pt x="209" y="217"/>
                    <a:pt x="210" y="216"/>
                    <a:pt x="210" y="216"/>
                  </a:cubicBezTo>
                  <a:cubicBezTo>
                    <a:pt x="224" y="218"/>
                    <a:pt x="224" y="218"/>
                    <a:pt x="224" y="218"/>
                  </a:cubicBezTo>
                  <a:cubicBezTo>
                    <a:pt x="224" y="218"/>
                    <a:pt x="225" y="218"/>
                    <a:pt x="226" y="216"/>
                  </a:cubicBezTo>
                  <a:cubicBezTo>
                    <a:pt x="244" y="199"/>
                    <a:pt x="244" y="199"/>
                    <a:pt x="244" y="199"/>
                  </a:cubicBezTo>
                  <a:cubicBezTo>
                    <a:pt x="245" y="197"/>
                    <a:pt x="245" y="197"/>
                    <a:pt x="245" y="197"/>
                  </a:cubicBezTo>
                  <a:cubicBezTo>
                    <a:pt x="243" y="180"/>
                    <a:pt x="243" y="180"/>
                    <a:pt x="243" y="180"/>
                  </a:cubicBezTo>
                  <a:cubicBezTo>
                    <a:pt x="243" y="178"/>
                    <a:pt x="243" y="178"/>
                    <a:pt x="243" y="178"/>
                  </a:cubicBezTo>
                  <a:cubicBezTo>
                    <a:pt x="243" y="178"/>
                    <a:pt x="242" y="177"/>
                    <a:pt x="241" y="177"/>
                  </a:cubicBezTo>
                  <a:cubicBezTo>
                    <a:pt x="241" y="177"/>
                    <a:pt x="241" y="177"/>
                    <a:pt x="241" y="177"/>
                  </a:cubicBezTo>
                  <a:cubicBezTo>
                    <a:pt x="230" y="179"/>
                    <a:pt x="230" y="179"/>
                    <a:pt x="230" y="179"/>
                  </a:cubicBezTo>
                  <a:cubicBezTo>
                    <a:pt x="228" y="179"/>
                    <a:pt x="229" y="181"/>
                    <a:pt x="229" y="183"/>
                  </a:cubicBezTo>
                  <a:cubicBezTo>
                    <a:pt x="229" y="191"/>
                    <a:pt x="229" y="191"/>
                    <a:pt x="229" y="191"/>
                  </a:cubicBezTo>
                  <a:cubicBezTo>
                    <a:pt x="229" y="192"/>
                    <a:pt x="228" y="194"/>
                    <a:pt x="228" y="194"/>
                  </a:cubicBezTo>
                  <a:cubicBezTo>
                    <a:pt x="220" y="203"/>
                    <a:pt x="220" y="203"/>
                    <a:pt x="220" y="203"/>
                  </a:cubicBezTo>
                  <a:cubicBezTo>
                    <a:pt x="220" y="203"/>
                    <a:pt x="219" y="203"/>
                    <a:pt x="217" y="203"/>
                  </a:cubicBezTo>
                  <a:cubicBezTo>
                    <a:pt x="212" y="203"/>
                    <a:pt x="212" y="203"/>
                    <a:pt x="212" y="203"/>
                  </a:cubicBezTo>
                  <a:cubicBezTo>
                    <a:pt x="212" y="203"/>
                    <a:pt x="212" y="203"/>
                    <a:pt x="211" y="203"/>
                  </a:cubicBezTo>
                  <a:cubicBezTo>
                    <a:pt x="210" y="203"/>
                    <a:pt x="209" y="202"/>
                    <a:pt x="208" y="200"/>
                  </a:cubicBezTo>
                  <a:cubicBezTo>
                    <a:pt x="205" y="199"/>
                    <a:pt x="205" y="199"/>
                    <a:pt x="205" y="199"/>
                  </a:cubicBezTo>
                  <a:cubicBezTo>
                    <a:pt x="203" y="198"/>
                    <a:pt x="203" y="197"/>
                    <a:pt x="201" y="195"/>
                  </a:cubicBezTo>
                  <a:cubicBezTo>
                    <a:pt x="198" y="191"/>
                    <a:pt x="198" y="191"/>
                    <a:pt x="198" y="191"/>
                  </a:cubicBezTo>
                  <a:cubicBezTo>
                    <a:pt x="198" y="191"/>
                    <a:pt x="198" y="189"/>
                    <a:pt x="199" y="188"/>
                  </a:cubicBezTo>
                  <a:cubicBezTo>
                    <a:pt x="202" y="179"/>
                    <a:pt x="202" y="179"/>
                    <a:pt x="202" y="179"/>
                  </a:cubicBezTo>
                  <a:cubicBezTo>
                    <a:pt x="202" y="177"/>
                    <a:pt x="203" y="175"/>
                    <a:pt x="204" y="175"/>
                  </a:cubicBezTo>
                  <a:cubicBezTo>
                    <a:pt x="214" y="173"/>
                    <a:pt x="214" y="173"/>
                    <a:pt x="214" y="173"/>
                  </a:cubicBezTo>
                  <a:cubicBezTo>
                    <a:pt x="215" y="172"/>
                    <a:pt x="215" y="172"/>
                    <a:pt x="215" y="172"/>
                  </a:cubicBezTo>
                  <a:cubicBezTo>
                    <a:pt x="215" y="172"/>
                    <a:pt x="215" y="172"/>
                    <a:pt x="217" y="172"/>
                  </a:cubicBezTo>
                  <a:cubicBezTo>
                    <a:pt x="217" y="172"/>
                    <a:pt x="216" y="171"/>
                    <a:pt x="216" y="169"/>
                  </a:cubicBezTo>
                  <a:cubicBezTo>
                    <a:pt x="214" y="158"/>
                    <a:pt x="214" y="158"/>
                    <a:pt x="214" y="158"/>
                  </a:cubicBezTo>
                  <a:cubicBezTo>
                    <a:pt x="214" y="158"/>
                    <a:pt x="212" y="157"/>
                    <a:pt x="211" y="157"/>
                  </a:cubicBezTo>
                  <a:cubicBezTo>
                    <a:pt x="211" y="157"/>
                    <a:pt x="210" y="157"/>
                    <a:pt x="210" y="157"/>
                  </a:cubicBezTo>
                  <a:cubicBezTo>
                    <a:pt x="194" y="164"/>
                    <a:pt x="194" y="164"/>
                    <a:pt x="194" y="164"/>
                  </a:cubicBezTo>
                  <a:cubicBezTo>
                    <a:pt x="192" y="164"/>
                    <a:pt x="191" y="165"/>
                    <a:pt x="191" y="166"/>
                  </a:cubicBezTo>
                  <a:cubicBezTo>
                    <a:pt x="183" y="189"/>
                    <a:pt x="183" y="189"/>
                    <a:pt x="183" y="189"/>
                  </a:cubicBezTo>
                  <a:cubicBezTo>
                    <a:pt x="183" y="189"/>
                    <a:pt x="183" y="191"/>
                    <a:pt x="184" y="193"/>
                  </a:cubicBezTo>
                  <a:cubicBezTo>
                    <a:pt x="189" y="203"/>
                    <a:pt x="189" y="203"/>
                    <a:pt x="189" y="203"/>
                  </a:cubicBezTo>
                  <a:cubicBezTo>
                    <a:pt x="191" y="204"/>
                    <a:pt x="190" y="206"/>
                    <a:pt x="190" y="206"/>
                  </a:cubicBezTo>
                  <a:cubicBezTo>
                    <a:pt x="162" y="250"/>
                    <a:pt x="162" y="250"/>
                    <a:pt x="162" y="250"/>
                  </a:cubicBezTo>
                  <a:cubicBezTo>
                    <a:pt x="162" y="250"/>
                    <a:pt x="160" y="250"/>
                    <a:pt x="159" y="250"/>
                  </a:cubicBezTo>
                  <a:cubicBezTo>
                    <a:pt x="147" y="250"/>
                    <a:pt x="147" y="250"/>
                    <a:pt x="147" y="250"/>
                  </a:cubicBezTo>
                  <a:cubicBezTo>
                    <a:pt x="146" y="249"/>
                    <a:pt x="145" y="249"/>
                    <a:pt x="145" y="249"/>
                  </a:cubicBezTo>
                  <a:cubicBezTo>
                    <a:pt x="144" y="249"/>
                    <a:pt x="144" y="249"/>
                    <a:pt x="144" y="250"/>
                  </a:cubicBezTo>
                  <a:cubicBezTo>
                    <a:pt x="126" y="267"/>
                    <a:pt x="126" y="267"/>
                    <a:pt x="126" y="267"/>
                  </a:cubicBezTo>
                  <a:cubicBezTo>
                    <a:pt x="125" y="268"/>
                    <a:pt x="125" y="269"/>
                    <a:pt x="125" y="271"/>
                  </a:cubicBezTo>
                  <a:cubicBezTo>
                    <a:pt x="128" y="288"/>
                    <a:pt x="128" y="288"/>
                    <a:pt x="128" y="288"/>
                  </a:cubicBezTo>
                  <a:cubicBezTo>
                    <a:pt x="126" y="289"/>
                    <a:pt x="127" y="290"/>
                    <a:pt x="129" y="290"/>
                  </a:cubicBezTo>
                  <a:cubicBezTo>
                    <a:pt x="129" y="290"/>
                    <a:pt x="129" y="290"/>
                    <a:pt x="129" y="290"/>
                  </a:cubicBezTo>
                  <a:cubicBezTo>
                    <a:pt x="140" y="287"/>
                    <a:pt x="140" y="287"/>
                    <a:pt x="140" y="287"/>
                  </a:cubicBezTo>
                  <a:cubicBezTo>
                    <a:pt x="142" y="287"/>
                    <a:pt x="142" y="285"/>
                    <a:pt x="142" y="285"/>
                  </a:cubicBezTo>
                  <a:cubicBezTo>
                    <a:pt x="141" y="275"/>
                    <a:pt x="141" y="275"/>
                    <a:pt x="141" y="275"/>
                  </a:cubicBezTo>
                  <a:cubicBezTo>
                    <a:pt x="141" y="274"/>
                    <a:pt x="140" y="272"/>
                    <a:pt x="142" y="272"/>
                  </a:cubicBezTo>
                  <a:cubicBezTo>
                    <a:pt x="149" y="266"/>
                    <a:pt x="149" y="266"/>
                    <a:pt x="149" y="266"/>
                  </a:cubicBezTo>
                  <a:cubicBezTo>
                    <a:pt x="150" y="264"/>
                    <a:pt x="152" y="263"/>
                    <a:pt x="153" y="263"/>
                  </a:cubicBezTo>
                  <a:cubicBezTo>
                    <a:pt x="163" y="264"/>
                    <a:pt x="163" y="264"/>
                    <a:pt x="163" y="264"/>
                  </a:cubicBezTo>
                  <a:cubicBezTo>
                    <a:pt x="164" y="266"/>
                    <a:pt x="165" y="265"/>
                    <a:pt x="165" y="267"/>
                  </a:cubicBezTo>
                  <a:cubicBezTo>
                    <a:pt x="171" y="276"/>
                    <a:pt x="171" y="276"/>
                    <a:pt x="171" y="276"/>
                  </a:cubicBezTo>
                  <a:cubicBezTo>
                    <a:pt x="173" y="277"/>
                    <a:pt x="171" y="279"/>
                    <a:pt x="171" y="279"/>
                  </a:cubicBezTo>
                  <a:cubicBezTo>
                    <a:pt x="169" y="289"/>
                    <a:pt x="169" y="289"/>
                    <a:pt x="169" y="289"/>
                  </a:cubicBezTo>
                  <a:cubicBezTo>
                    <a:pt x="167" y="289"/>
                    <a:pt x="167" y="291"/>
                    <a:pt x="166" y="291"/>
                  </a:cubicBezTo>
                  <a:cubicBezTo>
                    <a:pt x="165" y="292"/>
                    <a:pt x="165" y="292"/>
                    <a:pt x="164" y="292"/>
                  </a:cubicBezTo>
                  <a:cubicBezTo>
                    <a:pt x="157" y="295"/>
                    <a:pt x="157" y="295"/>
                    <a:pt x="157" y="295"/>
                  </a:cubicBezTo>
                  <a:cubicBezTo>
                    <a:pt x="155" y="295"/>
                    <a:pt x="154" y="296"/>
                    <a:pt x="154" y="296"/>
                  </a:cubicBezTo>
                  <a:cubicBezTo>
                    <a:pt x="154" y="296"/>
                    <a:pt x="154" y="296"/>
                    <a:pt x="154" y="297"/>
                  </a:cubicBezTo>
                  <a:cubicBezTo>
                    <a:pt x="156" y="308"/>
                    <a:pt x="156" y="308"/>
                    <a:pt x="156" y="308"/>
                  </a:cubicBezTo>
                  <a:cubicBezTo>
                    <a:pt x="157" y="309"/>
                    <a:pt x="157" y="309"/>
                    <a:pt x="158" y="309"/>
                  </a:cubicBezTo>
                  <a:cubicBezTo>
                    <a:pt x="158" y="309"/>
                    <a:pt x="158" y="309"/>
                    <a:pt x="158" y="309"/>
                  </a:cubicBezTo>
                  <a:cubicBezTo>
                    <a:pt x="177" y="304"/>
                    <a:pt x="177" y="304"/>
                    <a:pt x="177" y="304"/>
                  </a:cubicBezTo>
                  <a:cubicBezTo>
                    <a:pt x="177" y="304"/>
                    <a:pt x="178" y="302"/>
                    <a:pt x="180" y="302"/>
                  </a:cubicBezTo>
                  <a:cubicBezTo>
                    <a:pt x="181" y="298"/>
                    <a:pt x="182" y="295"/>
                    <a:pt x="183" y="292"/>
                  </a:cubicBezTo>
                  <a:cubicBezTo>
                    <a:pt x="187" y="280"/>
                    <a:pt x="188" y="279"/>
                    <a:pt x="188" y="278"/>
                  </a:cubicBezTo>
                  <a:cubicBezTo>
                    <a:pt x="188" y="278"/>
                    <a:pt x="188" y="278"/>
                    <a:pt x="188" y="278"/>
                  </a:cubicBezTo>
                  <a:cubicBezTo>
                    <a:pt x="187" y="277"/>
                    <a:pt x="187" y="275"/>
                    <a:pt x="187" y="274"/>
                  </a:cubicBezTo>
                  <a:cubicBezTo>
                    <a:pt x="180" y="264"/>
                    <a:pt x="180" y="264"/>
                    <a:pt x="180" y="264"/>
                  </a:cubicBezTo>
                  <a:close/>
                  <a:moveTo>
                    <a:pt x="255" y="184"/>
                  </a:moveTo>
                  <a:cubicBezTo>
                    <a:pt x="249" y="167"/>
                    <a:pt x="227" y="135"/>
                    <a:pt x="189" y="134"/>
                  </a:cubicBezTo>
                  <a:cubicBezTo>
                    <a:pt x="172" y="134"/>
                    <a:pt x="172" y="134"/>
                    <a:pt x="172" y="134"/>
                  </a:cubicBezTo>
                  <a:cubicBezTo>
                    <a:pt x="172" y="134"/>
                    <a:pt x="172" y="134"/>
                    <a:pt x="172" y="134"/>
                  </a:cubicBezTo>
                  <a:cubicBezTo>
                    <a:pt x="122" y="134"/>
                    <a:pt x="122" y="134"/>
                    <a:pt x="122" y="134"/>
                  </a:cubicBezTo>
                  <a:cubicBezTo>
                    <a:pt x="122" y="134"/>
                    <a:pt x="122" y="134"/>
                    <a:pt x="122" y="134"/>
                  </a:cubicBezTo>
                  <a:cubicBezTo>
                    <a:pt x="111" y="134"/>
                    <a:pt x="111" y="134"/>
                    <a:pt x="111" y="134"/>
                  </a:cubicBezTo>
                  <a:cubicBezTo>
                    <a:pt x="109" y="134"/>
                    <a:pt x="109" y="134"/>
                    <a:pt x="109" y="134"/>
                  </a:cubicBezTo>
                  <a:cubicBezTo>
                    <a:pt x="100" y="134"/>
                    <a:pt x="100" y="134"/>
                    <a:pt x="100" y="134"/>
                  </a:cubicBezTo>
                  <a:cubicBezTo>
                    <a:pt x="61" y="135"/>
                    <a:pt x="38" y="167"/>
                    <a:pt x="33" y="185"/>
                  </a:cubicBezTo>
                  <a:cubicBezTo>
                    <a:pt x="0" y="292"/>
                    <a:pt x="0" y="292"/>
                    <a:pt x="0" y="292"/>
                  </a:cubicBezTo>
                  <a:cubicBezTo>
                    <a:pt x="48" y="292"/>
                    <a:pt x="48" y="292"/>
                    <a:pt x="48" y="292"/>
                  </a:cubicBezTo>
                  <a:cubicBezTo>
                    <a:pt x="69" y="221"/>
                    <a:pt x="69" y="221"/>
                    <a:pt x="69" y="221"/>
                  </a:cubicBezTo>
                  <a:cubicBezTo>
                    <a:pt x="83" y="221"/>
                    <a:pt x="83" y="221"/>
                    <a:pt x="83" y="221"/>
                  </a:cubicBezTo>
                  <a:cubicBezTo>
                    <a:pt x="63" y="292"/>
                    <a:pt x="63" y="292"/>
                    <a:pt x="63" y="292"/>
                  </a:cubicBezTo>
                  <a:cubicBezTo>
                    <a:pt x="120" y="292"/>
                    <a:pt x="120" y="292"/>
                    <a:pt x="120" y="292"/>
                  </a:cubicBezTo>
                  <a:cubicBezTo>
                    <a:pt x="119" y="291"/>
                    <a:pt x="119" y="291"/>
                    <a:pt x="119" y="290"/>
                  </a:cubicBezTo>
                  <a:cubicBezTo>
                    <a:pt x="119" y="289"/>
                    <a:pt x="119" y="287"/>
                    <a:pt x="119" y="286"/>
                  </a:cubicBezTo>
                  <a:cubicBezTo>
                    <a:pt x="117" y="272"/>
                    <a:pt x="117" y="272"/>
                    <a:pt x="117" y="272"/>
                  </a:cubicBezTo>
                  <a:cubicBezTo>
                    <a:pt x="116" y="265"/>
                    <a:pt x="119" y="262"/>
                    <a:pt x="121" y="261"/>
                  </a:cubicBezTo>
                  <a:cubicBezTo>
                    <a:pt x="137" y="246"/>
                    <a:pt x="137" y="246"/>
                    <a:pt x="137" y="246"/>
                  </a:cubicBezTo>
                  <a:cubicBezTo>
                    <a:pt x="137" y="246"/>
                    <a:pt x="137" y="245"/>
                    <a:pt x="138" y="244"/>
                  </a:cubicBezTo>
                  <a:cubicBezTo>
                    <a:pt x="139" y="242"/>
                    <a:pt x="142" y="241"/>
                    <a:pt x="145" y="241"/>
                  </a:cubicBezTo>
                  <a:cubicBezTo>
                    <a:pt x="146" y="241"/>
                    <a:pt x="148" y="241"/>
                    <a:pt x="149" y="242"/>
                  </a:cubicBezTo>
                  <a:cubicBezTo>
                    <a:pt x="157" y="242"/>
                    <a:pt x="157" y="242"/>
                    <a:pt x="157" y="242"/>
                  </a:cubicBezTo>
                  <a:cubicBezTo>
                    <a:pt x="181" y="205"/>
                    <a:pt x="181" y="205"/>
                    <a:pt x="181" y="205"/>
                  </a:cubicBezTo>
                  <a:cubicBezTo>
                    <a:pt x="177" y="196"/>
                    <a:pt x="177" y="196"/>
                    <a:pt x="177" y="196"/>
                  </a:cubicBezTo>
                  <a:cubicBezTo>
                    <a:pt x="176" y="195"/>
                    <a:pt x="176" y="195"/>
                    <a:pt x="176" y="195"/>
                  </a:cubicBezTo>
                  <a:cubicBezTo>
                    <a:pt x="176" y="194"/>
                    <a:pt x="176" y="194"/>
                    <a:pt x="176" y="194"/>
                  </a:cubicBezTo>
                  <a:cubicBezTo>
                    <a:pt x="175" y="191"/>
                    <a:pt x="175" y="191"/>
                    <a:pt x="175" y="191"/>
                  </a:cubicBezTo>
                  <a:cubicBezTo>
                    <a:pt x="175" y="189"/>
                    <a:pt x="175" y="189"/>
                    <a:pt x="175" y="189"/>
                  </a:cubicBezTo>
                  <a:cubicBezTo>
                    <a:pt x="175" y="187"/>
                    <a:pt x="175" y="187"/>
                    <a:pt x="175" y="187"/>
                  </a:cubicBezTo>
                  <a:cubicBezTo>
                    <a:pt x="183" y="165"/>
                    <a:pt x="183" y="165"/>
                    <a:pt x="183" y="165"/>
                  </a:cubicBezTo>
                  <a:cubicBezTo>
                    <a:pt x="183" y="162"/>
                    <a:pt x="185" y="158"/>
                    <a:pt x="191" y="156"/>
                  </a:cubicBezTo>
                  <a:cubicBezTo>
                    <a:pt x="207" y="150"/>
                    <a:pt x="207" y="150"/>
                    <a:pt x="207" y="150"/>
                  </a:cubicBezTo>
                  <a:cubicBezTo>
                    <a:pt x="208" y="150"/>
                    <a:pt x="208" y="150"/>
                    <a:pt x="208" y="150"/>
                  </a:cubicBezTo>
                  <a:cubicBezTo>
                    <a:pt x="209" y="149"/>
                    <a:pt x="209" y="149"/>
                    <a:pt x="209" y="149"/>
                  </a:cubicBezTo>
                  <a:cubicBezTo>
                    <a:pt x="209" y="149"/>
                    <a:pt x="210" y="149"/>
                    <a:pt x="211" y="149"/>
                  </a:cubicBezTo>
                  <a:cubicBezTo>
                    <a:pt x="214" y="149"/>
                    <a:pt x="217" y="151"/>
                    <a:pt x="218" y="151"/>
                  </a:cubicBezTo>
                  <a:cubicBezTo>
                    <a:pt x="221" y="153"/>
                    <a:pt x="221" y="153"/>
                    <a:pt x="221" y="153"/>
                  </a:cubicBezTo>
                  <a:cubicBezTo>
                    <a:pt x="222" y="156"/>
                    <a:pt x="222" y="156"/>
                    <a:pt x="222" y="156"/>
                  </a:cubicBezTo>
                  <a:cubicBezTo>
                    <a:pt x="224" y="167"/>
                    <a:pt x="224" y="167"/>
                    <a:pt x="224" y="167"/>
                  </a:cubicBezTo>
                  <a:cubicBezTo>
                    <a:pt x="225" y="170"/>
                    <a:pt x="225" y="170"/>
                    <a:pt x="225" y="170"/>
                  </a:cubicBezTo>
                  <a:cubicBezTo>
                    <a:pt x="225" y="173"/>
                    <a:pt x="225" y="173"/>
                    <a:pt x="225" y="173"/>
                  </a:cubicBezTo>
                  <a:cubicBezTo>
                    <a:pt x="227" y="172"/>
                    <a:pt x="228" y="171"/>
                    <a:pt x="228" y="171"/>
                  </a:cubicBezTo>
                  <a:cubicBezTo>
                    <a:pt x="239" y="169"/>
                    <a:pt x="239" y="169"/>
                    <a:pt x="239" y="169"/>
                  </a:cubicBezTo>
                  <a:cubicBezTo>
                    <a:pt x="240" y="169"/>
                    <a:pt x="240" y="169"/>
                    <a:pt x="241" y="169"/>
                  </a:cubicBezTo>
                  <a:cubicBezTo>
                    <a:pt x="246" y="169"/>
                    <a:pt x="250" y="172"/>
                    <a:pt x="250" y="176"/>
                  </a:cubicBezTo>
                  <a:cubicBezTo>
                    <a:pt x="251" y="178"/>
                    <a:pt x="251" y="178"/>
                    <a:pt x="251" y="178"/>
                  </a:cubicBezTo>
                  <a:cubicBezTo>
                    <a:pt x="251" y="178"/>
                    <a:pt x="251" y="178"/>
                    <a:pt x="251" y="178"/>
                  </a:cubicBezTo>
                  <a:cubicBezTo>
                    <a:pt x="251" y="179"/>
                    <a:pt x="251" y="179"/>
                    <a:pt x="251" y="179"/>
                  </a:cubicBezTo>
                  <a:cubicBezTo>
                    <a:pt x="253" y="196"/>
                    <a:pt x="253" y="196"/>
                    <a:pt x="253" y="196"/>
                  </a:cubicBezTo>
                  <a:cubicBezTo>
                    <a:pt x="254" y="199"/>
                    <a:pt x="254" y="199"/>
                    <a:pt x="254" y="199"/>
                  </a:cubicBezTo>
                  <a:cubicBezTo>
                    <a:pt x="252" y="201"/>
                    <a:pt x="252" y="201"/>
                    <a:pt x="252" y="201"/>
                  </a:cubicBezTo>
                  <a:cubicBezTo>
                    <a:pt x="251" y="203"/>
                    <a:pt x="251" y="203"/>
                    <a:pt x="251" y="203"/>
                  </a:cubicBezTo>
                  <a:cubicBezTo>
                    <a:pt x="250" y="204"/>
                    <a:pt x="250" y="204"/>
                    <a:pt x="250" y="204"/>
                  </a:cubicBezTo>
                  <a:cubicBezTo>
                    <a:pt x="250" y="205"/>
                    <a:pt x="250" y="205"/>
                    <a:pt x="250" y="205"/>
                  </a:cubicBezTo>
                  <a:cubicBezTo>
                    <a:pt x="232" y="221"/>
                    <a:pt x="232" y="221"/>
                    <a:pt x="232" y="221"/>
                  </a:cubicBezTo>
                  <a:cubicBezTo>
                    <a:pt x="230" y="225"/>
                    <a:pt x="226" y="226"/>
                    <a:pt x="225" y="226"/>
                  </a:cubicBezTo>
                  <a:cubicBezTo>
                    <a:pt x="224" y="226"/>
                    <a:pt x="224" y="226"/>
                    <a:pt x="224" y="226"/>
                  </a:cubicBezTo>
                  <a:cubicBezTo>
                    <a:pt x="222" y="226"/>
                    <a:pt x="222" y="226"/>
                    <a:pt x="222" y="226"/>
                  </a:cubicBezTo>
                  <a:cubicBezTo>
                    <a:pt x="220" y="226"/>
                    <a:pt x="220" y="226"/>
                    <a:pt x="220" y="226"/>
                  </a:cubicBezTo>
                  <a:cubicBezTo>
                    <a:pt x="240" y="292"/>
                    <a:pt x="240" y="292"/>
                    <a:pt x="240" y="292"/>
                  </a:cubicBezTo>
                  <a:cubicBezTo>
                    <a:pt x="287" y="292"/>
                    <a:pt x="287" y="292"/>
                    <a:pt x="287" y="292"/>
                  </a:cubicBezTo>
                  <a:lnTo>
                    <a:pt x="255" y="184"/>
                  </a:lnTo>
                  <a:close/>
                  <a:moveTo>
                    <a:pt x="188" y="263"/>
                  </a:moveTo>
                  <a:cubicBezTo>
                    <a:pt x="193" y="269"/>
                    <a:pt x="193" y="269"/>
                    <a:pt x="193" y="269"/>
                  </a:cubicBezTo>
                  <a:cubicBezTo>
                    <a:pt x="194" y="270"/>
                    <a:pt x="194" y="270"/>
                    <a:pt x="194" y="270"/>
                  </a:cubicBezTo>
                  <a:cubicBezTo>
                    <a:pt x="194" y="272"/>
                    <a:pt x="194" y="272"/>
                    <a:pt x="194" y="272"/>
                  </a:cubicBezTo>
                  <a:cubicBezTo>
                    <a:pt x="195" y="275"/>
                    <a:pt x="195" y="275"/>
                    <a:pt x="195" y="275"/>
                  </a:cubicBezTo>
                  <a:cubicBezTo>
                    <a:pt x="195" y="277"/>
                    <a:pt x="195" y="277"/>
                    <a:pt x="195" y="277"/>
                  </a:cubicBezTo>
                  <a:cubicBezTo>
                    <a:pt x="196" y="279"/>
                    <a:pt x="196" y="279"/>
                    <a:pt x="196" y="279"/>
                  </a:cubicBezTo>
                  <a:cubicBezTo>
                    <a:pt x="195" y="281"/>
                    <a:pt x="195" y="281"/>
                    <a:pt x="195" y="281"/>
                  </a:cubicBezTo>
                  <a:cubicBezTo>
                    <a:pt x="191" y="292"/>
                    <a:pt x="191" y="292"/>
                    <a:pt x="191" y="292"/>
                  </a:cubicBezTo>
                  <a:cubicBezTo>
                    <a:pt x="225" y="292"/>
                    <a:pt x="225" y="292"/>
                    <a:pt x="225" y="292"/>
                  </a:cubicBezTo>
                  <a:cubicBezTo>
                    <a:pt x="208" y="233"/>
                    <a:pt x="208" y="233"/>
                    <a:pt x="208" y="233"/>
                  </a:cubicBezTo>
                  <a:lnTo>
                    <a:pt x="188" y="263"/>
                  </a:lnTo>
                  <a:close/>
                </a:path>
              </a:pathLst>
            </a:custGeom>
            <a:grpFill/>
            <a:ln>
              <a:noFill/>
            </a:ln>
            <a:extLst/>
          </p:spPr>
          <p:txBody>
            <a:bodyPr vert="horz" wrap="square" lIns="91427" tIns="45713" rIns="91427" bIns="45713" numCol="1" anchor="t" anchorCtr="0" compatLnSpc="1">
              <a:prstTxWarp prst="textNoShape">
                <a:avLst/>
              </a:prstTxWarp>
            </a:bodyPr>
            <a:lstStyle/>
            <a:p>
              <a:pPr algn="ctr" defTabSz="914225"/>
              <a:endParaRPr lang="en-US">
                <a:solidFill>
                  <a:srgbClr val="505050"/>
                </a:solidFill>
              </a:endParaRPr>
            </a:p>
          </p:txBody>
        </p:sp>
      </p:grpSp>
      <p:grpSp>
        <p:nvGrpSpPr>
          <p:cNvPr id="66" name="Group 65"/>
          <p:cNvGrpSpPr/>
          <p:nvPr/>
        </p:nvGrpSpPr>
        <p:grpSpPr>
          <a:xfrm>
            <a:off x="3280900" y="3226788"/>
            <a:ext cx="5508645" cy="845808"/>
            <a:chOff x="3533313" y="3141063"/>
            <a:chExt cx="5508645" cy="845808"/>
          </a:xfrm>
          <a:solidFill>
            <a:srgbClr val="F2C811"/>
          </a:solidFill>
        </p:grpSpPr>
        <p:sp>
          <p:nvSpPr>
            <p:cNvPr id="67" name="Title 1"/>
            <p:cNvSpPr txBox="1">
              <a:spLocks/>
            </p:cNvSpPr>
            <p:nvPr/>
          </p:nvSpPr>
          <p:spPr>
            <a:xfrm>
              <a:off x="3533313" y="3141063"/>
              <a:ext cx="2444985" cy="845808"/>
            </a:xfrm>
            <a:prstGeom prst="rect">
              <a:avLst/>
            </a:prstGeom>
            <a:grpFill/>
          </p:spPr>
          <p:txBody>
            <a:bodyPr vert="horz" wrap="square" lIns="143407" tIns="89630" rIns="143407" bIns="89630"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spcBef>
                  <a:spcPct val="20000"/>
                </a:spcBef>
                <a:buSzPct val="90000"/>
              </a:pPr>
              <a:r>
                <a:rPr sz="2400" dirty="0">
                  <a:solidFill>
                    <a:schemeClr val="tx1"/>
                  </a:solidFill>
                  <a:latin typeface="Segoe UI Semibold" panose="020B0702040204020203" pitchFamily="34" charset="0"/>
                  <a:cs typeface="Segoe UI Semibold" panose="020B0702040204020203" pitchFamily="34" charset="0"/>
                </a:rPr>
                <a:t>2</a:t>
              </a:r>
              <a:r>
                <a:rPr sz="2400" baseline="30000" dirty="0">
                  <a:solidFill>
                    <a:schemeClr val="tx1"/>
                  </a:solidFill>
                  <a:latin typeface="Segoe UI Semibold" panose="020B0702040204020203" pitchFamily="34" charset="0"/>
                  <a:cs typeface="Segoe UI Semibold" panose="020B0702040204020203" pitchFamily="34" charset="0"/>
                </a:rPr>
                <a:t>nd</a:t>
              </a:r>
              <a:r>
                <a:rPr sz="2400" dirty="0">
                  <a:solidFill>
                    <a:schemeClr val="tx1"/>
                  </a:solidFill>
                  <a:latin typeface="Segoe UI Semibold" panose="020B0702040204020203" pitchFamily="34" charset="0"/>
                  <a:cs typeface="Segoe UI Semibold" panose="020B0702040204020203" pitchFamily="34" charset="0"/>
                </a:rPr>
                <a:t> wave</a:t>
              </a:r>
              <a:br>
                <a:rPr sz="2400" dirty="0">
                  <a:solidFill>
                    <a:schemeClr val="tx1"/>
                  </a:solidFill>
                  <a:latin typeface="Segoe UI Semibold" panose="020B0702040204020203" pitchFamily="34" charset="0"/>
                  <a:cs typeface="Segoe UI Semibold" panose="020B0702040204020203" pitchFamily="34" charset="0"/>
                </a:rPr>
              </a:br>
              <a:r>
                <a:rPr lang="en-US" sz="2400" spc="0" dirty="0">
                  <a:solidFill>
                    <a:schemeClr val="tx1"/>
                  </a:solidFill>
                  <a:latin typeface="+mn-lt"/>
                  <a:cs typeface="+mn-cs"/>
                </a:rPr>
                <a:t>Self-service BI</a:t>
              </a:r>
            </a:p>
          </p:txBody>
        </p:sp>
        <p:cxnSp>
          <p:nvCxnSpPr>
            <p:cNvPr id="68" name="Straight Connector 67"/>
            <p:cNvCxnSpPr/>
            <p:nvPr/>
          </p:nvCxnSpPr>
          <p:spPr>
            <a:xfrm>
              <a:off x="3533314" y="3896341"/>
              <a:ext cx="5508644" cy="58485"/>
            </a:xfrm>
            <a:prstGeom prst="line">
              <a:avLst/>
            </a:prstGeom>
            <a:grpFill/>
            <a:ln w="3175">
              <a:solidFill>
                <a:srgbClr val="EDC30D"/>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69" name="Group 68"/>
          <p:cNvGrpSpPr/>
          <p:nvPr/>
        </p:nvGrpSpPr>
        <p:grpSpPr>
          <a:xfrm>
            <a:off x="1521297" y="5081481"/>
            <a:ext cx="7268248" cy="845808"/>
            <a:chOff x="2026122" y="4995756"/>
            <a:chExt cx="7268248" cy="845808"/>
          </a:xfrm>
        </p:grpSpPr>
        <p:sp>
          <p:nvSpPr>
            <p:cNvPr id="70" name="Title 1"/>
            <p:cNvSpPr txBox="1">
              <a:spLocks/>
            </p:cNvSpPr>
            <p:nvPr/>
          </p:nvSpPr>
          <p:spPr>
            <a:xfrm>
              <a:off x="2026122" y="4995756"/>
              <a:ext cx="2081873" cy="845808"/>
            </a:xfrm>
            <a:prstGeom prst="rect">
              <a:avLst/>
            </a:prstGeom>
            <a:solidFill>
              <a:srgbClr val="F2C811"/>
            </a:solidFill>
          </p:spPr>
          <p:txBody>
            <a:bodyPr vert="horz" wrap="square" lIns="143407" tIns="89630" rIns="143407" bIns="89630"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spcBef>
                  <a:spcPct val="20000"/>
                </a:spcBef>
                <a:buSzPct val="90000"/>
              </a:pPr>
              <a:r>
                <a:rPr lang="en-US" sz="2400" dirty="0">
                  <a:solidFill>
                    <a:schemeClr val="tx1"/>
                  </a:solidFill>
                  <a:latin typeface="Segoe UI Semibold" panose="020B0702040204020203" pitchFamily="34" charset="0"/>
                  <a:cs typeface="Segoe UI Semibold" panose="020B0702040204020203" pitchFamily="34" charset="0"/>
                </a:rPr>
                <a:t>1st wave</a:t>
              </a:r>
              <a:br>
                <a:rPr sz="2400" dirty="0">
                  <a:solidFill>
                    <a:schemeClr val="tx1"/>
                  </a:solidFill>
                  <a:latin typeface="Segoe UI Semibold" panose="020B0702040204020203" pitchFamily="34" charset="0"/>
                  <a:cs typeface="Segoe UI Semibold" panose="020B0702040204020203" pitchFamily="34" charset="0"/>
                </a:rPr>
              </a:br>
              <a:r>
                <a:rPr lang="en-US" sz="2400" spc="0" dirty="0">
                  <a:solidFill>
                    <a:schemeClr val="tx1"/>
                  </a:solidFill>
                  <a:latin typeface="+mn-lt"/>
                  <a:cs typeface="+mn-cs"/>
                </a:rPr>
                <a:t>Corporate BI</a:t>
              </a:r>
            </a:p>
          </p:txBody>
        </p:sp>
        <p:cxnSp>
          <p:nvCxnSpPr>
            <p:cNvPr id="71" name="Straight Connector 70"/>
            <p:cNvCxnSpPr/>
            <p:nvPr/>
          </p:nvCxnSpPr>
          <p:spPr>
            <a:xfrm>
              <a:off x="2026123" y="5743590"/>
              <a:ext cx="7268247" cy="97974"/>
            </a:xfrm>
            <a:prstGeom prst="line">
              <a:avLst/>
            </a:prstGeom>
            <a:ln w="3175">
              <a:solidFill>
                <a:srgbClr val="EDC30D"/>
              </a:solidFill>
              <a:headEnd type="none"/>
              <a:tailEnd type="none"/>
            </a:ln>
          </p:spPr>
          <p:style>
            <a:lnRef idx="1">
              <a:schemeClr val="accent1"/>
            </a:lnRef>
            <a:fillRef idx="0">
              <a:schemeClr val="accent1"/>
            </a:fillRef>
            <a:effectRef idx="0">
              <a:schemeClr val="accent1"/>
            </a:effectRef>
            <a:fontRef idx="minor">
              <a:schemeClr val="tx1"/>
            </a:fontRef>
          </p:style>
        </p:cxnSp>
      </p:grpSp>
      <p:grpSp>
        <p:nvGrpSpPr>
          <p:cNvPr id="72" name="Group 71"/>
          <p:cNvGrpSpPr/>
          <p:nvPr/>
        </p:nvGrpSpPr>
        <p:grpSpPr>
          <a:xfrm>
            <a:off x="5040505" y="1372095"/>
            <a:ext cx="3749040" cy="845808"/>
            <a:chOff x="5040505" y="1286370"/>
            <a:chExt cx="3749040" cy="845808"/>
          </a:xfrm>
          <a:solidFill>
            <a:srgbClr val="F2C811"/>
          </a:solidFill>
        </p:grpSpPr>
        <p:sp>
          <p:nvSpPr>
            <p:cNvPr id="73" name="Title 1"/>
            <p:cNvSpPr txBox="1">
              <a:spLocks/>
            </p:cNvSpPr>
            <p:nvPr/>
          </p:nvSpPr>
          <p:spPr>
            <a:xfrm>
              <a:off x="5040505" y="1286370"/>
              <a:ext cx="1920240" cy="845808"/>
            </a:xfrm>
            <a:prstGeom prst="rect">
              <a:avLst/>
            </a:prstGeom>
            <a:grpFill/>
          </p:spPr>
          <p:txBody>
            <a:bodyPr vert="horz" wrap="square" lIns="143407" tIns="89630" rIns="143407" bIns="89630" rtlCol="0" anchor="t">
              <a:spAutoFit/>
            </a:bodyPr>
            <a:lst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a:lstStyle>
            <a:p>
              <a:pPr defTabSz="914367">
                <a:spcBef>
                  <a:spcPct val="20000"/>
                </a:spcBef>
                <a:buSzPct val="90000"/>
              </a:pPr>
              <a:r>
                <a:rPr lang="en-US" sz="2400" dirty="0">
                  <a:solidFill>
                    <a:schemeClr val="tx1"/>
                  </a:solidFill>
                  <a:latin typeface="Segoe UI Semibold" panose="020B0702040204020203" pitchFamily="34" charset="0"/>
                  <a:cs typeface="Segoe UI Semibold" panose="020B0702040204020203" pitchFamily="34" charset="0"/>
                </a:rPr>
                <a:t>3rd wave</a:t>
              </a:r>
              <a:br>
                <a:rPr sz="2400" dirty="0">
                  <a:solidFill>
                    <a:schemeClr val="tx1"/>
                  </a:solidFill>
                  <a:latin typeface="Segoe UI Semibold" panose="020B0702040204020203" pitchFamily="34" charset="0"/>
                  <a:cs typeface="Segoe UI Semibold" panose="020B0702040204020203" pitchFamily="34" charset="0"/>
                </a:rPr>
              </a:br>
              <a:r>
                <a:rPr lang="en-US" sz="2400" spc="0" dirty="0">
                  <a:solidFill>
                    <a:schemeClr val="tx1"/>
                  </a:solidFill>
                  <a:latin typeface="+mn-lt"/>
                  <a:cs typeface="+mn-cs"/>
                </a:rPr>
                <a:t>End user BI</a:t>
              </a:r>
            </a:p>
          </p:txBody>
        </p:sp>
        <p:cxnSp>
          <p:nvCxnSpPr>
            <p:cNvPr id="74" name="Straight Connector 73"/>
            <p:cNvCxnSpPr/>
            <p:nvPr/>
          </p:nvCxnSpPr>
          <p:spPr>
            <a:xfrm>
              <a:off x="5040505" y="2046733"/>
              <a:ext cx="3749040" cy="0"/>
            </a:xfrm>
            <a:prstGeom prst="line">
              <a:avLst/>
            </a:prstGeom>
            <a:grpFill/>
            <a:ln w="3175">
              <a:solidFill>
                <a:srgbClr val="EDC30D"/>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44" name="TextBox 43"/>
          <p:cNvSpPr txBox="1"/>
          <p:nvPr/>
        </p:nvSpPr>
        <p:spPr>
          <a:xfrm>
            <a:off x="269508" y="236363"/>
            <a:ext cx="9885055" cy="815608"/>
          </a:xfrm>
          <a:prstGeom prst="rect">
            <a:avLst/>
          </a:prstGeom>
          <a:noFill/>
        </p:spPr>
        <p:txBody>
          <a:bodyPr wrap="square" rtlCol="0">
            <a:spAutoFit/>
          </a:bodyPr>
          <a:lstStyle/>
          <a:p>
            <a:r>
              <a:rPr lang="en-IN" sz="4700" spc="-100" dirty="0">
                <a:ln w="3175">
                  <a:noFill/>
                </a:ln>
                <a:solidFill>
                  <a:schemeClr val="tx1">
                    <a:lumMod val="75000"/>
                    <a:lumOff val="25000"/>
                  </a:schemeClr>
                </a:solidFill>
                <a:latin typeface="Segoe UI Light"/>
                <a:cs typeface="Segoe UI" pitchFamily="34" charset="0"/>
              </a:rPr>
              <a:t>The Evolution of BI</a:t>
            </a:r>
          </a:p>
        </p:txBody>
      </p:sp>
    </p:spTree>
    <p:extLst>
      <p:ext uri="{BB962C8B-B14F-4D97-AF65-F5344CB8AC3E}">
        <p14:creationId xmlns:p14="http://schemas.microsoft.com/office/powerpoint/2010/main" val="2942581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down)">
                                      <p:cBhvr>
                                        <p:cTn id="11" dur="500"/>
                                        <p:tgtEl>
                                          <p:spTgt spid="62"/>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wipe(right)">
                                      <p:cBhvr>
                                        <p:cTn id="15" dur="500"/>
                                        <p:tgtEl>
                                          <p:spTgt spid="6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500"/>
                                        <p:tgtEl>
                                          <p:spTgt spid="36"/>
                                        </p:tgtEl>
                                      </p:cBhvr>
                                    </p:animEffect>
                                  </p:childTnLst>
                                </p:cTn>
                              </p:par>
                            </p:childTnLst>
                          </p:cTn>
                        </p:par>
                        <p:par>
                          <p:cTn id="25" fill="hold">
                            <p:stCondLst>
                              <p:cond delay="1000"/>
                            </p:stCondLst>
                            <p:childTnLst>
                              <p:par>
                                <p:cTn id="26" presetID="22" presetClass="entr" presetSubtype="2"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Effect transition="in" filter="wipe(right)">
                                      <p:cBhvr>
                                        <p:cTn id="28" dur="500"/>
                                        <p:tgtEl>
                                          <p:spTgt spid="6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wipe(down)">
                                      <p:cBhvr>
                                        <p:cTn id="37" dur="500"/>
                                        <p:tgtEl>
                                          <p:spTgt spid="2"/>
                                        </p:tgtEl>
                                      </p:cBhvr>
                                    </p:animEffect>
                                  </p:childTnLst>
                                </p:cTn>
                              </p:par>
                            </p:childTnLst>
                          </p:cTn>
                        </p:par>
                        <p:par>
                          <p:cTn id="38" fill="hold">
                            <p:stCondLst>
                              <p:cond delay="1000"/>
                            </p:stCondLst>
                            <p:childTnLst>
                              <p:par>
                                <p:cTn id="39" presetID="22" presetClass="entr" presetSubtype="2" fill="hold" nodeType="after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wipe(right)">
                                      <p:cBhvr>
                                        <p:cTn id="41"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4" grpId="0" animBg="1"/>
      <p:bldP spid="2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10611678" cy="837089"/>
          </a:xfrm>
        </p:spPr>
        <p:txBody>
          <a:bodyPr>
            <a:normAutofit/>
          </a:bodyPr>
          <a:lstStyle/>
          <a:p>
            <a:r>
              <a:rPr lang="en-US" dirty="0"/>
              <a:t>Approaches to Data Prep: </a:t>
            </a:r>
          </a:p>
        </p:txBody>
      </p:sp>
      <p:graphicFrame>
        <p:nvGraphicFramePr>
          <p:cNvPr id="6" name="Diagram 5">
            <a:extLst>
              <a:ext uri="{FF2B5EF4-FFF2-40B4-BE49-F238E27FC236}">
                <a16:creationId xmlns:a16="http://schemas.microsoft.com/office/drawing/2014/main" id="{F3502E0E-FD95-4F2D-A299-ABC1D97453BD}"/>
              </a:ext>
            </a:extLst>
          </p:cNvPr>
          <p:cNvGraphicFramePr/>
          <p:nvPr>
            <p:extLst>
              <p:ext uri="{D42A27DB-BD31-4B8C-83A1-F6EECF244321}">
                <p14:modId xmlns:p14="http://schemas.microsoft.com/office/powerpoint/2010/main" val="585593238"/>
              </p:ext>
            </p:extLst>
          </p:nvPr>
        </p:nvGraphicFramePr>
        <p:xfrm>
          <a:off x="1524000" y="1588655"/>
          <a:ext cx="9143999" cy="4795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24689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graphicEl>
                                              <a:dgm id="{CA0AD9E2-7BFC-423C-A654-AED94D34E29F}"/>
                                            </p:graphicEl>
                                          </p:spTgt>
                                        </p:tgtEl>
                                        <p:attrNameLst>
                                          <p:attrName>style.visibility</p:attrName>
                                        </p:attrNameLst>
                                      </p:cBhvr>
                                      <p:to>
                                        <p:strVal val="visible"/>
                                      </p:to>
                                    </p:set>
                                    <p:animEffect transition="in" filter="fade">
                                      <p:cBhvr>
                                        <p:cTn id="7" dur="500"/>
                                        <p:tgtEl>
                                          <p:spTgt spid="6">
                                            <p:graphicEl>
                                              <a:dgm id="{CA0AD9E2-7BFC-423C-A654-AED94D34E29F}"/>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graphicEl>
                                              <a:dgm id="{51DD49D5-DD38-4D7A-8CE9-3880AB0B5FB4}"/>
                                            </p:graphicEl>
                                          </p:spTgt>
                                        </p:tgtEl>
                                        <p:attrNameLst>
                                          <p:attrName>style.visibility</p:attrName>
                                        </p:attrNameLst>
                                      </p:cBhvr>
                                      <p:to>
                                        <p:strVal val="visible"/>
                                      </p:to>
                                    </p:set>
                                    <p:animEffect transition="in" filter="fade">
                                      <p:cBhvr>
                                        <p:cTn id="12" dur="500"/>
                                        <p:tgtEl>
                                          <p:spTgt spid="6">
                                            <p:graphicEl>
                                              <a:dgm id="{51DD49D5-DD38-4D7A-8CE9-3880AB0B5FB4}"/>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graphicEl>
                                              <a:dgm id="{A2175F81-A625-4DE4-89EB-AA69673D463A}"/>
                                            </p:graphicEl>
                                          </p:spTgt>
                                        </p:tgtEl>
                                        <p:attrNameLst>
                                          <p:attrName>style.visibility</p:attrName>
                                        </p:attrNameLst>
                                      </p:cBhvr>
                                      <p:to>
                                        <p:strVal val="visible"/>
                                      </p:to>
                                    </p:set>
                                    <p:animEffect transition="in" filter="fade">
                                      <p:cBhvr>
                                        <p:cTn id="15" dur="500"/>
                                        <p:tgtEl>
                                          <p:spTgt spid="6">
                                            <p:graphicEl>
                                              <a:dgm id="{A2175F81-A625-4DE4-89EB-AA69673D463A}"/>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graphicEl>
                                              <a:dgm id="{A9CEAA0B-FCA2-4D73-A9FD-F472422D1270}"/>
                                            </p:graphicEl>
                                          </p:spTgt>
                                        </p:tgtEl>
                                        <p:attrNameLst>
                                          <p:attrName>style.visibility</p:attrName>
                                        </p:attrNameLst>
                                      </p:cBhvr>
                                      <p:to>
                                        <p:strVal val="visible"/>
                                      </p:to>
                                    </p:set>
                                    <p:animEffect transition="in" filter="fade">
                                      <p:cBhvr>
                                        <p:cTn id="20" dur="500"/>
                                        <p:tgtEl>
                                          <p:spTgt spid="6">
                                            <p:graphicEl>
                                              <a:dgm id="{A9CEAA0B-FCA2-4D73-A9FD-F472422D1270}"/>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6">
                                            <p:graphicEl>
                                              <a:dgm id="{EEE26EF3-3D13-48C9-A54D-8ADE421B4B27}"/>
                                            </p:graphicEl>
                                          </p:spTgt>
                                        </p:tgtEl>
                                        <p:attrNameLst>
                                          <p:attrName>style.visibility</p:attrName>
                                        </p:attrNameLst>
                                      </p:cBhvr>
                                      <p:to>
                                        <p:strVal val="visible"/>
                                      </p:to>
                                    </p:set>
                                    <p:animEffect transition="in" filter="fade">
                                      <p:cBhvr>
                                        <p:cTn id="23" dur="500"/>
                                        <p:tgtEl>
                                          <p:spTgt spid="6">
                                            <p:graphicEl>
                                              <a:dgm id="{EEE26EF3-3D13-48C9-A54D-8ADE421B4B27}"/>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6">
                                            <p:graphicEl>
                                              <a:dgm id="{C94FBD1A-FE2F-4628-8BC4-C5FFBA05B9E0}"/>
                                            </p:graphicEl>
                                          </p:spTgt>
                                        </p:tgtEl>
                                        <p:attrNameLst>
                                          <p:attrName>style.visibility</p:attrName>
                                        </p:attrNameLst>
                                      </p:cBhvr>
                                      <p:to>
                                        <p:strVal val="visible"/>
                                      </p:to>
                                    </p:set>
                                    <p:animEffect transition="in" filter="fade">
                                      <p:cBhvr>
                                        <p:cTn id="28" dur="500"/>
                                        <p:tgtEl>
                                          <p:spTgt spid="6">
                                            <p:graphicEl>
                                              <a:dgm id="{C94FBD1A-FE2F-4628-8BC4-C5FFBA05B9E0}"/>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6">
                                            <p:graphicEl>
                                              <a:dgm id="{4E4D4470-D5F9-49F4-B86A-5D18B6C472B4}"/>
                                            </p:graphicEl>
                                          </p:spTgt>
                                        </p:tgtEl>
                                        <p:attrNameLst>
                                          <p:attrName>style.visibility</p:attrName>
                                        </p:attrNameLst>
                                      </p:cBhvr>
                                      <p:to>
                                        <p:strVal val="visible"/>
                                      </p:to>
                                    </p:set>
                                    <p:animEffect transition="in" filter="fade">
                                      <p:cBhvr>
                                        <p:cTn id="31" dur="500"/>
                                        <p:tgtEl>
                                          <p:spTgt spid="6">
                                            <p:graphicEl>
                                              <a:dgm id="{4E4D4470-D5F9-49F4-B86A-5D18B6C472B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6">
                                            <p:graphicEl>
                                              <a:dgm id="{FD96B93B-DC70-4E1D-B267-8145F5898531}"/>
                                            </p:graphicEl>
                                          </p:spTgt>
                                        </p:tgtEl>
                                        <p:attrNameLst>
                                          <p:attrName>style.visibility</p:attrName>
                                        </p:attrNameLst>
                                      </p:cBhvr>
                                      <p:to>
                                        <p:strVal val="visible"/>
                                      </p:to>
                                    </p:set>
                                    <p:animEffect transition="in" filter="fade">
                                      <p:cBhvr>
                                        <p:cTn id="36" dur="500"/>
                                        <p:tgtEl>
                                          <p:spTgt spid="6">
                                            <p:graphicEl>
                                              <a:dgm id="{FD96B93B-DC70-4E1D-B267-8145F5898531}"/>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graphicEl>
                                              <a:dgm id="{E5805DE1-9B2F-433D-9FA1-CAC1527EBF9F}"/>
                                            </p:graphicEl>
                                          </p:spTgt>
                                        </p:tgtEl>
                                        <p:attrNameLst>
                                          <p:attrName>style.visibility</p:attrName>
                                        </p:attrNameLst>
                                      </p:cBhvr>
                                      <p:to>
                                        <p:strVal val="visible"/>
                                      </p:to>
                                    </p:set>
                                    <p:animEffect transition="in" filter="fade">
                                      <p:cBhvr>
                                        <p:cTn id="39" dur="500"/>
                                        <p:tgtEl>
                                          <p:spTgt spid="6">
                                            <p:graphicEl>
                                              <a:dgm id="{E5805DE1-9B2F-433D-9FA1-CAC1527EBF9F}"/>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6">
                                            <p:graphicEl>
                                              <a:dgm id="{F45A816D-137F-4C4E-80BB-CB9C334E8647}"/>
                                            </p:graphicEl>
                                          </p:spTgt>
                                        </p:tgtEl>
                                        <p:attrNameLst>
                                          <p:attrName>style.visibility</p:attrName>
                                        </p:attrNameLst>
                                      </p:cBhvr>
                                      <p:to>
                                        <p:strVal val="visible"/>
                                      </p:to>
                                    </p:set>
                                    <p:animEffect transition="in" filter="fade">
                                      <p:cBhvr>
                                        <p:cTn id="44" dur="500"/>
                                        <p:tgtEl>
                                          <p:spTgt spid="6">
                                            <p:graphicEl>
                                              <a:dgm id="{F45A816D-137F-4C4E-80BB-CB9C334E8647}"/>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6">
                                            <p:graphicEl>
                                              <a:dgm id="{2EDA652D-7472-4A2F-B2C9-7805B5E2B435}"/>
                                            </p:graphicEl>
                                          </p:spTgt>
                                        </p:tgtEl>
                                        <p:attrNameLst>
                                          <p:attrName>style.visibility</p:attrName>
                                        </p:attrNameLst>
                                      </p:cBhvr>
                                      <p:to>
                                        <p:strVal val="visible"/>
                                      </p:to>
                                    </p:set>
                                    <p:animEffect transition="in" filter="fade">
                                      <p:cBhvr>
                                        <p:cTn id="47" dur="500"/>
                                        <p:tgtEl>
                                          <p:spTgt spid="6">
                                            <p:graphicEl>
                                              <a:dgm id="{2EDA652D-7472-4A2F-B2C9-7805B5E2B435}"/>
                                            </p:graphic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6">
                                            <p:graphicEl>
                                              <a:dgm id="{839D8589-42DF-455F-AEBB-B3B46DF520E3}"/>
                                            </p:graphicEl>
                                          </p:spTgt>
                                        </p:tgtEl>
                                        <p:attrNameLst>
                                          <p:attrName>style.visibility</p:attrName>
                                        </p:attrNameLst>
                                      </p:cBhvr>
                                      <p:to>
                                        <p:strVal val="visible"/>
                                      </p:to>
                                    </p:set>
                                    <p:animEffect transition="in" filter="fade">
                                      <p:cBhvr>
                                        <p:cTn id="50" dur="500"/>
                                        <p:tgtEl>
                                          <p:spTgt spid="6">
                                            <p:graphicEl>
                                              <a:dgm id="{839D8589-42DF-455F-AEBB-B3B46DF520E3}"/>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2DD200-4E01-5742-B700-6A3F4A29F4E7}"/>
              </a:ext>
            </a:extLst>
          </p:cNvPr>
          <p:cNvSpPr>
            <a:spLocks noGrp="1"/>
          </p:cNvSpPr>
          <p:nvPr>
            <p:ph type="ctrTitle"/>
          </p:nvPr>
        </p:nvSpPr>
        <p:spPr>
          <a:xfrm>
            <a:off x="838200" y="628386"/>
            <a:ext cx="6215743" cy="837089"/>
          </a:xfrm>
        </p:spPr>
        <p:txBody>
          <a:bodyPr>
            <a:normAutofit fontScale="90000"/>
          </a:bodyPr>
          <a:lstStyle/>
          <a:p>
            <a:r>
              <a:rPr lang="en-US" dirty="0"/>
              <a:t>Deployment Approaches</a:t>
            </a:r>
          </a:p>
        </p:txBody>
      </p:sp>
      <p:graphicFrame>
        <p:nvGraphicFramePr>
          <p:cNvPr id="6" name="Table 5">
            <a:extLst>
              <a:ext uri="{FF2B5EF4-FFF2-40B4-BE49-F238E27FC236}">
                <a16:creationId xmlns:a16="http://schemas.microsoft.com/office/drawing/2014/main" id="{B6839543-C81B-432A-9435-2BE993260125}"/>
              </a:ext>
            </a:extLst>
          </p:cNvPr>
          <p:cNvGraphicFramePr>
            <a:graphicFrameLocks noGrp="1"/>
          </p:cNvGraphicFramePr>
          <p:nvPr>
            <p:extLst>
              <p:ext uri="{D42A27DB-BD31-4B8C-83A1-F6EECF244321}">
                <p14:modId xmlns:p14="http://schemas.microsoft.com/office/powerpoint/2010/main" val="787286370"/>
              </p:ext>
            </p:extLst>
          </p:nvPr>
        </p:nvGraphicFramePr>
        <p:xfrm>
          <a:off x="3223491" y="1465475"/>
          <a:ext cx="5745018" cy="5044440"/>
        </p:xfrm>
        <a:graphic>
          <a:graphicData uri="http://schemas.openxmlformats.org/drawingml/2006/table">
            <a:tbl>
              <a:tblPr firstRow="1" firstCol="1" bandRow="1">
                <a:tableStyleId>{3B4B98B0-60AC-42C2-AFA5-B58CD77FA1E5}</a:tableStyleId>
              </a:tblPr>
              <a:tblGrid>
                <a:gridCol w="1921247">
                  <a:extLst>
                    <a:ext uri="{9D8B030D-6E8A-4147-A177-3AD203B41FA5}">
                      <a16:colId xmlns:a16="http://schemas.microsoft.com/office/drawing/2014/main" val="1360156954"/>
                    </a:ext>
                  </a:extLst>
                </a:gridCol>
                <a:gridCol w="1944290">
                  <a:extLst>
                    <a:ext uri="{9D8B030D-6E8A-4147-A177-3AD203B41FA5}">
                      <a16:colId xmlns:a16="http://schemas.microsoft.com/office/drawing/2014/main" val="1324703895"/>
                    </a:ext>
                  </a:extLst>
                </a:gridCol>
                <a:gridCol w="1879481">
                  <a:extLst>
                    <a:ext uri="{9D8B030D-6E8A-4147-A177-3AD203B41FA5}">
                      <a16:colId xmlns:a16="http://schemas.microsoft.com/office/drawing/2014/main" val="2153170543"/>
                    </a:ext>
                  </a:extLst>
                </a:gridCol>
              </a:tblGrid>
              <a:tr h="984286">
                <a:tc>
                  <a:txBody>
                    <a:bodyPr/>
                    <a:lstStyle/>
                    <a:p>
                      <a:pPr marL="0" marR="0" algn="ctr">
                        <a:spcBef>
                          <a:spcPts val="0"/>
                        </a:spcBef>
                        <a:spcAft>
                          <a:spcPts val="0"/>
                        </a:spcAft>
                      </a:pPr>
                      <a:r>
                        <a:rPr lang="en-US" sz="1200" dirty="0">
                          <a:effectLst/>
                        </a:rPr>
                        <a:t>Business-Led </a:t>
                      </a:r>
                      <a:endParaRPr lang="en-US" sz="1100" dirty="0">
                        <a:effectLst/>
                      </a:endParaRPr>
                    </a:p>
                    <a:p>
                      <a:pPr marL="0" marR="0" algn="ctr">
                        <a:spcBef>
                          <a:spcPts val="0"/>
                        </a:spcBef>
                        <a:spcAft>
                          <a:spcPts val="0"/>
                        </a:spcAft>
                      </a:pPr>
                      <a:r>
                        <a:rPr lang="en-US" sz="1200" dirty="0">
                          <a:effectLst/>
                        </a:rPr>
                        <a:t>Self-Service BI</a:t>
                      </a:r>
                      <a:endParaRPr lang="en-US" sz="1100" dirty="0">
                        <a:effectLst/>
                      </a:endParaRPr>
                    </a:p>
                    <a:p>
                      <a:pPr marL="0" marR="0" algn="ctr">
                        <a:spcBef>
                          <a:spcPts val="0"/>
                        </a:spcBef>
                        <a:spcAft>
                          <a:spcPts val="0"/>
                        </a:spcAft>
                      </a:pPr>
                      <a:endParaRPr lang="en-US" sz="1100" dirty="0">
                        <a:effectLst/>
                      </a:endParaRPr>
                    </a:p>
                    <a:p>
                      <a:pPr marL="0" marR="0" algn="ctr">
                        <a:spcBef>
                          <a:spcPts val="0"/>
                        </a:spcBef>
                        <a:spcAft>
                          <a:spcPts val="0"/>
                        </a:spcAft>
                      </a:pPr>
                      <a:endParaRPr lang="en-US" sz="1100" dirty="0">
                        <a:effectLst/>
                      </a:endParaRPr>
                    </a:p>
                    <a:p>
                      <a:pPr marL="0" marR="0" algn="ctr">
                        <a:spcBef>
                          <a:spcPts val="0"/>
                        </a:spcBef>
                        <a:spcAft>
                          <a:spcPts val="0"/>
                        </a:spcAft>
                      </a:pPr>
                      <a:endParaRPr lang="en-US" sz="1100" dirty="0">
                        <a:effectLst/>
                      </a:endParaRPr>
                    </a:p>
                    <a:p>
                      <a:pPr marL="0" marR="0" algn="ctr">
                        <a:spcBef>
                          <a:spcPts val="0"/>
                        </a:spcBef>
                        <a:spcAft>
                          <a:spcPts val="0"/>
                        </a:spcAft>
                      </a:pPr>
                      <a:r>
                        <a:rPr lang="en-US" sz="1100" dirty="0">
                          <a:effectLst/>
                        </a:rPr>
                        <a:t> </a:t>
                      </a:r>
                    </a:p>
                    <a:p>
                      <a:pPr marL="0" marR="0" algn="ctr">
                        <a:spcBef>
                          <a:spcPts val="0"/>
                        </a:spcBef>
                        <a:spcAft>
                          <a:spcPts val="0"/>
                        </a:spcAft>
                      </a:pPr>
                      <a:r>
                        <a:rPr lang="en-US" sz="1100" dirty="0">
                          <a:effectLst/>
                        </a:rPr>
                        <a:t>Bottom-Up Approach</a:t>
                      </a:r>
                    </a:p>
                  </a:txBody>
                  <a:tcPr marL="35956" marR="35956" marT="0" marB="0"/>
                </a:tc>
                <a:tc>
                  <a:txBody>
                    <a:bodyPr/>
                    <a:lstStyle/>
                    <a:p>
                      <a:pPr marL="0" marR="0" algn="ctr">
                        <a:spcBef>
                          <a:spcPts val="0"/>
                        </a:spcBef>
                        <a:spcAft>
                          <a:spcPts val="0"/>
                        </a:spcAft>
                      </a:pPr>
                      <a:r>
                        <a:rPr lang="en-US" sz="1200" dirty="0">
                          <a:effectLst/>
                        </a:rPr>
                        <a:t> IT-Managed </a:t>
                      </a:r>
                      <a:endParaRPr lang="en-US" sz="1100" dirty="0">
                        <a:effectLst/>
                      </a:endParaRPr>
                    </a:p>
                    <a:p>
                      <a:pPr marL="0" marR="0" algn="ctr">
                        <a:spcBef>
                          <a:spcPts val="0"/>
                        </a:spcBef>
                        <a:spcAft>
                          <a:spcPts val="0"/>
                        </a:spcAft>
                      </a:pPr>
                      <a:r>
                        <a:rPr lang="en-US" sz="1200" dirty="0">
                          <a:effectLst/>
                        </a:rPr>
                        <a:t>Self-Service BI</a:t>
                      </a:r>
                      <a:endParaRPr lang="en-US" sz="1100" dirty="0">
                        <a:effectLst/>
                      </a:endParaRPr>
                    </a:p>
                    <a:p>
                      <a:pPr marL="0" marR="0" algn="ctr">
                        <a:spcBef>
                          <a:spcPts val="0"/>
                        </a:spcBef>
                        <a:spcAft>
                          <a:spcPts val="0"/>
                        </a:spcAft>
                      </a:pPr>
                      <a:r>
                        <a:rPr lang="en-US" sz="1100" dirty="0">
                          <a:effectLst/>
                        </a:rPr>
                        <a:t> </a:t>
                      </a:r>
                    </a:p>
                    <a:p>
                      <a:pPr marL="0" marR="0" algn="ctr">
                        <a:spcBef>
                          <a:spcPts val="0"/>
                        </a:spcBef>
                        <a:spcAft>
                          <a:spcPts val="0"/>
                        </a:spcAft>
                      </a:pPr>
                      <a:endParaRPr lang="en-US" sz="1100" dirty="0">
                        <a:effectLst/>
                      </a:endParaRPr>
                    </a:p>
                    <a:p>
                      <a:pPr marL="0" marR="0" algn="ctr">
                        <a:spcBef>
                          <a:spcPts val="0"/>
                        </a:spcBef>
                        <a:spcAft>
                          <a:spcPts val="0"/>
                        </a:spcAft>
                      </a:pPr>
                      <a:endParaRPr lang="en-US" sz="1100" dirty="0">
                        <a:effectLst/>
                      </a:endParaRPr>
                    </a:p>
                    <a:p>
                      <a:pPr marL="0" marR="0" algn="ctr">
                        <a:spcBef>
                          <a:spcPts val="0"/>
                        </a:spcBef>
                        <a:spcAft>
                          <a:spcPts val="0"/>
                        </a:spcAft>
                      </a:pPr>
                      <a:endParaRPr lang="en-US" sz="1100" dirty="0">
                        <a:effectLst/>
                      </a:endParaRPr>
                    </a:p>
                    <a:p>
                      <a:pPr marL="0" marR="0" algn="ctr">
                        <a:spcBef>
                          <a:spcPts val="0"/>
                        </a:spcBef>
                        <a:spcAft>
                          <a:spcPts val="0"/>
                        </a:spcAft>
                      </a:pPr>
                      <a:r>
                        <a:rPr lang="en-US" sz="1100" dirty="0">
                          <a:effectLst/>
                        </a:rPr>
                        <a:t>Blended Approach</a:t>
                      </a:r>
                    </a:p>
                  </a:txBody>
                  <a:tcPr marL="35956" marR="35956" marT="0" marB="0"/>
                </a:tc>
                <a:tc>
                  <a:txBody>
                    <a:bodyPr/>
                    <a:lstStyle/>
                    <a:p>
                      <a:pPr marL="0" marR="0" algn="ctr">
                        <a:spcBef>
                          <a:spcPts val="0"/>
                        </a:spcBef>
                        <a:spcAft>
                          <a:spcPts val="0"/>
                        </a:spcAft>
                      </a:pPr>
                      <a:r>
                        <a:rPr lang="en-US" sz="1200" dirty="0">
                          <a:effectLst/>
                        </a:rPr>
                        <a:t> Corporate BI</a:t>
                      </a:r>
                      <a:endParaRPr lang="en-US" sz="1100" dirty="0">
                        <a:effectLst/>
                      </a:endParaRPr>
                    </a:p>
                    <a:p>
                      <a:pPr marL="0" marR="0" algn="ctr">
                        <a:spcBef>
                          <a:spcPts val="0"/>
                        </a:spcBef>
                        <a:spcAft>
                          <a:spcPts val="0"/>
                        </a:spcAft>
                      </a:pPr>
                      <a:r>
                        <a:rPr lang="en-US" sz="1200" dirty="0">
                          <a:effectLst/>
                        </a:rPr>
                        <a:t> </a:t>
                      </a:r>
                      <a:endParaRPr lang="en-US" sz="1100" dirty="0">
                        <a:effectLst/>
                      </a:endParaRPr>
                    </a:p>
                    <a:p>
                      <a:pPr marL="0" marR="0" algn="ctr">
                        <a:spcBef>
                          <a:spcPts val="0"/>
                        </a:spcBef>
                        <a:spcAft>
                          <a:spcPts val="0"/>
                        </a:spcAft>
                      </a:pPr>
                      <a:r>
                        <a:rPr lang="en-US" sz="1100" dirty="0">
                          <a:effectLst/>
                        </a:rPr>
                        <a:t> </a:t>
                      </a:r>
                    </a:p>
                    <a:p>
                      <a:pPr marL="0" marR="0" algn="ctr">
                        <a:spcBef>
                          <a:spcPts val="0"/>
                        </a:spcBef>
                        <a:spcAft>
                          <a:spcPts val="0"/>
                        </a:spcAft>
                      </a:pPr>
                      <a:endParaRPr lang="en-US" sz="1100" dirty="0">
                        <a:effectLst/>
                      </a:endParaRPr>
                    </a:p>
                    <a:p>
                      <a:pPr marL="0" marR="0" algn="ctr">
                        <a:spcBef>
                          <a:spcPts val="0"/>
                        </a:spcBef>
                        <a:spcAft>
                          <a:spcPts val="0"/>
                        </a:spcAft>
                      </a:pPr>
                      <a:endParaRPr lang="en-US" sz="1100" dirty="0">
                        <a:effectLst/>
                      </a:endParaRPr>
                    </a:p>
                    <a:p>
                      <a:pPr marL="0" marR="0" algn="ctr">
                        <a:spcBef>
                          <a:spcPts val="0"/>
                        </a:spcBef>
                        <a:spcAft>
                          <a:spcPts val="0"/>
                        </a:spcAft>
                      </a:pPr>
                      <a:endParaRPr lang="en-US" sz="1100" dirty="0">
                        <a:effectLst/>
                      </a:endParaRPr>
                    </a:p>
                    <a:p>
                      <a:pPr marL="0" marR="0" algn="ctr">
                        <a:spcBef>
                          <a:spcPts val="0"/>
                        </a:spcBef>
                        <a:spcAft>
                          <a:spcPts val="0"/>
                        </a:spcAft>
                      </a:pPr>
                      <a:r>
                        <a:rPr lang="en-US" sz="1100" dirty="0">
                          <a:effectLst/>
                        </a:rPr>
                        <a:t>Top-Down Approach</a:t>
                      </a:r>
                    </a:p>
                  </a:txBody>
                  <a:tcPr marL="35956" marR="35956" marT="0" marB="0"/>
                </a:tc>
                <a:extLst>
                  <a:ext uri="{0D108BD9-81ED-4DB2-BD59-A6C34878D82A}">
                    <a16:rowId xmlns:a16="http://schemas.microsoft.com/office/drawing/2014/main" val="3380111264"/>
                  </a:ext>
                </a:extLst>
              </a:tr>
              <a:tr h="713878">
                <a:tc>
                  <a:txBody>
                    <a:bodyPr/>
                    <a:lstStyle/>
                    <a:p>
                      <a:pPr marL="0" marR="0" algn="ctr">
                        <a:spcBef>
                          <a:spcPts val="0"/>
                        </a:spcBef>
                        <a:spcAft>
                          <a:spcPts val="0"/>
                        </a:spcAft>
                      </a:pPr>
                      <a:endParaRPr lang="en-US" sz="1200" b="0" dirty="0">
                        <a:effectLst/>
                      </a:endParaRPr>
                    </a:p>
                    <a:p>
                      <a:pPr marL="0" marR="0" algn="ctr">
                        <a:spcBef>
                          <a:spcPts val="0"/>
                        </a:spcBef>
                        <a:spcAft>
                          <a:spcPts val="0"/>
                        </a:spcAft>
                      </a:pPr>
                      <a:r>
                        <a:rPr lang="en-US" sz="1200" b="0" dirty="0">
                          <a:effectLst/>
                        </a:rPr>
                        <a:t>Analysis using any type of data source; emphasis on data exploration and freedom to innovate</a:t>
                      </a:r>
                    </a:p>
                  </a:txBody>
                  <a:tcPr marL="35956" marR="35956"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A “managed” approach wherein reporting utilizes only predefined/governed data sources</a:t>
                      </a:r>
                    </a:p>
                  </a:txBody>
                  <a:tcPr marL="35956" marR="35956"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Utilization of reports and dashboards published by IT for business users to consume</a:t>
                      </a:r>
                    </a:p>
                    <a:p>
                      <a:pPr marL="0" marR="0" algn="ctr">
                        <a:spcBef>
                          <a:spcPts val="0"/>
                        </a:spcBef>
                        <a:spcAft>
                          <a:spcPts val="0"/>
                        </a:spcAft>
                      </a:pPr>
                      <a:r>
                        <a:rPr lang="en-US" sz="1200" dirty="0">
                          <a:effectLst/>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56" marR="35956" marT="0" marB="0"/>
                </a:tc>
                <a:extLst>
                  <a:ext uri="{0D108BD9-81ED-4DB2-BD59-A6C34878D82A}">
                    <a16:rowId xmlns:a16="http://schemas.microsoft.com/office/drawing/2014/main" val="643459872"/>
                  </a:ext>
                </a:extLst>
              </a:tr>
              <a:tr h="594898">
                <a:tc>
                  <a:txBody>
                    <a:bodyPr/>
                    <a:lstStyle/>
                    <a:p>
                      <a:pPr marL="0" marR="0" algn="ctr">
                        <a:spcBef>
                          <a:spcPts val="0"/>
                        </a:spcBef>
                        <a:spcAft>
                          <a:spcPts val="0"/>
                        </a:spcAft>
                      </a:pPr>
                      <a:r>
                        <a:rPr lang="en-US" sz="1200" b="0" dirty="0">
                          <a:effectLst/>
                        </a:rPr>
                        <a:t> </a:t>
                      </a:r>
                    </a:p>
                    <a:p>
                      <a:pPr marL="0" marR="0" algn="ctr">
                        <a:spcBef>
                          <a:spcPts val="0"/>
                        </a:spcBef>
                        <a:spcAft>
                          <a:spcPts val="0"/>
                        </a:spcAft>
                      </a:pPr>
                      <a:r>
                        <a:rPr lang="en-US" sz="1200" b="0" dirty="0">
                          <a:effectLst/>
                        </a:rPr>
                        <a:t>Ownership: </a:t>
                      </a:r>
                    </a:p>
                    <a:p>
                      <a:pPr marL="0" marR="0" algn="ctr">
                        <a:spcBef>
                          <a:spcPts val="0"/>
                        </a:spcBef>
                        <a:spcAft>
                          <a:spcPts val="0"/>
                        </a:spcAft>
                      </a:pPr>
                      <a:r>
                        <a:rPr lang="en-US" sz="1200" b="0" dirty="0">
                          <a:effectLst/>
                        </a:rPr>
                        <a:t>Business supports all elements of the solution</a:t>
                      </a:r>
                    </a:p>
                    <a:p>
                      <a:pPr marL="0" marR="0" algn="ctr">
                        <a:spcBef>
                          <a:spcPts val="0"/>
                        </a:spcBef>
                        <a:spcAft>
                          <a:spcPts val="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956" marR="35956"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Ownership: </a:t>
                      </a:r>
                    </a:p>
                    <a:p>
                      <a:pPr marL="0" marR="0" algn="ctr">
                        <a:spcBef>
                          <a:spcPts val="0"/>
                        </a:spcBef>
                        <a:spcAft>
                          <a:spcPts val="0"/>
                        </a:spcAft>
                      </a:pPr>
                      <a:r>
                        <a:rPr lang="en-US" sz="1200" dirty="0">
                          <a:effectLst/>
                        </a:rPr>
                        <a:t>IT: data + semantic layer</a:t>
                      </a:r>
                    </a:p>
                    <a:p>
                      <a:pPr marL="0" marR="0" algn="ctr">
                        <a:spcBef>
                          <a:spcPts val="0"/>
                        </a:spcBef>
                        <a:spcAft>
                          <a:spcPts val="0"/>
                        </a:spcAft>
                      </a:pPr>
                      <a:r>
                        <a:rPr lang="en-US" sz="1200" dirty="0">
                          <a:effectLst/>
                        </a:rPr>
                        <a:t>Business: reports</a:t>
                      </a:r>
                    </a:p>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56" marR="35956" marT="0" marB="0"/>
                </a:tc>
                <a:tc>
                  <a:txBody>
                    <a:bodyPr/>
                    <a:lstStyle/>
                    <a:p>
                      <a:pPr marL="0" marR="0" algn="ctr">
                        <a:spcBef>
                          <a:spcPts val="0"/>
                        </a:spcBef>
                        <a:spcAft>
                          <a:spcPts val="0"/>
                        </a:spcAft>
                      </a:pPr>
                      <a:endParaRPr lang="en-US" sz="1200" dirty="0">
                        <a:effectLst/>
                      </a:endParaRPr>
                    </a:p>
                    <a:p>
                      <a:pPr marL="0" marR="0" algn="ctr">
                        <a:spcBef>
                          <a:spcPts val="0"/>
                        </a:spcBef>
                        <a:spcAft>
                          <a:spcPts val="0"/>
                        </a:spcAft>
                      </a:pPr>
                      <a:r>
                        <a:rPr lang="en-US" sz="1200" dirty="0">
                          <a:effectLst/>
                        </a:rPr>
                        <a:t>Ownership:</a:t>
                      </a:r>
                    </a:p>
                    <a:p>
                      <a:pPr marL="0" marR="0" algn="ctr">
                        <a:spcBef>
                          <a:spcPts val="0"/>
                        </a:spcBef>
                        <a:spcAft>
                          <a:spcPts val="0"/>
                        </a:spcAft>
                      </a:pPr>
                      <a:r>
                        <a:rPr lang="en-US" sz="1200" dirty="0">
                          <a:effectLst/>
                        </a:rPr>
                        <a:t>IT supports all elements of the solution</a:t>
                      </a:r>
                    </a:p>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56" marR="35956" marT="0" marB="0"/>
                </a:tc>
                <a:extLst>
                  <a:ext uri="{0D108BD9-81ED-4DB2-BD59-A6C34878D82A}">
                    <a16:rowId xmlns:a16="http://schemas.microsoft.com/office/drawing/2014/main" val="948035866"/>
                  </a:ext>
                </a:extLst>
              </a:tr>
              <a:tr h="832858">
                <a:tc>
                  <a:txBody>
                    <a:bodyPr/>
                    <a:lstStyle/>
                    <a:p>
                      <a:pPr marL="0" marR="0" algn="ctr">
                        <a:spcBef>
                          <a:spcPts val="0"/>
                        </a:spcBef>
                        <a:spcAft>
                          <a:spcPts val="0"/>
                        </a:spcAft>
                      </a:pPr>
                      <a:r>
                        <a:rPr lang="en-US" sz="1200" b="0" dirty="0">
                          <a:effectLst/>
                        </a:rPr>
                        <a:t> </a:t>
                      </a:r>
                    </a:p>
                    <a:p>
                      <a:pPr marL="0" marR="0" algn="ctr">
                        <a:spcBef>
                          <a:spcPts val="0"/>
                        </a:spcBef>
                        <a:spcAft>
                          <a:spcPts val="0"/>
                        </a:spcAft>
                      </a:pPr>
                      <a:r>
                        <a:rPr lang="en-US" sz="1200" b="0" dirty="0">
                          <a:effectLst/>
                        </a:rPr>
                        <a:t>Scope of Power BI use by business users:</a:t>
                      </a:r>
                    </a:p>
                    <a:p>
                      <a:pPr marL="0" marR="0" algn="ctr">
                        <a:spcBef>
                          <a:spcPts val="0"/>
                        </a:spcBef>
                        <a:spcAft>
                          <a:spcPts val="0"/>
                        </a:spcAft>
                      </a:pPr>
                      <a:r>
                        <a:rPr lang="en-US" sz="1200" b="0" dirty="0">
                          <a:effectLst/>
                        </a:rPr>
                        <a:t>Data preparation, data modeling, report creation &amp; execution</a:t>
                      </a:r>
                    </a:p>
                  </a:txBody>
                  <a:tcPr marL="35956" marR="35956"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Scope of Power BI use by business users: </a:t>
                      </a:r>
                    </a:p>
                    <a:p>
                      <a:pPr marL="0" marR="0" algn="ctr">
                        <a:spcBef>
                          <a:spcPts val="0"/>
                        </a:spcBef>
                        <a:spcAft>
                          <a:spcPts val="0"/>
                        </a:spcAft>
                      </a:pPr>
                      <a:r>
                        <a:rPr lang="en-US" sz="1200" dirty="0">
                          <a:effectLst/>
                        </a:rPr>
                        <a:t>Creation of reports and dashboards</a:t>
                      </a:r>
                    </a:p>
                    <a:p>
                      <a:pPr marL="0" marR="0" algn="ctr">
                        <a:spcBef>
                          <a:spcPts val="0"/>
                        </a:spcBef>
                        <a:spcAft>
                          <a:spcPts val="0"/>
                        </a:spcAft>
                      </a:pPr>
                      <a:r>
                        <a:rPr lang="en-US" sz="1200" dirty="0">
                          <a:effectLst/>
                        </a:rPr>
                        <a:t> </a:t>
                      </a:r>
                    </a:p>
                  </a:txBody>
                  <a:tcPr marL="35956" marR="35956"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Scope of Power BI use by business users:</a:t>
                      </a:r>
                    </a:p>
                    <a:p>
                      <a:pPr marL="0" marR="0" algn="ctr">
                        <a:spcBef>
                          <a:spcPts val="0"/>
                        </a:spcBef>
                        <a:spcAft>
                          <a:spcPts val="0"/>
                        </a:spcAft>
                      </a:pPr>
                      <a:r>
                        <a:rPr lang="en-US" sz="1200" dirty="0">
                          <a:effectLst/>
                        </a:rPr>
                        <a:t>Execution of </a:t>
                      </a:r>
                    </a:p>
                    <a:p>
                      <a:pPr marL="0" marR="0" algn="ctr">
                        <a:spcBef>
                          <a:spcPts val="0"/>
                        </a:spcBef>
                        <a:spcAft>
                          <a:spcPts val="0"/>
                        </a:spcAft>
                      </a:pPr>
                      <a:r>
                        <a:rPr lang="en-US" sz="1200" dirty="0">
                          <a:effectLst/>
                        </a:rPr>
                        <a:t>published reports</a:t>
                      </a:r>
                    </a:p>
                    <a:p>
                      <a:pPr marL="0" marR="0" algn="ctr">
                        <a:spcBef>
                          <a:spcPts val="0"/>
                        </a:spcBef>
                        <a:spcAft>
                          <a:spcPts val="0"/>
                        </a:spcAft>
                      </a:pPr>
                      <a:r>
                        <a:rPr lang="en-US" sz="1200" dirty="0">
                          <a:effectLst/>
                        </a:rPr>
                        <a:t> </a:t>
                      </a:r>
                    </a:p>
                  </a:txBody>
                  <a:tcPr marL="35956" marR="35956" marT="0" marB="0"/>
                </a:tc>
                <a:extLst>
                  <a:ext uri="{0D108BD9-81ED-4DB2-BD59-A6C34878D82A}">
                    <a16:rowId xmlns:a16="http://schemas.microsoft.com/office/drawing/2014/main" val="2491678966"/>
                  </a:ext>
                </a:extLst>
              </a:tr>
              <a:tr h="715692">
                <a:tc>
                  <a:txBody>
                    <a:bodyPr/>
                    <a:lstStyle/>
                    <a:p>
                      <a:pPr marL="0" marR="0" algn="ctr">
                        <a:spcBef>
                          <a:spcPts val="0"/>
                        </a:spcBef>
                        <a:spcAft>
                          <a:spcPts val="0"/>
                        </a:spcAft>
                      </a:pPr>
                      <a:r>
                        <a:rPr lang="en-US" sz="1200" b="0" dirty="0">
                          <a:effectLst/>
                        </a:rPr>
                        <a:t> </a:t>
                      </a:r>
                    </a:p>
                    <a:p>
                      <a:pPr marL="0" marR="0" algn="ctr">
                        <a:spcBef>
                          <a:spcPts val="0"/>
                        </a:spcBef>
                        <a:spcAft>
                          <a:spcPts val="0"/>
                        </a:spcAft>
                      </a:pPr>
                      <a:r>
                        <a:rPr lang="en-US" sz="1200" b="0" dirty="0">
                          <a:effectLst/>
                        </a:rPr>
                        <a:t>Governed by:</a:t>
                      </a:r>
                    </a:p>
                    <a:p>
                      <a:pPr marL="0" marR="0" algn="ctr">
                        <a:spcBef>
                          <a:spcPts val="0"/>
                        </a:spcBef>
                        <a:spcAft>
                          <a:spcPts val="0"/>
                        </a:spcAft>
                      </a:pPr>
                      <a:r>
                        <a:rPr lang="en-US" sz="1200" b="0" dirty="0">
                          <a:effectLst/>
                        </a:rPr>
                        <a:t>Business</a:t>
                      </a:r>
                    </a:p>
                    <a:p>
                      <a:pPr marL="0" marR="0" algn="ctr">
                        <a:spcBef>
                          <a:spcPts val="0"/>
                        </a:spcBef>
                        <a:spcAft>
                          <a:spcPts val="0"/>
                        </a:spcAft>
                      </a:pPr>
                      <a:endParaRPr lang="en-US" sz="1200" b="0" dirty="0">
                        <a:effectLst/>
                        <a:latin typeface="Calibri" panose="020F0502020204030204" pitchFamily="34" charset="0"/>
                        <a:ea typeface="Calibri" panose="020F0502020204030204" pitchFamily="34" charset="0"/>
                        <a:cs typeface="Times New Roman" panose="02020603050405020304" pitchFamily="18" charset="0"/>
                      </a:endParaRPr>
                    </a:p>
                  </a:txBody>
                  <a:tcPr marL="35956" marR="35956"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Governed by:</a:t>
                      </a:r>
                    </a:p>
                    <a:p>
                      <a:pPr marL="0" marR="0" algn="ctr">
                        <a:spcBef>
                          <a:spcPts val="0"/>
                        </a:spcBef>
                        <a:spcAft>
                          <a:spcPts val="0"/>
                        </a:spcAft>
                      </a:pPr>
                      <a:r>
                        <a:rPr lang="en-US" sz="1200" dirty="0">
                          <a:effectLst/>
                        </a:rPr>
                        <a:t>IT: data + semantic layer</a:t>
                      </a:r>
                    </a:p>
                    <a:p>
                      <a:pPr marL="0" marR="0" algn="ctr">
                        <a:spcBef>
                          <a:spcPts val="0"/>
                        </a:spcBef>
                        <a:spcAft>
                          <a:spcPts val="0"/>
                        </a:spcAft>
                      </a:pPr>
                      <a:r>
                        <a:rPr lang="en-US" sz="1200" dirty="0">
                          <a:effectLst/>
                        </a:rPr>
                        <a:t>Business: reports</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56" marR="35956" marT="0" marB="0"/>
                </a:tc>
                <a:tc>
                  <a:txBody>
                    <a:bodyPr/>
                    <a:lstStyle/>
                    <a:p>
                      <a:pPr marL="0" marR="0" algn="ctr">
                        <a:spcBef>
                          <a:spcPts val="0"/>
                        </a:spcBef>
                        <a:spcAft>
                          <a:spcPts val="0"/>
                        </a:spcAft>
                      </a:pPr>
                      <a:r>
                        <a:rPr lang="en-US" sz="1200" dirty="0">
                          <a:effectLst/>
                        </a:rPr>
                        <a:t> </a:t>
                      </a:r>
                    </a:p>
                    <a:p>
                      <a:pPr marL="0" marR="0" algn="ctr">
                        <a:spcBef>
                          <a:spcPts val="0"/>
                        </a:spcBef>
                        <a:spcAft>
                          <a:spcPts val="0"/>
                        </a:spcAft>
                      </a:pPr>
                      <a:r>
                        <a:rPr lang="en-US" sz="1200" dirty="0">
                          <a:effectLst/>
                        </a:rPr>
                        <a:t>Governed by:</a:t>
                      </a:r>
                    </a:p>
                    <a:p>
                      <a:pPr marL="0" marR="0" algn="ctr">
                        <a:spcBef>
                          <a:spcPts val="0"/>
                        </a:spcBef>
                        <a:spcAft>
                          <a:spcPts val="0"/>
                        </a:spcAft>
                      </a:pPr>
                      <a:r>
                        <a:rPr lang="en-US" sz="1200" dirty="0">
                          <a:effectLst/>
                        </a:rPr>
                        <a:t>IT</a:t>
                      </a:r>
                    </a:p>
                    <a:p>
                      <a:pPr marL="0" marR="0" algn="ctr">
                        <a:spcBef>
                          <a:spcPts val="0"/>
                        </a:spcBef>
                        <a:spcAft>
                          <a:spcPts val="0"/>
                        </a:spcAft>
                      </a:pP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35956" marR="35956" marT="0" marB="0"/>
                </a:tc>
                <a:extLst>
                  <a:ext uri="{0D108BD9-81ED-4DB2-BD59-A6C34878D82A}">
                    <a16:rowId xmlns:a16="http://schemas.microsoft.com/office/drawing/2014/main" val="855469663"/>
                  </a:ext>
                </a:extLst>
              </a:tr>
            </a:tbl>
          </a:graphicData>
        </a:graphic>
      </p:graphicFrame>
      <p:sp>
        <p:nvSpPr>
          <p:cNvPr id="7" name="Down Arrow 289">
            <a:extLst>
              <a:ext uri="{FF2B5EF4-FFF2-40B4-BE49-F238E27FC236}">
                <a16:creationId xmlns:a16="http://schemas.microsoft.com/office/drawing/2014/main" id="{EA9B941E-321A-49BC-BD1C-0014754A5367}"/>
              </a:ext>
            </a:extLst>
          </p:cNvPr>
          <p:cNvSpPr/>
          <p:nvPr/>
        </p:nvSpPr>
        <p:spPr>
          <a:xfrm rot="10800000">
            <a:off x="3956988" y="1920231"/>
            <a:ext cx="474663" cy="539750"/>
          </a:xfrm>
          <a:prstGeom prst="downArrow">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8" name="Down Arrow 22">
            <a:extLst>
              <a:ext uri="{FF2B5EF4-FFF2-40B4-BE49-F238E27FC236}">
                <a16:creationId xmlns:a16="http://schemas.microsoft.com/office/drawing/2014/main" id="{9F4BA0E3-1C0A-4A08-A0C7-3958B8B63D55}"/>
              </a:ext>
            </a:extLst>
          </p:cNvPr>
          <p:cNvSpPr/>
          <p:nvPr/>
        </p:nvSpPr>
        <p:spPr>
          <a:xfrm>
            <a:off x="5649156" y="1920231"/>
            <a:ext cx="474663" cy="539750"/>
          </a:xfrm>
          <a:prstGeom prst="downArrow">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9" name="Down Arrow 30">
            <a:extLst>
              <a:ext uri="{FF2B5EF4-FFF2-40B4-BE49-F238E27FC236}">
                <a16:creationId xmlns:a16="http://schemas.microsoft.com/office/drawing/2014/main" id="{283EA954-EC9C-44DB-87DD-626DAF500416}"/>
              </a:ext>
            </a:extLst>
          </p:cNvPr>
          <p:cNvSpPr/>
          <p:nvPr/>
        </p:nvSpPr>
        <p:spPr>
          <a:xfrm rot="10800000">
            <a:off x="6123819" y="1920231"/>
            <a:ext cx="474663" cy="539750"/>
          </a:xfrm>
          <a:prstGeom prst="downArrow">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Down Arrow 291">
            <a:extLst>
              <a:ext uri="{FF2B5EF4-FFF2-40B4-BE49-F238E27FC236}">
                <a16:creationId xmlns:a16="http://schemas.microsoft.com/office/drawing/2014/main" id="{C18C286E-6F0F-49EA-9907-E828F74EA4FC}"/>
              </a:ext>
            </a:extLst>
          </p:cNvPr>
          <p:cNvSpPr/>
          <p:nvPr/>
        </p:nvSpPr>
        <p:spPr>
          <a:xfrm>
            <a:off x="7815987" y="1921819"/>
            <a:ext cx="477838" cy="541338"/>
          </a:xfrm>
          <a:prstGeom prst="downArrow">
            <a:avLst/>
          </a:prstGeom>
          <a:solidFill>
            <a:schemeClr val="accent2">
              <a:lumMod val="75000"/>
            </a:schemeClr>
          </a:solidFill>
        </p:spPr>
        <p:style>
          <a:lnRef idx="1">
            <a:schemeClr val="accent2"/>
          </a:lnRef>
          <a:fillRef idx="3">
            <a:schemeClr val="accent2"/>
          </a:fillRef>
          <a:effectRef idx="2">
            <a:schemeClr val="accent2"/>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085987793"/>
      </p:ext>
    </p:extLst>
  </p:cSld>
  <p:clrMapOvr>
    <a:masterClrMapping/>
  </p:clrMapOvr>
</p:sld>
</file>

<file path=ppt/theme/theme1.xml><?xml version="1.0" encoding="utf-8"?>
<a:theme xmlns:a="http://schemas.openxmlformats.org/drawingml/2006/main" name="Pragmatic Work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54247606362E441ADA82642F26A3272" ma:contentTypeVersion="5" ma:contentTypeDescription="Create a new document." ma:contentTypeScope="" ma:versionID="04606336499e43dc7050d3509d7d8a60">
  <xsd:schema xmlns:xsd="http://www.w3.org/2001/XMLSchema" xmlns:xs="http://www.w3.org/2001/XMLSchema" xmlns:p="http://schemas.microsoft.com/office/2006/metadata/properties" xmlns:ns2="ac2cf9c6-a5cc-43ca-99ef-a3ab066b4ae5" targetNamespace="http://schemas.microsoft.com/office/2006/metadata/properties" ma:root="true" ma:fieldsID="55e057b51c47ff47e3f549235503c6c9" ns2:_="">
    <xsd:import namespace="ac2cf9c6-a5cc-43ca-99ef-a3ab066b4ae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c2cf9c6-a5cc-43ca-99ef-a3ab066b4a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4ECD48E-2936-4E27-86B9-0A7ACFD4B6F7}">
  <ds:schemaRefs>
    <ds:schemaRef ds:uri="http://purl.org/dc/elements/1.1/"/>
    <ds:schemaRef ds:uri="http://schemas.openxmlformats.org/package/2006/metadata/core-properties"/>
    <ds:schemaRef ds:uri="http://schemas.microsoft.com/office/2006/documentManagement/types"/>
    <ds:schemaRef ds:uri="http://purl.org/dc/terms/"/>
    <ds:schemaRef ds:uri="http://schemas.microsoft.com/office/infopath/2007/PartnerControls"/>
    <ds:schemaRef ds:uri="http://purl.org/dc/dcmitype/"/>
    <ds:schemaRef ds:uri="ac2cf9c6-a5cc-43ca-99ef-a3ab066b4ae5"/>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A7AB9030-4686-4F68-AF4F-11857C8A95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c2cf9c6-a5cc-43ca-99ef-a3ab066b4ae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35DEC3E2-89AF-4A9D-8453-6C0FA25EB7F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535</TotalTime>
  <Words>1629</Words>
  <Application>Microsoft Office PowerPoint</Application>
  <PresentationFormat>Widescreen</PresentationFormat>
  <Paragraphs>356</Paragraphs>
  <Slides>30</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30</vt:i4>
      </vt:variant>
    </vt:vector>
  </HeadingPairs>
  <TitlesOfParts>
    <vt:vector size="41" baseType="lpstr">
      <vt:lpstr>Arial</vt:lpstr>
      <vt:lpstr>AvantGarde Bk BT Book</vt:lpstr>
      <vt:lpstr>AvantGarde Bk BT Demi</vt:lpstr>
      <vt:lpstr>Calibri</vt:lpstr>
      <vt:lpstr>Calibri Light</vt:lpstr>
      <vt:lpstr>Segoe UI</vt:lpstr>
      <vt:lpstr>Segoe UI Light</vt:lpstr>
      <vt:lpstr>Segoe UI Semibold</vt:lpstr>
      <vt:lpstr>Verdana</vt:lpstr>
      <vt:lpstr>Wingdings</vt:lpstr>
      <vt:lpstr>Pragmatic Works</vt:lpstr>
      <vt:lpstr>Power BI Governance Strategies</vt:lpstr>
      <vt:lpstr>About me:</vt:lpstr>
      <vt:lpstr>What is Data Governance</vt:lpstr>
      <vt:lpstr>Governance… aka:</vt:lpstr>
      <vt:lpstr>Qaulity Data… what is?</vt:lpstr>
      <vt:lpstr>What else?</vt:lpstr>
      <vt:lpstr>PowerPoint Presentation</vt:lpstr>
      <vt:lpstr>Approaches to Data Prep: </vt:lpstr>
      <vt:lpstr>Deployment Approaches</vt:lpstr>
      <vt:lpstr>Phases of Delivery</vt:lpstr>
      <vt:lpstr>Phase 1: Assessment</vt:lpstr>
      <vt:lpstr>Phase 2: Prototyping</vt:lpstr>
      <vt:lpstr>Phase 3: Publishing and Monitoring</vt:lpstr>
      <vt:lpstr>Phase 4: Support and Scalability</vt:lpstr>
      <vt:lpstr>Training</vt:lpstr>
      <vt:lpstr>Congrats!</vt:lpstr>
      <vt:lpstr>Power BI: Total Support Requires Collaboration</vt:lpstr>
      <vt:lpstr>Top Customer Challenges with Power BI</vt:lpstr>
      <vt:lpstr>Security and License Management</vt:lpstr>
      <vt:lpstr>Data Proliferation and Compliance</vt:lpstr>
      <vt:lpstr>Power BI Tenant Metadata Considerations</vt:lpstr>
      <vt:lpstr>Power BI Usage Metrics</vt:lpstr>
      <vt:lpstr>Power BI Tenant Metrics</vt:lpstr>
      <vt:lpstr>Power BI Tenant Metrics</vt:lpstr>
      <vt:lpstr>Getting Your Security Audit Logs</vt:lpstr>
      <vt:lpstr>Tracking Power BI Service Health</vt:lpstr>
      <vt:lpstr>Management with PowerShell</vt:lpstr>
      <vt:lpstr>Power BI: Total Support Requires Collaboration</vt:lpstr>
      <vt:lpstr>Other Important Docs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 BI Governance Strategies</dc:title>
  <dc:creator>Chris Seferlis</dc:creator>
  <cp:lastModifiedBy> </cp:lastModifiedBy>
  <cp:revision>1</cp:revision>
  <dcterms:created xsi:type="dcterms:W3CDTF">2019-04-22T21:53:56Z</dcterms:created>
  <dcterms:modified xsi:type="dcterms:W3CDTF">2019-04-29T17:14:25Z</dcterms:modified>
</cp:coreProperties>
</file>