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9" r:id="rId5"/>
    <p:sldId id="271" r:id="rId6"/>
    <p:sldId id="261" r:id="rId7"/>
    <p:sldId id="273" r:id="rId8"/>
    <p:sldId id="274" r:id="rId9"/>
    <p:sldId id="276" r:id="rId10"/>
    <p:sldId id="275" r:id="rId11"/>
    <p:sldId id="277" r:id="rId12"/>
    <p:sldId id="279" r:id="rId13"/>
    <p:sldId id="27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0F0"/>
    <a:srgbClr val="194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FA9669-0A43-4902-A0A1-0AEF3CCB69F3}" v="87" dt="2019-12-17T05:44:12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624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4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36CC2D-3DB2-1F41-BC2A-4FBE0491F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F5A9-307E-6E4E-9CB6-15D4C26680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8830-DBBA-3141-8AA0-46484002B11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D1992-A99C-EE40-A6D9-F9CB86099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5844C-B836-B941-BA85-340ECD6D3D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E6774-6DC4-F54A-B8FC-0BCD76508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6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4395F-A5EA-4C36-A8B8-123DFA0262F7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42F9D-61AB-4D03-ACBF-ADE3FB16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0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42F9D-61AB-4D03-ACBF-ADE3FB16BE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9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993" y="-15499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7B6C75-FA7C-924B-AB8A-7ACC6DF1D8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AA24098-8EB4-1C4C-A63F-6402E8BBE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04546A-D24F-CE4D-AEA8-32090A029D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ACFB8-3A37-E34A-983D-079254279AD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C508-29C5-864B-BA84-35D4CC688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0AA33-B31D-2046-B9A6-A9CC2685C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BCE119-91E5-3A4F-B00B-E6E7627BCA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97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8366C1-B850-2B44-A7FF-07E480332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6E6FD-F31F-684F-AE9B-B2374A00B0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6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 userDrawn="1"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 userDrawn="1"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 userDrawn="1"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9FEA9F-9FE5-8842-AB4B-5A547D421F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2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 userDrawn="1"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 userDrawn="1"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 userDrawn="1"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A7B2D-FF0E-914D-B7B8-1AB8201184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50687-3808-D04B-991C-4A7EA1070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82C911-EED3-3347-A4BD-CBAFED661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5883C6-AE8B-C44C-85E9-33DD630AFA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2AE09-E1A6-924D-8354-67401B05B2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8AE57F2-775A-124A-9A06-DBDB69A41D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4095610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116090" y="-40783"/>
            <a:ext cx="4095610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233610" y="-40783"/>
            <a:ext cx="4052068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08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AA798F-2BD5-144C-A889-616504712C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1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440" y="1583105"/>
            <a:ext cx="3514329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200123"/>
            <a:ext cx="3514329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0515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517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45877A6-D7BA-3F42-9F45-98FC5B10DD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6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 userDrawn="1"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 userDrawn="1"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 userDrawn="1"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 userDrawn="1"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 userDrawn="1"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 userDrawn="1"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45167"/>
            <a:ext cx="3514329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533529"/>
            <a:ext cx="3531636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533208"/>
            <a:ext cx="3531636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0A57DDC-4C57-BD41-BDEB-664192CB70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77D54-163F-6043-A2F4-27C442EE964A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CF5B4-F63F-8744-A63E-31C56719876D}"/>
              </a:ext>
            </a:extLst>
          </p:cNvPr>
          <p:cNvSpPr txBox="1">
            <a:spLocks/>
          </p:cNvSpPr>
          <p:nvPr userDrawn="1"/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This is a Header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F73694-56A6-C648-BFC6-121A4A3F6553}"/>
              </a:ext>
            </a:extLst>
          </p:cNvPr>
          <p:cNvSpPr txBox="1">
            <a:spLocks/>
          </p:cNvSpPr>
          <p:nvPr userDrawn="1"/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IS A SUBTITLE</a:t>
            </a:r>
            <a:endParaRPr lang="en-US" dirty="0"/>
          </a:p>
        </p:txBody>
      </p:sp>
      <p:pic>
        <p:nvPicPr>
          <p:cNvPr id="11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E682E2-C3F4-1A4E-9901-C4C8D31512C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riangle 10">
            <a:extLst>
              <a:ext uri="{FF2B5EF4-FFF2-40B4-BE49-F238E27FC236}">
                <a16:creationId xmlns:a16="http://schemas.microsoft.com/office/drawing/2014/main" id="{4DD7C716-3FFC-7340-ACD1-E6F64107C244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16654-A950-7942-AF6B-73FB7C9BB525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DBF31D-3C62-2445-8550-5572C820169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1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9" r:id="rId5"/>
    <p:sldLayoutId id="2147483652" r:id="rId6"/>
    <p:sldLayoutId id="2147483660" r:id="rId7"/>
    <p:sldLayoutId id="2147483653" r:id="rId8"/>
    <p:sldLayoutId id="2147483661" r:id="rId9"/>
    <p:sldLayoutId id="2147483654" r:id="rId10"/>
    <p:sldLayoutId id="2147483663" r:id="rId11"/>
    <p:sldLayoutId id="2147483655" r:id="rId12"/>
    <p:sldLayoutId id="2147483656" r:id="rId13"/>
    <p:sldLayoutId id="2147483664" r:id="rId14"/>
    <p:sldLayoutId id="2147483657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DDDD-366B-C14D-825C-7768D10C8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054345"/>
            <a:ext cx="6215743" cy="837089"/>
          </a:xfrm>
        </p:spPr>
        <p:txBody>
          <a:bodyPr/>
          <a:lstStyle/>
          <a:p>
            <a:r>
              <a:rPr lang="en-US" dirty="0"/>
              <a:t>Power BI Dataflows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E5876-670A-9F4B-9122-32AD161BE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35103"/>
            <a:ext cx="4632960" cy="406082"/>
          </a:xfrm>
        </p:spPr>
        <p:txBody>
          <a:bodyPr/>
          <a:lstStyle/>
          <a:p>
            <a:r>
              <a:rPr lang="en-US" dirty="0"/>
              <a:t>Bring Your Own Data Lake</a:t>
            </a:r>
          </a:p>
        </p:txBody>
      </p:sp>
      <p:pic>
        <p:nvPicPr>
          <p:cNvPr id="6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7605778D-7759-7D4D-A865-EB86D989D9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-15499"/>
            <a:ext cx="12269492" cy="4250332"/>
          </a:xfrm>
        </p:spPr>
      </p:pic>
    </p:spTree>
    <p:extLst>
      <p:ext uri="{BB962C8B-B14F-4D97-AF65-F5344CB8AC3E}">
        <p14:creationId xmlns:p14="http://schemas.microsoft.com/office/powerpoint/2010/main" val="138660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010455"/>
            <a:ext cx="10515600" cy="8370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Demo Time!</a:t>
            </a:r>
          </a:p>
        </p:txBody>
      </p:sp>
    </p:spTree>
    <p:extLst>
      <p:ext uri="{BB962C8B-B14F-4D97-AF65-F5344CB8AC3E}">
        <p14:creationId xmlns:p14="http://schemas.microsoft.com/office/powerpoint/2010/main" val="63984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2EE0-8398-E147-8DC9-26560634F12E}"/>
              </a:ext>
            </a:extLst>
          </p:cNvPr>
          <p:cNvSpPr txBox="1">
            <a:spLocks/>
          </p:cNvSpPr>
          <p:nvPr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922C91-BCD2-1A4B-84C2-A2DACF99DBBB}"/>
              </a:ext>
            </a:extLst>
          </p:cNvPr>
          <p:cNvCxnSpPr/>
          <p:nvPr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B5A518-A581-6744-80CD-42E678ED2450}"/>
              </a:ext>
            </a:extLst>
          </p:cNvPr>
          <p:cNvSpPr txBox="1">
            <a:spLocks/>
          </p:cNvSpPr>
          <p:nvPr/>
        </p:nvSpPr>
        <p:spPr>
          <a:xfrm>
            <a:off x="1774891" y="2644836"/>
            <a:ext cx="8642215" cy="6320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mbrowning@pragmaticworks.com</a:t>
            </a:r>
          </a:p>
          <a:p>
            <a:pPr marL="0" indent="0" algn="ctr">
              <a:buNone/>
            </a:pPr>
            <a:endParaRPr lang="en-US" dirty="0">
              <a:latin typeface="AvantGarde Bk BT Book" panose="020B04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9DB7A-44D6-2B4D-B571-BE539AF77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2100" y="1359604"/>
            <a:ext cx="6270172" cy="3495436"/>
          </a:xfrm>
        </p:spPr>
        <p:txBody>
          <a:bodyPr/>
          <a:lstStyle/>
          <a:p>
            <a:r>
              <a:rPr lang="en-US" sz="2400" dirty="0"/>
              <a:t>Michelle Browning</a:t>
            </a:r>
          </a:p>
          <a:p>
            <a:endParaRPr lang="en-US" sz="2400" dirty="0"/>
          </a:p>
          <a:p>
            <a:r>
              <a:rPr lang="en-US" dirty="0"/>
              <a:t>Pragmatic Works Consultant since September 2019</a:t>
            </a:r>
          </a:p>
          <a:p>
            <a:endParaRPr lang="en-US" dirty="0"/>
          </a:p>
          <a:p>
            <a:r>
              <a:rPr lang="en-US" dirty="0"/>
              <a:t>Data, BI, and Application Development Background</a:t>
            </a:r>
            <a:endParaRPr lang="en-US" sz="2400" dirty="0"/>
          </a:p>
          <a:p>
            <a:endParaRPr lang="en-US" dirty="0"/>
          </a:p>
          <a:p>
            <a:r>
              <a:rPr lang="en-US" dirty="0"/>
              <a:t>MCSA: BI Reporting</a:t>
            </a:r>
          </a:p>
          <a:p>
            <a:endParaRPr lang="en-US" dirty="0"/>
          </a:p>
          <a:p>
            <a:r>
              <a:rPr lang="en-US" dirty="0"/>
              <a:t>Geek, Crafter, Crazy Cat Lady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5F932-FDEB-394E-B195-197E8CB1B9E3}"/>
              </a:ext>
            </a:extLst>
          </p:cNvPr>
          <p:cNvSpPr txBox="1"/>
          <p:nvPr/>
        </p:nvSpPr>
        <p:spPr>
          <a:xfrm>
            <a:off x="6215270" y="980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33AE24-6467-5241-AA16-4A732FECA9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About Me</a:t>
            </a:r>
          </a:p>
        </p:txBody>
      </p:sp>
      <p:pic>
        <p:nvPicPr>
          <p:cNvPr id="13" name="Picture 6" descr="MCSA: BI Reporting - Certified 2019">
            <a:extLst>
              <a:ext uri="{FF2B5EF4-FFF2-40B4-BE49-F238E27FC236}">
                <a16:creationId xmlns:a16="http://schemas.microsoft.com/office/drawing/2014/main" id="{B9C979AB-FC0F-4F5B-947B-FBF54E2CB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971" y="3814601"/>
            <a:ext cx="1683795" cy="168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hello my name is">
            <a:extLst>
              <a:ext uri="{FF2B5EF4-FFF2-40B4-BE49-F238E27FC236}">
                <a16:creationId xmlns:a16="http://schemas.microsoft.com/office/drawing/2014/main" id="{D74B943A-E720-41DE-A85D-AD57FD129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2676">
            <a:off x="218282" y="1300676"/>
            <a:ext cx="4020982" cy="263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8703E97-E8FB-4A07-86DB-754AF8D67309}"/>
              </a:ext>
            </a:extLst>
          </p:cNvPr>
          <p:cNvSpPr/>
          <p:nvPr/>
        </p:nvSpPr>
        <p:spPr>
          <a:xfrm rot="20445926">
            <a:off x="394679" y="2501684"/>
            <a:ext cx="37930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uxton Sketch" panose="03080500000500000004" pitchFamily="66" charset="0"/>
              </a:rPr>
              <a:t>Inigo Montoya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E7AACB-ABE5-4222-BCE5-F64D1A672DEA}"/>
              </a:ext>
            </a:extLst>
          </p:cNvPr>
          <p:cNvSpPr txBox="1"/>
          <p:nvPr/>
        </p:nvSpPr>
        <p:spPr>
          <a:xfrm>
            <a:off x="286033" y="5822812"/>
            <a:ext cx="5325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Email: mbrowning@pragmaticworks.com</a:t>
            </a:r>
          </a:p>
        </p:txBody>
      </p:sp>
    </p:spTree>
    <p:extLst>
      <p:ext uri="{BB962C8B-B14F-4D97-AF65-F5344CB8AC3E}">
        <p14:creationId xmlns:p14="http://schemas.microsoft.com/office/powerpoint/2010/main" val="371252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Azure Setup for Power BI Access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Power BI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setup for using your Azure Data Lake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Attaching a CDM Folder to Power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BI Dataflows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2712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7183582" cy="837089"/>
          </a:xfrm>
        </p:spPr>
        <p:txBody>
          <a:bodyPr>
            <a:normAutofit/>
          </a:bodyPr>
          <a:lstStyle/>
          <a:p>
            <a:r>
              <a:rPr lang="en-US" dirty="0"/>
              <a:t>Power BI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D6E2F-7C59-429A-B8FA-F7F9B1348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Power BI paid license</a:t>
            </a:r>
          </a:p>
          <a:p>
            <a:r>
              <a:rPr lang="en-US" sz="3600" dirty="0"/>
              <a:t>Premium license for Computed Entities</a:t>
            </a:r>
          </a:p>
        </p:txBody>
      </p:sp>
    </p:spTree>
    <p:extLst>
      <p:ext uri="{BB962C8B-B14F-4D97-AF65-F5344CB8AC3E}">
        <p14:creationId xmlns:p14="http://schemas.microsoft.com/office/powerpoint/2010/main" val="293932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7183582" cy="837089"/>
          </a:xfrm>
        </p:spPr>
        <p:txBody>
          <a:bodyPr>
            <a:normAutofit/>
          </a:bodyPr>
          <a:lstStyle/>
          <a:p>
            <a:r>
              <a:rPr lang="en-US" dirty="0"/>
              <a:t>Azure Requirements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D4E1BA-C821-4B77-8620-05A588A84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082" y="628386"/>
            <a:ext cx="5774485" cy="491356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D6E2F-7C59-429A-B8FA-F7F9B1348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Active subscription</a:t>
            </a:r>
          </a:p>
          <a:p>
            <a:r>
              <a:rPr lang="en-US" sz="3600" dirty="0"/>
              <a:t>Storage account with</a:t>
            </a:r>
          </a:p>
          <a:p>
            <a:pPr marL="457200" lvl="1" indent="0">
              <a:buNone/>
            </a:pPr>
            <a:r>
              <a:rPr lang="en-US" sz="3200" dirty="0"/>
              <a:t>Hierarchical namespace enabled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http://bit.ly/CreateADLg2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D2C33C-D3C1-491C-8D7B-3291D0447B44}"/>
              </a:ext>
            </a:extLst>
          </p:cNvPr>
          <p:cNvSpPr/>
          <p:nvPr/>
        </p:nvSpPr>
        <p:spPr>
          <a:xfrm>
            <a:off x="6493565" y="4267200"/>
            <a:ext cx="3286539" cy="530087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6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7183582" cy="837089"/>
          </a:xfrm>
        </p:spPr>
        <p:txBody>
          <a:bodyPr>
            <a:normAutofit/>
          </a:bodyPr>
          <a:lstStyle/>
          <a:p>
            <a:r>
              <a:rPr lang="en-US" dirty="0"/>
              <a:t>A Caveat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D6E2F-7C59-429A-B8FA-F7F9B1348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The Azure Data Lake Storage Gen2 account </a:t>
            </a:r>
            <a:r>
              <a:rPr lang="en-US" sz="3600" u="sng" dirty="0"/>
              <a:t>must</a:t>
            </a:r>
            <a:r>
              <a:rPr lang="en-US" sz="3600" dirty="0"/>
              <a:t> be created in the same region as your Power BI tenant.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59B2E-3BA5-4FC6-B44F-7FEDBC3D7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4"/>
          <a:stretch/>
        </p:blipFill>
        <p:spPr>
          <a:xfrm>
            <a:off x="1303313" y="2797301"/>
            <a:ext cx="8194674" cy="34323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B562E4-08D9-43D7-9CE0-535620BD6658}"/>
              </a:ext>
            </a:extLst>
          </p:cNvPr>
          <p:cNvSpPr/>
          <p:nvPr/>
        </p:nvSpPr>
        <p:spPr>
          <a:xfrm>
            <a:off x="3591339" y="5035826"/>
            <a:ext cx="3207026" cy="304800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7183582" cy="837089"/>
          </a:xfrm>
        </p:spPr>
        <p:txBody>
          <a:bodyPr>
            <a:normAutofit/>
          </a:bodyPr>
          <a:lstStyle/>
          <a:p>
            <a:r>
              <a:rPr lang="en-US" dirty="0"/>
              <a:t>Azure Setup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D6E2F-7C59-429A-B8FA-F7F9B1348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Assign the Power BI Service to the Reader role for the storage account</a:t>
            </a:r>
          </a:p>
          <a:p>
            <a:r>
              <a:rPr lang="en-US" sz="3200" dirty="0"/>
              <a:t>Another gotcha:</a:t>
            </a:r>
          </a:p>
          <a:p>
            <a:pPr lvl="1"/>
            <a:r>
              <a:rPr lang="en-US" sz="2800" dirty="0"/>
              <a:t>Changes to access control on the Azure storage account may take up to 30 minutes to take effect</a:t>
            </a:r>
          </a:p>
          <a:p>
            <a:r>
              <a:rPr lang="en-US" sz="3200" dirty="0"/>
              <a:t>Create a new blob container for Power BI</a:t>
            </a:r>
          </a:p>
          <a:p>
            <a:r>
              <a:rPr lang="en-US" sz="3200" dirty="0"/>
              <a:t>Add permissions for Power BI and Power Query</a:t>
            </a:r>
          </a:p>
          <a:p>
            <a:r>
              <a:rPr lang="en-US" sz="3200" dirty="0"/>
              <a:t>Add Permissions for any Power BI users</a:t>
            </a:r>
          </a:p>
        </p:txBody>
      </p:sp>
    </p:spTree>
    <p:extLst>
      <p:ext uri="{BB962C8B-B14F-4D97-AF65-F5344CB8AC3E}">
        <p14:creationId xmlns:p14="http://schemas.microsoft.com/office/powerpoint/2010/main" val="15518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7183582" cy="837089"/>
          </a:xfrm>
        </p:spPr>
        <p:txBody>
          <a:bodyPr>
            <a:normAutofit/>
          </a:bodyPr>
          <a:lstStyle/>
          <a:p>
            <a:r>
              <a:rPr lang="en-US" dirty="0"/>
              <a:t>Power BI Setup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D6E2F-7C59-429A-B8FA-F7F9B1348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Connect Power BI to the Azure Data Lake Storage Gen2 account</a:t>
            </a:r>
          </a:p>
          <a:p>
            <a:pPr lvl="1"/>
            <a:r>
              <a:rPr lang="en-US" sz="2800" dirty="0"/>
              <a:t>Requires Global Administrator permissions</a:t>
            </a:r>
          </a:p>
          <a:p>
            <a:pPr lvl="1"/>
            <a:r>
              <a:rPr lang="en-US" sz="2800" dirty="0"/>
              <a:t>Only one storage account can be connected to Power BI</a:t>
            </a:r>
          </a:p>
          <a:p>
            <a:pPr lvl="1"/>
            <a:r>
              <a:rPr lang="en-US" sz="2800" dirty="0"/>
              <a:t>Once configured, the storage location cannot be changed</a:t>
            </a:r>
          </a:p>
          <a:p>
            <a:r>
              <a:rPr lang="en-US" sz="3200" dirty="0"/>
              <a:t>Allow admins to assign workspaces to the storage account</a:t>
            </a:r>
          </a:p>
          <a:p>
            <a:r>
              <a:rPr lang="en-US" sz="3200" dirty="0"/>
              <a:t>Dataflows cannot be created in the default workspace – “My workspace”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790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C4FBFA-8358-46B2-92A4-06B294BEA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Data Model</a:t>
            </a:r>
          </a:p>
          <a:p>
            <a:r>
              <a:rPr lang="en-US" dirty="0"/>
              <a:t>Microsoft standard for metadata</a:t>
            </a:r>
          </a:p>
          <a:p>
            <a:r>
              <a:rPr lang="en-US" dirty="0"/>
              <a:t>Consist of csv files for data with </a:t>
            </a:r>
            <a:r>
              <a:rPr lang="en-US" dirty="0" err="1"/>
              <a:t>model.json</a:t>
            </a:r>
            <a:r>
              <a:rPr lang="en-US" dirty="0"/>
              <a:t> file for metadata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https://docs.microsoft.com/en-us/common-data-model/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713838-E1D1-4D92-97DA-6CED990BB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515600" cy="837089"/>
          </a:xfrm>
        </p:spPr>
        <p:txBody>
          <a:bodyPr>
            <a:normAutofit fontScale="90000"/>
          </a:bodyPr>
          <a:lstStyle/>
          <a:p>
            <a:r>
              <a:rPr lang="en-US" dirty="0"/>
              <a:t>Making the Connection with CDM Folders</a:t>
            </a:r>
          </a:p>
        </p:txBody>
      </p:sp>
    </p:spTree>
    <p:extLst>
      <p:ext uri="{BB962C8B-B14F-4D97-AF65-F5344CB8AC3E}">
        <p14:creationId xmlns:p14="http://schemas.microsoft.com/office/powerpoint/2010/main" val="1607211650"/>
      </p:ext>
    </p:extLst>
  </p:cSld>
  <p:clrMapOvr>
    <a:masterClrMapping/>
  </p:clrMapOvr>
</p:sld>
</file>

<file path=ppt/theme/theme1.xml><?xml version="1.0" encoding="utf-8"?>
<a:theme xmlns:a="http://schemas.openxmlformats.org/drawingml/2006/main" name="Pragmatic Wor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C3021257316C4BA99D78A2F5E263B5" ma:contentTypeVersion="0" ma:contentTypeDescription="Create a new document." ma:contentTypeScope="" ma:versionID="700829d171933e1346d057ce4ff748c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23dfbc99b3e330a1465820924e4e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EA5888-9705-4D73-B45E-466F1EA731AB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9C60976-2800-4D6A-B8D2-CF8D78F864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A72746-0780-473F-8093-242385A232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291</Words>
  <Application>Microsoft Office PowerPoint</Application>
  <PresentationFormat>Widescreen</PresentationFormat>
  <Paragraphs>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AvantGarde Bk BT Book</vt:lpstr>
      <vt:lpstr>AvantGarde Bk BT Demi</vt:lpstr>
      <vt:lpstr>Buxton Sketch</vt:lpstr>
      <vt:lpstr>Calibri</vt:lpstr>
      <vt:lpstr>Verdana</vt:lpstr>
      <vt:lpstr>Pragmatic Works</vt:lpstr>
      <vt:lpstr>Power BI Dataflows</vt:lpstr>
      <vt:lpstr>About Me</vt:lpstr>
      <vt:lpstr>Agenda</vt:lpstr>
      <vt:lpstr>Power BI Requirements</vt:lpstr>
      <vt:lpstr>Azure Requirements</vt:lpstr>
      <vt:lpstr>A Caveat</vt:lpstr>
      <vt:lpstr>Azure Setup</vt:lpstr>
      <vt:lpstr>Power BI Setup</vt:lpstr>
      <vt:lpstr>Making the Connection with CDM Folders</vt:lpstr>
      <vt:lpstr>Demo Time!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Mincey</dc:creator>
  <cp:lastModifiedBy>karobito@gmail.com</cp:lastModifiedBy>
  <cp:revision>38</cp:revision>
  <cp:lastPrinted>2019-01-11T19:40:18Z</cp:lastPrinted>
  <dcterms:created xsi:type="dcterms:W3CDTF">2019-01-10T16:41:43Z</dcterms:created>
  <dcterms:modified xsi:type="dcterms:W3CDTF">2019-12-20T12:50:23Z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0x010100DDC3021257316C4BA99D78A2F5E263B5</vt:lpwstr>
  </property>
</Properties>
</file>