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259" r:id="rId5"/>
    <p:sldId id="311" r:id="rId6"/>
    <p:sldId id="298" r:id="rId7"/>
    <p:sldId id="285" r:id="rId8"/>
    <p:sldId id="286" r:id="rId9"/>
    <p:sldId id="275" r:id="rId10"/>
    <p:sldId id="293" r:id="rId11"/>
    <p:sldId id="274" r:id="rId12"/>
    <p:sldId id="296" r:id="rId13"/>
    <p:sldId id="297" r:id="rId14"/>
    <p:sldId id="294" r:id="rId15"/>
    <p:sldId id="282" r:id="rId16"/>
    <p:sldId id="281" r:id="rId17"/>
    <p:sldId id="283" r:id="rId18"/>
    <p:sldId id="301" r:id="rId19"/>
    <p:sldId id="295" r:id="rId20"/>
    <p:sldId id="280" r:id="rId21"/>
    <p:sldId id="300" r:id="rId22"/>
    <p:sldId id="299" r:id="rId23"/>
    <p:sldId id="288" r:id="rId24"/>
    <p:sldId id="289" r:id="rId25"/>
    <p:sldId id="290" r:id="rId26"/>
    <p:sldId id="291" r:id="rId27"/>
    <p:sldId id="287" r:id="rId28"/>
    <p:sldId id="292" r:id="rId29"/>
    <p:sldId id="268" r:id="rId30"/>
    <p:sldId id="269" r:id="rId31"/>
    <p:sldId id="266" r:id="rId32"/>
    <p:sldId id="271" r:id="rId33"/>
    <p:sldId id="272" r:id="rId34"/>
    <p:sldId id="27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AF041F9-6E3E-46A7-B08A-5C44C680FE5A}">
          <p14:sldIdLst>
            <p14:sldId id="259"/>
            <p14:sldId id="311"/>
            <p14:sldId id="298"/>
            <p14:sldId id="285"/>
            <p14:sldId id="286"/>
            <p14:sldId id="275"/>
            <p14:sldId id="293"/>
            <p14:sldId id="274"/>
            <p14:sldId id="296"/>
            <p14:sldId id="297"/>
            <p14:sldId id="294"/>
            <p14:sldId id="282"/>
            <p14:sldId id="281"/>
            <p14:sldId id="283"/>
            <p14:sldId id="301"/>
            <p14:sldId id="295"/>
            <p14:sldId id="280"/>
            <p14:sldId id="300"/>
            <p14:sldId id="299"/>
            <p14:sldId id="288"/>
            <p14:sldId id="289"/>
            <p14:sldId id="290"/>
            <p14:sldId id="291"/>
            <p14:sldId id="287"/>
            <p14:sldId id="292"/>
          </p14:sldIdLst>
        </p14:section>
        <p14:section name="Templates" id="{E1CE8075-F26C-49EC-A0C0-F12AC961FE9E}">
          <p14:sldIdLst>
            <p14:sldId id="268"/>
            <p14:sldId id="269"/>
            <p14:sldId id="266"/>
            <p14:sldId id="271"/>
            <p14:sldId id="272"/>
            <p14:sldId id="2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0F0"/>
    <a:srgbClr val="194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DFA2BE-6D1F-4346-8CB2-821E76E45887}" v="626" dt="2019-04-08T21:47:45.322"/>
    <p1510:client id="{D88C7754-B249-40D4-A35E-F3A5E1766133}" v="126" dt="2019-04-08T21:04:06.028"/>
    <p1510:client id="{9FE5A25E-E7C6-B02D-4EA8-F1201B310CE6}" v="2" dt="2019-04-08T15:48:45.039"/>
    <p1510:client id="{6B60E604-2EE9-4E2C-B410-8B2D8489AE4C}" v="273" dt="2019-04-09T14:43:21.078"/>
    <p1510:client id="{B8FBCB01-853D-46BA-9A8E-24EEFFB7CF46}" v="850" dt="2019-04-09T14:44:59.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36CC2D-3DB2-1F41-BC2A-4FBE0491F7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E2F5A9-307E-6E4E-9CB6-15D4C26680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858830-DBBA-3141-8AA0-46484002B111}" type="datetimeFigureOut">
              <a:rPr lang="en-US" smtClean="0"/>
              <a:t>4/17/2019</a:t>
            </a:fld>
            <a:endParaRPr lang="en-US"/>
          </a:p>
        </p:txBody>
      </p:sp>
      <p:sp>
        <p:nvSpPr>
          <p:cNvPr id="4" name="Footer Placeholder 3">
            <a:extLst>
              <a:ext uri="{FF2B5EF4-FFF2-40B4-BE49-F238E27FC236}">
                <a16:creationId xmlns:a16="http://schemas.microsoft.com/office/drawing/2014/main" id="{202D1992-A99C-EE40-A6D9-F9CB860999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95844C-B836-B941-BA85-340ECD6D3D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E6774-6DC4-F54A-B8FC-0BCD76508E1B}" type="slidenum">
              <a:rPr lang="en-US" smtClean="0"/>
              <a:t>‹#›</a:t>
            </a:fld>
            <a:endParaRPr lang="en-US"/>
          </a:p>
        </p:txBody>
      </p:sp>
    </p:spTree>
    <p:extLst>
      <p:ext uri="{BB962C8B-B14F-4D97-AF65-F5344CB8AC3E}">
        <p14:creationId xmlns:p14="http://schemas.microsoft.com/office/powerpoint/2010/main" val="146986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E2EF7E-5EBC-412A-8FAE-EE16798D18DE}" type="datetimeFigureOut">
              <a:rPr lang="en-US" smtClean="0"/>
              <a:t>4/17/2019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C7DC1-C351-4FAF-969D-7D90C409662B}" type="slidenum">
              <a:rPr lang="en-US" smtClean="0"/>
              <a:t>‹#›</a:t>
            </a:fld>
            <a:endParaRPr lang="en-US"/>
          </a:p>
        </p:txBody>
      </p:sp>
    </p:spTree>
    <p:extLst>
      <p:ext uri="{BB962C8B-B14F-4D97-AF65-F5344CB8AC3E}">
        <p14:creationId xmlns:p14="http://schemas.microsoft.com/office/powerpoint/2010/main" val="61683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left-most column shows seven responsibilities (defined in the sections that follow) that organizations should consider. These responsibilities contribute to achieving a compliant and secure computing environment.  Ensuring that the data and its classification is done correctly and that the solution will be compliant with regulatory obligations is the responsibility of the customer. Physical security is the one responsibility that is wholly owned by cloud service providers when using cloud computing.  The remaining responsibilities are shared between customers and cloud service providers. Some responsibilities require the CSP and customer to manage and administer the responsibility together, </a:t>
            </a:r>
          </a:p>
          <a:p>
            <a:r>
              <a:rPr lang="en-US" dirty="0"/>
              <a:t>Figure 1: Shared </a:t>
            </a:r>
            <a:r>
              <a:rPr lang="en-US" dirty="0" err="1"/>
              <a:t>responsabilities</a:t>
            </a:r>
            <a:r>
              <a:rPr lang="en-US" dirty="0"/>
              <a:t> for different cloud service models </a:t>
            </a:r>
          </a:p>
          <a:p>
            <a:r>
              <a:rPr lang="en-US" dirty="0"/>
              <a:t>Shared Responsibilities for Cloud Computing  Moving to the cloud </a:t>
            </a:r>
          </a:p>
          <a:p>
            <a:r>
              <a:rPr lang="en-US" dirty="0"/>
              <a:t>© 2017, Microsoft Corporation  Page 6 </a:t>
            </a:r>
          </a:p>
          <a:p>
            <a:r>
              <a:rPr lang="en-US" dirty="0"/>
              <a:t>including auditing of their domains. For example, consider Identity &amp; access management when using Azure Active Directory Services; the configuration of services such as multi-factor authentication is up to the customer, but ensuring effective functionality is the responsibility of Microsoft Azure.</a:t>
            </a:r>
          </a:p>
        </p:txBody>
      </p:sp>
      <p:sp>
        <p:nvSpPr>
          <p:cNvPr id="4" name="Slide Number Placeholder 3"/>
          <p:cNvSpPr>
            <a:spLocks noGrp="1"/>
          </p:cNvSpPr>
          <p:nvPr>
            <p:ph type="sldNum" sz="quarter" idx="5"/>
          </p:nvPr>
        </p:nvSpPr>
        <p:spPr/>
        <p:txBody>
          <a:bodyPr/>
          <a:lstStyle/>
          <a:p>
            <a:fld id="{5CBC7DC1-C351-4FAF-969D-7D90C409662B}" type="slidenum">
              <a:rPr lang="en-US" smtClean="0"/>
              <a:t>4</a:t>
            </a:fld>
            <a:endParaRPr lang="en-US"/>
          </a:p>
        </p:txBody>
      </p:sp>
    </p:spTree>
    <p:extLst>
      <p:ext uri="{BB962C8B-B14F-4D97-AF65-F5344CB8AC3E}">
        <p14:creationId xmlns:p14="http://schemas.microsoft.com/office/powerpoint/2010/main" val="1229560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BC7DC1-C351-4FAF-969D-7D90C409662B}" type="slidenum">
              <a:rPr lang="en-US" smtClean="0"/>
              <a:t>12</a:t>
            </a:fld>
            <a:endParaRPr lang="en-US"/>
          </a:p>
        </p:txBody>
      </p:sp>
    </p:spTree>
    <p:extLst>
      <p:ext uri="{BB962C8B-B14F-4D97-AF65-F5344CB8AC3E}">
        <p14:creationId xmlns:p14="http://schemas.microsoft.com/office/powerpoint/2010/main" val="212155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https://docs.microsoft.com/en-us/power-bi/whitepaper-powerbi-security</a:t>
            </a:r>
          </a:p>
          <a:p>
            <a:endParaRPr lang="en-US"/>
          </a:p>
          <a:p>
            <a:pPr lvl="1"/>
            <a:r>
              <a:rPr lang="en-US" sz="1200" b="1">
                <a:solidFill>
                  <a:schemeClr val="tx1">
                    <a:lumMod val="75000"/>
                    <a:lumOff val="25000"/>
                  </a:schemeClr>
                </a:solidFill>
                <a:latin typeface="AvantGarde Bk BT Book" panose="020B0402020202020204" pitchFamily="34" charset="0"/>
              </a:rPr>
              <a:t>WFE cluster </a:t>
            </a:r>
            <a:r>
              <a:rPr lang="en-US" sz="1200">
                <a:solidFill>
                  <a:schemeClr val="tx1">
                    <a:lumMod val="75000"/>
                    <a:lumOff val="25000"/>
                  </a:schemeClr>
                </a:solidFill>
                <a:latin typeface="AvantGarde Bk BT Book" panose="020B0402020202020204" pitchFamily="34" charset="0"/>
              </a:rPr>
              <a:t>- All users connect to the WFE before accessing any information in business application platform services. Servers in the WFE cluster authenticate users, using Azure AD to store user identities and authorize access to data. The Azure Traffic Manager finds the nearest business application platform deployment, and that WFE cluster manages login and authentication.</a:t>
            </a:r>
          </a:p>
          <a:p>
            <a:pPr lvl="1"/>
            <a:r>
              <a:rPr lang="en-US" sz="1200" b="1">
                <a:solidFill>
                  <a:schemeClr val="tx1">
                    <a:lumMod val="75000"/>
                    <a:lumOff val="25000"/>
                  </a:schemeClr>
                </a:solidFill>
                <a:latin typeface="AvantGarde Bk BT Book" panose="020B0402020202020204" pitchFamily="34" charset="0"/>
              </a:rPr>
              <a:t>Back-end cluster </a:t>
            </a:r>
            <a:r>
              <a:rPr lang="en-US" sz="1200">
                <a:solidFill>
                  <a:schemeClr val="tx1">
                    <a:lumMod val="75000"/>
                    <a:lumOff val="25000"/>
                  </a:schemeClr>
                </a:solidFill>
                <a:latin typeface="AvantGarde Bk BT Book" panose="020B0402020202020204" pitchFamily="34" charset="0"/>
              </a:rPr>
              <a:t>- Subsequent activity is handled through the back-end cluster. It manages dashboards, visualizations, datasets, reports, data storage, data connections, and data refresh activities. The back-end cluster hosts many roles, including Azure API Management, Gateway, Presentation, Data, Background Job Processing, and Data Movement.</a:t>
            </a:r>
          </a:p>
          <a:p>
            <a:endParaRPr lang="en-US" sz="1200" b="0" i="0" u="none" strike="noStrike" kern="1200">
              <a:solidFill>
                <a:schemeClr val="tx1"/>
              </a:solidFill>
              <a:effectLst/>
              <a:latin typeface="+mn-lt"/>
              <a:ea typeface="+mn-ea"/>
              <a:cs typeface="+mn-cs"/>
            </a:endParaRP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The </a:t>
            </a:r>
            <a:r>
              <a:rPr lang="en-US" sz="1200" b="1" i="0" u="none" strike="noStrike" kern="1200">
                <a:solidFill>
                  <a:schemeClr val="tx1"/>
                </a:solidFill>
                <a:effectLst/>
                <a:latin typeface="+mn-lt"/>
                <a:ea typeface="+mn-ea"/>
                <a:cs typeface="+mn-cs"/>
              </a:rPr>
              <a:t>WFE</a:t>
            </a:r>
            <a:r>
              <a:rPr lang="en-US" sz="1200" b="0" i="0" u="none" strike="noStrike" kern="1200">
                <a:solidFill>
                  <a:schemeClr val="tx1"/>
                </a:solidFill>
                <a:effectLst/>
                <a:latin typeface="+mn-lt"/>
                <a:ea typeface="+mn-ea"/>
                <a:cs typeface="+mn-cs"/>
              </a:rPr>
              <a:t> cluster manages the initial connection and authentication process for Power BI, using AAD to authenticate clients and provide tokens for subsequent client connections to the Power BI service.</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The </a:t>
            </a:r>
            <a:r>
              <a:rPr lang="en-US" sz="1200" b="1" i="0" u="none" strike="noStrike" kern="1200">
                <a:solidFill>
                  <a:schemeClr val="tx1"/>
                </a:solidFill>
                <a:effectLst/>
                <a:latin typeface="+mn-lt"/>
                <a:ea typeface="+mn-ea"/>
                <a:cs typeface="+mn-cs"/>
              </a:rPr>
              <a:t>Back-End</a:t>
            </a:r>
            <a:r>
              <a:rPr lang="en-US" sz="1200" b="0" i="0" u="none" strike="noStrike" kern="1200">
                <a:solidFill>
                  <a:schemeClr val="tx1"/>
                </a:solidFill>
                <a:effectLst/>
                <a:latin typeface="+mn-lt"/>
                <a:ea typeface="+mn-ea"/>
                <a:cs typeface="+mn-cs"/>
              </a:rPr>
              <a:t> cluster is how authenticated clients interact with the Power BI service. The </a:t>
            </a:r>
            <a:r>
              <a:rPr lang="en-US" sz="1200" b="1" i="0" u="none" strike="noStrike" kern="1200">
                <a:solidFill>
                  <a:schemeClr val="tx1"/>
                </a:solidFill>
                <a:effectLst/>
                <a:latin typeface="+mn-lt"/>
                <a:ea typeface="+mn-ea"/>
                <a:cs typeface="+mn-cs"/>
              </a:rPr>
              <a:t>Back-End</a:t>
            </a:r>
            <a:r>
              <a:rPr lang="en-US" sz="1200" b="0" i="0" u="none" strike="noStrike" kern="1200">
                <a:solidFill>
                  <a:schemeClr val="tx1"/>
                </a:solidFill>
                <a:effectLst/>
                <a:latin typeface="+mn-lt"/>
                <a:ea typeface="+mn-ea"/>
                <a:cs typeface="+mn-cs"/>
              </a:rPr>
              <a:t> cluster manages visualizations, user dashboards, datasets, reports, data storage, data connections, data refresh, and other aspects of interacting with the Power BI service.</a:t>
            </a: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The </a:t>
            </a:r>
            <a:r>
              <a:rPr lang="en-US" sz="1200" b="1" i="0" u="none" strike="noStrike" kern="1200">
                <a:solidFill>
                  <a:schemeClr val="tx1"/>
                </a:solidFill>
                <a:effectLst/>
                <a:latin typeface="+mn-lt"/>
                <a:ea typeface="+mn-ea"/>
                <a:cs typeface="+mn-cs"/>
              </a:rPr>
              <a:t>Gateway Role</a:t>
            </a:r>
            <a:r>
              <a:rPr lang="en-US" sz="1200" b="0" i="0" u="none" strike="noStrike" kern="1200">
                <a:solidFill>
                  <a:schemeClr val="tx1"/>
                </a:solidFill>
                <a:effectLst/>
                <a:latin typeface="+mn-lt"/>
                <a:ea typeface="+mn-ea"/>
                <a:cs typeface="+mn-cs"/>
              </a:rPr>
              <a:t> acts as a gateway between user requests and the Power BI service. Users do not interact directly with any roles other than the Gateway Role.</a:t>
            </a:r>
          </a:p>
          <a:p>
            <a:r>
              <a:rPr lang="en-US" sz="1200" b="1" i="0" u="none" strike="noStrike" kern="1200">
                <a:solidFill>
                  <a:schemeClr val="tx1"/>
                </a:solidFill>
                <a:effectLst/>
                <a:latin typeface="+mn-lt"/>
                <a:ea typeface="+mn-ea"/>
                <a:cs typeface="+mn-cs"/>
              </a:rPr>
              <a:t>Important:</a:t>
            </a:r>
            <a:r>
              <a:rPr lang="en-US" sz="1200" b="0" i="0" u="none" strike="noStrike" kern="1200">
                <a:solidFill>
                  <a:schemeClr val="tx1"/>
                </a:solidFill>
                <a:effectLst/>
                <a:latin typeface="+mn-lt"/>
                <a:ea typeface="+mn-ea"/>
                <a:cs typeface="+mn-cs"/>
              </a:rPr>
              <a:t> It is imperative to note that </a:t>
            </a:r>
            <a:r>
              <a:rPr lang="en-US" sz="1200" b="0" i="1" u="none" strike="noStrike" kern="1200">
                <a:solidFill>
                  <a:schemeClr val="tx1"/>
                </a:solidFill>
                <a:effectLst/>
                <a:latin typeface="+mn-lt"/>
                <a:ea typeface="+mn-ea"/>
                <a:cs typeface="+mn-cs"/>
              </a:rPr>
              <a:t>only</a:t>
            </a:r>
            <a:r>
              <a:rPr lang="en-US" sz="1200" b="0" i="0" u="none" strike="noStrike" kern="1200">
                <a:solidFill>
                  <a:schemeClr val="tx1"/>
                </a:solidFill>
                <a:effectLst/>
                <a:latin typeface="+mn-lt"/>
                <a:ea typeface="+mn-ea"/>
                <a:cs typeface="+mn-cs"/>
              </a:rPr>
              <a:t> Azure API Management (</a:t>
            </a:r>
            <a:r>
              <a:rPr lang="en-US" sz="1200" b="1" i="0" u="none" strike="noStrike" kern="1200">
                <a:solidFill>
                  <a:schemeClr val="tx1"/>
                </a:solidFill>
                <a:effectLst/>
                <a:latin typeface="+mn-lt"/>
                <a:ea typeface="+mn-ea"/>
                <a:cs typeface="+mn-cs"/>
              </a:rPr>
              <a:t>APIM</a:t>
            </a:r>
            <a:r>
              <a:rPr lang="en-US" sz="1200" b="0" i="0" u="none" strike="noStrike" kern="1200">
                <a:solidFill>
                  <a:schemeClr val="tx1"/>
                </a:solidFill>
                <a:effectLst/>
                <a:latin typeface="+mn-lt"/>
                <a:ea typeface="+mn-ea"/>
                <a:cs typeface="+mn-cs"/>
              </a:rPr>
              <a:t>) and Gateway (</a:t>
            </a:r>
            <a:r>
              <a:rPr lang="en-US" sz="1200" b="1" i="0" u="none" strike="noStrike" kern="1200">
                <a:solidFill>
                  <a:schemeClr val="tx1"/>
                </a:solidFill>
                <a:effectLst/>
                <a:latin typeface="+mn-lt"/>
                <a:ea typeface="+mn-ea"/>
                <a:cs typeface="+mn-cs"/>
              </a:rPr>
              <a:t>GW</a:t>
            </a:r>
            <a:r>
              <a:rPr lang="en-US" sz="1200" b="0" i="0" u="none" strike="noStrike" kern="1200">
                <a:solidFill>
                  <a:schemeClr val="tx1"/>
                </a:solidFill>
                <a:effectLst/>
                <a:latin typeface="+mn-lt"/>
                <a:ea typeface="+mn-ea"/>
                <a:cs typeface="+mn-cs"/>
              </a:rPr>
              <a:t>) roles are accessible through the public Internet. They provide authentication, authorization, DDoS protection, Throttling, Load Balancing, Routing, and other capabilities.</a:t>
            </a:r>
          </a:p>
          <a:p>
            <a:r>
              <a:rPr lang="en-US" sz="1200" b="0" i="0" u="none" strike="noStrike" kern="1200">
                <a:solidFill>
                  <a:schemeClr val="tx1"/>
                </a:solidFill>
                <a:effectLst/>
                <a:latin typeface="+mn-lt"/>
                <a:ea typeface="+mn-ea"/>
                <a:cs typeface="+mn-cs"/>
              </a:rPr>
              <a:t>The dotted line in the </a:t>
            </a:r>
            <a:r>
              <a:rPr lang="en-US" sz="1200" b="1" i="0" u="none" strike="noStrike" kern="1200">
                <a:solidFill>
                  <a:schemeClr val="tx1"/>
                </a:solidFill>
                <a:effectLst/>
                <a:latin typeface="+mn-lt"/>
                <a:ea typeface="+mn-ea"/>
                <a:cs typeface="+mn-cs"/>
              </a:rPr>
              <a:t>Back-End</a:t>
            </a:r>
            <a:r>
              <a:rPr lang="en-US" sz="1200" b="0" i="0" u="none" strike="noStrike" kern="1200">
                <a:solidFill>
                  <a:schemeClr val="tx1"/>
                </a:solidFill>
                <a:effectLst/>
                <a:latin typeface="+mn-lt"/>
                <a:ea typeface="+mn-ea"/>
                <a:cs typeface="+mn-cs"/>
              </a:rPr>
              <a:t> cluster image, above, clarifies the boundary between the only two roles that are accessible by users (left of the dotted line), and roles that are only accessible by the system. When an authenticated user connects to the Power BI Service, the connection and any request by the client is accepted and managed by the </a:t>
            </a:r>
            <a:r>
              <a:rPr lang="en-US" sz="1200" b="1" i="0" u="none" strike="noStrike" kern="1200">
                <a:solidFill>
                  <a:schemeClr val="tx1"/>
                </a:solidFill>
                <a:effectLst/>
                <a:latin typeface="+mn-lt"/>
                <a:ea typeface="+mn-ea"/>
                <a:cs typeface="+mn-cs"/>
              </a:rPr>
              <a:t>Gateway Role</a:t>
            </a:r>
            <a:r>
              <a:rPr lang="en-US" sz="1200" b="0" i="0" u="none" strike="noStrike" kern="1200">
                <a:solidFill>
                  <a:schemeClr val="tx1"/>
                </a:solidFill>
                <a:effectLst/>
                <a:latin typeface="+mn-lt"/>
                <a:ea typeface="+mn-ea"/>
                <a:cs typeface="+mn-cs"/>
              </a:rPr>
              <a:t> and </a:t>
            </a:r>
            <a:r>
              <a:rPr lang="en-US" sz="1200" b="1" i="0" u="none" strike="noStrike" kern="1200">
                <a:solidFill>
                  <a:schemeClr val="tx1"/>
                </a:solidFill>
                <a:effectLst/>
                <a:latin typeface="+mn-lt"/>
                <a:ea typeface="+mn-ea"/>
                <a:cs typeface="+mn-cs"/>
              </a:rPr>
              <a:t>Azure API Management</a:t>
            </a:r>
            <a:r>
              <a:rPr lang="en-US" sz="1200" b="0" i="0" u="none" strike="noStrike" kern="1200">
                <a:solidFill>
                  <a:schemeClr val="tx1"/>
                </a:solidFill>
                <a:effectLst/>
                <a:latin typeface="+mn-lt"/>
                <a:ea typeface="+mn-ea"/>
                <a:cs typeface="+mn-cs"/>
              </a:rPr>
              <a:t>, which then interacts on the user's behalf with the rest of the Power BI Service. For example, when a client attempts to view a dashboard, the </a:t>
            </a:r>
            <a:r>
              <a:rPr lang="en-US" sz="1200" b="1" i="0" u="none" strike="noStrike" kern="1200">
                <a:solidFill>
                  <a:schemeClr val="tx1"/>
                </a:solidFill>
                <a:effectLst/>
                <a:latin typeface="+mn-lt"/>
                <a:ea typeface="+mn-ea"/>
                <a:cs typeface="+mn-cs"/>
              </a:rPr>
              <a:t>Gateway Role</a:t>
            </a:r>
            <a:r>
              <a:rPr lang="en-US" sz="1200" b="0" i="0" u="none" strike="noStrike" kern="1200">
                <a:solidFill>
                  <a:schemeClr val="tx1"/>
                </a:solidFill>
                <a:effectLst/>
                <a:latin typeface="+mn-lt"/>
                <a:ea typeface="+mn-ea"/>
                <a:cs typeface="+mn-cs"/>
              </a:rPr>
              <a:t> accepts that request then separately sends a request to the </a:t>
            </a:r>
            <a:r>
              <a:rPr lang="en-US" sz="1200" b="1" i="0" u="none" strike="noStrike" kern="1200">
                <a:solidFill>
                  <a:schemeClr val="tx1"/>
                </a:solidFill>
                <a:effectLst/>
                <a:latin typeface="+mn-lt"/>
                <a:ea typeface="+mn-ea"/>
                <a:cs typeface="+mn-cs"/>
              </a:rPr>
              <a:t>Presentation Role</a:t>
            </a:r>
            <a:r>
              <a:rPr lang="en-US" sz="1200" b="0" i="0" u="none" strike="noStrike" kern="1200">
                <a:solidFill>
                  <a:schemeClr val="tx1"/>
                </a:solidFill>
                <a:effectLst/>
                <a:latin typeface="+mn-lt"/>
                <a:ea typeface="+mn-ea"/>
                <a:cs typeface="+mn-cs"/>
              </a:rPr>
              <a:t> to retrieve the data needed by the browser to render the dashboard.</a:t>
            </a:r>
          </a:p>
          <a:p>
            <a:endParaRPr lang="en-US"/>
          </a:p>
          <a:p>
            <a:r>
              <a:rPr lang="en-US" sz="1200" b="0" i="0" u="none" strike="noStrike" kern="1200">
                <a:solidFill>
                  <a:schemeClr val="tx1"/>
                </a:solidFill>
                <a:effectLst/>
                <a:latin typeface="+mn-lt"/>
                <a:ea typeface="+mn-ea"/>
                <a:cs typeface="+mn-cs"/>
              </a:rPr>
              <a:t>Some organizations require a Power BI presence in multiple geographies, or regions, based on business needs. For example, a business may have its Power BI tenant in the United States but may also do business in other geographical areas, such as Australia, and need Power BI services and data to remain in that remote region. Beginning in the second half of 2018, organizations with their tenant in one geography can also access Power BI resources in another geography when properly provisioned. This feature is referred to as </a:t>
            </a:r>
            <a:r>
              <a:rPr lang="en-US" sz="1200" b="1" i="0" u="none" strike="noStrike" kern="1200">
                <a:solidFill>
                  <a:schemeClr val="tx1"/>
                </a:solidFill>
                <a:effectLst/>
                <a:latin typeface="+mn-lt"/>
                <a:ea typeface="+mn-ea"/>
                <a:cs typeface="+mn-cs"/>
              </a:rPr>
              <a:t>multi-geo</a:t>
            </a:r>
            <a:r>
              <a:rPr lang="en-US" sz="1200" b="0" i="0" u="none" strike="noStrike" kern="1200">
                <a:solidFill>
                  <a:schemeClr val="tx1"/>
                </a:solidFill>
                <a:effectLst/>
                <a:latin typeface="+mn-lt"/>
                <a:ea typeface="+mn-ea"/>
                <a:cs typeface="+mn-cs"/>
              </a:rPr>
              <a:t> for convenience and reference throughout this document.</a:t>
            </a:r>
          </a:p>
          <a:p>
            <a:r>
              <a:rPr lang="en-US" sz="1200" b="0" i="0" u="none" strike="noStrike" kern="1200">
                <a:solidFill>
                  <a:schemeClr val="tx1"/>
                </a:solidFill>
                <a:effectLst/>
                <a:latin typeface="+mn-lt"/>
                <a:ea typeface="+mn-ea"/>
                <a:cs typeface="+mn-cs"/>
              </a:rPr>
              <a:t>There are technical implications to keep in mind when operating in different geographies, which are clarified throughout this document. Important considerations include the following:</a:t>
            </a:r>
          </a:p>
          <a:p>
            <a:r>
              <a:rPr lang="en-US" sz="1200" b="0" i="0" u="none" strike="noStrike" kern="1200">
                <a:solidFill>
                  <a:schemeClr val="tx1"/>
                </a:solidFill>
                <a:effectLst/>
                <a:latin typeface="+mn-lt"/>
                <a:ea typeface="+mn-ea"/>
                <a:cs typeface="+mn-cs"/>
              </a:rPr>
              <a:t>A cached query stored in a remote region will stay in that region at rest, however other data in transit may go back and forth between multiple geographies.</a:t>
            </a:r>
          </a:p>
          <a:p>
            <a:r>
              <a:rPr lang="en-US" sz="1200" b="0" i="0" u="none" strike="noStrike" kern="1200">
                <a:solidFill>
                  <a:schemeClr val="tx1"/>
                </a:solidFill>
                <a:effectLst/>
                <a:latin typeface="+mn-lt"/>
                <a:ea typeface="+mn-ea"/>
                <a:cs typeface="+mn-cs"/>
              </a:rPr>
              <a:t>Reports in PBIX or XLSX files in a remote region that are published to Power BI sometimes result in a copy or shadow copy being stored in Power BI's Azure Blob storage, and when that occurs the data is encrypted using Azure Storage Service Encryption (SSE).</a:t>
            </a:r>
          </a:p>
          <a:p>
            <a:r>
              <a:rPr lang="en-US" sz="1200" b="0" i="0" u="none" strike="noStrike" kern="1200">
                <a:solidFill>
                  <a:schemeClr val="tx1"/>
                </a:solidFill>
                <a:effectLst/>
                <a:latin typeface="+mn-lt"/>
                <a:ea typeface="+mn-ea"/>
                <a:cs typeface="+mn-cs"/>
              </a:rPr>
              <a:t>When moving data from one region to another in a multi-geo environment, garbage collection in the region from which the data was moved occurs within 7 to 10 days, at which point the copy of data moved from the original region will be destroyed.</a:t>
            </a:r>
          </a:p>
          <a:p>
            <a:r>
              <a:rPr lang="en-US" sz="1200" b="0" i="0" u="none" strike="noStrike" kern="1200">
                <a:solidFill>
                  <a:schemeClr val="tx1"/>
                </a:solidFill>
                <a:effectLst/>
                <a:latin typeface="+mn-lt"/>
                <a:ea typeface="+mn-ea"/>
                <a:cs typeface="+mn-cs"/>
              </a:rPr>
              <a:t>The following image illustrates how the Power BI services provided in the remote region with a multi-geo environment is routed through the </a:t>
            </a:r>
            <a:r>
              <a:rPr lang="en-US" sz="1200" b="1" i="0" u="none" strike="noStrike" kern="1200">
                <a:solidFill>
                  <a:schemeClr val="tx1"/>
                </a:solidFill>
                <a:effectLst/>
                <a:latin typeface="+mn-lt"/>
                <a:ea typeface="+mn-ea"/>
                <a:cs typeface="+mn-cs"/>
              </a:rPr>
              <a:t>Power BI Back-End</a:t>
            </a:r>
            <a:r>
              <a:rPr lang="en-US" sz="1200" b="0" i="0" u="none" strike="noStrike" kern="1200">
                <a:solidFill>
                  <a:schemeClr val="tx1"/>
                </a:solidFill>
                <a:effectLst/>
                <a:latin typeface="+mn-lt"/>
                <a:ea typeface="+mn-ea"/>
                <a:cs typeface="+mn-cs"/>
              </a:rPr>
              <a:t> cluster, where a connection to the client's remote Power BI subscription virtual machine is established.</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5CBC7DC1-C351-4FAF-969D-7D90C409662B}" type="slidenum">
              <a:rPr lang="en-US" smtClean="0"/>
              <a:t>13</a:t>
            </a:fld>
            <a:endParaRPr lang="en-US"/>
          </a:p>
        </p:txBody>
      </p:sp>
    </p:spTree>
    <p:extLst>
      <p:ext uri="{BB962C8B-B14F-4D97-AF65-F5344CB8AC3E}">
        <p14:creationId xmlns:p14="http://schemas.microsoft.com/office/powerpoint/2010/main" val="421058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https://query.prod.cms.rt.microsoft.com/cms/api/am/binary/RE2JO61</a:t>
            </a:r>
          </a:p>
        </p:txBody>
      </p:sp>
      <p:sp>
        <p:nvSpPr>
          <p:cNvPr id="4" name="Slide Number Placeholder 3"/>
          <p:cNvSpPr>
            <a:spLocks noGrp="1"/>
          </p:cNvSpPr>
          <p:nvPr>
            <p:ph type="sldNum" sz="quarter" idx="5"/>
          </p:nvPr>
        </p:nvSpPr>
        <p:spPr/>
        <p:txBody>
          <a:bodyPr/>
          <a:lstStyle/>
          <a:p>
            <a:fld id="{5CBC7DC1-C351-4FAF-969D-7D90C409662B}" type="slidenum">
              <a:rPr lang="en-US" smtClean="0"/>
              <a:t>14</a:t>
            </a:fld>
            <a:endParaRPr lang="en-US"/>
          </a:p>
        </p:txBody>
      </p:sp>
    </p:spTree>
    <p:extLst>
      <p:ext uri="{BB962C8B-B14F-4D97-AF65-F5344CB8AC3E}">
        <p14:creationId xmlns:p14="http://schemas.microsoft.com/office/powerpoint/2010/main" val="3884154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https://www.microsoft.com/en-us/videoplayer/embed/RE1Rroc?autoplay=0</a:t>
            </a:r>
          </a:p>
        </p:txBody>
      </p:sp>
      <p:sp>
        <p:nvSpPr>
          <p:cNvPr id="4" name="Slide Number Placeholder 3"/>
          <p:cNvSpPr>
            <a:spLocks noGrp="1"/>
          </p:cNvSpPr>
          <p:nvPr>
            <p:ph type="sldNum" sz="quarter" idx="5"/>
          </p:nvPr>
        </p:nvSpPr>
        <p:spPr/>
        <p:txBody>
          <a:bodyPr/>
          <a:lstStyle/>
          <a:p>
            <a:fld id="{5CBC7DC1-C351-4FAF-969D-7D90C409662B}" type="slidenum">
              <a:rPr lang="en-US" smtClean="0"/>
              <a:t>15</a:t>
            </a:fld>
            <a:endParaRPr lang="en-US"/>
          </a:p>
        </p:txBody>
      </p:sp>
    </p:spTree>
    <p:extLst>
      <p:ext uri="{BB962C8B-B14F-4D97-AF65-F5344CB8AC3E}">
        <p14:creationId xmlns:p14="http://schemas.microsoft.com/office/powerpoint/2010/main" val="817525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BC7DC1-C351-4FAF-969D-7D90C409662B}" type="slidenum">
              <a:rPr lang="en-US" smtClean="0"/>
              <a:t>21</a:t>
            </a:fld>
            <a:endParaRPr lang="en-US"/>
          </a:p>
        </p:txBody>
      </p:sp>
    </p:spTree>
    <p:extLst>
      <p:ext uri="{BB962C8B-B14F-4D97-AF65-F5344CB8AC3E}">
        <p14:creationId xmlns:p14="http://schemas.microsoft.com/office/powerpoint/2010/main" val="1983437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3.emf"/><Relationship Id="rId4" Type="http://schemas.openxmlformats.org/officeDocument/2006/relationships/image" Target="../media/image1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3.emf"/><Relationship Id="rId4" Type="http://schemas.openxmlformats.org/officeDocument/2006/relationships/image" Target="../media/image1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IS A SUBTITLE</a:t>
            </a:r>
          </a:p>
        </p:txBody>
      </p:sp>
      <p:pic>
        <p:nvPicPr>
          <p:cNvPr id="14" name="Picture 13">
            <a:extLst>
              <a:ext uri="{FF2B5EF4-FFF2-40B4-BE49-F238E27FC236}">
                <a16:creationId xmlns:a16="http://schemas.microsoft.com/office/drawing/2014/main" id="{F36EBC74-E816-2E47-B9DF-B848ABBE48ED}"/>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9" name="Picture Placeholder 8">
            <a:extLst>
              <a:ext uri="{FF2B5EF4-FFF2-40B4-BE49-F238E27FC236}">
                <a16:creationId xmlns:a16="http://schemas.microsoft.com/office/drawing/2014/main" id="{7DB0971F-4476-0B47-8789-03E8F18CBBE7}"/>
              </a:ext>
            </a:extLst>
          </p:cNvPr>
          <p:cNvSpPr>
            <a:spLocks noGrp="1"/>
          </p:cNvSpPr>
          <p:nvPr>
            <p:ph type="pic" sz="quarter" idx="13"/>
          </p:nvPr>
        </p:nvSpPr>
        <p:spPr>
          <a:xfrm>
            <a:off x="-61993" y="-15499"/>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txBody>
          <a:bodyPr/>
          <a:lstStyle/>
          <a:p>
            <a:endParaRPr lang="en-US"/>
          </a:p>
        </p:txBody>
      </p:sp>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62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 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1">
            <a:extLst>
              <a:ext uri="{FF2B5EF4-FFF2-40B4-BE49-F238E27FC236}">
                <a16:creationId xmlns:a16="http://schemas.microsoft.com/office/drawing/2014/main" id="{0CFA7873-E710-0E46-AB9E-9B1B4FA05DA0}"/>
              </a:ext>
            </a:extLst>
          </p:cNvPr>
          <p:cNvSpPr>
            <a:spLocks noGrp="1"/>
          </p:cNvSpPr>
          <p:nvPr>
            <p:ph type="pic" sz="quarter" idx="10"/>
          </p:nvPr>
        </p:nvSpPr>
        <p:spPr>
          <a:xfrm flipH="1">
            <a:off x="0" y="0"/>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txBody>
          <a:bodyPr/>
          <a:lstStyle/>
          <a:p>
            <a:endParaRPr lang="en-US"/>
          </a:p>
        </p:txBody>
      </p:sp>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5AFFA0CE-3697-9D48-9827-FCC2A6669AB2}"/>
              </a:ext>
            </a:extLst>
          </p:cNvPr>
          <p:cNvPicPr>
            <a:picLocks noChangeAspect="1"/>
          </p:cNvPicPr>
          <p:nvPr userDrawn="1"/>
        </p:nvPicPr>
        <p:blipFill>
          <a:blip r:embed="rId2"/>
          <a:stretch>
            <a:fillRect/>
          </a:stretch>
        </p:blipFill>
        <p:spPr>
          <a:xfrm>
            <a:off x="9703837" y="6039158"/>
            <a:ext cx="2107160" cy="392242"/>
          </a:xfrm>
          <a:prstGeom prst="rect">
            <a:avLst/>
          </a:prstGeom>
        </p:spPr>
      </p:pic>
    </p:spTree>
    <p:extLst>
      <p:ext uri="{BB962C8B-B14F-4D97-AF65-F5344CB8AC3E}">
        <p14:creationId xmlns:p14="http://schemas.microsoft.com/office/powerpoint/2010/main" val="402938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Fill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5" descr="A group of people standing in front of a window&#10;&#10;Description automatically generated">
            <a:extLst>
              <a:ext uri="{FF2B5EF4-FFF2-40B4-BE49-F238E27FC236}">
                <a16:creationId xmlns:a16="http://schemas.microsoft.com/office/drawing/2014/main" id="{3C9164DD-D180-B441-B1F1-218FA7324F8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flipH="1">
            <a:off x="-1" y="-1"/>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5AFFA0CE-3697-9D48-9827-FCC2A6669AB2}"/>
              </a:ext>
            </a:extLst>
          </p:cNvPr>
          <p:cNvPicPr>
            <a:picLocks noChangeAspect="1"/>
          </p:cNvPicPr>
          <p:nvPr userDrawn="1"/>
        </p:nvPicPr>
        <p:blipFill>
          <a:blip r:embed="rId3"/>
          <a:stretch>
            <a:fillRect/>
          </a:stretch>
        </p:blipFill>
        <p:spPr>
          <a:xfrm>
            <a:off x="9703837" y="6039158"/>
            <a:ext cx="2107160" cy="392242"/>
          </a:xfrm>
          <a:prstGeom prst="rect">
            <a:avLst/>
          </a:prstGeom>
        </p:spPr>
      </p:pic>
    </p:spTree>
    <p:extLst>
      <p:ext uri="{BB962C8B-B14F-4D97-AF65-F5344CB8AC3E}">
        <p14:creationId xmlns:p14="http://schemas.microsoft.com/office/powerpoint/2010/main" val="1056929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0ACFB8-3A37-E34A-983D-079254279AD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A6C508-29C5-864B-BA84-35D4CC68874F}"/>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4" name="Picture 3">
            <a:extLst>
              <a:ext uri="{FF2B5EF4-FFF2-40B4-BE49-F238E27FC236}">
                <a16:creationId xmlns:a16="http://schemas.microsoft.com/office/drawing/2014/main" id="{D5FCFF2D-474A-4544-802A-BF6127FF9710}"/>
              </a:ext>
            </a:extLst>
          </p:cNvPr>
          <p:cNvPicPr>
            <a:picLocks noChangeAspect="1"/>
          </p:cNvPicPr>
          <p:nvPr userDrawn="1"/>
        </p:nvPicPr>
        <p:blipFill>
          <a:blip r:embed="rId3"/>
          <a:stretch>
            <a:fillRect/>
          </a:stretch>
        </p:blipFill>
        <p:spPr>
          <a:xfrm>
            <a:off x="9703836" y="6039158"/>
            <a:ext cx="2107163" cy="392242"/>
          </a:xfrm>
          <a:prstGeom prst="rect">
            <a:avLst/>
          </a:prstGeom>
        </p:spPr>
      </p:pic>
    </p:spTree>
    <p:extLst>
      <p:ext uri="{BB962C8B-B14F-4D97-AF65-F5344CB8AC3E}">
        <p14:creationId xmlns:p14="http://schemas.microsoft.com/office/powerpoint/2010/main" val="2090386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2" name="Picture 11">
            <a:extLst>
              <a:ext uri="{FF2B5EF4-FFF2-40B4-BE49-F238E27FC236}">
                <a16:creationId xmlns:a16="http://schemas.microsoft.com/office/drawing/2014/main" id="{31762B7F-AD42-2F4B-AAE8-2F098410C545}"/>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3" name="Content Placeholder 2">
            <a:extLst>
              <a:ext uri="{FF2B5EF4-FFF2-40B4-BE49-F238E27FC236}">
                <a16:creationId xmlns:a16="http://schemas.microsoft.com/office/drawing/2014/main" id="{B68F9929-85BD-614C-A173-B557CD4A427D}"/>
              </a:ext>
            </a:extLst>
          </p:cNvPr>
          <p:cNvSpPr>
            <a:spLocks noGrp="1"/>
          </p:cNvSpPr>
          <p:nvPr>
            <p:ph idx="1"/>
          </p:nvPr>
        </p:nvSpPr>
        <p:spPr>
          <a:xfrm>
            <a:off x="0" y="0"/>
            <a:ext cx="4931229"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610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 Fill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0" y="289932"/>
            <a:ext cx="12192000" cy="6568068"/>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2" name="Picture 11">
            <a:extLst>
              <a:ext uri="{FF2B5EF4-FFF2-40B4-BE49-F238E27FC236}">
                <a16:creationId xmlns:a16="http://schemas.microsoft.com/office/drawing/2014/main" id="{31762B7F-AD42-2F4B-AAE8-2F098410C545}"/>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9" name="Content Placeholder 1">
            <a:extLst>
              <a:ext uri="{FF2B5EF4-FFF2-40B4-BE49-F238E27FC236}">
                <a16:creationId xmlns:a16="http://schemas.microsoft.com/office/drawing/2014/main" id="{EC552BF2-6F84-1A40-800D-9E6992D541F4}"/>
              </a:ext>
            </a:extLst>
          </p:cNvPr>
          <p:cNvSpPr>
            <a:spLocks noGrp="1"/>
          </p:cNvSpPr>
          <p:nvPr>
            <p:ph idx="1"/>
          </p:nvPr>
        </p:nvSpPr>
        <p:spPr>
          <a:xfrm>
            <a:off x="0" y="0"/>
            <a:ext cx="4931229" cy="68580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a:t> </a:t>
            </a:r>
          </a:p>
        </p:txBody>
      </p:sp>
    </p:spTree>
    <p:extLst>
      <p:ext uri="{BB962C8B-B14F-4D97-AF65-F5344CB8AC3E}">
        <p14:creationId xmlns:p14="http://schemas.microsoft.com/office/powerpoint/2010/main" val="4052976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 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3" name="Picture 12">
            <a:extLst>
              <a:ext uri="{FF2B5EF4-FFF2-40B4-BE49-F238E27FC236}">
                <a16:creationId xmlns:a16="http://schemas.microsoft.com/office/drawing/2014/main" id="{996BEA9E-B058-A649-93FA-FB8C892D5F03}"/>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3" name="Picture Placeholder 2">
            <a:extLst>
              <a:ext uri="{FF2B5EF4-FFF2-40B4-BE49-F238E27FC236}">
                <a16:creationId xmlns:a16="http://schemas.microsoft.com/office/drawing/2014/main" id="{353F0E95-B3F1-BB48-BD0B-A9A56F7A2D6F}"/>
              </a:ext>
            </a:extLst>
          </p:cNvPr>
          <p:cNvSpPr>
            <a:spLocks noGrp="1"/>
          </p:cNvSpPr>
          <p:nvPr>
            <p:ph type="pic" idx="1" hasCustomPrompt="1"/>
          </p:nvPr>
        </p:nvSpPr>
        <p:spPr>
          <a:xfrm>
            <a:off x="-7749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724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 Fill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0" y="0"/>
            <a:ext cx="12192000" cy="6858000"/>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3" name="Picture 12">
            <a:extLst>
              <a:ext uri="{FF2B5EF4-FFF2-40B4-BE49-F238E27FC236}">
                <a16:creationId xmlns:a16="http://schemas.microsoft.com/office/drawing/2014/main" id="{996BEA9E-B058-A649-93FA-FB8C892D5F03}"/>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Placeholder 8" descr="A group of people sitting at a table looking at a computer&#10;&#10;Description automatically generated">
            <a:extLst>
              <a:ext uri="{FF2B5EF4-FFF2-40B4-BE49-F238E27FC236}">
                <a16:creationId xmlns:a16="http://schemas.microsoft.com/office/drawing/2014/main" id="{0FFD2A4A-7109-3845-9EB5-6BE73031081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57"/>
          <a:stretch/>
        </p:blipFill>
        <p:spPr>
          <a:xfrm>
            <a:off x="-7315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pic>
    </p:spTree>
    <p:extLst>
      <p:ext uri="{BB962C8B-B14F-4D97-AF65-F5344CB8AC3E}">
        <p14:creationId xmlns:p14="http://schemas.microsoft.com/office/powerpoint/2010/main" val="3131265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 - V0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64CC10-AE26-AB4C-82E6-8526800F52BC}"/>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685B15D-F69E-684A-A890-927277CF11A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15" name="Picture 14">
            <a:extLst>
              <a:ext uri="{FF2B5EF4-FFF2-40B4-BE49-F238E27FC236}">
                <a16:creationId xmlns:a16="http://schemas.microsoft.com/office/drawing/2014/main" id="{FB94097B-F833-1E4A-A191-93DB12803310}"/>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6" name="Title 1">
            <a:extLst>
              <a:ext uri="{FF2B5EF4-FFF2-40B4-BE49-F238E27FC236}">
                <a16:creationId xmlns:a16="http://schemas.microsoft.com/office/drawing/2014/main" id="{AA63ECCF-FB24-F543-AAD1-857AA6D2E1E8}"/>
              </a:ext>
            </a:extLst>
          </p:cNvPr>
          <p:cNvSpPr txBox="1">
            <a:spLocks/>
          </p:cNvSpPr>
          <p:nvPr userDrawn="1"/>
        </p:nvSpPr>
        <p:spPr>
          <a:xfrm>
            <a:off x="2988128" y="1998270"/>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Have Any Questions?</a:t>
            </a:r>
          </a:p>
        </p:txBody>
      </p:sp>
      <p:cxnSp>
        <p:nvCxnSpPr>
          <p:cNvPr id="7" name="Straight Connector 6">
            <a:extLst>
              <a:ext uri="{FF2B5EF4-FFF2-40B4-BE49-F238E27FC236}">
                <a16:creationId xmlns:a16="http://schemas.microsoft.com/office/drawing/2014/main" id="{86694E23-29C1-2A4C-ABEA-D06B79F2DF2F}"/>
              </a:ext>
            </a:extLst>
          </p:cNvPr>
          <p:cNvCxnSpPr/>
          <p:nvPr userDrawn="1"/>
        </p:nvCxnSpPr>
        <p:spPr>
          <a:xfrm>
            <a:off x="3140235" y="2000659"/>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839E7E4-301B-C745-99BC-10D956E3AB74}"/>
              </a:ext>
            </a:extLst>
          </p:cNvPr>
          <p:cNvGrpSpPr/>
          <p:nvPr userDrawn="1"/>
        </p:nvGrpSpPr>
        <p:grpSpPr>
          <a:xfrm>
            <a:off x="4420081" y="3067781"/>
            <a:ext cx="3351834" cy="914400"/>
            <a:chOff x="4336109" y="3786418"/>
            <a:chExt cx="3351834" cy="914400"/>
          </a:xfrm>
        </p:grpSpPr>
        <p:pic>
          <p:nvPicPr>
            <p:cNvPr id="10" name="Picture 9">
              <a:extLst>
                <a:ext uri="{FF2B5EF4-FFF2-40B4-BE49-F238E27FC236}">
                  <a16:creationId xmlns:a16="http://schemas.microsoft.com/office/drawing/2014/main" id="{1901B897-21CD-FF4C-BC7C-DDE0003A9F20}"/>
                </a:ext>
              </a:extLst>
            </p:cNvPr>
            <p:cNvPicPr>
              <a:picLocks noChangeAspect="1"/>
            </p:cNvPicPr>
            <p:nvPr/>
          </p:nvPicPr>
          <p:blipFill>
            <a:blip r:embed="rId4"/>
            <a:stretch>
              <a:fillRect/>
            </a:stretch>
          </p:blipFill>
          <p:spPr>
            <a:xfrm>
              <a:off x="6773543" y="3786418"/>
              <a:ext cx="914400" cy="914400"/>
            </a:xfrm>
            <a:prstGeom prst="rect">
              <a:avLst/>
            </a:prstGeom>
          </p:spPr>
        </p:pic>
        <p:pic>
          <p:nvPicPr>
            <p:cNvPr id="11" name="Picture 10">
              <a:extLst>
                <a:ext uri="{FF2B5EF4-FFF2-40B4-BE49-F238E27FC236}">
                  <a16:creationId xmlns:a16="http://schemas.microsoft.com/office/drawing/2014/main" id="{A892CBEE-6278-8B4A-A7B3-F23A015B91CA}"/>
                </a:ext>
              </a:extLst>
            </p:cNvPr>
            <p:cNvPicPr>
              <a:picLocks noChangeAspect="1"/>
            </p:cNvPicPr>
            <p:nvPr/>
          </p:nvPicPr>
          <p:blipFill>
            <a:blip r:embed="rId5"/>
            <a:stretch>
              <a:fillRect/>
            </a:stretch>
          </p:blipFill>
          <p:spPr>
            <a:xfrm>
              <a:off x="5554826" y="3786418"/>
              <a:ext cx="914400" cy="914400"/>
            </a:xfrm>
            <a:prstGeom prst="rect">
              <a:avLst/>
            </a:prstGeom>
          </p:spPr>
        </p:pic>
        <p:pic>
          <p:nvPicPr>
            <p:cNvPr id="12" name="Picture 11">
              <a:extLst>
                <a:ext uri="{FF2B5EF4-FFF2-40B4-BE49-F238E27FC236}">
                  <a16:creationId xmlns:a16="http://schemas.microsoft.com/office/drawing/2014/main" id="{A2F59F87-3955-E640-8BD4-4107EEB28D70}"/>
                </a:ext>
              </a:extLst>
            </p:cNvPr>
            <p:cNvPicPr>
              <a:picLocks noChangeAspect="1"/>
            </p:cNvPicPr>
            <p:nvPr/>
          </p:nvPicPr>
          <p:blipFill>
            <a:blip r:embed="rId6"/>
            <a:stretch>
              <a:fillRect/>
            </a:stretch>
          </p:blipFill>
          <p:spPr>
            <a:xfrm>
              <a:off x="4336109" y="3786418"/>
              <a:ext cx="914400" cy="914400"/>
            </a:xfrm>
            <a:prstGeom prst="rect">
              <a:avLst/>
            </a:prstGeom>
          </p:spPr>
        </p:pic>
      </p:grpSp>
    </p:spTree>
    <p:extLst>
      <p:ext uri="{BB962C8B-B14F-4D97-AF65-F5344CB8AC3E}">
        <p14:creationId xmlns:p14="http://schemas.microsoft.com/office/powerpoint/2010/main" val="1148924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 V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7373CA-225A-084E-A6A1-A210E754B41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697B09-AE5C-0042-8B5F-D87FBF53061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8" name="Picture 7">
            <a:extLst>
              <a:ext uri="{FF2B5EF4-FFF2-40B4-BE49-F238E27FC236}">
                <a16:creationId xmlns:a16="http://schemas.microsoft.com/office/drawing/2014/main" id="{422449FF-857D-834F-AD64-10C0E34BA97C}"/>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9" name="Title 1">
            <a:extLst>
              <a:ext uri="{FF2B5EF4-FFF2-40B4-BE49-F238E27FC236}">
                <a16:creationId xmlns:a16="http://schemas.microsoft.com/office/drawing/2014/main" id="{4CB36A95-8BC2-E349-9CE5-747221FC4911}"/>
              </a:ext>
            </a:extLst>
          </p:cNvPr>
          <p:cNvSpPr txBox="1">
            <a:spLocks/>
          </p:cNvSpPr>
          <p:nvPr userDrawn="1"/>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Have Any Questions?</a:t>
            </a:r>
          </a:p>
        </p:txBody>
      </p:sp>
      <p:cxnSp>
        <p:nvCxnSpPr>
          <p:cNvPr id="10" name="Straight Connector 9">
            <a:extLst>
              <a:ext uri="{FF2B5EF4-FFF2-40B4-BE49-F238E27FC236}">
                <a16:creationId xmlns:a16="http://schemas.microsoft.com/office/drawing/2014/main" id="{0BB9513E-E08E-CE4F-9F03-1AFCFB3BAFB6}"/>
              </a:ext>
            </a:extLst>
          </p:cNvPr>
          <p:cNvCxnSpPr/>
          <p:nvPr userDrawn="1"/>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23A6D83-C8F5-ED4C-AAA1-7A46EC08DFDD}"/>
              </a:ext>
            </a:extLst>
          </p:cNvPr>
          <p:cNvGrpSpPr/>
          <p:nvPr userDrawn="1"/>
        </p:nvGrpSpPr>
        <p:grpSpPr>
          <a:xfrm>
            <a:off x="4420081" y="3767757"/>
            <a:ext cx="3351834" cy="914400"/>
            <a:chOff x="4336109" y="3786418"/>
            <a:chExt cx="3351834" cy="914400"/>
          </a:xfrm>
        </p:grpSpPr>
        <p:pic>
          <p:nvPicPr>
            <p:cNvPr id="13" name="Picture 12">
              <a:extLst>
                <a:ext uri="{FF2B5EF4-FFF2-40B4-BE49-F238E27FC236}">
                  <a16:creationId xmlns:a16="http://schemas.microsoft.com/office/drawing/2014/main" id="{9EA8E2D1-50CA-C643-B206-EDD3495A3FFB}"/>
                </a:ext>
              </a:extLst>
            </p:cNvPr>
            <p:cNvPicPr>
              <a:picLocks noChangeAspect="1"/>
            </p:cNvPicPr>
            <p:nvPr/>
          </p:nvPicPr>
          <p:blipFill>
            <a:blip r:embed="rId4"/>
            <a:stretch>
              <a:fillRect/>
            </a:stretch>
          </p:blipFill>
          <p:spPr>
            <a:xfrm>
              <a:off x="6773543" y="3786418"/>
              <a:ext cx="914400" cy="914400"/>
            </a:xfrm>
            <a:prstGeom prst="rect">
              <a:avLst/>
            </a:prstGeom>
          </p:spPr>
        </p:pic>
        <p:pic>
          <p:nvPicPr>
            <p:cNvPr id="14" name="Picture 13">
              <a:extLst>
                <a:ext uri="{FF2B5EF4-FFF2-40B4-BE49-F238E27FC236}">
                  <a16:creationId xmlns:a16="http://schemas.microsoft.com/office/drawing/2014/main" id="{02E3C28A-D0C5-1746-9781-0B18D380DAE8}"/>
                </a:ext>
              </a:extLst>
            </p:cNvPr>
            <p:cNvPicPr>
              <a:picLocks noChangeAspect="1"/>
            </p:cNvPicPr>
            <p:nvPr/>
          </p:nvPicPr>
          <p:blipFill>
            <a:blip r:embed="rId5"/>
            <a:stretch>
              <a:fillRect/>
            </a:stretch>
          </p:blipFill>
          <p:spPr>
            <a:xfrm>
              <a:off x="5554826" y="3786418"/>
              <a:ext cx="914400" cy="914400"/>
            </a:xfrm>
            <a:prstGeom prst="rect">
              <a:avLst/>
            </a:prstGeom>
          </p:spPr>
        </p:pic>
        <p:pic>
          <p:nvPicPr>
            <p:cNvPr id="15" name="Picture 14">
              <a:extLst>
                <a:ext uri="{FF2B5EF4-FFF2-40B4-BE49-F238E27FC236}">
                  <a16:creationId xmlns:a16="http://schemas.microsoft.com/office/drawing/2014/main" id="{A5147492-E666-7345-8E1E-6DF561BA16CC}"/>
                </a:ext>
              </a:extLst>
            </p:cNvPr>
            <p:cNvPicPr>
              <a:picLocks noChangeAspect="1"/>
            </p:cNvPicPr>
            <p:nvPr/>
          </p:nvPicPr>
          <p:blipFill>
            <a:blip r:embed="rId6"/>
            <a:stretch>
              <a:fillRect/>
            </a:stretch>
          </p:blipFill>
          <p:spPr>
            <a:xfrm>
              <a:off x="4336109" y="3786418"/>
              <a:ext cx="914400" cy="914400"/>
            </a:xfrm>
            <a:prstGeom prst="rect">
              <a:avLst/>
            </a:prstGeom>
          </p:spPr>
        </p:pic>
      </p:grpSp>
      <p:sp>
        <p:nvSpPr>
          <p:cNvPr id="17" name="Text Placeholder 16">
            <a:extLst>
              <a:ext uri="{FF2B5EF4-FFF2-40B4-BE49-F238E27FC236}">
                <a16:creationId xmlns:a16="http://schemas.microsoft.com/office/drawing/2014/main" id="{F33BE65A-F08E-4647-896F-514DAFFD5990}"/>
              </a:ext>
            </a:extLst>
          </p:cNvPr>
          <p:cNvSpPr>
            <a:spLocks noGrp="1"/>
          </p:cNvSpPr>
          <p:nvPr>
            <p:ph type="body" sz="quarter" idx="10" hasCustomPrompt="1"/>
          </p:nvPr>
        </p:nvSpPr>
        <p:spPr>
          <a:xfrm>
            <a:off x="1723379" y="2647330"/>
            <a:ext cx="8667750" cy="885825"/>
          </a:xfrm>
          <a:prstGeom prst="rect">
            <a:avLst/>
          </a:prstGeom>
        </p:spPr>
        <p:txBody>
          <a:bodyPr/>
          <a:lstStyle>
            <a:lvl1pPr>
              <a:defRPr/>
            </a:lvl1pPr>
          </a:lstStyle>
          <a:p>
            <a:pPr marL="0" indent="0" algn="ctr">
              <a:buNone/>
            </a:pPr>
            <a:r>
              <a:rPr lang="en-US">
                <a:solidFill>
                  <a:schemeClr val="tx1">
                    <a:lumMod val="75000"/>
                    <a:lumOff val="25000"/>
                  </a:schemeClr>
                </a:solidFill>
                <a:latin typeface="AvantGarde Bk BT Book" panose="020B0402020202020204" pitchFamily="34" charset="0"/>
              </a:rPr>
              <a:t>Lorem ipsum dolor sit </a:t>
            </a:r>
            <a:r>
              <a:rPr lang="en-US" err="1">
                <a:solidFill>
                  <a:schemeClr val="tx1">
                    <a:lumMod val="75000"/>
                    <a:lumOff val="25000"/>
                  </a:schemeClr>
                </a:solidFill>
                <a:latin typeface="AvantGarde Bk BT Book" panose="020B0402020202020204" pitchFamily="34" charset="0"/>
              </a:rPr>
              <a:t>amet</a:t>
            </a:r>
            <a:r>
              <a:rPr lang="en-US">
                <a:solidFill>
                  <a:schemeClr val="tx1">
                    <a:lumMod val="75000"/>
                    <a:lumOff val="25000"/>
                  </a:schemeClr>
                </a:solidFill>
                <a:latin typeface="AvantGarde Bk BT Book" panose="020B0402020202020204" pitchFamily="34" charset="0"/>
              </a:rPr>
              <a:t>, </a:t>
            </a:r>
            <a:r>
              <a:rPr lang="en-US" err="1">
                <a:solidFill>
                  <a:schemeClr val="tx1">
                    <a:lumMod val="75000"/>
                    <a:lumOff val="25000"/>
                  </a:schemeClr>
                </a:solidFill>
                <a:latin typeface="AvantGarde Bk BT Book" panose="020B0402020202020204" pitchFamily="34" charset="0"/>
              </a:rPr>
              <a:t>consectetuer</a:t>
            </a:r>
            <a:r>
              <a:rPr lang="en-US">
                <a:solidFill>
                  <a:schemeClr val="tx1">
                    <a:lumMod val="75000"/>
                    <a:lumOff val="25000"/>
                  </a:schemeClr>
                </a:solidFill>
                <a:latin typeface="AvantGarde Bk BT Book" panose="020B0402020202020204" pitchFamily="34" charset="0"/>
              </a:rPr>
              <a:t> </a:t>
            </a:r>
            <a:r>
              <a:rPr lang="en-US" err="1">
                <a:solidFill>
                  <a:schemeClr val="tx1">
                    <a:lumMod val="75000"/>
                    <a:lumOff val="25000"/>
                  </a:schemeClr>
                </a:solidFill>
                <a:latin typeface="AvantGarde Bk BT Book" panose="020B0402020202020204" pitchFamily="34" charset="0"/>
              </a:rPr>
              <a:t>adipiscing</a:t>
            </a:r>
            <a:r>
              <a:rPr lang="en-US">
                <a:solidFill>
                  <a:schemeClr val="tx1">
                    <a:lumMod val="75000"/>
                    <a:lumOff val="25000"/>
                  </a:schemeClr>
                </a:solidFill>
                <a:latin typeface="AvantGarde Bk BT Book" panose="020B0402020202020204" pitchFamily="34" charset="0"/>
              </a:rPr>
              <a:t> </a:t>
            </a:r>
            <a:r>
              <a:rPr lang="en-US" err="1">
                <a:solidFill>
                  <a:schemeClr val="tx1">
                    <a:lumMod val="75000"/>
                    <a:lumOff val="25000"/>
                  </a:schemeClr>
                </a:solidFill>
                <a:latin typeface="AvantGarde Bk BT Book" panose="020B0402020202020204" pitchFamily="34" charset="0"/>
              </a:rPr>
              <a:t>elit</a:t>
            </a:r>
            <a:r>
              <a:rPr lang="en-US">
                <a:solidFill>
                  <a:schemeClr val="tx1">
                    <a:lumMod val="75000"/>
                    <a:lumOff val="25000"/>
                  </a:schemeClr>
                </a:solidFill>
                <a:latin typeface="AvantGarde Bk BT Book" panose="020B0402020202020204" pitchFamily="34" charset="0"/>
              </a:rPr>
              <a:t>. </a:t>
            </a:r>
            <a:r>
              <a:rPr lang="en-US" err="1">
                <a:solidFill>
                  <a:schemeClr val="tx1">
                    <a:lumMod val="75000"/>
                    <a:lumOff val="25000"/>
                  </a:schemeClr>
                </a:solidFill>
                <a:latin typeface="AvantGarde Bk BT Book" panose="020B0402020202020204" pitchFamily="34" charset="0"/>
              </a:rPr>
              <a:t>Aenean</a:t>
            </a:r>
            <a:r>
              <a:rPr lang="en-US">
                <a:solidFill>
                  <a:schemeClr val="tx1">
                    <a:lumMod val="75000"/>
                    <a:lumOff val="25000"/>
                  </a:schemeClr>
                </a:solidFill>
                <a:latin typeface="AvantGarde Bk BT Book" panose="020B0402020202020204" pitchFamily="34" charset="0"/>
              </a:rPr>
              <a:t> </a:t>
            </a:r>
            <a:r>
              <a:rPr lang="en-US" err="1">
                <a:solidFill>
                  <a:schemeClr val="tx1">
                    <a:lumMod val="75000"/>
                    <a:lumOff val="25000"/>
                  </a:schemeClr>
                </a:solidFill>
                <a:latin typeface="AvantGarde Bk BT Book" panose="020B0402020202020204" pitchFamily="34" charset="0"/>
              </a:rPr>
              <a:t>commodo</a:t>
            </a:r>
            <a:r>
              <a:rPr lang="en-US">
                <a:solidFill>
                  <a:schemeClr val="tx1">
                    <a:lumMod val="75000"/>
                    <a:lumOff val="25000"/>
                  </a:schemeClr>
                </a:solidFill>
                <a:latin typeface="AvantGarde Bk BT Book" panose="020B0402020202020204" pitchFamily="34" charset="0"/>
              </a:rPr>
              <a:t> ligula </a:t>
            </a:r>
            <a:r>
              <a:rPr lang="en-US" err="1">
                <a:solidFill>
                  <a:schemeClr val="tx1">
                    <a:lumMod val="75000"/>
                    <a:lumOff val="25000"/>
                  </a:schemeClr>
                </a:solidFill>
                <a:latin typeface="AvantGarde Bk BT Book" panose="020B0402020202020204" pitchFamily="34" charset="0"/>
              </a:rPr>
              <a:t>eget</a:t>
            </a:r>
            <a:r>
              <a:rPr lang="en-US">
                <a:solidFill>
                  <a:schemeClr val="tx1">
                    <a:lumMod val="75000"/>
                    <a:lumOff val="25000"/>
                  </a:schemeClr>
                </a:solidFill>
                <a:latin typeface="AvantGarde Bk BT Book" panose="020B0402020202020204" pitchFamily="34" charset="0"/>
              </a:rPr>
              <a:t> dolor.</a:t>
            </a:r>
            <a:endParaRPr lang="en-US">
              <a:latin typeface="AvantGarde Bk BT Book" panose="020B0402020202020204" pitchFamily="34" charset="0"/>
            </a:endParaRPr>
          </a:p>
        </p:txBody>
      </p:sp>
    </p:spTree>
    <p:extLst>
      <p:ext uri="{BB962C8B-B14F-4D97-AF65-F5344CB8AC3E}">
        <p14:creationId xmlns:p14="http://schemas.microsoft.com/office/powerpoint/2010/main" val="94899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ille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IS A SUBTITLE</a:t>
            </a:r>
          </a:p>
        </p:txBody>
      </p:sp>
      <p:pic>
        <p:nvPicPr>
          <p:cNvPr id="14" name="Picture 13">
            <a:extLst>
              <a:ext uri="{FF2B5EF4-FFF2-40B4-BE49-F238E27FC236}">
                <a16:creationId xmlns:a16="http://schemas.microsoft.com/office/drawing/2014/main" id="{F36EBC74-E816-2E47-B9DF-B848ABBE48ED}"/>
              </a:ext>
            </a:extLst>
          </p:cNvPr>
          <p:cNvPicPr>
            <a:picLocks noChangeAspect="1"/>
          </p:cNvPicPr>
          <p:nvPr userDrawn="1"/>
        </p:nvPicPr>
        <p:blipFill>
          <a:blip r:embed="rId3"/>
          <a:stretch>
            <a:fillRect/>
          </a:stretch>
        </p:blipFill>
        <p:spPr>
          <a:xfrm>
            <a:off x="9703836" y="6039158"/>
            <a:ext cx="2107163" cy="392242"/>
          </a:xfrm>
          <a:prstGeom prst="rect">
            <a:avLst/>
          </a:prstGeom>
        </p:spPr>
      </p:pic>
      <p:pic>
        <p:nvPicPr>
          <p:cNvPr id="10" name="Picture Placeholder 5" descr="A group of clouds in the sky&#10;&#10;Description automatically generated">
            <a:extLst>
              <a:ext uri="{FF2B5EF4-FFF2-40B4-BE49-F238E27FC236}">
                <a16:creationId xmlns:a16="http://schemas.microsoft.com/office/drawing/2014/main" id="{4128204E-AB1B-554B-B20F-0007748ABC91}"/>
              </a:ext>
            </a:extLst>
          </p:cNvPr>
          <p:cNvPicPr>
            <a:picLocks noChangeAspect="1"/>
          </p:cNvPicPr>
          <p:nvPr userDrawn="1"/>
        </p:nvPicPr>
        <p:blipFill>
          <a:blip r:embed="rId4"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08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BB6CCF-6258-F74C-95B3-FBCE9C9B4101}"/>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94EBD6C-4572-AA4E-BEE9-5C1C5E3E989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9EE7DF2D-262D-5741-815E-59AC295C381E}"/>
              </a:ext>
            </a:extLst>
          </p:cNvPr>
          <p:cNvSpPr>
            <a:spLocks noGrp="1"/>
          </p:cNvSpPr>
          <p:nvPr>
            <p:ph idx="1"/>
          </p:nvPr>
        </p:nvSpPr>
        <p:spPr>
          <a:xfrm>
            <a:off x="838200" y="1660849"/>
            <a:ext cx="10515600" cy="391885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91B60BE7-73F8-5846-984A-B12E88211BEE}"/>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pic>
        <p:nvPicPr>
          <p:cNvPr id="12" name="Picture 11">
            <a:extLst>
              <a:ext uri="{FF2B5EF4-FFF2-40B4-BE49-F238E27FC236}">
                <a16:creationId xmlns:a16="http://schemas.microsoft.com/office/drawing/2014/main" id="{60C8EFD3-CA86-0448-B5F6-EC125CBF4C12}"/>
              </a:ext>
            </a:extLst>
          </p:cNvPr>
          <p:cNvPicPr>
            <a:picLocks noChangeAspect="1"/>
          </p:cNvPicPr>
          <p:nvPr userDrawn="1"/>
        </p:nvPicPr>
        <p:blipFill>
          <a:blip r:embed="rId3"/>
          <a:stretch>
            <a:fillRect/>
          </a:stretch>
        </p:blipFill>
        <p:spPr>
          <a:xfrm>
            <a:off x="9703836" y="6039158"/>
            <a:ext cx="2107163" cy="392242"/>
          </a:xfrm>
          <a:prstGeom prst="rect">
            <a:avLst/>
          </a:prstGeom>
        </p:spPr>
      </p:pic>
      <p:cxnSp>
        <p:nvCxnSpPr>
          <p:cNvPr id="15" name="Straight Connector 14">
            <a:extLst>
              <a:ext uri="{FF2B5EF4-FFF2-40B4-BE49-F238E27FC236}">
                <a16:creationId xmlns:a16="http://schemas.microsoft.com/office/drawing/2014/main" id="{D767956F-EEE7-C242-9F01-76FC7B0FD330}"/>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6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Blank">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15C4BDA0-6A9C-D243-A61F-719ED00B7A8F}"/>
              </a:ext>
            </a:extLst>
          </p:cNvPr>
          <p:cNvSpPr>
            <a:spLocks noGrp="1"/>
          </p:cNvSpPr>
          <p:nvPr>
            <p:ph type="pic" sz="quarter" idx="13"/>
          </p:nvPr>
        </p:nvSpPr>
        <p:spPr>
          <a:xfrm>
            <a:off x="840824" y="4284321"/>
            <a:ext cx="2068849" cy="2067379"/>
          </a:xfrm>
          <a:prstGeom prst="rect">
            <a:avLst/>
          </a:prstGeom>
        </p:spPr>
        <p:txBody>
          <a:bodyPr/>
          <a:lstStyle/>
          <a:p>
            <a:endParaRPr lang="en-US"/>
          </a:p>
        </p:txBody>
      </p:sp>
      <p:sp>
        <p:nvSpPr>
          <p:cNvPr id="14" name="Picture Placeholder 12">
            <a:extLst>
              <a:ext uri="{FF2B5EF4-FFF2-40B4-BE49-F238E27FC236}">
                <a16:creationId xmlns:a16="http://schemas.microsoft.com/office/drawing/2014/main" id="{D5B3D08E-B84A-134E-92C1-DC9D49DC95DC}"/>
              </a:ext>
            </a:extLst>
          </p:cNvPr>
          <p:cNvSpPr>
            <a:spLocks noGrp="1"/>
          </p:cNvSpPr>
          <p:nvPr>
            <p:ph type="pic" sz="quarter" idx="14"/>
          </p:nvPr>
        </p:nvSpPr>
        <p:spPr>
          <a:xfrm>
            <a:off x="3052622" y="4284321"/>
            <a:ext cx="2068849" cy="2067379"/>
          </a:xfrm>
          <a:prstGeom prst="rect">
            <a:avLst/>
          </a:prstGeom>
        </p:spPr>
        <p:txBody>
          <a:bodyPr/>
          <a:lstStyle/>
          <a:p>
            <a:endParaRPr lang="en-US"/>
          </a:p>
        </p:txBody>
      </p:sp>
      <p:sp>
        <p:nvSpPr>
          <p:cNvPr id="15" name="Picture Placeholder 12">
            <a:extLst>
              <a:ext uri="{FF2B5EF4-FFF2-40B4-BE49-F238E27FC236}">
                <a16:creationId xmlns:a16="http://schemas.microsoft.com/office/drawing/2014/main" id="{43199EE7-E342-2B42-B947-F24F1FBD4C0F}"/>
              </a:ext>
            </a:extLst>
          </p:cNvPr>
          <p:cNvSpPr>
            <a:spLocks noGrp="1"/>
          </p:cNvSpPr>
          <p:nvPr>
            <p:ph type="pic" sz="quarter" idx="15"/>
          </p:nvPr>
        </p:nvSpPr>
        <p:spPr>
          <a:xfrm>
            <a:off x="5264420" y="4284321"/>
            <a:ext cx="2068849" cy="2067379"/>
          </a:xfrm>
          <a:prstGeom prst="rect">
            <a:avLst/>
          </a:prstGeom>
        </p:spPr>
        <p:txBody>
          <a:bodyPr/>
          <a:lstStyle/>
          <a:p>
            <a:endParaRPr lang="en-US"/>
          </a:p>
        </p:txBody>
      </p:sp>
      <p:sp>
        <p:nvSpPr>
          <p:cNvPr id="16" name="Picture Placeholder 12">
            <a:extLst>
              <a:ext uri="{FF2B5EF4-FFF2-40B4-BE49-F238E27FC236}">
                <a16:creationId xmlns:a16="http://schemas.microsoft.com/office/drawing/2014/main" id="{4A709514-94E8-0440-8CD8-7B8ED5F94799}"/>
              </a:ext>
            </a:extLst>
          </p:cNvPr>
          <p:cNvSpPr>
            <a:spLocks noGrp="1"/>
          </p:cNvSpPr>
          <p:nvPr>
            <p:ph type="pic" sz="quarter" idx="16"/>
          </p:nvPr>
        </p:nvSpPr>
        <p:spPr>
          <a:xfrm>
            <a:off x="7476219" y="4284321"/>
            <a:ext cx="2068849" cy="2067379"/>
          </a:xfrm>
          <a:prstGeom prst="rect">
            <a:avLst/>
          </a:prstGeom>
        </p:spPr>
        <p:txBody>
          <a:bodyPr/>
          <a:lstStyle/>
          <a:p>
            <a:endParaRPr lang="en-US"/>
          </a:p>
        </p:txBody>
      </p:sp>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pic>
        <p:nvPicPr>
          <p:cNvPr id="22" name="Picture 21">
            <a:extLst>
              <a:ext uri="{FF2B5EF4-FFF2-40B4-BE49-F238E27FC236}">
                <a16:creationId xmlns:a16="http://schemas.microsoft.com/office/drawing/2014/main" id="{30443723-4FF7-B445-9BE9-9254AB76E06F}"/>
              </a:ext>
            </a:extLst>
          </p:cNvPr>
          <p:cNvPicPr>
            <a:picLocks noChangeAspect="1"/>
          </p:cNvPicPr>
          <p:nvPr userDrawn="1"/>
        </p:nvPicPr>
        <p:blipFill>
          <a:blip r:embed="rId3"/>
          <a:stretch>
            <a:fillRect/>
          </a:stretch>
        </p:blipFill>
        <p:spPr>
          <a:xfrm>
            <a:off x="9703837" y="6039158"/>
            <a:ext cx="2107160" cy="392242"/>
          </a:xfrm>
          <a:prstGeom prst="rect">
            <a:avLst/>
          </a:prstGeom>
        </p:spPr>
      </p:pic>
    </p:spTree>
    <p:extLst>
      <p:ext uri="{BB962C8B-B14F-4D97-AF65-F5344CB8AC3E}">
        <p14:creationId xmlns:p14="http://schemas.microsoft.com/office/powerpoint/2010/main" val="159861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Fille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6" name="Picture Placeholder 9" descr="A close up of a computer&#10;&#10;Description automatically generated">
            <a:extLst>
              <a:ext uri="{FF2B5EF4-FFF2-40B4-BE49-F238E27FC236}">
                <a16:creationId xmlns:a16="http://schemas.microsoft.com/office/drawing/2014/main" id="{E8B1ED9F-1D3C-F044-ABA5-A15DEEFE776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840824" y="4286419"/>
            <a:ext cx="2068849" cy="2067379"/>
          </a:xfrm>
          <a:prstGeom prst="rect">
            <a:avLst/>
          </a:prstGeom>
        </p:spPr>
      </p:pic>
      <p:pic>
        <p:nvPicPr>
          <p:cNvPr id="27" name="Picture Placeholder 11" descr="A picture containing person, wall, indoor, cellphone&#10;&#10;Description automatically generated">
            <a:extLst>
              <a:ext uri="{FF2B5EF4-FFF2-40B4-BE49-F238E27FC236}">
                <a16:creationId xmlns:a16="http://schemas.microsoft.com/office/drawing/2014/main" id="{787499CA-6838-134B-81E1-1213B201A99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052621" y="4286419"/>
            <a:ext cx="2068849" cy="2067379"/>
          </a:xfrm>
          <a:prstGeom prst="rect">
            <a:avLst/>
          </a:prstGeom>
        </p:spPr>
      </p:pic>
      <p:pic>
        <p:nvPicPr>
          <p:cNvPr id="28" name="Picture Placeholder 13" descr="A person sitting at a table with a computer&#10;&#10;Description automatically generated">
            <a:extLst>
              <a:ext uri="{FF2B5EF4-FFF2-40B4-BE49-F238E27FC236}">
                <a16:creationId xmlns:a16="http://schemas.microsoft.com/office/drawing/2014/main" id="{A99ED6F5-9FA0-714C-ACCE-FD9A8983E64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264420" y="4286419"/>
            <a:ext cx="2068849" cy="2067379"/>
          </a:xfrm>
          <a:prstGeom prst="rect">
            <a:avLst/>
          </a:prstGeom>
        </p:spPr>
      </p:pic>
      <p:pic>
        <p:nvPicPr>
          <p:cNvPr id="29" name="Picture Placeholder 15" descr="A group of people sitting at a table using a computer&#10;&#10;Description automatically generated">
            <a:extLst>
              <a:ext uri="{FF2B5EF4-FFF2-40B4-BE49-F238E27FC236}">
                <a16:creationId xmlns:a16="http://schemas.microsoft.com/office/drawing/2014/main" id="{452DC964-C0D9-8D48-9F44-1036AEF1BC0A}"/>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7476219" y="4286419"/>
            <a:ext cx="2068849" cy="2067379"/>
          </a:xfrm>
          <a:prstGeom prst="rect">
            <a:avLst/>
          </a:prstGeom>
        </p:spPr>
      </p:pic>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pic>
        <p:nvPicPr>
          <p:cNvPr id="22" name="Picture 21">
            <a:extLst>
              <a:ext uri="{FF2B5EF4-FFF2-40B4-BE49-F238E27FC236}">
                <a16:creationId xmlns:a16="http://schemas.microsoft.com/office/drawing/2014/main" id="{30443723-4FF7-B445-9BE9-9254AB76E06F}"/>
              </a:ext>
            </a:extLst>
          </p:cNvPr>
          <p:cNvPicPr>
            <a:picLocks noChangeAspect="1"/>
          </p:cNvPicPr>
          <p:nvPr userDrawn="1"/>
        </p:nvPicPr>
        <p:blipFill>
          <a:blip r:embed="rId7"/>
          <a:stretch>
            <a:fillRect/>
          </a:stretch>
        </p:blipFill>
        <p:spPr>
          <a:xfrm>
            <a:off x="9703837" y="6039158"/>
            <a:ext cx="2107160" cy="392242"/>
          </a:xfrm>
          <a:prstGeom prst="rect">
            <a:avLst/>
          </a:prstGeom>
        </p:spPr>
      </p:pic>
    </p:spTree>
    <p:extLst>
      <p:ext uri="{BB962C8B-B14F-4D97-AF65-F5344CB8AC3E}">
        <p14:creationId xmlns:p14="http://schemas.microsoft.com/office/powerpoint/2010/main" val="13212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77492" y="123414"/>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7211B790-3DBA-0347-8535-B6B80E4A6968}"/>
              </a:ext>
            </a:extLst>
          </p:cNvPr>
          <p:cNvSpPr>
            <a:spLocks noGrp="1"/>
          </p:cNvSpPr>
          <p:nvPr>
            <p:ph sz="half" idx="1"/>
          </p:nvPr>
        </p:nvSpPr>
        <p:spPr>
          <a:xfrm>
            <a:off x="-93678"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a:p>
        </p:txBody>
      </p:sp>
      <p:pic>
        <p:nvPicPr>
          <p:cNvPr id="6" name="Picture 5">
            <a:extLst>
              <a:ext uri="{FF2B5EF4-FFF2-40B4-BE49-F238E27FC236}">
                <a16:creationId xmlns:a16="http://schemas.microsoft.com/office/drawing/2014/main" id="{110BD230-FB21-C04C-9742-6F3405422D94}"/>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11" name="Content Placeholder 2">
            <a:extLst>
              <a:ext uri="{FF2B5EF4-FFF2-40B4-BE49-F238E27FC236}">
                <a16:creationId xmlns:a16="http://schemas.microsoft.com/office/drawing/2014/main" id="{A2E67405-28C9-A844-849B-0235276E5714}"/>
              </a:ext>
            </a:extLst>
          </p:cNvPr>
          <p:cNvSpPr>
            <a:spLocks noGrp="1"/>
          </p:cNvSpPr>
          <p:nvPr>
            <p:ph sz="half" idx="11"/>
          </p:nvPr>
        </p:nvSpPr>
        <p:spPr>
          <a:xfrm>
            <a:off x="4022412"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a:p>
        </p:txBody>
      </p:sp>
      <p:sp>
        <p:nvSpPr>
          <p:cNvPr id="12" name="Content Placeholder 2">
            <a:extLst>
              <a:ext uri="{FF2B5EF4-FFF2-40B4-BE49-F238E27FC236}">
                <a16:creationId xmlns:a16="http://schemas.microsoft.com/office/drawing/2014/main" id="{95BB7D63-C2E0-0547-8D1E-0B8F8A430CEF}"/>
              </a:ext>
            </a:extLst>
          </p:cNvPr>
          <p:cNvSpPr>
            <a:spLocks noGrp="1"/>
          </p:cNvSpPr>
          <p:nvPr>
            <p:ph sz="half" idx="12"/>
          </p:nvPr>
        </p:nvSpPr>
        <p:spPr>
          <a:xfrm>
            <a:off x="8139932" y="-40783"/>
            <a:ext cx="4052068"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a:p>
        </p:txBody>
      </p:sp>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9366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021137"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11242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6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 Fill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0" y="-52756"/>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
            <a:extLst>
              <a:ext uri="{FF2B5EF4-FFF2-40B4-BE49-F238E27FC236}">
                <a16:creationId xmlns:a16="http://schemas.microsoft.com/office/drawing/2014/main" id="{A5193943-DA36-324C-8334-9343715AFBC4}"/>
              </a:ext>
            </a:extLst>
          </p:cNvPr>
          <p:cNvSpPr>
            <a:spLocks noGrp="1"/>
          </p:cNvSpPr>
          <p:nvPr>
            <p:ph sz="half" idx="21" hasCustomPrompt="1"/>
          </p:nvPr>
        </p:nvSpPr>
        <p:spPr>
          <a:xfrm>
            <a:off x="0" y="-40783"/>
            <a:ext cx="4095610" cy="346978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a:t> </a:t>
            </a:r>
          </a:p>
        </p:txBody>
      </p:sp>
      <p:sp>
        <p:nvSpPr>
          <p:cNvPr id="16" name="Content Placeholder 2">
            <a:extLst>
              <a:ext uri="{FF2B5EF4-FFF2-40B4-BE49-F238E27FC236}">
                <a16:creationId xmlns:a16="http://schemas.microsoft.com/office/drawing/2014/main" id="{A53C9177-916A-5A44-AC42-56103D8C9AF5}"/>
              </a:ext>
            </a:extLst>
          </p:cNvPr>
          <p:cNvSpPr>
            <a:spLocks noGrp="1"/>
          </p:cNvSpPr>
          <p:nvPr>
            <p:ph sz="half" idx="22"/>
          </p:nvPr>
        </p:nvSpPr>
        <p:spPr>
          <a:xfrm>
            <a:off x="4116090" y="-40783"/>
            <a:ext cx="4095610" cy="346978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r>
              <a:rPr lang="en-US"/>
              <a:t> </a:t>
            </a:r>
          </a:p>
        </p:txBody>
      </p:sp>
      <p:sp>
        <p:nvSpPr>
          <p:cNvPr id="20" name="Content Placeholder 3">
            <a:extLst>
              <a:ext uri="{FF2B5EF4-FFF2-40B4-BE49-F238E27FC236}">
                <a16:creationId xmlns:a16="http://schemas.microsoft.com/office/drawing/2014/main" id="{C64D0F95-C625-A54A-B593-AC8F035DB554}"/>
              </a:ext>
            </a:extLst>
          </p:cNvPr>
          <p:cNvSpPr>
            <a:spLocks noGrp="1"/>
          </p:cNvSpPr>
          <p:nvPr>
            <p:ph sz="half" idx="23"/>
          </p:nvPr>
        </p:nvSpPr>
        <p:spPr>
          <a:xfrm>
            <a:off x="8233610" y="-40783"/>
            <a:ext cx="4052068" cy="346978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p>
            <a:r>
              <a:rPr lang="en-US"/>
              <a:t> </a:t>
            </a:r>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6" name="Picture 5">
            <a:extLst>
              <a:ext uri="{FF2B5EF4-FFF2-40B4-BE49-F238E27FC236}">
                <a16:creationId xmlns:a16="http://schemas.microsoft.com/office/drawing/2014/main" id="{110BD230-FB21-C04C-9742-6F3405422D94}"/>
              </a:ext>
            </a:extLst>
          </p:cNvPr>
          <p:cNvPicPr>
            <a:picLocks noChangeAspect="1"/>
          </p:cNvPicPr>
          <p:nvPr userDrawn="1"/>
        </p:nvPicPr>
        <p:blipFill>
          <a:blip r:embed="rId6"/>
          <a:stretch>
            <a:fillRect/>
          </a:stretch>
        </p:blipFill>
        <p:spPr>
          <a:xfrm>
            <a:off x="9703836" y="6039158"/>
            <a:ext cx="2107163" cy="392242"/>
          </a:xfrm>
          <a:prstGeom prst="rect">
            <a:avLst/>
          </a:prstGeom>
        </p:spPr>
      </p:pic>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a:solidFill>
                  <a:srgbClr val="666666"/>
                </a:solidFill>
                <a:effectLst/>
                <a:latin typeface="Verdana" panose="020B0604030504040204" pitchFamily="34" charset="0"/>
              </a:rPr>
              <a:t>Lorem ipsum dolor sit </a:t>
            </a:r>
            <a:r>
              <a:rPr lang="en-US" b="0" i="0" err="1">
                <a:solidFill>
                  <a:srgbClr val="666666"/>
                </a:solidFill>
                <a:effectLst/>
                <a:latin typeface="Verdana" panose="020B0604030504040204" pitchFamily="34" charset="0"/>
              </a:rPr>
              <a:t>amet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consectetuer</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adipiscing</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elit</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commodo</a:t>
            </a:r>
            <a:r>
              <a:rPr lang="en-US" b="0" i="0">
                <a:solidFill>
                  <a:srgbClr val="666666"/>
                </a:solidFill>
                <a:effectLst/>
                <a:latin typeface="Verdana" panose="020B0604030504040204" pitchFamily="34" charset="0"/>
              </a:rPr>
              <a:t> ligula </a:t>
            </a:r>
            <a:r>
              <a:rPr lang="en-US" b="0" i="0" err="1">
                <a:solidFill>
                  <a:srgbClr val="666666"/>
                </a:solidFill>
                <a:effectLst/>
                <a:latin typeface="Verdana" panose="020B0604030504040204" pitchFamily="34" charset="0"/>
              </a:rPr>
              <a:t>eget</a:t>
            </a:r>
            <a:r>
              <a:rPr lang="en-US" b="0" i="0">
                <a:solidFill>
                  <a:srgbClr val="666666"/>
                </a:solidFill>
                <a:effectLst/>
                <a:latin typeface="Verdana" panose="020B0604030504040204" pitchFamily="34" charset="0"/>
              </a:rPr>
              <a:t> dolor. </a:t>
            </a:r>
            <a:r>
              <a:rPr lang="en-US" b="0" i="0" err="1">
                <a:solidFill>
                  <a:srgbClr val="666666"/>
                </a:solidFill>
                <a:effectLst/>
                <a:latin typeface="Verdana" panose="020B0604030504040204" pitchFamily="34" charset="0"/>
              </a:rPr>
              <a:t>Aenean</a:t>
            </a:r>
            <a:r>
              <a:rPr lang="en-US" b="0" i="0">
                <a:solidFill>
                  <a:srgbClr val="666666"/>
                </a:solidFill>
                <a:effectLst/>
                <a:latin typeface="Verdana" panose="020B0604030504040204" pitchFamily="34" charset="0"/>
              </a:rPr>
              <a:t> </a:t>
            </a:r>
            <a:r>
              <a:rPr lang="en-US" b="0" i="0" err="1">
                <a:solidFill>
                  <a:srgbClr val="666666"/>
                </a:solidFill>
                <a:effectLst/>
                <a:latin typeface="Verdana" panose="020B0604030504040204" pitchFamily="34" charset="0"/>
              </a:rPr>
              <a:t>massa</a:t>
            </a:r>
            <a:r>
              <a:rPr lang="en-US" b="0" i="0">
                <a:solidFill>
                  <a:srgbClr val="666666"/>
                </a:solidFill>
                <a:effectLst/>
                <a:latin typeface="Verdana" panose="020B0604030504040204" pitchFamily="34" charset="0"/>
              </a:rPr>
              <a:t>. </a:t>
            </a:r>
            <a:endParaRPr lang="en-US"/>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11480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20608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01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Text Placeholder 2">
            <a:extLst>
              <a:ext uri="{FF2B5EF4-FFF2-40B4-BE49-F238E27FC236}">
                <a16:creationId xmlns:a16="http://schemas.microsoft.com/office/drawing/2014/main" id="{BB57DC96-1736-E84A-A114-DB3573B617B2}"/>
              </a:ext>
            </a:extLst>
          </p:cNvPr>
          <p:cNvSpPr>
            <a:spLocks noGrp="1"/>
          </p:cNvSpPr>
          <p:nvPr>
            <p:ph type="body" idx="1" hasCustomPrompt="1"/>
          </p:nvPr>
        </p:nvSpPr>
        <p:spPr>
          <a:xfrm>
            <a:off x="472440" y="1583105"/>
            <a:ext cx="3514329"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THIS IS A SUBHEADER</a:t>
            </a:r>
          </a:p>
        </p:txBody>
      </p:sp>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200123"/>
            <a:ext cx="3514329"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B0C2F6-4A45-F84E-9B51-955CC61F02EF}"/>
              </a:ext>
            </a:extLst>
          </p:cNvPr>
          <p:cNvSpPr>
            <a:spLocks noGrp="1"/>
          </p:cNvSpPr>
          <p:nvPr>
            <p:ph type="body" sz="quarter" idx="3" hasCustomPrompt="1"/>
          </p:nvPr>
        </p:nvSpPr>
        <p:spPr>
          <a:xfrm>
            <a:off x="430515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THIS IS A SUBHEADER</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450BFCC0-3980-1A4C-96AA-69259838FFB9}"/>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15" name="Text Placeholder 4">
            <a:extLst>
              <a:ext uri="{FF2B5EF4-FFF2-40B4-BE49-F238E27FC236}">
                <a16:creationId xmlns:a16="http://schemas.microsoft.com/office/drawing/2014/main" id="{8E9C6150-436C-6640-8873-BB6BDD10DF69}"/>
              </a:ext>
            </a:extLst>
          </p:cNvPr>
          <p:cNvSpPr>
            <a:spLocks noGrp="1"/>
          </p:cNvSpPr>
          <p:nvPr>
            <p:ph type="body" sz="quarter" idx="10" hasCustomPrompt="1"/>
          </p:nvPr>
        </p:nvSpPr>
        <p:spPr>
          <a:xfrm>
            <a:off x="815517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THIS IS A SUBHEADER</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964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 Fill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F9D3D53-658A-BE41-9292-4F3CEB4AEEB4}"/>
              </a:ext>
            </a:extLst>
          </p:cNvPr>
          <p:cNvSpPr/>
          <p:nvPr userDrawn="1"/>
        </p:nvSpPr>
        <p:spPr>
          <a:xfrm>
            <a:off x="472440"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C83B5C-174F-EE4D-9B6F-14C73FDB3D02}"/>
              </a:ext>
            </a:extLst>
          </p:cNvPr>
          <p:cNvSpPr/>
          <p:nvPr userDrawn="1"/>
        </p:nvSpPr>
        <p:spPr>
          <a:xfrm>
            <a:off x="4309655"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4A2483-CCA7-2649-9D60-FBEC69CE6ADE}"/>
              </a:ext>
            </a:extLst>
          </p:cNvPr>
          <p:cNvSpPr/>
          <p:nvPr userDrawn="1"/>
        </p:nvSpPr>
        <p:spPr>
          <a:xfrm>
            <a:off x="8163198"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8486FA-6B4C-3847-A969-9A65B0758ADB}"/>
              </a:ext>
            </a:extLst>
          </p:cNvPr>
          <p:cNvSpPr/>
          <p:nvPr userDrawn="1"/>
        </p:nvSpPr>
        <p:spPr>
          <a:xfrm>
            <a:off x="472440" y="1581015"/>
            <a:ext cx="3531636"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687A2-92A9-1746-BF25-4FD6D5A23833}"/>
              </a:ext>
            </a:extLst>
          </p:cNvPr>
          <p:cNvSpPr/>
          <p:nvPr userDrawn="1"/>
        </p:nvSpPr>
        <p:spPr>
          <a:xfrm>
            <a:off x="4313806"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99458BC-59B9-6145-90CF-66039DA04BB1}"/>
              </a:ext>
            </a:extLst>
          </p:cNvPr>
          <p:cNvSpPr/>
          <p:nvPr userDrawn="1"/>
        </p:nvSpPr>
        <p:spPr>
          <a:xfrm>
            <a:off x="8167349"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2A1DA76-E728-7E4E-9E74-82D1D24670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5498" y="1749717"/>
            <a:ext cx="848211" cy="616881"/>
          </a:xfrm>
          <a:prstGeom prst="rect">
            <a:avLst/>
          </a:prstGeom>
        </p:spPr>
      </p:pic>
      <p:pic>
        <p:nvPicPr>
          <p:cNvPr id="26" name="Picture 25">
            <a:extLst>
              <a:ext uri="{FF2B5EF4-FFF2-40B4-BE49-F238E27FC236}">
                <a16:creationId xmlns:a16="http://schemas.microsoft.com/office/drawing/2014/main" id="{F1438C2E-EA6D-2C40-B102-18112D8614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1441" y="1636621"/>
            <a:ext cx="959058" cy="843392"/>
          </a:xfrm>
          <a:prstGeom prst="rect">
            <a:avLst/>
          </a:prstGeom>
        </p:spPr>
      </p:pic>
      <p:pic>
        <p:nvPicPr>
          <p:cNvPr id="27" name="Picture 26">
            <a:extLst>
              <a:ext uri="{FF2B5EF4-FFF2-40B4-BE49-F238E27FC236}">
                <a16:creationId xmlns:a16="http://schemas.microsoft.com/office/drawing/2014/main" id="{830E47F7-EA6B-A14E-A670-E5064AC8DEE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16162" y="1653328"/>
            <a:ext cx="809657" cy="809657"/>
          </a:xfrm>
          <a:prstGeom prst="rect">
            <a:avLst/>
          </a:prstGeom>
        </p:spPr>
      </p:pic>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545167"/>
            <a:ext cx="3514329" cy="199676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533529"/>
            <a:ext cx="3531636" cy="2008405"/>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450BFCC0-3980-1A4C-96AA-69259838FFB9}"/>
              </a:ext>
            </a:extLst>
          </p:cNvPr>
          <p:cNvPicPr>
            <a:picLocks noChangeAspect="1"/>
          </p:cNvPicPr>
          <p:nvPr userDrawn="1"/>
        </p:nvPicPr>
        <p:blipFill>
          <a:blip r:embed="rId6"/>
          <a:stretch>
            <a:fillRect/>
          </a:stretch>
        </p:blipFill>
        <p:spPr>
          <a:xfrm>
            <a:off x="9703836" y="6039158"/>
            <a:ext cx="2107163" cy="392242"/>
          </a:xfrm>
          <a:prstGeom prst="rect">
            <a:avLst/>
          </a:prstGeom>
        </p:spPr>
      </p:pic>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533208"/>
            <a:ext cx="3531636" cy="2008726"/>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81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F77D54-163F-6043-A2F4-27C442EE964A}"/>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36CF5B4-F63F-8744-A63E-31C56719876D}"/>
              </a:ext>
            </a:extLst>
          </p:cNvPr>
          <p:cNvSpPr txBox="1">
            <a:spLocks/>
          </p:cNvSpPr>
          <p:nvPr userDrawn="1"/>
        </p:nvSpPr>
        <p:spPr>
          <a:xfrm>
            <a:off x="838200" y="3054345"/>
            <a:ext cx="6215743" cy="837089"/>
          </a:xfrm>
          <a:prstGeom prst="rect">
            <a:avLst/>
          </a:prstGeom>
        </p:spPr>
        <p:txBody>
          <a:bodyPr anchor="b">
            <a:normAutofit/>
          </a:bodyPr>
          <a:lstStyle>
            <a:lvl1pPr algn="l"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This is a Header</a:t>
            </a:r>
          </a:p>
        </p:txBody>
      </p:sp>
      <p:sp>
        <p:nvSpPr>
          <p:cNvPr id="9" name="Subtitle 2">
            <a:extLst>
              <a:ext uri="{FF2B5EF4-FFF2-40B4-BE49-F238E27FC236}">
                <a16:creationId xmlns:a16="http://schemas.microsoft.com/office/drawing/2014/main" id="{B9F73694-56A6-C648-BFC6-121A4A3F6553}"/>
              </a:ext>
            </a:extLst>
          </p:cNvPr>
          <p:cNvSpPr txBox="1">
            <a:spLocks/>
          </p:cNvSpPr>
          <p:nvPr userDrawn="1"/>
        </p:nvSpPr>
        <p:spPr>
          <a:xfrm>
            <a:off x="838200" y="4035103"/>
            <a:ext cx="4632960" cy="406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AvantGarde Bk BT Book" panose="020B04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THIS IS A SUBTITLE</a:t>
            </a:r>
          </a:p>
        </p:txBody>
      </p:sp>
      <p:pic>
        <p:nvPicPr>
          <p:cNvPr id="10" name="Picture 9">
            <a:extLst>
              <a:ext uri="{FF2B5EF4-FFF2-40B4-BE49-F238E27FC236}">
                <a16:creationId xmlns:a16="http://schemas.microsoft.com/office/drawing/2014/main" id="{0BA1CC2A-9326-9140-9189-92147EEF55E2}"/>
              </a:ext>
            </a:extLst>
          </p:cNvPr>
          <p:cNvPicPr>
            <a:picLocks noChangeAspect="1"/>
          </p:cNvPicPr>
          <p:nvPr userDrawn="1"/>
        </p:nvPicPr>
        <p:blipFill>
          <a:blip r:embed="rId20"/>
          <a:stretch>
            <a:fillRect/>
          </a:stretch>
        </p:blipFill>
        <p:spPr>
          <a:xfrm>
            <a:off x="9703836" y="6039158"/>
            <a:ext cx="2107163" cy="392242"/>
          </a:xfrm>
          <a:prstGeom prst="rect">
            <a:avLst/>
          </a:prstGeom>
        </p:spPr>
      </p:pic>
      <p:pic>
        <p:nvPicPr>
          <p:cNvPr id="11" name="Picture Placeholder 5" descr="A group of clouds in the sky&#10;&#10;Description automatically generated">
            <a:extLst>
              <a:ext uri="{FF2B5EF4-FFF2-40B4-BE49-F238E27FC236}">
                <a16:creationId xmlns:a16="http://schemas.microsoft.com/office/drawing/2014/main" id="{46E682E2-C3F4-1A4E-9901-C4C8D31512CB}"/>
              </a:ext>
            </a:extLst>
          </p:cNvPr>
          <p:cNvPicPr>
            <a:picLocks noChangeAspect="1"/>
          </p:cNvPicPr>
          <p:nvPr userDrawn="1"/>
        </p:nvPicPr>
        <p:blipFill>
          <a:blip r:embed="rId21"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2" name="Triangle 10">
            <a:extLst>
              <a:ext uri="{FF2B5EF4-FFF2-40B4-BE49-F238E27FC236}">
                <a16:creationId xmlns:a16="http://schemas.microsoft.com/office/drawing/2014/main" id="{4DD7C716-3FFC-7340-ACD1-E6F64107C244}"/>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1416654-A950-7942-AF6B-73FB7C9BB525}"/>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11770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9" r:id="rId5"/>
    <p:sldLayoutId id="2147483652" r:id="rId6"/>
    <p:sldLayoutId id="2147483660" r:id="rId7"/>
    <p:sldLayoutId id="2147483653" r:id="rId8"/>
    <p:sldLayoutId id="2147483661" r:id="rId9"/>
    <p:sldLayoutId id="2147483654" r:id="rId10"/>
    <p:sldLayoutId id="2147483663" r:id="rId11"/>
    <p:sldLayoutId id="2147483655" r:id="rId12"/>
    <p:sldLayoutId id="2147483656" r:id="rId13"/>
    <p:sldLayoutId id="2147483664" r:id="rId14"/>
    <p:sldLayoutId id="2147483657" r:id="rId15"/>
    <p:sldLayoutId id="2147483665" r:id="rId16"/>
    <p:sldLayoutId id="2147483666"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8.xml"/><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2.xml"/><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DDDD-366B-C14D-825C-7768D10C8AD7}"/>
              </a:ext>
            </a:extLst>
          </p:cNvPr>
          <p:cNvSpPr>
            <a:spLocks noGrp="1"/>
          </p:cNvSpPr>
          <p:nvPr>
            <p:ph type="ctrTitle"/>
          </p:nvPr>
        </p:nvSpPr>
        <p:spPr>
          <a:xfrm>
            <a:off x="838200" y="3054345"/>
            <a:ext cx="5663453" cy="837089"/>
          </a:xfrm>
        </p:spPr>
        <p:txBody>
          <a:bodyPr>
            <a:normAutofit/>
          </a:bodyPr>
          <a:lstStyle/>
          <a:p>
            <a:r>
              <a:rPr lang="en-US"/>
              <a:t>Power BI Compliance</a:t>
            </a:r>
          </a:p>
        </p:txBody>
      </p:sp>
      <p:sp>
        <p:nvSpPr>
          <p:cNvPr id="3" name="Subtitle 2">
            <a:extLst>
              <a:ext uri="{FF2B5EF4-FFF2-40B4-BE49-F238E27FC236}">
                <a16:creationId xmlns:a16="http://schemas.microsoft.com/office/drawing/2014/main" id="{942E5876-670A-9F4B-9122-32AD161BE4B5}"/>
              </a:ext>
            </a:extLst>
          </p:cNvPr>
          <p:cNvSpPr>
            <a:spLocks noGrp="1"/>
          </p:cNvSpPr>
          <p:nvPr>
            <p:ph type="subTitle" idx="1"/>
          </p:nvPr>
        </p:nvSpPr>
        <p:spPr>
          <a:xfrm>
            <a:off x="1698812" y="4000451"/>
            <a:ext cx="4632960" cy="406082"/>
          </a:xfrm>
        </p:spPr>
        <p:txBody>
          <a:bodyPr anchor="t"/>
          <a:lstStyle/>
          <a:p>
            <a:r>
              <a:rPr lang="en-US"/>
              <a:t>Michael Askins</a:t>
            </a:r>
          </a:p>
        </p:txBody>
      </p:sp>
      <p:pic>
        <p:nvPicPr>
          <p:cNvPr id="6" name="Picture Placeholder 5" descr="A group of clouds in the sky&#10;&#10;Description automatically generated">
            <a:extLst>
              <a:ext uri="{FF2B5EF4-FFF2-40B4-BE49-F238E27FC236}">
                <a16:creationId xmlns:a16="http://schemas.microsoft.com/office/drawing/2014/main" id="{7605778D-7759-7D4D-A865-EB86D989D989}"/>
              </a:ext>
            </a:extLst>
          </p:cNvPr>
          <p:cNvPicPr>
            <a:picLocks noGrp="1" noChangeAspect="1"/>
          </p:cNvPicPr>
          <p:nvPr>
            <p:ph type="pic" sz="quarter" idx="13"/>
          </p:nvPr>
        </p:nvPicPr>
        <p:blipFill>
          <a:blip r:embed="rId2" cstate="screen">
            <a:alphaModFix amt="54000"/>
            <a:extLst>
              <a:ext uri="{28A0092B-C50C-407E-A947-70E740481C1C}">
                <a14:useLocalDpi xmlns:a14="http://schemas.microsoft.com/office/drawing/2010/main"/>
              </a:ext>
            </a:extLst>
          </a:blip>
          <a:srcRect/>
          <a:stretch>
            <a:fillRect/>
          </a:stretch>
        </p:blipFill>
        <p:spPr>
          <a:xfrm>
            <a:off x="-61993" y="-15499"/>
            <a:ext cx="12269492" cy="4250332"/>
          </a:xfrm>
        </p:spPr>
      </p:pic>
    </p:spTree>
    <p:extLst>
      <p:ext uri="{BB962C8B-B14F-4D97-AF65-F5344CB8AC3E}">
        <p14:creationId xmlns:p14="http://schemas.microsoft.com/office/powerpoint/2010/main" val="1386608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a:xfrm>
            <a:off x="838200" y="628386"/>
            <a:ext cx="10353805" cy="837089"/>
          </a:xfrm>
          <a:prstGeom prst="rect">
            <a:avLst/>
          </a:prstGeom>
        </p:spPr>
        <p:txBody>
          <a:bodyPr>
            <a:normAutofit/>
          </a:bodyPr>
          <a:lstStyle/>
          <a:p>
            <a:r>
              <a:rPr lang="en-US"/>
              <a:t>Power BI On Prem – Gateways</a:t>
            </a:r>
          </a:p>
        </p:txBody>
      </p:sp>
      <p:pic>
        <p:nvPicPr>
          <p:cNvPr id="7" name="Picture 6">
            <a:extLst>
              <a:ext uri="{FF2B5EF4-FFF2-40B4-BE49-F238E27FC236}">
                <a16:creationId xmlns:a16="http://schemas.microsoft.com/office/drawing/2014/main" id="{8D2AA33E-542D-4E3C-9378-13296B396AB0}"/>
              </a:ext>
            </a:extLst>
          </p:cNvPr>
          <p:cNvPicPr>
            <a:picLocks noChangeAspect="1"/>
          </p:cNvPicPr>
          <p:nvPr/>
        </p:nvPicPr>
        <p:blipFill rotWithShape="1">
          <a:blip r:embed="rId2"/>
          <a:srcRect l="926" r="926"/>
          <a:stretch/>
        </p:blipFill>
        <p:spPr>
          <a:xfrm>
            <a:off x="1206500" y="1490875"/>
            <a:ext cx="9779000" cy="43485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69775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D99385-A465-4922-90A8-C71AD30A681D}"/>
              </a:ext>
            </a:extLst>
          </p:cNvPr>
          <p:cNvPicPr>
            <a:picLocks noChangeAspect="1"/>
          </p:cNvPicPr>
          <p:nvPr/>
        </p:nvPicPr>
        <p:blipFill>
          <a:blip r:embed="rId2"/>
          <a:stretch>
            <a:fillRect/>
          </a:stretch>
        </p:blipFill>
        <p:spPr>
          <a:xfrm>
            <a:off x="643467" y="1534244"/>
            <a:ext cx="10905066" cy="3789511"/>
          </a:xfrm>
          <a:prstGeom prst="rect">
            <a:avLst/>
          </a:prstGeom>
        </p:spPr>
      </p:pic>
    </p:spTree>
    <p:extLst>
      <p:ext uri="{BB962C8B-B14F-4D97-AF65-F5344CB8AC3E}">
        <p14:creationId xmlns:p14="http://schemas.microsoft.com/office/powerpoint/2010/main" val="2229305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a:xfrm>
            <a:off x="838200" y="628386"/>
            <a:ext cx="9751359" cy="837089"/>
          </a:xfrm>
        </p:spPr>
        <p:txBody>
          <a:bodyPr>
            <a:normAutofit/>
          </a:bodyPr>
          <a:lstStyle/>
          <a:p>
            <a:r>
              <a:rPr lang="en-US"/>
              <a:t>Power BI in the Cloud - Architecture</a:t>
            </a:r>
          </a:p>
        </p:txBody>
      </p:sp>
      <p:sp>
        <p:nvSpPr>
          <p:cNvPr id="13" name="Content Placeholder 1">
            <a:extLst>
              <a:ext uri="{FF2B5EF4-FFF2-40B4-BE49-F238E27FC236}">
                <a16:creationId xmlns:a16="http://schemas.microsoft.com/office/drawing/2014/main" id="{2B5333E6-F2C1-9D48-B936-6A4A9A63FBD3}"/>
              </a:ext>
            </a:extLst>
          </p:cNvPr>
          <p:cNvSpPr txBox="1">
            <a:spLocks/>
          </p:cNvSpPr>
          <p:nvPr/>
        </p:nvSpPr>
        <p:spPr>
          <a:xfrm>
            <a:off x="838200" y="1714500"/>
            <a:ext cx="10848975" cy="4515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a:solidFill>
                  <a:schemeClr val="tx1">
                    <a:lumMod val="75000"/>
                    <a:lumOff val="25000"/>
                  </a:schemeClr>
                </a:solidFill>
                <a:latin typeface="AvantGarde Bk BT Book" panose="020B0402020202020204" pitchFamily="34" charset="0"/>
              </a:rPr>
              <a:t>Business application platform services are deployed in datacenters around the world, and each deployment consists of two clusters:</a:t>
            </a:r>
          </a:p>
          <a:p>
            <a:pPr lvl="1"/>
            <a:r>
              <a:rPr lang="en-US" sz="1500">
                <a:solidFill>
                  <a:schemeClr val="tx1">
                    <a:lumMod val="75000"/>
                    <a:lumOff val="25000"/>
                  </a:schemeClr>
                </a:solidFill>
                <a:latin typeface="AvantGarde Bk BT Book" panose="020B0402020202020204" pitchFamily="34" charset="0"/>
              </a:rPr>
              <a:t>WFE Cluster</a:t>
            </a:r>
          </a:p>
          <a:p>
            <a:pPr lvl="1"/>
            <a:r>
              <a:rPr lang="en-US" sz="1500">
                <a:solidFill>
                  <a:schemeClr val="tx1">
                    <a:lumMod val="75000"/>
                    <a:lumOff val="25000"/>
                  </a:schemeClr>
                </a:solidFill>
                <a:latin typeface="AvantGarde Bk BT Book" panose="020B0402020202020204" pitchFamily="34" charset="0"/>
              </a:rPr>
              <a:t>Back-End Cluster</a:t>
            </a:r>
          </a:p>
          <a:p>
            <a:pPr lvl="1"/>
            <a:endParaRPr lang="en-US" sz="1500">
              <a:solidFill>
                <a:schemeClr val="tx1">
                  <a:lumMod val="75000"/>
                  <a:lumOff val="25000"/>
                </a:schemeClr>
              </a:solidFill>
              <a:latin typeface="AvantGarde Bk BT Book" panose="020B0402020202020204" pitchFamily="34" charset="0"/>
            </a:endParaRPr>
          </a:p>
          <a:p>
            <a:pPr marL="0" indent="0">
              <a:buNone/>
            </a:pPr>
            <a:r>
              <a:rPr lang="en-US" sz="1500">
                <a:solidFill>
                  <a:schemeClr val="tx1">
                    <a:lumMod val="75000"/>
                    <a:lumOff val="25000"/>
                  </a:schemeClr>
                </a:solidFill>
                <a:latin typeface="AvantGarde Bk BT Book" panose="020B0402020202020204" pitchFamily="34" charset="0"/>
              </a:rPr>
              <a:t>Users directly interact only with the Gateway role and Azure API Management which are accessible through the internet:</a:t>
            </a:r>
          </a:p>
          <a:p>
            <a:pPr lvl="1"/>
            <a:r>
              <a:rPr lang="en-US" sz="1500">
                <a:solidFill>
                  <a:schemeClr val="tx1">
                    <a:lumMod val="75000"/>
                    <a:lumOff val="25000"/>
                  </a:schemeClr>
                </a:solidFill>
                <a:latin typeface="AvantGarde Bk BT Book" panose="020B0402020202020204" pitchFamily="34" charset="0"/>
              </a:rPr>
              <a:t>Authentication</a:t>
            </a:r>
          </a:p>
          <a:p>
            <a:pPr lvl="1"/>
            <a:r>
              <a:rPr lang="en-US" sz="1500">
                <a:solidFill>
                  <a:schemeClr val="tx1">
                    <a:lumMod val="75000"/>
                    <a:lumOff val="25000"/>
                  </a:schemeClr>
                </a:solidFill>
                <a:latin typeface="AvantGarde Bk BT Book" panose="020B0402020202020204" pitchFamily="34" charset="0"/>
              </a:rPr>
              <a:t>Authorization</a:t>
            </a:r>
          </a:p>
          <a:p>
            <a:pPr lvl="1"/>
            <a:r>
              <a:rPr lang="en-US" sz="1500">
                <a:solidFill>
                  <a:schemeClr val="tx1">
                    <a:lumMod val="75000"/>
                    <a:lumOff val="25000"/>
                  </a:schemeClr>
                </a:solidFill>
                <a:latin typeface="AvantGarde Bk BT Book" panose="020B0402020202020204" pitchFamily="34" charset="0"/>
              </a:rPr>
              <a:t>Distributed denial-of-service (DDoS) protection</a:t>
            </a:r>
          </a:p>
          <a:p>
            <a:pPr lvl="1"/>
            <a:r>
              <a:rPr lang="en-US" sz="1500">
                <a:solidFill>
                  <a:schemeClr val="tx1">
                    <a:lumMod val="75000"/>
                    <a:lumOff val="25000"/>
                  </a:schemeClr>
                </a:solidFill>
                <a:latin typeface="AvantGarde Bk BT Book" panose="020B0402020202020204" pitchFamily="34" charset="0"/>
              </a:rPr>
              <a:t>Bandwidth throttling</a:t>
            </a:r>
          </a:p>
          <a:p>
            <a:pPr lvl="1"/>
            <a:r>
              <a:rPr lang="en-US" sz="1500">
                <a:solidFill>
                  <a:schemeClr val="tx1">
                    <a:lumMod val="75000"/>
                    <a:lumOff val="25000"/>
                  </a:schemeClr>
                </a:solidFill>
                <a:latin typeface="AvantGarde Bk BT Book" panose="020B0402020202020204" pitchFamily="34" charset="0"/>
              </a:rPr>
              <a:t>Load balancing</a:t>
            </a:r>
          </a:p>
          <a:p>
            <a:pPr lvl="1"/>
            <a:r>
              <a:rPr lang="en-US" sz="1500">
                <a:solidFill>
                  <a:schemeClr val="tx1">
                    <a:lumMod val="75000"/>
                    <a:lumOff val="25000"/>
                  </a:schemeClr>
                </a:solidFill>
                <a:latin typeface="AvantGarde Bk BT Book" panose="020B0402020202020204" pitchFamily="34" charset="0"/>
              </a:rPr>
              <a:t>Routing</a:t>
            </a:r>
          </a:p>
          <a:p>
            <a:pPr lvl="1"/>
            <a:r>
              <a:rPr lang="en-US" sz="1500">
                <a:solidFill>
                  <a:schemeClr val="tx1">
                    <a:lumMod val="75000"/>
                    <a:lumOff val="25000"/>
                  </a:schemeClr>
                </a:solidFill>
                <a:latin typeface="AvantGarde Bk BT Book" panose="020B0402020202020204" pitchFamily="34" charset="0"/>
              </a:rPr>
              <a:t>Other security, performance, and availability functions</a:t>
            </a:r>
          </a:p>
          <a:p>
            <a:pPr marL="0" indent="0">
              <a:buNone/>
            </a:pPr>
            <a:endParaRPr lang="en-US" sz="1500">
              <a:solidFill>
                <a:schemeClr val="tx1">
                  <a:lumMod val="75000"/>
                  <a:lumOff val="25000"/>
                </a:schemeClr>
              </a:solidFill>
              <a:latin typeface="AvantGarde Bk BT Book" panose="020B0402020202020204" pitchFamily="34" charset="0"/>
            </a:endParaRPr>
          </a:p>
          <a:p>
            <a:pPr marL="0" indent="0">
              <a:buNone/>
            </a:pPr>
            <a:r>
              <a:rPr lang="en-US" sz="1500">
                <a:solidFill>
                  <a:schemeClr val="tx1">
                    <a:lumMod val="75000"/>
                    <a:lumOff val="25000"/>
                  </a:schemeClr>
                </a:solidFill>
                <a:latin typeface="AvantGarde Bk BT Book" panose="020B0402020202020204" pitchFamily="34" charset="0"/>
              </a:rPr>
              <a:t>There is a distinct boundary between the roles that users can access and the roles that are accessible only by the system.</a:t>
            </a:r>
          </a:p>
        </p:txBody>
      </p:sp>
    </p:spTree>
    <p:extLst>
      <p:ext uri="{BB962C8B-B14F-4D97-AF65-F5344CB8AC3E}">
        <p14:creationId xmlns:p14="http://schemas.microsoft.com/office/powerpoint/2010/main" val="2881119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41F5FE4-DCAC-E549-9A11-DBCE3F7F7333}"/>
              </a:ext>
            </a:extLst>
          </p:cNvPr>
          <p:cNvSpPr>
            <a:spLocks noGrp="1"/>
          </p:cNvSpPr>
          <p:nvPr>
            <p:ph type="ctrTitle"/>
          </p:nvPr>
        </p:nvSpPr>
        <p:spPr>
          <a:xfrm>
            <a:off x="838199" y="628386"/>
            <a:ext cx="9744635" cy="837089"/>
          </a:xfrm>
        </p:spPr>
        <p:txBody>
          <a:bodyPr>
            <a:normAutofit/>
          </a:bodyPr>
          <a:lstStyle/>
          <a:p>
            <a:r>
              <a:rPr lang="en-US"/>
              <a:t>Power BI in the Cloud</a:t>
            </a:r>
          </a:p>
        </p:txBody>
      </p:sp>
      <p:grpSp>
        <p:nvGrpSpPr>
          <p:cNvPr id="14" name="Group 13">
            <a:extLst>
              <a:ext uri="{FF2B5EF4-FFF2-40B4-BE49-F238E27FC236}">
                <a16:creationId xmlns:a16="http://schemas.microsoft.com/office/drawing/2014/main" id="{FF8CFAE5-D5EC-4FDE-BDDA-2889E575058D}"/>
              </a:ext>
            </a:extLst>
          </p:cNvPr>
          <p:cNvGrpSpPr/>
          <p:nvPr/>
        </p:nvGrpSpPr>
        <p:grpSpPr>
          <a:xfrm>
            <a:off x="978834" y="1868894"/>
            <a:ext cx="10234331" cy="3832659"/>
            <a:chOff x="2252383" y="1936129"/>
            <a:chExt cx="9702051" cy="3168649"/>
          </a:xfrm>
        </p:grpSpPr>
        <p:pic>
          <p:nvPicPr>
            <p:cNvPr id="5" name="Picture 4" descr="A close up of a sign&#10;&#10;Description automatically generated">
              <a:extLst>
                <a:ext uri="{FF2B5EF4-FFF2-40B4-BE49-F238E27FC236}">
                  <a16:creationId xmlns:a16="http://schemas.microsoft.com/office/drawing/2014/main" id="{F631418C-BA58-436B-BCD2-9FD5CBA9B2B3}"/>
                </a:ext>
              </a:extLst>
            </p:cNvPr>
            <p:cNvPicPr>
              <a:picLocks noChangeAspect="1"/>
            </p:cNvPicPr>
            <p:nvPr/>
          </p:nvPicPr>
          <p:blipFill>
            <a:blip r:embed="rId3"/>
            <a:stretch>
              <a:fillRect/>
            </a:stretch>
          </p:blipFill>
          <p:spPr>
            <a:xfrm>
              <a:off x="2252383" y="1936129"/>
              <a:ext cx="2793692" cy="3168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A screenshot of a cell phone&#10;&#10;Description automatically generated">
              <a:extLst>
                <a:ext uri="{FF2B5EF4-FFF2-40B4-BE49-F238E27FC236}">
                  <a16:creationId xmlns:a16="http://schemas.microsoft.com/office/drawing/2014/main" id="{C764FA51-51E7-425C-8834-950E6DE4DFDD}"/>
                </a:ext>
              </a:extLst>
            </p:cNvPr>
            <p:cNvPicPr>
              <a:picLocks noChangeAspect="1"/>
            </p:cNvPicPr>
            <p:nvPr/>
          </p:nvPicPr>
          <p:blipFill>
            <a:blip r:embed="rId4"/>
            <a:stretch>
              <a:fillRect/>
            </a:stretch>
          </p:blipFill>
          <p:spPr>
            <a:xfrm>
              <a:off x="5100638" y="1936130"/>
              <a:ext cx="6853796" cy="31546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2781029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a:xfrm>
            <a:off x="838200" y="628386"/>
            <a:ext cx="10416988" cy="837089"/>
          </a:xfrm>
        </p:spPr>
        <p:txBody>
          <a:bodyPr>
            <a:normAutofit fontScale="90000"/>
          </a:bodyPr>
          <a:lstStyle/>
          <a:p>
            <a:r>
              <a:rPr lang="en-US"/>
              <a:t>Power BI in the Cloud – Threat Management</a:t>
            </a:r>
          </a:p>
        </p:txBody>
      </p:sp>
      <p:sp>
        <p:nvSpPr>
          <p:cNvPr id="13" name="Content Placeholder 1">
            <a:extLst>
              <a:ext uri="{FF2B5EF4-FFF2-40B4-BE49-F238E27FC236}">
                <a16:creationId xmlns:a16="http://schemas.microsoft.com/office/drawing/2014/main" id="{2B5333E6-F2C1-9D48-B936-6A4A9A63FBD3}"/>
              </a:ext>
            </a:extLst>
          </p:cNvPr>
          <p:cNvSpPr txBox="1">
            <a:spLocks/>
          </p:cNvSpPr>
          <p:nvPr/>
        </p:nvSpPr>
        <p:spPr>
          <a:xfrm>
            <a:off x="838200" y="1648873"/>
            <a:ext cx="10848975" cy="43485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chemeClr val="tx1">
                    <a:lumMod val="75000"/>
                    <a:lumOff val="25000"/>
                  </a:schemeClr>
                </a:solidFill>
                <a:latin typeface="AvantGarde Bk BT Book" panose="020B0402020202020204" pitchFamily="34" charset="0"/>
              </a:rPr>
              <a:t>Threat Management</a:t>
            </a:r>
            <a:endParaRPr lang="en-US" sz="1200" b="1">
              <a:solidFill>
                <a:schemeClr val="tx1">
                  <a:lumMod val="75000"/>
                  <a:lumOff val="25000"/>
                </a:schemeClr>
              </a:solidFill>
              <a:latin typeface="AvantGarde Bk BT Book" panose="020B0402020202020204" pitchFamily="34" charset="0"/>
            </a:endParaRPr>
          </a:p>
          <a:p>
            <a:r>
              <a:rPr lang="en-US" sz="1200">
                <a:solidFill>
                  <a:schemeClr val="tx1">
                    <a:lumMod val="75000"/>
                    <a:lumOff val="25000"/>
                  </a:schemeClr>
                </a:solidFill>
                <a:latin typeface="AvantGarde Bk BT Book" panose="020B0402020202020204" pitchFamily="34" charset="0"/>
              </a:rPr>
              <a:t>The Azure multi-pronged threat management approach: </a:t>
            </a:r>
          </a:p>
          <a:p>
            <a:pPr lvl="1"/>
            <a:r>
              <a:rPr lang="en-US" sz="1200">
                <a:solidFill>
                  <a:schemeClr val="tx1">
                    <a:lumMod val="75000"/>
                    <a:lumOff val="25000"/>
                  </a:schemeClr>
                </a:solidFill>
                <a:latin typeface="AvantGarde Bk BT Book" panose="020B0402020202020204" pitchFamily="34" charset="0"/>
              </a:rPr>
              <a:t>Intrusion Detection</a:t>
            </a:r>
          </a:p>
          <a:p>
            <a:pPr lvl="1"/>
            <a:r>
              <a:rPr lang="en-US" sz="1200">
                <a:solidFill>
                  <a:schemeClr val="tx1">
                    <a:lumMod val="75000"/>
                    <a:lumOff val="25000"/>
                  </a:schemeClr>
                </a:solidFill>
                <a:latin typeface="AvantGarde Bk BT Book" panose="020B0402020202020204" pitchFamily="34" charset="0"/>
              </a:rPr>
              <a:t>DDoS attack Prevention</a:t>
            </a:r>
          </a:p>
          <a:p>
            <a:pPr lvl="1"/>
            <a:r>
              <a:rPr lang="en-US" sz="1200">
                <a:solidFill>
                  <a:schemeClr val="tx1">
                    <a:lumMod val="75000"/>
                    <a:lumOff val="25000"/>
                  </a:schemeClr>
                </a:solidFill>
                <a:latin typeface="AvantGarde Bk BT Book" panose="020B0402020202020204" pitchFamily="34" charset="0"/>
              </a:rPr>
              <a:t>Penetration Testing</a:t>
            </a:r>
          </a:p>
          <a:p>
            <a:pPr lvl="1"/>
            <a:r>
              <a:rPr lang="en-US" sz="1200">
                <a:solidFill>
                  <a:schemeClr val="tx1">
                    <a:lumMod val="75000"/>
                    <a:lumOff val="25000"/>
                  </a:schemeClr>
                </a:solidFill>
                <a:latin typeface="AvantGarde Bk BT Book" panose="020B0402020202020204" pitchFamily="34" charset="0"/>
              </a:rPr>
              <a:t>Data Analytics</a:t>
            </a:r>
          </a:p>
          <a:p>
            <a:pPr lvl="1"/>
            <a:r>
              <a:rPr lang="en-US" sz="1200">
                <a:solidFill>
                  <a:schemeClr val="tx1">
                    <a:lumMod val="75000"/>
                    <a:lumOff val="25000"/>
                  </a:schemeClr>
                </a:solidFill>
                <a:latin typeface="AvantGarde Bk BT Book" panose="020B0402020202020204" pitchFamily="34" charset="0"/>
              </a:rPr>
              <a:t>Machine Learning</a:t>
            </a:r>
          </a:p>
        </p:txBody>
      </p:sp>
      <p:pic>
        <p:nvPicPr>
          <p:cNvPr id="3" name="Picture 2">
            <a:extLst>
              <a:ext uri="{FF2B5EF4-FFF2-40B4-BE49-F238E27FC236}">
                <a16:creationId xmlns:a16="http://schemas.microsoft.com/office/drawing/2014/main" id="{29C2F464-3A25-4F80-B3E7-CB6A55282F03}"/>
              </a:ext>
            </a:extLst>
          </p:cNvPr>
          <p:cNvPicPr>
            <a:picLocks noChangeAspect="1"/>
          </p:cNvPicPr>
          <p:nvPr/>
        </p:nvPicPr>
        <p:blipFill>
          <a:blip r:embed="rId3"/>
          <a:stretch>
            <a:fillRect/>
          </a:stretch>
        </p:blipFill>
        <p:spPr>
          <a:xfrm>
            <a:off x="1843037" y="3590000"/>
            <a:ext cx="4719940" cy="25907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DC1E60EA-2995-4AEF-BF52-BA629F14EF85}"/>
              </a:ext>
            </a:extLst>
          </p:cNvPr>
          <p:cNvPicPr>
            <a:picLocks noChangeAspect="1"/>
          </p:cNvPicPr>
          <p:nvPr/>
        </p:nvPicPr>
        <p:blipFill>
          <a:blip r:embed="rId4"/>
          <a:stretch>
            <a:fillRect/>
          </a:stretch>
        </p:blipFill>
        <p:spPr>
          <a:xfrm>
            <a:off x="7385731" y="1648874"/>
            <a:ext cx="3709191" cy="4165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46862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a:xfrm>
            <a:off x="838200" y="628386"/>
            <a:ext cx="9589994" cy="837089"/>
          </a:xfrm>
        </p:spPr>
        <p:txBody>
          <a:bodyPr>
            <a:normAutofit fontScale="90000"/>
          </a:bodyPr>
          <a:lstStyle/>
          <a:p>
            <a:r>
              <a:rPr lang="en-US"/>
              <a:t>Power BI in the Cloud – Physical Security</a:t>
            </a:r>
          </a:p>
        </p:txBody>
      </p:sp>
      <p:sp>
        <p:nvSpPr>
          <p:cNvPr id="13" name="Content Placeholder 1">
            <a:extLst>
              <a:ext uri="{FF2B5EF4-FFF2-40B4-BE49-F238E27FC236}">
                <a16:creationId xmlns:a16="http://schemas.microsoft.com/office/drawing/2014/main" id="{2B5333E6-F2C1-9D48-B936-6A4A9A63FBD3}"/>
              </a:ext>
            </a:extLst>
          </p:cNvPr>
          <p:cNvSpPr txBox="1">
            <a:spLocks/>
          </p:cNvSpPr>
          <p:nvPr/>
        </p:nvSpPr>
        <p:spPr>
          <a:xfrm>
            <a:off x="838201" y="1535813"/>
            <a:ext cx="4465320" cy="44949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75000"/>
                    <a:lumOff val="25000"/>
                  </a:schemeClr>
                </a:solidFill>
                <a:latin typeface="AvantGarde Bk BT Book" panose="020B0402020202020204" pitchFamily="34" charset="0"/>
              </a:rPr>
              <a:t>Datacenters are protected by layers of defense-in-depth security:</a:t>
            </a:r>
          </a:p>
          <a:p>
            <a:r>
              <a:rPr lang="en-US" sz="1600" b="1">
                <a:solidFill>
                  <a:schemeClr val="tx1">
                    <a:lumMod val="75000"/>
                    <a:lumOff val="25000"/>
                  </a:schemeClr>
                </a:solidFill>
                <a:latin typeface="AvantGarde Bk BT Book" panose="020B0402020202020204" pitchFamily="34" charset="0"/>
              </a:rPr>
              <a:t>Access Request </a:t>
            </a:r>
            <a:r>
              <a:rPr lang="en-US" sz="1600">
                <a:solidFill>
                  <a:schemeClr val="tx1">
                    <a:lumMod val="75000"/>
                    <a:lumOff val="25000"/>
                  </a:schemeClr>
                </a:solidFill>
                <a:latin typeface="AvantGarde Bk BT Book" panose="020B0402020202020204" pitchFamily="34" charset="0"/>
              </a:rPr>
              <a:t>- An individual only has access to the discrete area, based on the Microsoft-approved business justification</a:t>
            </a:r>
          </a:p>
          <a:p>
            <a:r>
              <a:rPr lang="en-US" sz="1600" b="1">
                <a:solidFill>
                  <a:schemeClr val="tx1">
                    <a:lumMod val="75000"/>
                    <a:lumOff val="25000"/>
                  </a:schemeClr>
                </a:solidFill>
                <a:latin typeface="AvantGarde Bk BT Book" panose="020B0402020202020204" pitchFamily="34" charset="0"/>
              </a:rPr>
              <a:t>Facility’s Perimeter </a:t>
            </a:r>
            <a:r>
              <a:rPr lang="en-US" sz="1600">
                <a:solidFill>
                  <a:schemeClr val="tx1">
                    <a:lumMod val="75000"/>
                    <a:lumOff val="25000"/>
                  </a:schemeClr>
                </a:solidFill>
                <a:latin typeface="AvantGarde Bk BT Book" panose="020B0402020202020204" pitchFamily="34" charset="0"/>
              </a:rPr>
              <a:t>– Tall steel fences with cameras encompass the perimeter. A security team constantly monitors videos</a:t>
            </a:r>
          </a:p>
          <a:p>
            <a:r>
              <a:rPr lang="en-US" sz="1600" b="1">
                <a:solidFill>
                  <a:schemeClr val="tx1">
                    <a:lumMod val="75000"/>
                    <a:lumOff val="25000"/>
                  </a:schemeClr>
                </a:solidFill>
                <a:latin typeface="AvantGarde Bk BT Book" panose="020B0402020202020204" pitchFamily="34" charset="0"/>
              </a:rPr>
              <a:t>Building Entrance </a:t>
            </a:r>
            <a:r>
              <a:rPr lang="en-US" sz="1600">
                <a:solidFill>
                  <a:schemeClr val="tx1">
                    <a:lumMod val="75000"/>
                    <a:lumOff val="25000"/>
                  </a:schemeClr>
                </a:solidFill>
                <a:latin typeface="AvantGarde Bk BT Book" panose="020B0402020202020204" pitchFamily="34" charset="0"/>
              </a:rPr>
              <a:t>– Professional security officers routinely patrol the datacenter</a:t>
            </a:r>
          </a:p>
          <a:p>
            <a:r>
              <a:rPr lang="en-US" sz="1600" b="1">
                <a:solidFill>
                  <a:schemeClr val="tx1">
                    <a:lumMod val="75000"/>
                    <a:lumOff val="25000"/>
                  </a:schemeClr>
                </a:solidFill>
                <a:latin typeface="AvantGarde Bk BT Book" panose="020B0402020202020204" pitchFamily="34" charset="0"/>
              </a:rPr>
              <a:t>Inside the Building </a:t>
            </a:r>
            <a:r>
              <a:rPr lang="en-US" sz="1600">
                <a:solidFill>
                  <a:schemeClr val="tx1">
                    <a:lumMod val="75000"/>
                    <a:lumOff val="25000"/>
                  </a:schemeClr>
                </a:solidFill>
                <a:latin typeface="AvantGarde Bk BT Book" panose="020B0402020202020204" pitchFamily="34" charset="0"/>
              </a:rPr>
              <a:t>– You must pass two-factor authentication with biometrics to move through the datacenter</a:t>
            </a:r>
          </a:p>
          <a:p>
            <a:r>
              <a:rPr lang="en-US" sz="1600" b="1">
                <a:solidFill>
                  <a:schemeClr val="tx1">
                    <a:lumMod val="75000"/>
                    <a:lumOff val="25000"/>
                  </a:schemeClr>
                </a:solidFill>
                <a:latin typeface="AvantGarde Bk BT Book" panose="020B0402020202020204" pitchFamily="34" charset="0"/>
              </a:rPr>
              <a:t>Datacenter Floor </a:t>
            </a:r>
            <a:r>
              <a:rPr lang="en-US" sz="1600">
                <a:solidFill>
                  <a:schemeClr val="tx1">
                    <a:lumMod val="75000"/>
                    <a:lumOff val="25000"/>
                  </a:schemeClr>
                </a:solidFill>
                <a:latin typeface="AvantGarde Bk BT Book" panose="020B0402020202020204" pitchFamily="34" charset="0"/>
              </a:rPr>
              <a:t>– Full-body metal detection on entrance and exit. Only approved devices allowed. Video cameras monitor the front and back of every server rack</a:t>
            </a:r>
          </a:p>
        </p:txBody>
      </p:sp>
      <p:pic>
        <p:nvPicPr>
          <p:cNvPr id="4" name="Picture 3" descr="A group of people standing on the side of a building&#10;&#10;Description automatically generated">
            <a:extLst>
              <a:ext uri="{FF2B5EF4-FFF2-40B4-BE49-F238E27FC236}">
                <a16:creationId xmlns:a16="http://schemas.microsoft.com/office/drawing/2014/main" id="{A31CA267-369B-4407-ADE6-6E748B30C334}"/>
              </a:ext>
            </a:extLst>
          </p:cNvPr>
          <p:cNvPicPr>
            <a:picLocks noChangeAspect="1"/>
          </p:cNvPicPr>
          <p:nvPr/>
        </p:nvPicPr>
        <p:blipFill>
          <a:blip r:embed="rId3"/>
          <a:stretch>
            <a:fillRect/>
          </a:stretch>
        </p:blipFill>
        <p:spPr>
          <a:xfrm>
            <a:off x="6096000" y="1753862"/>
            <a:ext cx="5674173" cy="3781776"/>
          </a:xfrm>
          <a:prstGeom prst="rect">
            <a:avLst/>
          </a:prstGeom>
        </p:spPr>
      </p:pic>
    </p:spTree>
    <p:extLst>
      <p:ext uri="{BB962C8B-B14F-4D97-AF65-F5344CB8AC3E}">
        <p14:creationId xmlns:p14="http://schemas.microsoft.com/office/powerpoint/2010/main" val="1157012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D99385-A465-4922-90A8-C71AD30A681D}"/>
              </a:ext>
            </a:extLst>
          </p:cNvPr>
          <p:cNvPicPr>
            <a:picLocks noChangeAspect="1"/>
          </p:cNvPicPr>
          <p:nvPr/>
        </p:nvPicPr>
        <p:blipFill>
          <a:blip r:embed="rId2"/>
          <a:stretch>
            <a:fillRect/>
          </a:stretch>
        </p:blipFill>
        <p:spPr>
          <a:xfrm>
            <a:off x="643467" y="1534244"/>
            <a:ext cx="10905066" cy="3789511"/>
          </a:xfrm>
          <a:prstGeom prst="rect">
            <a:avLst/>
          </a:prstGeom>
        </p:spPr>
      </p:pic>
    </p:spTree>
    <p:extLst>
      <p:ext uri="{BB962C8B-B14F-4D97-AF65-F5344CB8AC3E}">
        <p14:creationId xmlns:p14="http://schemas.microsoft.com/office/powerpoint/2010/main" val="1445658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41F5FE4-DCAC-E549-9A11-DBCE3F7F7333}"/>
              </a:ext>
            </a:extLst>
          </p:cNvPr>
          <p:cNvSpPr>
            <a:spLocks noGrp="1"/>
          </p:cNvSpPr>
          <p:nvPr>
            <p:ph type="ctrTitle"/>
          </p:nvPr>
        </p:nvSpPr>
        <p:spPr>
          <a:xfrm>
            <a:off x="838199" y="628386"/>
            <a:ext cx="9744635" cy="837089"/>
          </a:xfrm>
        </p:spPr>
        <p:txBody>
          <a:bodyPr>
            <a:normAutofit/>
          </a:bodyPr>
          <a:lstStyle/>
          <a:p>
            <a:r>
              <a:rPr lang="en-US"/>
              <a:t>Power BI – Geo Specific Deployments</a:t>
            </a:r>
          </a:p>
        </p:txBody>
      </p:sp>
      <p:pic>
        <p:nvPicPr>
          <p:cNvPr id="28" name="Picture 27">
            <a:extLst>
              <a:ext uri="{FF2B5EF4-FFF2-40B4-BE49-F238E27FC236}">
                <a16:creationId xmlns:a16="http://schemas.microsoft.com/office/drawing/2014/main" id="{E102843E-C4DC-4A6F-B046-F23F6264DD44}"/>
              </a:ext>
            </a:extLst>
          </p:cNvPr>
          <p:cNvPicPr>
            <a:picLocks noChangeAspect="1"/>
          </p:cNvPicPr>
          <p:nvPr/>
        </p:nvPicPr>
        <p:blipFill>
          <a:blip r:embed="rId2"/>
          <a:stretch>
            <a:fillRect/>
          </a:stretch>
        </p:blipFill>
        <p:spPr>
          <a:xfrm>
            <a:off x="500062" y="1465475"/>
            <a:ext cx="11191875" cy="42787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 name="Picture 28">
            <a:extLst>
              <a:ext uri="{FF2B5EF4-FFF2-40B4-BE49-F238E27FC236}">
                <a16:creationId xmlns:a16="http://schemas.microsoft.com/office/drawing/2014/main" id="{A6582B6C-EB93-4785-B446-1F1D8B58C566}"/>
              </a:ext>
            </a:extLst>
          </p:cNvPr>
          <p:cNvPicPr>
            <a:picLocks noChangeAspect="1"/>
          </p:cNvPicPr>
          <p:nvPr/>
        </p:nvPicPr>
        <p:blipFill>
          <a:blip r:embed="rId3"/>
          <a:stretch>
            <a:fillRect/>
          </a:stretch>
        </p:blipFill>
        <p:spPr>
          <a:xfrm>
            <a:off x="2991738" y="2042598"/>
            <a:ext cx="1493649" cy="1562235"/>
          </a:xfrm>
          <a:prstGeom prst="rect">
            <a:avLst/>
          </a:prstGeom>
        </p:spPr>
      </p:pic>
      <p:pic>
        <p:nvPicPr>
          <p:cNvPr id="30" name="Picture 29">
            <a:extLst>
              <a:ext uri="{FF2B5EF4-FFF2-40B4-BE49-F238E27FC236}">
                <a16:creationId xmlns:a16="http://schemas.microsoft.com/office/drawing/2014/main" id="{AAF0D77A-1C39-49A9-BC38-6E3C2A1F40C6}"/>
              </a:ext>
            </a:extLst>
          </p:cNvPr>
          <p:cNvPicPr>
            <a:picLocks noChangeAspect="1"/>
          </p:cNvPicPr>
          <p:nvPr/>
        </p:nvPicPr>
        <p:blipFill>
          <a:blip r:embed="rId4"/>
          <a:stretch>
            <a:fillRect/>
          </a:stretch>
        </p:blipFill>
        <p:spPr>
          <a:xfrm>
            <a:off x="4102557" y="3656567"/>
            <a:ext cx="1607959" cy="1859441"/>
          </a:xfrm>
          <a:prstGeom prst="rect">
            <a:avLst/>
          </a:prstGeom>
        </p:spPr>
      </p:pic>
    </p:spTree>
    <p:extLst>
      <p:ext uri="{BB962C8B-B14F-4D97-AF65-F5344CB8AC3E}">
        <p14:creationId xmlns:p14="http://schemas.microsoft.com/office/powerpoint/2010/main" val="3288338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41F5FE4-DCAC-E549-9A11-DBCE3F7F7333}"/>
              </a:ext>
            </a:extLst>
          </p:cNvPr>
          <p:cNvSpPr>
            <a:spLocks noGrp="1"/>
          </p:cNvSpPr>
          <p:nvPr>
            <p:ph type="ctrTitle"/>
          </p:nvPr>
        </p:nvSpPr>
        <p:spPr>
          <a:xfrm>
            <a:off x="838199" y="628386"/>
            <a:ext cx="9744635" cy="837089"/>
          </a:xfrm>
        </p:spPr>
        <p:txBody>
          <a:bodyPr>
            <a:normAutofit/>
          </a:bodyPr>
          <a:lstStyle/>
          <a:p>
            <a:r>
              <a:rPr lang="en-US"/>
              <a:t>Power BI – Administration</a:t>
            </a:r>
          </a:p>
        </p:txBody>
      </p:sp>
      <p:pic>
        <p:nvPicPr>
          <p:cNvPr id="2" name="Picture 1">
            <a:extLst>
              <a:ext uri="{FF2B5EF4-FFF2-40B4-BE49-F238E27FC236}">
                <a16:creationId xmlns:a16="http://schemas.microsoft.com/office/drawing/2014/main" id="{37D5D717-FE84-414D-AFC2-68AC290202D9}"/>
              </a:ext>
            </a:extLst>
          </p:cNvPr>
          <p:cNvPicPr>
            <a:picLocks noChangeAspect="1"/>
          </p:cNvPicPr>
          <p:nvPr/>
        </p:nvPicPr>
        <p:blipFill rotWithShape="1">
          <a:blip r:embed="rId2"/>
          <a:srcRect l="999" b="2895"/>
          <a:stretch/>
        </p:blipFill>
        <p:spPr>
          <a:xfrm>
            <a:off x="392065" y="2384003"/>
            <a:ext cx="6088913" cy="2089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FC6F8032-8234-4948-9F51-56393CEE3552}"/>
              </a:ext>
            </a:extLst>
          </p:cNvPr>
          <p:cNvPicPr>
            <a:picLocks noChangeAspect="1"/>
          </p:cNvPicPr>
          <p:nvPr/>
        </p:nvPicPr>
        <p:blipFill rotWithShape="1">
          <a:blip r:embed="rId3"/>
          <a:srcRect l="1246" r="5701" b="1732"/>
          <a:stretch/>
        </p:blipFill>
        <p:spPr>
          <a:xfrm>
            <a:off x="6790661" y="1695198"/>
            <a:ext cx="5009274" cy="39896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95501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a:xfrm>
            <a:off x="838200" y="628386"/>
            <a:ext cx="8722659" cy="837089"/>
          </a:xfrm>
        </p:spPr>
        <p:txBody>
          <a:bodyPr>
            <a:normAutofit fontScale="90000"/>
          </a:bodyPr>
          <a:lstStyle/>
          <a:p>
            <a:r>
              <a:rPr lang="en-US">
                <a:solidFill>
                  <a:schemeClr val="tx1">
                    <a:lumMod val="75000"/>
                    <a:lumOff val="25000"/>
                  </a:schemeClr>
                </a:solidFill>
              </a:rPr>
              <a:t>Integrations - Flow and PowerApps</a:t>
            </a:r>
          </a:p>
        </p:txBody>
      </p:sp>
      <p:sp>
        <p:nvSpPr>
          <p:cNvPr id="13" name="Content Placeholder 1">
            <a:extLst>
              <a:ext uri="{FF2B5EF4-FFF2-40B4-BE49-F238E27FC236}">
                <a16:creationId xmlns:a16="http://schemas.microsoft.com/office/drawing/2014/main" id="{2B5333E6-F2C1-9D48-B936-6A4A9A63FBD3}"/>
              </a:ext>
            </a:extLst>
          </p:cNvPr>
          <p:cNvSpPr txBox="1">
            <a:spLocks/>
          </p:cNvSpPr>
          <p:nvPr/>
        </p:nvSpPr>
        <p:spPr>
          <a:xfrm>
            <a:off x="838200" y="1786597"/>
            <a:ext cx="10465191" cy="26798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t>PowerApps and Flow connect to external services on behalf of users</a:t>
            </a:r>
          </a:p>
          <a:p>
            <a:r>
              <a:rPr lang="en-US" sz="1200"/>
              <a:t>Only authorized users can access your data with authorization decisions based on the user’s identity</a:t>
            </a:r>
          </a:p>
          <a:p>
            <a:r>
              <a:rPr lang="en-US" sz="1200"/>
              <a:t>Users must provide their own credentials to create their connection to the data sources. </a:t>
            </a:r>
          </a:p>
          <a:p>
            <a:r>
              <a:rPr lang="en-US" sz="1200"/>
              <a:t>Administrators can manage the flows and apps in an organization as well as which services they have access to, through the Flow or PowerApps Admin centers. </a:t>
            </a:r>
          </a:p>
          <a:p>
            <a:r>
              <a:rPr lang="en-US" sz="1200"/>
              <a:t>Administrators can configure Data Loss Prevention policies to block data from being sent to non-compliant systems even if the user would have manual access</a:t>
            </a:r>
            <a:endParaRPr lang="en-US" sz="1000">
              <a:solidFill>
                <a:schemeClr val="tx1">
                  <a:lumMod val="75000"/>
                  <a:lumOff val="25000"/>
                </a:schemeClr>
              </a:solidFill>
              <a:latin typeface="AvantGarde Bk BT Book" panose="020B0402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0C347522-60C2-4EE3-A395-75D1B8A117F2}"/>
              </a:ext>
            </a:extLst>
          </p:cNvPr>
          <p:cNvPicPr>
            <a:picLocks noChangeAspect="1"/>
          </p:cNvPicPr>
          <p:nvPr/>
        </p:nvPicPr>
        <p:blipFill>
          <a:blip r:embed="rId2"/>
          <a:stretch>
            <a:fillRect/>
          </a:stretch>
        </p:blipFill>
        <p:spPr>
          <a:xfrm>
            <a:off x="2095376" y="3341077"/>
            <a:ext cx="7070586" cy="3037733"/>
          </a:xfrm>
          <a:prstGeom prst="rect">
            <a:avLst/>
          </a:prstGeom>
        </p:spPr>
      </p:pic>
    </p:spTree>
    <p:extLst>
      <p:ext uri="{BB962C8B-B14F-4D97-AF65-F5344CB8AC3E}">
        <p14:creationId xmlns:p14="http://schemas.microsoft.com/office/powerpoint/2010/main" val="356241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076699F0-DC1E-46A6-90D4-51A4A1B393D8}"/>
              </a:ext>
            </a:extLst>
          </p:cNvPr>
          <p:cNvSpPr>
            <a:spLocks noGrp="1"/>
          </p:cNvSpPr>
          <p:nvPr>
            <p:ph type="body" sz="half" idx="2"/>
          </p:nvPr>
        </p:nvSpPr>
        <p:spPr>
          <a:xfrm>
            <a:off x="5529422" y="1479845"/>
            <a:ext cx="3487120" cy="3487119"/>
          </a:xfrm>
        </p:spPr>
        <p:txBody>
          <a:bodyPr numCol="1"/>
          <a:lstStyle/>
          <a:p>
            <a:pPr marL="285750" indent="-285750">
              <a:buFont typeface="Arial" panose="020B0604020202020204" pitchFamily="34" charset="0"/>
              <a:buChar char="•"/>
            </a:pPr>
            <a:r>
              <a:rPr lang="en-US" sz="2400" b="1" dirty="0"/>
              <a:t>Compliance Challenges</a:t>
            </a:r>
          </a:p>
          <a:p>
            <a:pPr marL="285750" indent="-285750">
              <a:buFont typeface="Arial" panose="020B0604020202020204" pitchFamily="34" charset="0"/>
              <a:buChar char="•"/>
            </a:pPr>
            <a:r>
              <a:rPr lang="en-US" sz="2400" b="1" dirty="0"/>
              <a:t>Power BI Certifications</a:t>
            </a:r>
          </a:p>
          <a:p>
            <a:pPr marL="285750" indent="-285750">
              <a:buFont typeface="Arial" panose="020B0604020202020204" pitchFamily="34" charset="0"/>
              <a:buChar char="•"/>
            </a:pPr>
            <a:r>
              <a:rPr lang="en-US" sz="2400" b="1" dirty="0"/>
              <a:t>Power BI On Premises</a:t>
            </a:r>
          </a:p>
          <a:p>
            <a:pPr marL="285750" indent="-285750">
              <a:buFont typeface="Arial" panose="020B0604020202020204" pitchFamily="34" charset="0"/>
              <a:buChar char="•"/>
            </a:pPr>
            <a:r>
              <a:rPr lang="en-US" sz="2400" b="1" dirty="0"/>
              <a:t>Power BI in the Cloud</a:t>
            </a:r>
          </a:p>
          <a:p>
            <a:pPr marL="285750" indent="-285750">
              <a:buFont typeface="Arial" panose="020B0604020202020204" pitchFamily="34" charset="0"/>
              <a:buChar char="•"/>
            </a:pPr>
            <a:r>
              <a:rPr lang="en-US" sz="2400" b="1" dirty="0"/>
              <a:t>Geo Specific Deployments</a:t>
            </a:r>
          </a:p>
          <a:p>
            <a:pPr marL="285750" indent="-285750">
              <a:buFont typeface="Arial" panose="020B0604020202020204" pitchFamily="34" charset="0"/>
              <a:buChar char="•"/>
            </a:pPr>
            <a:r>
              <a:rPr lang="en-US" sz="2400" b="1" dirty="0"/>
              <a:t>Integrations with FLOW and PowerApps</a:t>
            </a:r>
          </a:p>
          <a:p>
            <a:pPr marL="285750" indent="-285750">
              <a:buFont typeface="Arial" panose="020B0604020202020204" pitchFamily="34" charset="0"/>
              <a:buChar char="•"/>
            </a:pPr>
            <a:r>
              <a:rPr lang="en-US" sz="2400" b="1" dirty="0"/>
              <a:t>Privacy and Compliance</a:t>
            </a:r>
          </a:p>
          <a:p>
            <a:pPr marL="285750" indent="-285750">
              <a:buFont typeface="Arial" panose="020B0604020202020204" pitchFamily="34" charset="0"/>
              <a:buChar char="•"/>
            </a:pPr>
            <a:r>
              <a:rPr lang="en-US" sz="2400" b="1" dirty="0"/>
              <a:t>Next Level</a:t>
            </a:r>
          </a:p>
          <a:p>
            <a:endParaRPr lang="en-US" dirty="0"/>
          </a:p>
          <a:p>
            <a:endParaRPr lang="en-US" dirty="0"/>
          </a:p>
          <a:p>
            <a:endParaRPr lang="en-US" dirty="0"/>
          </a:p>
          <a:p>
            <a:endParaRPr lang="en-US" dirty="0"/>
          </a:p>
        </p:txBody>
      </p:sp>
      <p:sp>
        <p:nvSpPr>
          <p:cNvPr id="19" name="Title 18">
            <a:extLst>
              <a:ext uri="{FF2B5EF4-FFF2-40B4-BE49-F238E27FC236}">
                <a16:creationId xmlns:a16="http://schemas.microsoft.com/office/drawing/2014/main" id="{12265391-A111-474E-8AD5-73FC07B88A95}"/>
              </a:ext>
            </a:extLst>
          </p:cNvPr>
          <p:cNvSpPr>
            <a:spLocks noGrp="1"/>
          </p:cNvSpPr>
          <p:nvPr>
            <p:ph type="ctrTitle"/>
          </p:nvPr>
        </p:nvSpPr>
        <p:spPr>
          <a:xfrm>
            <a:off x="5362414" y="522514"/>
            <a:ext cx="6008453" cy="837089"/>
          </a:xfrm>
        </p:spPr>
        <p:txBody>
          <a:bodyPr/>
          <a:lstStyle/>
          <a:p>
            <a:r>
              <a:rPr lang="en-US"/>
              <a:t>Agenda</a:t>
            </a:r>
          </a:p>
        </p:txBody>
      </p:sp>
      <p:pic>
        <p:nvPicPr>
          <p:cNvPr id="23" name="Picture 22" descr="A person in a white shirt&#10;&#10;Description automatically generated">
            <a:extLst>
              <a:ext uri="{FF2B5EF4-FFF2-40B4-BE49-F238E27FC236}">
                <a16:creationId xmlns:a16="http://schemas.microsoft.com/office/drawing/2014/main" id="{2F7A0091-5AF3-4635-B8C9-D0E9B3E81D0B}"/>
              </a:ext>
            </a:extLst>
          </p:cNvPr>
          <p:cNvPicPr>
            <a:picLocks noChangeAspect="1"/>
          </p:cNvPicPr>
          <p:nvPr/>
        </p:nvPicPr>
        <p:blipFill rotWithShape="1">
          <a:blip r:embed="rId2"/>
          <a:srcRect l="24558" r="25800"/>
          <a:stretch/>
        </p:blipFill>
        <p:spPr>
          <a:xfrm>
            <a:off x="-100740" y="-69743"/>
            <a:ext cx="5204787" cy="6989736"/>
          </a:xfrm>
          <a:prstGeom prst="rect">
            <a:avLst/>
          </a:prstGeom>
        </p:spPr>
      </p:pic>
    </p:spTree>
    <p:extLst>
      <p:ext uri="{BB962C8B-B14F-4D97-AF65-F5344CB8AC3E}">
        <p14:creationId xmlns:p14="http://schemas.microsoft.com/office/powerpoint/2010/main" val="1398139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E11CC3-B772-45C9-B893-5856356FF5A5}"/>
              </a:ext>
            </a:extLst>
          </p:cNvPr>
          <p:cNvSpPr>
            <a:spLocks noGrp="1"/>
          </p:cNvSpPr>
          <p:nvPr>
            <p:ph idx="1"/>
          </p:nvPr>
        </p:nvSpPr>
        <p:spPr>
          <a:xfrm>
            <a:off x="562155" y="1388614"/>
            <a:ext cx="10515600" cy="692692"/>
          </a:xfrm>
        </p:spPr>
        <p:txBody>
          <a:bodyPr/>
          <a:lstStyle/>
          <a:p>
            <a:pPr marL="0" indent="0">
              <a:buNone/>
            </a:pPr>
            <a:r>
              <a:rPr lang="en-US"/>
              <a:t>Privacy Levels</a:t>
            </a:r>
          </a:p>
          <a:p>
            <a:pPr marL="0" indent="0">
              <a:buNone/>
            </a:pPr>
            <a:r>
              <a:rPr lang="en-US"/>
              <a:t>	</a:t>
            </a:r>
          </a:p>
        </p:txBody>
      </p:sp>
      <p:sp>
        <p:nvSpPr>
          <p:cNvPr id="3" name="Title 2">
            <a:extLst>
              <a:ext uri="{FF2B5EF4-FFF2-40B4-BE49-F238E27FC236}">
                <a16:creationId xmlns:a16="http://schemas.microsoft.com/office/drawing/2014/main" id="{94B1BE52-D090-44FB-849D-6C7B87AB1274}"/>
              </a:ext>
            </a:extLst>
          </p:cNvPr>
          <p:cNvSpPr>
            <a:spLocks noGrp="1"/>
          </p:cNvSpPr>
          <p:nvPr>
            <p:ph type="ctrTitle"/>
          </p:nvPr>
        </p:nvSpPr>
        <p:spPr/>
        <p:txBody>
          <a:bodyPr/>
          <a:lstStyle/>
          <a:p>
            <a:r>
              <a:rPr lang="en-US"/>
              <a:t>Privacy and Compliance</a:t>
            </a:r>
          </a:p>
        </p:txBody>
      </p:sp>
      <p:pic>
        <p:nvPicPr>
          <p:cNvPr id="4" name="Picture 3">
            <a:extLst>
              <a:ext uri="{FF2B5EF4-FFF2-40B4-BE49-F238E27FC236}">
                <a16:creationId xmlns:a16="http://schemas.microsoft.com/office/drawing/2014/main" id="{8060686E-38F0-44E5-B17C-14486576DA41}"/>
              </a:ext>
            </a:extLst>
          </p:cNvPr>
          <p:cNvPicPr>
            <a:picLocks noChangeAspect="1"/>
          </p:cNvPicPr>
          <p:nvPr/>
        </p:nvPicPr>
        <p:blipFill>
          <a:blip r:embed="rId2"/>
          <a:stretch>
            <a:fillRect/>
          </a:stretch>
        </p:blipFill>
        <p:spPr>
          <a:xfrm>
            <a:off x="603245" y="2227686"/>
            <a:ext cx="8705850" cy="866775"/>
          </a:xfrm>
          <a:prstGeom prst="rect">
            <a:avLst/>
          </a:prstGeom>
        </p:spPr>
      </p:pic>
      <p:pic>
        <p:nvPicPr>
          <p:cNvPr id="5" name="Picture 4">
            <a:extLst>
              <a:ext uri="{FF2B5EF4-FFF2-40B4-BE49-F238E27FC236}">
                <a16:creationId xmlns:a16="http://schemas.microsoft.com/office/drawing/2014/main" id="{2D39C4FF-7062-40BD-BAA3-C0E449A6BFB0}"/>
              </a:ext>
            </a:extLst>
          </p:cNvPr>
          <p:cNvPicPr>
            <a:picLocks noChangeAspect="1"/>
          </p:cNvPicPr>
          <p:nvPr/>
        </p:nvPicPr>
        <p:blipFill>
          <a:blip r:embed="rId3"/>
          <a:stretch>
            <a:fillRect/>
          </a:stretch>
        </p:blipFill>
        <p:spPr>
          <a:xfrm>
            <a:off x="1428930" y="3574123"/>
            <a:ext cx="8782050" cy="819150"/>
          </a:xfrm>
          <a:prstGeom prst="rect">
            <a:avLst/>
          </a:prstGeom>
        </p:spPr>
      </p:pic>
      <p:pic>
        <p:nvPicPr>
          <p:cNvPr id="6" name="Picture 5">
            <a:extLst>
              <a:ext uri="{FF2B5EF4-FFF2-40B4-BE49-F238E27FC236}">
                <a16:creationId xmlns:a16="http://schemas.microsoft.com/office/drawing/2014/main" id="{DD1A7DC3-CFEE-42EF-90D9-ACF96520BDEC}"/>
              </a:ext>
            </a:extLst>
          </p:cNvPr>
          <p:cNvPicPr>
            <a:picLocks noChangeAspect="1"/>
          </p:cNvPicPr>
          <p:nvPr/>
        </p:nvPicPr>
        <p:blipFill>
          <a:blip r:embed="rId4"/>
          <a:stretch>
            <a:fillRect/>
          </a:stretch>
        </p:blipFill>
        <p:spPr>
          <a:xfrm>
            <a:off x="2806909" y="4872935"/>
            <a:ext cx="8982075" cy="1057275"/>
          </a:xfrm>
          <a:prstGeom prst="rect">
            <a:avLst/>
          </a:prstGeom>
        </p:spPr>
      </p:pic>
      <p:pic>
        <p:nvPicPr>
          <p:cNvPr id="7" name="Picture 6">
            <a:extLst>
              <a:ext uri="{FF2B5EF4-FFF2-40B4-BE49-F238E27FC236}">
                <a16:creationId xmlns:a16="http://schemas.microsoft.com/office/drawing/2014/main" id="{A19826A3-52CD-492A-A955-07EF4C532A84}"/>
              </a:ext>
            </a:extLst>
          </p:cNvPr>
          <p:cNvPicPr>
            <a:picLocks noChangeAspect="1"/>
          </p:cNvPicPr>
          <p:nvPr/>
        </p:nvPicPr>
        <p:blipFill>
          <a:blip r:embed="rId5"/>
          <a:stretch>
            <a:fillRect/>
          </a:stretch>
        </p:blipFill>
        <p:spPr>
          <a:xfrm>
            <a:off x="647250" y="2059246"/>
            <a:ext cx="7400925" cy="238125"/>
          </a:xfrm>
          <a:prstGeom prst="rect">
            <a:avLst/>
          </a:prstGeom>
        </p:spPr>
      </p:pic>
      <p:pic>
        <p:nvPicPr>
          <p:cNvPr id="8" name="Picture 7">
            <a:extLst>
              <a:ext uri="{FF2B5EF4-FFF2-40B4-BE49-F238E27FC236}">
                <a16:creationId xmlns:a16="http://schemas.microsoft.com/office/drawing/2014/main" id="{4BB8908E-F2DC-4CCE-BE32-6EA28547B014}"/>
              </a:ext>
            </a:extLst>
          </p:cNvPr>
          <p:cNvPicPr>
            <a:picLocks noChangeAspect="1"/>
          </p:cNvPicPr>
          <p:nvPr/>
        </p:nvPicPr>
        <p:blipFill>
          <a:blip r:embed="rId5"/>
          <a:stretch>
            <a:fillRect/>
          </a:stretch>
        </p:blipFill>
        <p:spPr>
          <a:xfrm>
            <a:off x="1429379" y="3321527"/>
            <a:ext cx="7400925" cy="238125"/>
          </a:xfrm>
          <a:prstGeom prst="rect">
            <a:avLst/>
          </a:prstGeom>
        </p:spPr>
      </p:pic>
      <p:pic>
        <p:nvPicPr>
          <p:cNvPr id="9" name="Picture 8">
            <a:extLst>
              <a:ext uri="{FF2B5EF4-FFF2-40B4-BE49-F238E27FC236}">
                <a16:creationId xmlns:a16="http://schemas.microsoft.com/office/drawing/2014/main" id="{3A5874A3-A171-4507-9E35-F59882777FF6}"/>
              </a:ext>
            </a:extLst>
          </p:cNvPr>
          <p:cNvPicPr>
            <a:picLocks noChangeAspect="1"/>
          </p:cNvPicPr>
          <p:nvPr/>
        </p:nvPicPr>
        <p:blipFill>
          <a:blip r:embed="rId5"/>
          <a:stretch>
            <a:fillRect/>
          </a:stretch>
        </p:blipFill>
        <p:spPr>
          <a:xfrm>
            <a:off x="2806909" y="4632204"/>
            <a:ext cx="7400925" cy="238125"/>
          </a:xfrm>
          <a:prstGeom prst="rect">
            <a:avLst/>
          </a:prstGeom>
        </p:spPr>
      </p:pic>
    </p:spTree>
    <p:extLst>
      <p:ext uri="{BB962C8B-B14F-4D97-AF65-F5344CB8AC3E}">
        <p14:creationId xmlns:p14="http://schemas.microsoft.com/office/powerpoint/2010/main" val="3437948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646017-4F87-4B1B-A9AF-2454C1E01E8A}"/>
              </a:ext>
            </a:extLst>
          </p:cNvPr>
          <p:cNvSpPr>
            <a:spLocks noGrp="1"/>
          </p:cNvSpPr>
          <p:nvPr>
            <p:ph type="ctrTitle"/>
          </p:nvPr>
        </p:nvSpPr>
        <p:spPr>
          <a:xfrm>
            <a:off x="838200" y="628386"/>
            <a:ext cx="8921620" cy="837089"/>
          </a:xfrm>
        </p:spPr>
        <p:txBody>
          <a:bodyPr>
            <a:normAutofit fontScale="90000"/>
          </a:bodyPr>
          <a:lstStyle/>
          <a:p>
            <a:r>
              <a:rPr lang="en-US"/>
              <a:t>Setting the Privacy Level for Reporting</a:t>
            </a:r>
          </a:p>
        </p:txBody>
      </p:sp>
      <p:pic>
        <p:nvPicPr>
          <p:cNvPr id="4" name="Picture 3">
            <a:extLst>
              <a:ext uri="{FF2B5EF4-FFF2-40B4-BE49-F238E27FC236}">
                <a16:creationId xmlns:a16="http://schemas.microsoft.com/office/drawing/2014/main" id="{E187FECC-CBA7-4D49-A5D9-9AE43D5FE6D6}"/>
              </a:ext>
            </a:extLst>
          </p:cNvPr>
          <p:cNvPicPr>
            <a:picLocks noChangeAspect="1"/>
          </p:cNvPicPr>
          <p:nvPr/>
        </p:nvPicPr>
        <p:blipFill>
          <a:blip r:embed="rId3"/>
          <a:stretch>
            <a:fillRect/>
          </a:stretch>
        </p:blipFill>
        <p:spPr>
          <a:xfrm>
            <a:off x="1939521" y="1564432"/>
            <a:ext cx="2640267" cy="41720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DB88895C-35F1-4E5D-A23B-77A559D02CCF}"/>
              </a:ext>
            </a:extLst>
          </p:cNvPr>
          <p:cNvPicPr>
            <a:picLocks noChangeAspect="1"/>
          </p:cNvPicPr>
          <p:nvPr/>
        </p:nvPicPr>
        <p:blipFill>
          <a:blip r:embed="rId4"/>
          <a:stretch>
            <a:fillRect/>
          </a:stretch>
        </p:blipFill>
        <p:spPr>
          <a:xfrm>
            <a:off x="5316439" y="1564432"/>
            <a:ext cx="5734993" cy="41720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00058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4887FF-AC3D-43C7-B928-FEC72A362957}"/>
              </a:ext>
            </a:extLst>
          </p:cNvPr>
          <p:cNvSpPr>
            <a:spLocks noGrp="1"/>
          </p:cNvSpPr>
          <p:nvPr>
            <p:ph idx="1"/>
          </p:nvPr>
        </p:nvSpPr>
        <p:spPr>
          <a:xfrm>
            <a:off x="838200" y="1660849"/>
            <a:ext cx="3822123" cy="4298337"/>
          </a:xfrm>
        </p:spPr>
        <p:txBody>
          <a:bodyPr/>
          <a:lstStyle/>
          <a:p>
            <a:r>
              <a:rPr lang="en-US"/>
              <a:t>Review privacy level activities</a:t>
            </a:r>
          </a:p>
          <a:p>
            <a:pPr lvl="1"/>
            <a:r>
              <a:rPr lang="en-US"/>
              <a:t>What is being access</a:t>
            </a:r>
          </a:p>
          <a:p>
            <a:r>
              <a:rPr lang="en-US"/>
              <a:t>Review access to services and solutions</a:t>
            </a:r>
          </a:p>
          <a:p>
            <a:pPr lvl="1"/>
            <a:r>
              <a:rPr lang="en-US"/>
              <a:t>Which services are being access from where</a:t>
            </a:r>
          </a:p>
          <a:p>
            <a:r>
              <a:rPr lang="en-US"/>
              <a:t>Always expanding capabilities</a:t>
            </a:r>
          </a:p>
        </p:txBody>
      </p:sp>
      <p:sp>
        <p:nvSpPr>
          <p:cNvPr id="3" name="Title 2">
            <a:extLst>
              <a:ext uri="{FF2B5EF4-FFF2-40B4-BE49-F238E27FC236}">
                <a16:creationId xmlns:a16="http://schemas.microsoft.com/office/drawing/2014/main" id="{87CB4D9F-26FD-44E0-9FDD-554CEE0B241F}"/>
              </a:ext>
            </a:extLst>
          </p:cNvPr>
          <p:cNvSpPr>
            <a:spLocks noGrp="1"/>
          </p:cNvSpPr>
          <p:nvPr>
            <p:ph type="ctrTitle"/>
          </p:nvPr>
        </p:nvSpPr>
        <p:spPr>
          <a:xfrm>
            <a:off x="838199" y="628386"/>
            <a:ext cx="10373591" cy="837089"/>
          </a:xfrm>
        </p:spPr>
        <p:txBody>
          <a:bodyPr>
            <a:normAutofit fontScale="90000"/>
          </a:bodyPr>
          <a:lstStyle/>
          <a:p>
            <a:r>
              <a:rPr lang="en-US"/>
              <a:t>Review in Security and Compliance Center</a:t>
            </a:r>
          </a:p>
        </p:txBody>
      </p:sp>
      <p:pic>
        <p:nvPicPr>
          <p:cNvPr id="5" name="Picture 4">
            <a:extLst>
              <a:ext uri="{FF2B5EF4-FFF2-40B4-BE49-F238E27FC236}">
                <a16:creationId xmlns:a16="http://schemas.microsoft.com/office/drawing/2014/main" id="{EBA76109-32B6-40D0-8676-8B482024E160}"/>
              </a:ext>
            </a:extLst>
          </p:cNvPr>
          <p:cNvPicPr>
            <a:picLocks noChangeAspect="1"/>
          </p:cNvPicPr>
          <p:nvPr/>
        </p:nvPicPr>
        <p:blipFill>
          <a:blip r:embed="rId2"/>
          <a:stretch>
            <a:fillRect/>
          </a:stretch>
        </p:blipFill>
        <p:spPr>
          <a:xfrm>
            <a:off x="4660323" y="2131750"/>
            <a:ext cx="6795152" cy="3065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96469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6757AE-DE91-4197-B7F9-6C9262FDC882}"/>
              </a:ext>
            </a:extLst>
          </p:cNvPr>
          <p:cNvSpPr>
            <a:spLocks noGrp="1"/>
          </p:cNvSpPr>
          <p:nvPr>
            <p:ph idx="1"/>
          </p:nvPr>
        </p:nvSpPr>
        <p:spPr>
          <a:xfrm>
            <a:off x="838200" y="1660850"/>
            <a:ext cx="10515600" cy="1814910"/>
          </a:xfrm>
        </p:spPr>
        <p:txBody>
          <a:bodyPr/>
          <a:lstStyle/>
          <a:p>
            <a:r>
              <a:rPr lang="en-US"/>
              <a:t>Create a rich reporting tool that can deliver IT compliance data to security and compliance teams</a:t>
            </a:r>
          </a:p>
          <a:p>
            <a:r>
              <a:rPr lang="en-US"/>
              <a:t>Eliminates the need to maintain additional RBAC groups for each solution</a:t>
            </a:r>
          </a:p>
          <a:p>
            <a:r>
              <a:rPr lang="en-US"/>
              <a:t>Aggregate compliance metrics from different systems and solutions into a tool that can create actionable outcomes</a:t>
            </a:r>
          </a:p>
          <a:p>
            <a:r>
              <a:rPr lang="en-US"/>
              <a:t>Increase confidence in your data stewardship by providing a holistic view to your employees, customers and vendors</a:t>
            </a:r>
          </a:p>
        </p:txBody>
      </p:sp>
      <p:sp>
        <p:nvSpPr>
          <p:cNvPr id="3" name="Title 2">
            <a:extLst>
              <a:ext uri="{FF2B5EF4-FFF2-40B4-BE49-F238E27FC236}">
                <a16:creationId xmlns:a16="http://schemas.microsoft.com/office/drawing/2014/main" id="{75BD4059-EF92-449F-81CD-2CA761A55031}"/>
              </a:ext>
            </a:extLst>
          </p:cNvPr>
          <p:cNvSpPr>
            <a:spLocks noGrp="1"/>
          </p:cNvSpPr>
          <p:nvPr>
            <p:ph type="ctrTitle"/>
          </p:nvPr>
        </p:nvSpPr>
        <p:spPr>
          <a:xfrm>
            <a:off x="838200" y="628386"/>
            <a:ext cx="10763250" cy="1216000"/>
          </a:xfrm>
        </p:spPr>
        <p:txBody>
          <a:bodyPr>
            <a:normAutofit fontScale="90000"/>
          </a:bodyPr>
          <a:lstStyle/>
          <a:p>
            <a:br>
              <a:rPr lang="en-US"/>
            </a:br>
            <a:br>
              <a:rPr lang="en-US"/>
            </a:br>
            <a:r>
              <a:rPr lang="en-US"/>
              <a:t>Next Level: Leverage Power BI as a Compliance Dashboard</a:t>
            </a:r>
          </a:p>
        </p:txBody>
      </p:sp>
    </p:spTree>
    <p:extLst>
      <p:ext uri="{BB962C8B-B14F-4D97-AF65-F5344CB8AC3E}">
        <p14:creationId xmlns:p14="http://schemas.microsoft.com/office/powerpoint/2010/main" val="8831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D45773-A9BD-4146-AA9A-E48AE4CF6492}"/>
              </a:ext>
            </a:extLst>
          </p:cNvPr>
          <p:cNvSpPr>
            <a:spLocks noGrp="1"/>
          </p:cNvSpPr>
          <p:nvPr>
            <p:ph idx="1"/>
          </p:nvPr>
        </p:nvSpPr>
        <p:spPr/>
        <p:txBody>
          <a:bodyPr/>
          <a:lstStyle/>
          <a:p>
            <a:pPr marL="0" lvl="0" indent="0">
              <a:lnSpc>
                <a:spcPct val="110000"/>
              </a:lnSpc>
              <a:spcBef>
                <a:spcPts val="0"/>
              </a:spcBef>
              <a:buNone/>
              <a:defRPr/>
            </a:pPr>
            <a:r>
              <a:rPr lang="en-US" sz="2400" b="1">
                <a:solidFill>
                  <a:srgbClr val="02B0F1"/>
                </a:solidFill>
              </a:rPr>
              <a:t>Challenge</a:t>
            </a:r>
          </a:p>
          <a:p>
            <a:pPr marL="285750" indent="-285750">
              <a:lnSpc>
                <a:spcPct val="110000"/>
              </a:lnSpc>
              <a:spcBef>
                <a:spcPts val="0"/>
              </a:spcBef>
              <a:defRPr/>
            </a:pPr>
            <a:r>
              <a:rPr lang="en-US" sz="2400">
                <a:solidFill>
                  <a:prstClr val="black"/>
                </a:solidFill>
              </a:rPr>
              <a:t>Knowing who has access to what datasets</a:t>
            </a:r>
          </a:p>
          <a:p>
            <a:pPr marL="285750" indent="-285750">
              <a:lnSpc>
                <a:spcPct val="110000"/>
              </a:lnSpc>
              <a:spcBef>
                <a:spcPts val="0"/>
              </a:spcBef>
              <a:defRPr/>
            </a:pPr>
            <a:r>
              <a:rPr lang="en-US" sz="2400">
                <a:solidFill>
                  <a:prstClr val="black"/>
                </a:solidFill>
              </a:rPr>
              <a:t>Widespread dataset duplication across the enterprise</a:t>
            </a:r>
          </a:p>
          <a:p>
            <a:pPr marL="285750" indent="-285750">
              <a:lnSpc>
                <a:spcPct val="110000"/>
              </a:lnSpc>
              <a:spcBef>
                <a:spcPts val="0"/>
              </a:spcBef>
              <a:defRPr/>
            </a:pPr>
            <a:r>
              <a:rPr lang="en-US" sz="2400">
                <a:solidFill>
                  <a:prstClr val="black"/>
                </a:solidFill>
              </a:rPr>
              <a:t>Understand what reports have personal / HIPPA data in them </a:t>
            </a:r>
          </a:p>
          <a:p>
            <a:pPr marL="0" lvl="0" indent="0">
              <a:lnSpc>
                <a:spcPct val="110000"/>
              </a:lnSpc>
              <a:spcBef>
                <a:spcPts val="0"/>
              </a:spcBef>
              <a:buNone/>
              <a:defRPr/>
            </a:pPr>
            <a:endParaRPr lang="en-US" sz="2400" b="1">
              <a:solidFill>
                <a:prstClr val="black"/>
              </a:solidFill>
            </a:endParaRPr>
          </a:p>
          <a:p>
            <a:pPr marL="0" lvl="0" indent="0">
              <a:lnSpc>
                <a:spcPct val="110000"/>
              </a:lnSpc>
              <a:spcBef>
                <a:spcPts val="0"/>
              </a:spcBef>
              <a:buNone/>
              <a:defRPr/>
            </a:pPr>
            <a:r>
              <a:rPr lang="en-US" sz="2400" b="1">
                <a:solidFill>
                  <a:srgbClr val="02B0F1"/>
                </a:solidFill>
              </a:rPr>
              <a:t>Solution</a:t>
            </a:r>
            <a:endParaRPr lang="en-US" sz="2400">
              <a:solidFill>
                <a:srgbClr val="02B0F1"/>
              </a:solidFill>
            </a:endParaRPr>
          </a:p>
          <a:p>
            <a:pPr marL="285750" indent="-285750">
              <a:lnSpc>
                <a:spcPct val="110000"/>
              </a:lnSpc>
              <a:spcBef>
                <a:spcPts val="0"/>
              </a:spcBef>
              <a:defRPr/>
            </a:pPr>
            <a:r>
              <a:rPr lang="en-US" sz="2400">
                <a:solidFill>
                  <a:prstClr val="black"/>
                </a:solidFill>
              </a:rPr>
              <a:t>Initial audit is done to inventory and categorize datasets &amp; reports</a:t>
            </a:r>
          </a:p>
          <a:p>
            <a:pPr marL="285750" indent="-285750">
              <a:lnSpc>
                <a:spcPct val="110000"/>
              </a:lnSpc>
              <a:spcBef>
                <a:spcPts val="0"/>
              </a:spcBef>
              <a:defRPr/>
            </a:pPr>
            <a:r>
              <a:rPr lang="en-US" sz="2400">
                <a:solidFill>
                  <a:prstClr val="black"/>
                </a:solidFill>
              </a:rPr>
              <a:t>Reporting is built on who has access to data sets and to identify dataset duplication. </a:t>
            </a:r>
          </a:p>
          <a:p>
            <a:pPr marL="285750" indent="-285750">
              <a:lnSpc>
                <a:spcPct val="110000"/>
              </a:lnSpc>
              <a:spcBef>
                <a:spcPts val="0"/>
              </a:spcBef>
              <a:defRPr/>
            </a:pPr>
            <a:r>
              <a:rPr lang="en-US" sz="2400">
                <a:solidFill>
                  <a:prstClr val="black"/>
                </a:solidFill>
              </a:rPr>
              <a:t>*Reporting on reports and data sets with PII information and who has access to them</a:t>
            </a:r>
          </a:p>
          <a:p>
            <a:pPr marL="0" indent="0">
              <a:buNone/>
            </a:pPr>
            <a:endParaRPr lang="en-US"/>
          </a:p>
        </p:txBody>
      </p:sp>
      <p:sp>
        <p:nvSpPr>
          <p:cNvPr id="3" name="Title 2">
            <a:extLst>
              <a:ext uri="{FF2B5EF4-FFF2-40B4-BE49-F238E27FC236}">
                <a16:creationId xmlns:a16="http://schemas.microsoft.com/office/drawing/2014/main" id="{F6695AE5-259E-47FE-ABA3-9FDADD5BE738}"/>
              </a:ext>
            </a:extLst>
          </p:cNvPr>
          <p:cNvSpPr>
            <a:spLocks noGrp="1"/>
          </p:cNvSpPr>
          <p:nvPr>
            <p:ph type="ctrTitle"/>
          </p:nvPr>
        </p:nvSpPr>
        <p:spPr>
          <a:xfrm>
            <a:off x="838200" y="628386"/>
            <a:ext cx="10882745" cy="837089"/>
          </a:xfrm>
        </p:spPr>
        <p:txBody>
          <a:bodyPr>
            <a:normAutofit fontScale="90000"/>
          </a:bodyPr>
          <a:lstStyle/>
          <a:p>
            <a:r>
              <a:rPr lang="en-US"/>
              <a:t>Need Help – Managed Services and Consulting</a:t>
            </a:r>
          </a:p>
        </p:txBody>
      </p:sp>
    </p:spTree>
    <p:extLst>
      <p:ext uri="{BB962C8B-B14F-4D97-AF65-F5344CB8AC3E}">
        <p14:creationId xmlns:p14="http://schemas.microsoft.com/office/powerpoint/2010/main" val="1109946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2D365E2-A931-49BB-81EA-85B34F30FD53}"/>
              </a:ext>
            </a:extLst>
          </p:cNvPr>
          <p:cNvSpPr>
            <a:spLocks noGrp="1"/>
          </p:cNvSpPr>
          <p:nvPr>
            <p:ph type="body" sz="quarter" idx="10"/>
          </p:nvPr>
        </p:nvSpPr>
        <p:spPr>
          <a:xfrm>
            <a:off x="1536342" y="2792802"/>
            <a:ext cx="9571539" cy="885825"/>
          </a:xfrm>
        </p:spPr>
        <p:txBody>
          <a:bodyPr/>
          <a:lstStyle/>
          <a:p>
            <a:pPr marL="0" indent="0" algn="ctr">
              <a:buNone/>
            </a:pPr>
            <a:r>
              <a:rPr lang="en-US"/>
              <a:t>Please feel free to reach out for any additional information!!</a:t>
            </a:r>
          </a:p>
        </p:txBody>
      </p:sp>
      <p:sp>
        <p:nvSpPr>
          <p:cNvPr id="2" name="TextBox 1">
            <a:extLst>
              <a:ext uri="{FF2B5EF4-FFF2-40B4-BE49-F238E27FC236}">
                <a16:creationId xmlns:a16="http://schemas.microsoft.com/office/drawing/2014/main" id="{20FE0A67-C51E-4E90-BB3A-88E0607DE19B}"/>
              </a:ext>
            </a:extLst>
          </p:cNvPr>
          <p:cNvSpPr txBox="1"/>
          <p:nvPr/>
        </p:nvSpPr>
        <p:spPr>
          <a:xfrm>
            <a:off x="3061982" y="5161845"/>
            <a:ext cx="7071919" cy="307777"/>
          </a:xfrm>
          <a:prstGeom prst="rect">
            <a:avLst/>
          </a:prstGeom>
          <a:noFill/>
        </p:spPr>
        <p:txBody>
          <a:bodyPr wrap="square" rtlCol="0">
            <a:spAutoFit/>
          </a:bodyPr>
          <a:lstStyle/>
          <a:p>
            <a:r>
              <a:rPr lang="en-US" sz="1400"/>
              <a:t>Sources for this presentation: pragmaticworks.com, microsoft.com, dataonwheels.com</a:t>
            </a:r>
          </a:p>
        </p:txBody>
      </p:sp>
    </p:spTree>
    <p:extLst>
      <p:ext uri="{BB962C8B-B14F-4D97-AF65-F5344CB8AC3E}">
        <p14:creationId xmlns:p14="http://schemas.microsoft.com/office/powerpoint/2010/main" val="3467753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CA9F5D-C2C8-FC4F-A1D1-E96FD18734C1}"/>
              </a:ext>
            </a:extLst>
          </p:cNvPr>
          <p:cNvSpPr>
            <a:spLocks noGrp="1"/>
          </p:cNvSpPr>
          <p:nvPr>
            <p:ph sz="half" idx="1"/>
          </p:nvPr>
        </p:nvSpPr>
        <p:spPr>
          <a:xfrm>
            <a:off x="-93678" y="-40783"/>
            <a:ext cx="4095610" cy="3469783"/>
          </a:xfrm>
          <a:blipFill>
            <a:blip r:embed="rId2" cstate="screen">
              <a:extLst>
                <a:ext uri="{28A0092B-C50C-407E-A947-70E740481C1C}">
                  <a14:useLocalDpi xmlns:a14="http://schemas.microsoft.com/office/drawing/2010/main"/>
                </a:ext>
              </a:extLst>
            </a:blip>
            <a:stretch>
              <a:fillRect/>
            </a:stretch>
          </a:blipFill>
        </p:spPr>
        <p:txBody>
          <a:bodyPr/>
          <a:lstStyle/>
          <a:p>
            <a:r>
              <a:rPr lang="en-US"/>
              <a:t> </a:t>
            </a:r>
          </a:p>
        </p:txBody>
      </p:sp>
      <p:sp>
        <p:nvSpPr>
          <p:cNvPr id="3" name="Content Placeholder 2">
            <a:extLst>
              <a:ext uri="{FF2B5EF4-FFF2-40B4-BE49-F238E27FC236}">
                <a16:creationId xmlns:a16="http://schemas.microsoft.com/office/drawing/2014/main" id="{787B0AE8-0867-4741-9B13-89F3727B030F}"/>
              </a:ext>
            </a:extLst>
          </p:cNvPr>
          <p:cNvSpPr>
            <a:spLocks noGrp="1"/>
          </p:cNvSpPr>
          <p:nvPr>
            <p:ph sz="half" idx="11"/>
          </p:nvPr>
        </p:nvSpPr>
        <p:spPr>
          <a:blipFill dpi="0" rotWithShape="1">
            <a:blip r:embed="rId3" cstate="screen">
              <a:extLst>
                <a:ext uri="{28A0092B-C50C-407E-A947-70E740481C1C}">
                  <a14:useLocalDpi xmlns:a14="http://schemas.microsoft.com/office/drawing/2010/main"/>
                </a:ext>
              </a:extLst>
            </a:blip>
            <a:srcRect/>
            <a:stretch>
              <a:fillRect/>
            </a:stretch>
          </a:blipFill>
        </p:spPr>
        <p:txBody>
          <a:bodyPr/>
          <a:lstStyle/>
          <a:p>
            <a:r>
              <a:rPr lang="en-US"/>
              <a:t> </a:t>
            </a:r>
          </a:p>
        </p:txBody>
      </p:sp>
      <p:sp>
        <p:nvSpPr>
          <p:cNvPr id="4" name="Content Placeholder 3">
            <a:extLst>
              <a:ext uri="{FF2B5EF4-FFF2-40B4-BE49-F238E27FC236}">
                <a16:creationId xmlns:a16="http://schemas.microsoft.com/office/drawing/2014/main" id="{B42CB647-48B3-3948-8362-338FA8A8876E}"/>
              </a:ext>
            </a:extLst>
          </p:cNvPr>
          <p:cNvSpPr>
            <a:spLocks noGrp="1"/>
          </p:cNvSpPr>
          <p:nvPr>
            <p:ph sz="half" idx="12"/>
          </p:nvPr>
        </p:nvSpPr>
        <p:spPr>
          <a:blipFill>
            <a:blip r:embed="rId4" cstate="screen">
              <a:extLst>
                <a:ext uri="{28A0092B-C50C-407E-A947-70E740481C1C}">
                  <a14:useLocalDpi xmlns:a14="http://schemas.microsoft.com/office/drawing/2010/main"/>
                </a:ext>
              </a:extLst>
            </a:blip>
            <a:stretch>
              <a:fillRect/>
            </a:stretch>
          </a:blipFill>
        </p:spPr>
        <p:txBody>
          <a:bodyPr/>
          <a:lstStyle/>
          <a:p>
            <a:r>
              <a:rPr lang="en-US"/>
              <a:t> </a:t>
            </a:r>
          </a:p>
        </p:txBody>
      </p:sp>
      <p:sp>
        <p:nvSpPr>
          <p:cNvPr id="9" name="Rectangle 8">
            <a:extLst>
              <a:ext uri="{FF2B5EF4-FFF2-40B4-BE49-F238E27FC236}">
                <a16:creationId xmlns:a16="http://schemas.microsoft.com/office/drawing/2014/main" id="{CD5CB911-E8FB-A44D-B60F-5FB3DA887066}"/>
              </a:ext>
            </a:extLst>
          </p:cNvPr>
          <p:cNvSpPr/>
          <p:nvPr/>
        </p:nvSpPr>
        <p:spPr>
          <a:xfrm>
            <a:off x="-93678" y="2504362"/>
            <a:ext cx="4095610" cy="924638"/>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D84E37-F479-C54A-A446-B6C42B3AC991}"/>
              </a:ext>
            </a:extLst>
          </p:cNvPr>
          <p:cNvSpPr/>
          <p:nvPr/>
        </p:nvSpPr>
        <p:spPr>
          <a:xfrm>
            <a:off x="4021122" y="2504362"/>
            <a:ext cx="4095610" cy="924638"/>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C47AF3-1438-E941-A201-6146A342E6CB}"/>
              </a:ext>
            </a:extLst>
          </p:cNvPr>
          <p:cNvSpPr/>
          <p:nvPr/>
        </p:nvSpPr>
        <p:spPr>
          <a:xfrm>
            <a:off x="8135922" y="2504362"/>
            <a:ext cx="4073838" cy="924638"/>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B5C08FC-9FF6-6845-B000-0ED8B2D3082D}"/>
              </a:ext>
            </a:extLst>
          </p:cNvPr>
          <p:cNvSpPr>
            <a:spLocks noGrp="1"/>
          </p:cNvSpPr>
          <p:nvPr>
            <p:ph type="body" sz="quarter" idx="17"/>
          </p:nvPr>
        </p:nvSpPr>
        <p:spPr/>
        <p:txBody>
          <a:bodyPr/>
          <a:lstStyle/>
          <a:p>
            <a:r>
              <a:rPr lang="en-US">
                <a:solidFill>
                  <a:schemeClr val="tx1">
                    <a:lumMod val="75000"/>
                    <a:lumOff val="25000"/>
                  </a:schemeClr>
                </a:solidFill>
              </a:rPr>
              <a:t>Lorem ipsum dolor sit </a:t>
            </a:r>
            <a:r>
              <a:rPr lang="en-US" err="1">
                <a:solidFill>
                  <a:schemeClr val="tx1">
                    <a:lumMod val="75000"/>
                    <a:lumOff val="25000"/>
                  </a:schemeClr>
                </a:solidFill>
              </a:rPr>
              <a:t>amet</a:t>
            </a:r>
            <a:r>
              <a:rPr lang="en-US">
                <a:solidFill>
                  <a:schemeClr val="tx1">
                    <a:lumMod val="75000"/>
                    <a:lumOff val="25000"/>
                  </a:schemeClr>
                </a:solidFill>
              </a:rPr>
              <a:t>, </a:t>
            </a:r>
            <a:r>
              <a:rPr lang="en-US" err="1">
                <a:solidFill>
                  <a:schemeClr val="tx1">
                    <a:lumMod val="75000"/>
                    <a:lumOff val="25000"/>
                  </a:schemeClr>
                </a:solidFill>
              </a:rPr>
              <a:t>consectetuer</a:t>
            </a:r>
            <a:r>
              <a:rPr lang="en-US">
                <a:solidFill>
                  <a:schemeClr val="tx1">
                    <a:lumMod val="75000"/>
                    <a:lumOff val="25000"/>
                  </a:schemeClr>
                </a:solidFill>
              </a:rPr>
              <a:t> </a:t>
            </a:r>
            <a:r>
              <a:rPr lang="en-US" err="1">
                <a:solidFill>
                  <a:schemeClr val="tx1">
                    <a:lumMod val="75000"/>
                    <a:lumOff val="25000"/>
                  </a:schemeClr>
                </a:solidFill>
              </a:rPr>
              <a:t>adipiscing</a:t>
            </a:r>
            <a:r>
              <a:rPr lang="en-US">
                <a:solidFill>
                  <a:schemeClr val="tx1">
                    <a:lumMod val="75000"/>
                    <a:lumOff val="25000"/>
                  </a:schemeClr>
                </a:solidFill>
              </a:rPr>
              <a:t> </a:t>
            </a:r>
            <a:r>
              <a:rPr lang="en-US" err="1">
                <a:solidFill>
                  <a:schemeClr val="tx1">
                    <a:lumMod val="75000"/>
                    <a:lumOff val="25000"/>
                  </a:schemeClr>
                </a:solidFill>
              </a:rPr>
              <a:t>elit</a:t>
            </a:r>
            <a:r>
              <a:rPr lang="en-US">
                <a:solidFill>
                  <a:schemeClr val="tx1">
                    <a:lumMod val="75000"/>
                    <a:lumOff val="25000"/>
                  </a:schemeClr>
                </a:solidFill>
              </a:rPr>
              <a:t>. </a:t>
            </a:r>
            <a:r>
              <a:rPr lang="en-US" err="1">
                <a:solidFill>
                  <a:schemeClr val="tx1">
                    <a:lumMod val="75000"/>
                    <a:lumOff val="25000"/>
                  </a:schemeClr>
                </a:solidFill>
              </a:rPr>
              <a:t>Aenean</a:t>
            </a:r>
            <a:r>
              <a:rPr lang="en-US">
                <a:solidFill>
                  <a:schemeClr val="tx1">
                    <a:lumMod val="75000"/>
                    <a:lumOff val="25000"/>
                  </a:schemeClr>
                </a:solidFill>
              </a:rPr>
              <a:t> </a:t>
            </a:r>
            <a:r>
              <a:rPr lang="en-US" err="1">
                <a:solidFill>
                  <a:schemeClr val="tx1">
                    <a:lumMod val="75000"/>
                    <a:lumOff val="25000"/>
                  </a:schemeClr>
                </a:solidFill>
              </a:rPr>
              <a:t>commodo</a:t>
            </a:r>
            <a:r>
              <a:rPr lang="en-US">
                <a:solidFill>
                  <a:schemeClr val="tx1">
                    <a:lumMod val="75000"/>
                    <a:lumOff val="25000"/>
                  </a:schemeClr>
                </a:solidFill>
              </a:rPr>
              <a:t> ligula </a:t>
            </a:r>
            <a:r>
              <a:rPr lang="en-US" err="1">
                <a:solidFill>
                  <a:schemeClr val="tx1">
                    <a:lumMod val="75000"/>
                    <a:lumOff val="25000"/>
                  </a:schemeClr>
                </a:solidFill>
              </a:rPr>
              <a:t>eget</a:t>
            </a:r>
            <a:r>
              <a:rPr lang="en-US">
                <a:solidFill>
                  <a:schemeClr val="tx1">
                    <a:lumMod val="75000"/>
                    <a:lumOff val="25000"/>
                  </a:schemeClr>
                </a:solidFill>
              </a:rPr>
              <a:t> dolor.</a:t>
            </a:r>
            <a:endParaRPr lang="en-US"/>
          </a:p>
        </p:txBody>
      </p:sp>
      <p:sp>
        <p:nvSpPr>
          <p:cNvPr id="6" name="Text Placeholder 5">
            <a:extLst>
              <a:ext uri="{FF2B5EF4-FFF2-40B4-BE49-F238E27FC236}">
                <a16:creationId xmlns:a16="http://schemas.microsoft.com/office/drawing/2014/main" id="{FF227A80-968C-E041-977C-027CCE420971}"/>
              </a:ext>
            </a:extLst>
          </p:cNvPr>
          <p:cNvSpPr>
            <a:spLocks noGrp="1"/>
          </p:cNvSpPr>
          <p:nvPr>
            <p:ph type="body" sz="quarter" idx="18"/>
          </p:nvPr>
        </p:nvSpPr>
        <p:spPr>
          <a:xfrm>
            <a:off x="-65314" y="2504362"/>
            <a:ext cx="4067402" cy="924638"/>
          </a:xfrm>
        </p:spPr>
        <p:txBody>
          <a:bodyPr/>
          <a:lstStyle/>
          <a:p>
            <a:r>
              <a:rPr lang="en-US">
                <a:solidFill>
                  <a:schemeClr val="bg1"/>
                </a:solidFill>
              </a:rPr>
              <a:t>Insert your description of image here</a:t>
            </a:r>
          </a:p>
        </p:txBody>
      </p:sp>
      <p:sp>
        <p:nvSpPr>
          <p:cNvPr id="7" name="Text Placeholder 6">
            <a:extLst>
              <a:ext uri="{FF2B5EF4-FFF2-40B4-BE49-F238E27FC236}">
                <a16:creationId xmlns:a16="http://schemas.microsoft.com/office/drawing/2014/main" id="{3F6A8004-4A11-454F-A8E0-795E14F992A7}"/>
              </a:ext>
            </a:extLst>
          </p:cNvPr>
          <p:cNvSpPr>
            <a:spLocks noGrp="1"/>
          </p:cNvSpPr>
          <p:nvPr>
            <p:ph type="body" sz="quarter" idx="19"/>
          </p:nvPr>
        </p:nvSpPr>
        <p:spPr>
          <a:xfrm>
            <a:off x="4021137" y="2504362"/>
            <a:ext cx="4095751" cy="924638"/>
          </a:xfrm>
        </p:spPr>
        <p:txBody>
          <a:bodyPr/>
          <a:lstStyle/>
          <a:p>
            <a:r>
              <a:rPr lang="en-US">
                <a:solidFill>
                  <a:schemeClr val="bg1"/>
                </a:solidFill>
              </a:rPr>
              <a:t>Insert your description of image here</a:t>
            </a:r>
          </a:p>
          <a:p>
            <a:endParaRPr lang="en-US"/>
          </a:p>
        </p:txBody>
      </p:sp>
      <p:sp>
        <p:nvSpPr>
          <p:cNvPr id="8" name="Text Placeholder 7">
            <a:extLst>
              <a:ext uri="{FF2B5EF4-FFF2-40B4-BE49-F238E27FC236}">
                <a16:creationId xmlns:a16="http://schemas.microsoft.com/office/drawing/2014/main" id="{DAE30AB6-24EA-9942-8A7A-79EAB90E55C9}"/>
              </a:ext>
            </a:extLst>
          </p:cNvPr>
          <p:cNvSpPr>
            <a:spLocks noGrp="1"/>
          </p:cNvSpPr>
          <p:nvPr>
            <p:ph type="body" sz="quarter" idx="20"/>
          </p:nvPr>
        </p:nvSpPr>
        <p:spPr>
          <a:xfrm>
            <a:off x="8112420" y="2504362"/>
            <a:ext cx="4095751" cy="924638"/>
          </a:xfrm>
        </p:spPr>
        <p:txBody>
          <a:bodyPr/>
          <a:lstStyle/>
          <a:p>
            <a:r>
              <a:rPr lang="en-US">
                <a:solidFill>
                  <a:schemeClr val="bg1"/>
                </a:solidFill>
              </a:rPr>
              <a:t>Insert your description of image here</a:t>
            </a:r>
          </a:p>
          <a:p>
            <a:endParaRPr lang="en-US"/>
          </a:p>
        </p:txBody>
      </p:sp>
      <p:sp>
        <p:nvSpPr>
          <p:cNvPr id="14" name="TextBox 13">
            <a:extLst>
              <a:ext uri="{FF2B5EF4-FFF2-40B4-BE49-F238E27FC236}">
                <a16:creationId xmlns:a16="http://schemas.microsoft.com/office/drawing/2014/main" id="{0FB310AB-C68D-074A-B90F-0C789F615ADE}"/>
              </a:ext>
            </a:extLst>
          </p:cNvPr>
          <p:cNvSpPr txBox="1"/>
          <p:nvPr/>
        </p:nvSpPr>
        <p:spPr>
          <a:xfrm>
            <a:off x="7246189" y="3933645"/>
            <a:ext cx="184731" cy="369332"/>
          </a:xfrm>
          <a:prstGeom prst="rect">
            <a:avLst/>
          </a:prstGeom>
          <a:noFill/>
        </p:spPr>
        <p:txBody>
          <a:bodyPr wrap="none" rtlCol="0">
            <a:spAutoFit/>
          </a:bodyPr>
          <a:lstStyle/>
          <a:p>
            <a:endParaRPr lang="en-US"/>
          </a:p>
        </p:txBody>
      </p:sp>
      <p:sp>
        <p:nvSpPr>
          <p:cNvPr id="16" name="Title 1">
            <a:extLst>
              <a:ext uri="{FF2B5EF4-FFF2-40B4-BE49-F238E27FC236}">
                <a16:creationId xmlns:a16="http://schemas.microsoft.com/office/drawing/2014/main" id="{03301C18-666A-C741-BA94-20F77EACEAF5}"/>
              </a:ext>
            </a:extLst>
          </p:cNvPr>
          <p:cNvSpPr>
            <a:spLocks noGrp="1"/>
          </p:cNvSpPr>
          <p:nvPr>
            <p:ph type="ctrTitle" hasCustomPrompt="1"/>
          </p:nvPr>
        </p:nvSpPr>
        <p:spPr>
          <a:xfrm>
            <a:off x="2988128" y="3516547"/>
            <a:ext cx="6215743" cy="837089"/>
          </a:xfr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spTree>
    <p:extLst>
      <p:ext uri="{BB962C8B-B14F-4D97-AF65-F5344CB8AC3E}">
        <p14:creationId xmlns:p14="http://schemas.microsoft.com/office/powerpoint/2010/main" val="2175943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F87D71-9F14-8B42-BCB0-CE9891E687FC}"/>
              </a:ext>
            </a:extLst>
          </p:cNvPr>
          <p:cNvSpPr/>
          <p:nvPr/>
        </p:nvSpPr>
        <p:spPr>
          <a:xfrm>
            <a:off x="472440" y="218726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04B246-7CE9-3D4D-A8F3-B3BD12C29A83}"/>
              </a:ext>
            </a:extLst>
          </p:cNvPr>
          <p:cNvSpPr/>
          <p:nvPr/>
        </p:nvSpPr>
        <p:spPr>
          <a:xfrm>
            <a:off x="4309655" y="218726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EC193B5-8FC7-5B40-A242-B88E9CE66230}"/>
              </a:ext>
            </a:extLst>
          </p:cNvPr>
          <p:cNvSpPr/>
          <p:nvPr/>
        </p:nvSpPr>
        <p:spPr>
          <a:xfrm>
            <a:off x="8163198" y="218726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873BCF-EF1B-AA48-A629-DC145CFA8931}"/>
              </a:ext>
            </a:extLst>
          </p:cNvPr>
          <p:cNvSpPr/>
          <p:nvPr/>
        </p:nvSpPr>
        <p:spPr>
          <a:xfrm>
            <a:off x="472440" y="1583105"/>
            <a:ext cx="3531636"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277425C-1C97-FA46-B0E0-40C022F810BE}"/>
              </a:ext>
            </a:extLst>
          </p:cNvPr>
          <p:cNvSpPr/>
          <p:nvPr/>
        </p:nvSpPr>
        <p:spPr>
          <a:xfrm>
            <a:off x="4313806" y="158310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5291D54-DD23-6841-BB6C-70250E006284}"/>
              </a:ext>
            </a:extLst>
          </p:cNvPr>
          <p:cNvSpPr/>
          <p:nvPr/>
        </p:nvSpPr>
        <p:spPr>
          <a:xfrm>
            <a:off x="8167349" y="158310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967607-BBBF-AB42-89C1-8426A545979E}"/>
              </a:ext>
            </a:extLst>
          </p:cNvPr>
          <p:cNvSpPr>
            <a:spLocks noGrp="1"/>
          </p:cNvSpPr>
          <p:nvPr>
            <p:ph sz="half" idx="2"/>
          </p:nvPr>
        </p:nvSpPr>
        <p:spPr>
          <a:xfrm>
            <a:off x="472440" y="2602704"/>
            <a:ext cx="3514329" cy="1941320"/>
          </a:xfrm>
        </p:spPr>
        <p:txBody>
          <a:bodyPr/>
          <a:lstStyle/>
          <a:p>
            <a:pPr marL="0" indent="0" algn="ctr">
              <a:buNone/>
            </a:pPr>
            <a:r>
              <a:rPr lang="en-US" sz="1800">
                <a:solidFill>
                  <a:schemeClr val="tx1">
                    <a:lumMod val="75000"/>
                    <a:lumOff val="25000"/>
                  </a:schemeClr>
                </a:solidFill>
              </a:rPr>
              <a:t>SOFTWARE</a:t>
            </a:r>
          </a:p>
          <a:p>
            <a:pPr marL="0" indent="0" algn="ctr">
              <a:buNone/>
            </a:pPr>
            <a:r>
              <a:rPr lang="en-US" sz="1800">
                <a:solidFill>
                  <a:schemeClr val="tx1">
                    <a:lumMod val="75000"/>
                    <a:lumOff val="25000"/>
                  </a:schemeClr>
                </a:solidFill>
              </a:rPr>
              <a:t>Software designated to  optimize your data</a:t>
            </a:r>
          </a:p>
        </p:txBody>
      </p:sp>
      <p:sp>
        <p:nvSpPr>
          <p:cNvPr id="5" name="Content Placeholder 4">
            <a:extLst>
              <a:ext uri="{FF2B5EF4-FFF2-40B4-BE49-F238E27FC236}">
                <a16:creationId xmlns:a16="http://schemas.microsoft.com/office/drawing/2014/main" id="{D44D48FE-16FA-C343-B791-D5F9D7C0B3F6}"/>
              </a:ext>
            </a:extLst>
          </p:cNvPr>
          <p:cNvSpPr>
            <a:spLocks noGrp="1"/>
          </p:cNvSpPr>
          <p:nvPr>
            <p:ph sz="quarter" idx="4"/>
          </p:nvPr>
        </p:nvSpPr>
        <p:spPr>
          <a:xfrm>
            <a:off x="4305153" y="2602704"/>
            <a:ext cx="3531636" cy="1941320"/>
          </a:xfrm>
        </p:spPr>
        <p:txBody>
          <a:bodyPr/>
          <a:lstStyle/>
          <a:p>
            <a:pPr marL="0" indent="0" algn="ctr">
              <a:buNone/>
            </a:pPr>
            <a:r>
              <a:rPr lang="en-US" sz="1800">
                <a:solidFill>
                  <a:schemeClr val="tx1">
                    <a:lumMod val="75000"/>
                    <a:lumOff val="25000"/>
                  </a:schemeClr>
                </a:solidFill>
              </a:rPr>
              <a:t>CONSULTING</a:t>
            </a:r>
          </a:p>
          <a:p>
            <a:pPr marL="0" indent="0" algn="ctr">
              <a:buNone/>
            </a:pPr>
            <a:r>
              <a:rPr lang="en-US" sz="1800">
                <a:solidFill>
                  <a:schemeClr val="tx1">
                    <a:lumMod val="75000"/>
                    <a:lumOff val="25000"/>
                  </a:schemeClr>
                </a:solidFill>
              </a:rPr>
              <a:t>Enterprise data services</a:t>
            </a:r>
          </a:p>
        </p:txBody>
      </p:sp>
      <p:sp>
        <p:nvSpPr>
          <p:cNvPr id="7" name="Content Placeholder 6">
            <a:extLst>
              <a:ext uri="{FF2B5EF4-FFF2-40B4-BE49-F238E27FC236}">
                <a16:creationId xmlns:a16="http://schemas.microsoft.com/office/drawing/2014/main" id="{26BBF453-5CE3-D74F-9525-0B6809C21CB9}"/>
              </a:ext>
            </a:extLst>
          </p:cNvPr>
          <p:cNvSpPr>
            <a:spLocks noGrp="1"/>
          </p:cNvSpPr>
          <p:nvPr>
            <p:ph sz="quarter" idx="11"/>
          </p:nvPr>
        </p:nvSpPr>
        <p:spPr>
          <a:xfrm>
            <a:off x="8155173" y="2602704"/>
            <a:ext cx="3531636" cy="1941320"/>
          </a:xfrm>
        </p:spPr>
        <p:txBody>
          <a:bodyPr/>
          <a:lstStyle/>
          <a:p>
            <a:pPr marL="0" indent="0" algn="ctr">
              <a:buNone/>
            </a:pPr>
            <a:r>
              <a:rPr lang="en-US" sz="1800">
                <a:solidFill>
                  <a:schemeClr val="tx1">
                    <a:lumMod val="75000"/>
                    <a:lumOff val="25000"/>
                  </a:schemeClr>
                </a:solidFill>
              </a:rPr>
              <a:t>TRAINING</a:t>
            </a:r>
          </a:p>
          <a:p>
            <a:pPr marL="0" indent="0" algn="ctr">
              <a:buNone/>
            </a:pPr>
            <a:r>
              <a:rPr lang="en-US" sz="1800">
                <a:solidFill>
                  <a:schemeClr val="tx1">
                    <a:lumMod val="75000"/>
                    <a:lumOff val="25000"/>
                  </a:schemeClr>
                </a:solidFill>
              </a:rPr>
              <a:t>On-demand, in-person, and virtual training</a:t>
            </a:r>
          </a:p>
        </p:txBody>
      </p:sp>
      <p:pic>
        <p:nvPicPr>
          <p:cNvPr id="15" name="Picture 14">
            <a:extLst>
              <a:ext uri="{FF2B5EF4-FFF2-40B4-BE49-F238E27FC236}">
                <a16:creationId xmlns:a16="http://schemas.microsoft.com/office/drawing/2014/main" id="{84D295AC-2614-634E-8324-BCDC0FDA2C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5498" y="1751807"/>
            <a:ext cx="848211" cy="616881"/>
          </a:xfrm>
          <a:prstGeom prst="rect">
            <a:avLst/>
          </a:prstGeom>
        </p:spPr>
      </p:pic>
      <p:pic>
        <p:nvPicPr>
          <p:cNvPr id="16" name="Picture 15">
            <a:extLst>
              <a:ext uri="{FF2B5EF4-FFF2-40B4-BE49-F238E27FC236}">
                <a16:creationId xmlns:a16="http://schemas.microsoft.com/office/drawing/2014/main" id="{76FA0002-62D3-6D4F-8543-1C1AB86662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1441" y="1638711"/>
            <a:ext cx="959058" cy="843392"/>
          </a:xfrm>
          <a:prstGeom prst="rect">
            <a:avLst/>
          </a:prstGeom>
        </p:spPr>
      </p:pic>
      <p:pic>
        <p:nvPicPr>
          <p:cNvPr id="17" name="Picture 16">
            <a:extLst>
              <a:ext uri="{FF2B5EF4-FFF2-40B4-BE49-F238E27FC236}">
                <a16:creationId xmlns:a16="http://schemas.microsoft.com/office/drawing/2014/main" id="{8E2CF070-B55C-C34F-832A-262171ED1E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16162" y="1655418"/>
            <a:ext cx="809657" cy="809657"/>
          </a:xfrm>
          <a:prstGeom prst="rect">
            <a:avLst/>
          </a:prstGeom>
        </p:spPr>
      </p:pic>
      <p:sp>
        <p:nvSpPr>
          <p:cNvPr id="20" name="Title 1">
            <a:extLst>
              <a:ext uri="{FF2B5EF4-FFF2-40B4-BE49-F238E27FC236}">
                <a16:creationId xmlns:a16="http://schemas.microsoft.com/office/drawing/2014/main" id="{641F5FE4-DCAC-E549-9A11-DBCE3F7F7333}"/>
              </a:ext>
            </a:extLst>
          </p:cNvPr>
          <p:cNvSpPr>
            <a:spLocks noGrp="1"/>
          </p:cNvSpPr>
          <p:nvPr>
            <p:ph type="ctrTitle"/>
          </p:nvPr>
        </p:nvSpPr>
        <p:spPr>
          <a:xfrm>
            <a:off x="838200" y="628386"/>
            <a:ext cx="6215743" cy="837089"/>
          </a:xfrm>
        </p:spPr>
        <p:txBody>
          <a:bodyPr/>
          <a:lstStyle/>
          <a:p>
            <a:r>
              <a:rPr lang="en-US"/>
              <a:t>This is a Header</a:t>
            </a:r>
          </a:p>
        </p:txBody>
      </p:sp>
    </p:spTree>
    <p:extLst>
      <p:ext uri="{BB962C8B-B14F-4D97-AF65-F5344CB8AC3E}">
        <p14:creationId xmlns:p14="http://schemas.microsoft.com/office/powerpoint/2010/main" val="3870104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5EB87-4E1F-334E-A979-2F6D3902BBB4}"/>
              </a:ext>
            </a:extLst>
          </p:cNvPr>
          <p:cNvSpPr>
            <a:spLocks noGrp="1"/>
          </p:cNvSpPr>
          <p:nvPr>
            <p:ph type="ctrTitle"/>
          </p:nvPr>
        </p:nvSpPr>
        <p:spPr>
          <a:xfrm>
            <a:off x="7142477" y="797001"/>
            <a:ext cx="4607560" cy="837089"/>
          </a:xfrm>
        </p:spPr>
        <p:txBody>
          <a:bodyPr/>
          <a:lstStyle/>
          <a:p>
            <a:r>
              <a:rPr lang="en-US"/>
              <a:t>This is a Header</a:t>
            </a:r>
          </a:p>
        </p:txBody>
      </p:sp>
      <p:pic>
        <p:nvPicPr>
          <p:cNvPr id="6" name="Picture Placeholder 5" descr="A group of people standing in front of a window&#10;&#10;Description automatically generated">
            <a:extLst>
              <a:ext uri="{FF2B5EF4-FFF2-40B4-BE49-F238E27FC236}">
                <a16:creationId xmlns:a16="http://schemas.microsoft.com/office/drawing/2014/main" id="{B30D86AD-2D15-0A48-98CE-6E5BC83ED5C8}"/>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xfrm flipH="1">
            <a:off x="0" y="0"/>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
        <p:nvSpPr>
          <p:cNvPr id="4" name="Text Placeholder 3">
            <a:extLst>
              <a:ext uri="{FF2B5EF4-FFF2-40B4-BE49-F238E27FC236}">
                <a16:creationId xmlns:a16="http://schemas.microsoft.com/office/drawing/2014/main" id="{1C24CF81-E4D1-E140-B2E4-25476871E31A}"/>
              </a:ext>
            </a:extLst>
          </p:cNvPr>
          <p:cNvSpPr>
            <a:spLocks noGrp="1"/>
          </p:cNvSpPr>
          <p:nvPr>
            <p:ph type="body" sz="quarter" idx="18"/>
          </p:nvPr>
        </p:nvSpPr>
        <p:spPr>
          <a:xfrm>
            <a:off x="7142476" y="1678603"/>
            <a:ext cx="4607560" cy="1750397"/>
          </a:xfrm>
        </p:spPr>
        <p:txBody>
          <a:bodyPr/>
          <a:lstStyle/>
          <a:p>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Tree>
    <p:extLst>
      <p:ext uri="{BB962C8B-B14F-4D97-AF65-F5344CB8AC3E}">
        <p14:creationId xmlns:p14="http://schemas.microsoft.com/office/powerpoint/2010/main" val="2729679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5D546F-9E9D-EE42-9D3B-C8ADE349FBF8}"/>
              </a:ext>
            </a:extLst>
          </p:cNvPr>
          <p:cNvSpPr>
            <a:spLocks noGrp="1"/>
          </p:cNvSpPr>
          <p:nvPr>
            <p:ph idx="1"/>
          </p:nvPr>
        </p:nvSpPr>
        <p:spPr>
          <a:xfrm>
            <a:off x="0" y="0"/>
            <a:ext cx="4931229"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a:t> </a:t>
            </a:r>
          </a:p>
        </p:txBody>
      </p:sp>
      <p:sp>
        <p:nvSpPr>
          <p:cNvPr id="3" name="Text Placeholder 2">
            <a:extLst>
              <a:ext uri="{FF2B5EF4-FFF2-40B4-BE49-F238E27FC236}">
                <a16:creationId xmlns:a16="http://schemas.microsoft.com/office/drawing/2014/main" id="{4779DB7A-44D6-2B4D-B571-BE539AF77D28}"/>
              </a:ext>
            </a:extLst>
          </p:cNvPr>
          <p:cNvSpPr>
            <a:spLocks noGrp="1"/>
          </p:cNvSpPr>
          <p:nvPr>
            <p:ph type="body" sz="half" idx="2"/>
          </p:nvPr>
        </p:nvSpPr>
        <p:spPr>
          <a:xfrm>
            <a:off x="5372100" y="1359604"/>
            <a:ext cx="6270172" cy="2967468"/>
          </a:xfrm>
        </p:spPr>
        <p:txBody>
          <a:bodyPr/>
          <a:lstStyle/>
          <a:p>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 dolor. </a:t>
            </a:r>
            <a:r>
              <a:rPr lang="en-US" err="1"/>
              <a:t>Aenean</a:t>
            </a:r>
            <a:r>
              <a:rPr lang="en-US"/>
              <a:t> </a:t>
            </a:r>
            <a:r>
              <a:rPr lang="en-US" err="1"/>
              <a:t>massa</a:t>
            </a:r>
            <a:r>
              <a:rPr lang="en-US"/>
              <a:t>. 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r>
              <a:rPr lang="en-US" err="1"/>
              <a:t>Donec</a:t>
            </a:r>
            <a:r>
              <a:rPr lang="en-US"/>
              <a:t> </a:t>
            </a:r>
            <a:r>
              <a:rPr lang="en-US" err="1"/>
              <a:t>quam</a:t>
            </a:r>
            <a:r>
              <a:rPr lang="en-US"/>
              <a:t> </a:t>
            </a:r>
            <a:r>
              <a:rPr lang="en-US" err="1"/>
              <a:t>felis</a:t>
            </a:r>
            <a:r>
              <a:rPr lang="en-US"/>
              <a:t>, </a:t>
            </a:r>
            <a:r>
              <a:rPr lang="en-US" err="1"/>
              <a:t>ultricies</a:t>
            </a:r>
            <a:r>
              <a:rPr lang="en-US"/>
              <a:t> </a:t>
            </a:r>
            <a:r>
              <a:rPr lang="en-US" err="1"/>
              <a:t>nec</a:t>
            </a:r>
            <a:r>
              <a:rPr lang="en-US"/>
              <a:t>, </a:t>
            </a:r>
            <a:r>
              <a:rPr lang="en-US" err="1"/>
              <a:t>pellentesque</a:t>
            </a:r>
            <a:r>
              <a:rPr lang="en-US"/>
              <a:t> </a:t>
            </a:r>
            <a:r>
              <a:rPr lang="en-US" err="1"/>
              <a:t>eu</a:t>
            </a:r>
            <a:r>
              <a:rPr lang="en-US"/>
              <a:t>, </a:t>
            </a:r>
            <a:r>
              <a:rPr lang="en-US" err="1"/>
              <a:t>pretium</a:t>
            </a:r>
            <a:r>
              <a:rPr lang="en-US"/>
              <a:t> </a:t>
            </a:r>
            <a:r>
              <a:rPr lang="en-US" err="1"/>
              <a:t>quis</a:t>
            </a:r>
            <a:r>
              <a:rPr lang="en-US"/>
              <a:t>, sem.</a:t>
            </a:r>
          </a:p>
        </p:txBody>
      </p:sp>
      <p:sp>
        <p:nvSpPr>
          <p:cNvPr id="6" name="TextBox 5">
            <a:extLst>
              <a:ext uri="{FF2B5EF4-FFF2-40B4-BE49-F238E27FC236}">
                <a16:creationId xmlns:a16="http://schemas.microsoft.com/office/drawing/2014/main" id="{A805F932-FDEB-394E-B195-197E8CB1B9E3}"/>
              </a:ext>
            </a:extLst>
          </p:cNvPr>
          <p:cNvSpPr txBox="1"/>
          <p:nvPr/>
        </p:nvSpPr>
        <p:spPr>
          <a:xfrm>
            <a:off x="6215270" y="980661"/>
            <a:ext cx="184731" cy="369332"/>
          </a:xfrm>
          <a:prstGeom prst="rect">
            <a:avLst/>
          </a:prstGeom>
          <a:noFill/>
        </p:spPr>
        <p:txBody>
          <a:bodyPr wrap="none" rtlCol="0">
            <a:spAutoFit/>
          </a:bodyPr>
          <a:lstStyle/>
          <a:p>
            <a:endParaRPr lang="en-US"/>
          </a:p>
        </p:txBody>
      </p:sp>
      <p:sp>
        <p:nvSpPr>
          <p:cNvPr id="8" name="Title 1">
            <a:extLst>
              <a:ext uri="{FF2B5EF4-FFF2-40B4-BE49-F238E27FC236}">
                <a16:creationId xmlns:a16="http://schemas.microsoft.com/office/drawing/2014/main" id="{C833AE24-6467-5241-AA16-4A732FECA97A}"/>
              </a:ext>
            </a:extLst>
          </p:cNvPr>
          <p:cNvSpPr>
            <a:spLocks noGrp="1"/>
          </p:cNvSpPr>
          <p:nvPr>
            <p:ph type="ctrTitle" hasCustomPrompt="1"/>
          </p:nvPr>
        </p:nvSpPr>
        <p:spPr>
          <a:xfrm>
            <a:off x="5372100" y="522514"/>
            <a:ext cx="6215743" cy="837089"/>
          </a:xfr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spTree>
    <p:extLst>
      <p:ext uri="{BB962C8B-B14F-4D97-AF65-F5344CB8AC3E}">
        <p14:creationId xmlns:p14="http://schemas.microsoft.com/office/powerpoint/2010/main" val="3712526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FE6662-0801-424B-8490-32FA3C63ACE0}"/>
              </a:ext>
            </a:extLst>
          </p:cNvPr>
          <p:cNvSpPr>
            <a:spLocks noGrp="1"/>
          </p:cNvSpPr>
          <p:nvPr>
            <p:ph type="ctrTitle"/>
          </p:nvPr>
        </p:nvSpPr>
        <p:spPr/>
        <p:txBody>
          <a:bodyPr/>
          <a:lstStyle/>
          <a:p>
            <a:r>
              <a:rPr lang="en-US"/>
              <a:t>Michael Askins</a:t>
            </a:r>
          </a:p>
        </p:txBody>
      </p:sp>
      <p:pic>
        <p:nvPicPr>
          <p:cNvPr id="4" name="Picture 3">
            <a:extLst>
              <a:ext uri="{FF2B5EF4-FFF2-40B4-BE49-F238E27FC236}">
                <a16:creationId xmlns:a16="http://schemas.microsoft.com/office/drawing/2014/main" id="{C9BE78FD-6DDC-483D-B009-2C074C4B471B}"/>
              </a:ext>
            </a:extLst>
          </p:cNvPr>
          <p:cNvPicPr>
            <a:picLocks noChangeAspect="1"/>
          </p:cNvPicPr>
          <p:nvPr/>
        </p:nvPicPr>
        <p:blipFill>
          <a:blip r:embed="rId2"/>
          <a:stretch>
            <a:fillRect/>
          </a:stretch>
        </p:blipFill>
        <p:spPr>
          <a:xfrm>
            <a:off x="554109" y="2073445"/>
            <a:ext cx="1510013" cy="2280221"/>
          </a:xfrm>
          <a:prstGeom prst="rect">
            <a:avLst/>
          </a:prstGeom>
        </p:spPr>
      </p:pic>
      <p:sp>
        <p:nvSpPr>
          <p:cNvPr id="5" name="TextBox 4">
            <a:extLst>
              <a:ext uri="{FF2B5EF4-FFF2-40B4-BE49-F238E27FC236}">
                <a16:creationId xmlns:a16="http://schemas.microsoft.com/office/drawing/2014/main" id="{AF31FBD3-AC62-4EA3-9763-9347FA7D646B}"/>
              </a:ext>
            </a:extLst>
          </p:cNvPr>
          <p:cNvSpPr txBox="1"/>
          <p:nvPr/>
        </p:nvSpPr>
        <p:spPr>
          <a:xfrm>
            <a:off x="2309968" y="2305614"/>
            <a:ext cx="9487950" cy="1815882"/>
          </a:xfrm>
          <a:prstGeom prst="rect">
            <a:avLst/>
          </a:prstGeom>
          <a:noFill/>
        </p:spPr>
        <p:txBody>
          <a:bodyPr wrap="square" rtlCol="0">
            <a:spAutoFit/>
          </a:bodyPr>
          <a:lstStyle/>
          <a:p>
            <a:pPr marL="457200" indent="-457200">
              <a:buFont typeface="Arial" panose="020B0604020202020204" pitchFamily="34" charset="0"/>
              <a:buChar char="•"/>
            </a:pPr>
            <a:r>
              <a:rPr lang="en-US" sz="2800"/>
              <a:t>22+ Years Information Technology Professional</a:t>
            </a:r>
          </a:p>
          <a:p>
            <a:pPr marL="457200" indent="-457200">
              <a:buFont typeface="Arial" panose="020B0604020202020204" pitchFamily="34" charset="0"/>
              <a:buChar char="•"/>
            </a:pPr>
            <a:r>
              <a:rPr lang="en-US" sz="2800"/>
              <a:t>Consulting and Enterprise experience (usually risk industries)</a:t>
            </a:r>
          </a:p>
          <a:p>
            <a:pPr marL="457200" indent="-457200">
              <a:buFont typeface="Arial" panose="020B0604020202020204" pitchFamily="34" charset="0"/>
              <a:buChar char="•"/>
            </a:pPr>
            <a:r>
              <a:rPr lang="en-US" sz="2800"/>
              <a:t>Specialize in Azure, DevOps and Modern Workplace</a:t>
            </a:r>
          </a:p>
          <a:p>
            <a:pPr marL="457200" indent="-457200">
              <a:buFont typeface="Arial" panose="020B0604020202020204" pitchFamily="34" charset="0"/>
              <a:buChar char="•"/>
            </a:pPr>
            <a:r>
              <a:rPr lang="en-US" sz="2800"/>
              <a:t>Woodworker and Amateur Astronomer </a:t>
            </a:r>
          </a:p>
        </p:txBody>
      </p:sp>
    </p:spTree>
    <p:extLst>
      <p:ext uri="{BB962C8B-B14F-4D97-AF65-F5344CB8AC3E}">
        <p14:creationId xmlns:p14="http://schemas.microsoft.com/office/powerpoint/2010/main" val="1110241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FA0BD6-8A5F-304E-9921-4BC6398C5CBF}"/>
              </a:ext>
            </a:extLst>
          </p:cNvPr>
          <p:cNvSpPr>
            <a:spLocks noGrp="1"/>
          </p:cNvSpPr>
          <p:nvPr>
            <p:ph type="body" sz="half" idx="2"/>
          </p:nvPr>
        </p:nvSpPr>
        <p:spPr/>
        <p:txBody>
          <a:bodyPr/>
          <a:lstStyle/>
          <a:p>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 dolor. </a:t>
            </a:r>
            <a:r>
              <a:rPr lang="en-US" err="1"/>
              <a:t>Aenean</a:t>
            </a:r>
            <a:r>
              <a:rPr lang="en-US"/>
              <a:t> </a:t>
            </a:r>
            <a:r>
              <a:rPr lang="en-US" err="1"/>
              <a:t>massa</a:t>
            </a:r>
            <a:r>
              <a:rPr lang="en-US"/>
              <a:t>. Cum </a:t>
            </a:r>
            <a:r>
              <a:rPr lang="en-US" err="1"/>
              <a:t>sociis</a:t>
            </a:r>
            <a:r>
              <a:rPr lang="en-US"/>
              <a:t> </a:t>
            </a:r>
            <a:r>
              <a:rPr lang="en-US" err="1"/>
              <a:t>natoque</a:t>
            </a:r>
            <a:r>
              <a:rPr lang="en-US"/>
              <a:t> </a:t>
            </a:r>
            <a:r>
              <a:rPr lang="en-US" err="1"/>
              <a:t>penatibus</a:t>
            </a:r>
            <a:r>
              <a:rPr lang="en-US"/>
              <a:t> et </a:t>
            </a:r>
            <a:r>
              <a:rPr lang="en-US" err="1"/>
              <a:t>magnis</a:t>
            </a:r>
            <a:r>
              <a:rPr lang="en-US"/>
              <a:t> dis parturient </a:t>
            </a:r>
            <a:r>
              <a:rPr lang="en-US" err="1"/>
              <a:t>montes</a:t>
            </a:r>
            <a:r>
              <a:rPr lang="en-US"/>
              <a:t>, </a:t>
            </a:r>
            <a:r>
              <a:rPr lang="en-US" err="1"/>
              <a:t>nascetur</a:t>
            </a:r>
            <a:r>
              <a:rPr lang="en-US"/>
              <a:t> </a:t>
            </a:r>
            <a:r>
              <a:rPr lang="en-US" err="1"/>
              <a:t>ridiculus</a:t>
            </a:r>
            <a:r>
              <a:rPr lang="en-US"/>
              <a:t> mus. </a:t>
            </a:r>
            <a:r>
              <a:rPr lang="en-US" err="1"/>
              <a:t>Donec</a:t>
            </a:r>
            <a:r>
              <a:rPr lang="en-US"/>
              <a:t> </a:t>
            </a:r>
            <a:r>
              <a:rPr lang="en-US" err="1"/>
              <a:t>quam</a:t>
            </a:r>
            <a:r>
              <a:rPr lang="en-US"/>
              <a:t> </a:t>
            </a:r>
            <a:r>
              <a:rPr lang="en-US" err="1"/>
              <a:t>felis</a:t>
            </a:r>
            <a:r>
              <a:rPr lang="en-US"/>
              <a:t>, </a:t>
            </a:r>
            <a:r>
              <a:rPr lang="en-US" err="1"/>
              <a:t>ultricies</a:t>
            </a:r>
            <a:r>
              <a:rPr lang="en-US"/>
              <a:t> </a:t>
            </a:r>
            <a:r>
              <a:rPr lang="en-US" err="1"/>
              <a:t>nec</a:t>
            </a:r>
            <a:r>
              <a:rPr lang="en-US"/>
              <a:t>, </a:t>
            </a:r>
            <a:r>
              <a:rPr lang="en-US" err="1"/>
              <a:t>pellentesque</a:t>
            </a:r>
            <a:r>
              <a:rPr lang="en-US"/>
              <a:t> </a:t>
            </a:r>
            <a:r>
              <a:rPr lang="en-US" err="1"/>
              <a:t>eu</a:t>
            </a:r>
            <a:r>
              <a:rPr lang="en-US"/>
              <a:t>, </a:t>
            </a:r>
            <a:r>
              <a:rPr lang="en-US" err="1"/>
              <a:t>pretium</a:t>
            </a:r>
            <a:r>
              <a:rPr lang="en-US"/>
              <a:t> </a:t>
            </a:r>
            <a:r>
              <a:rPr lang="en-US" err="1"/>
              <a:t>quis</a:t>
            </a:r>
            <a:r>
              <a:rPr lang="en-US"/>
              <a:t>, sem.</a:t>
            </a:r>
          </a:p>
          <a:p>
            <a:endParaRPr lang="en-US"/>
          </a:p>
        </p:txBody>
      </p:sp>
      <p:pic>
        <p:nvPicPr>
          <p:cNvPr id="9" name="Picture Placeholder 8" descr="A group of people sitting at a table looking at a computer&#10;&#10;Description automatically generated">
            <a:extLst>
              <a:ext uri="{FF2B5EF4-FFF2-40B4-BE49-F238E27FC236}">
                <a16:creationId xmlns:a16="http://schemas.microsoft.com/office/drawing/2014/main" id="{380152B3-D29B-3145-8C2A-AAB31FA4FEF5}"/>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r="-257"/>
          <a:stretch/>
        </p:blipFill>
        <p:spPr>
          <a:xfrm>
            <a:off x="-73152" y="-16330"/>
            <a:ext cx="9363006" cy="5388429"/>
          </a:xfrm>
        </p:spPr>
      </p:pic>
      <p:sp>
        <p:nvSpPr>
          <p:cNvPr id="11" name="Title 1">
            <a:extLst>
              <a:ext uri="{FF2B5EF4-FFF2-40B4-BE49-F238E27FC236}">
                <a16:creationId xmlns:a16="http://schemas.microsoft.com/office/drawing/2014/main" id="{E8728DF6-9569-5A40-A990-C1C0BD8D7F44}"/>
              </a:ext>
            </a:extLst>
          </p:cNvPr>
          <p:cNvSpPr>
            <a:spLocks noGrp="1"/>
          </p:cNvSpPr>
          <p:nvPr>
            <p:ph type="ctrTitle" hasCustomPrompt="1"/>
          </p:nvPr>
        </p:nvSpPr>
        <p:spPr>
          <a:xfrm>
            <a:off x="381001" y="5719864"/>
            <a:ext cx="6215743" cy="837089"/>
          </a:xfr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a:t>This is a Header</a:t>
            </a:r>
          </a:p>
        </p:txBody>
      </p:sp>
    </p:spTree>
    <p:extLst>
      <p:ext uri="{BB962C8B-B14F-4D97-AF65-F5344CB8AC3E}">
        <p14:creationId xmlns:p14="http://schemas.microsoft.com/office/powerpoint/2010/main" val="2103755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2EE0-8398-E147-8DC9-26560634F12E}"/>
              </a:ext>
            </a:extLst>
          </p:cNvPr>
          <p:cNvSpPr txBox="1">
            <a:spLocks/>
          </p:cNvSpPr>
          <p:nvPr/>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Have Any Questions?</a:t>
            </a:r>
          </a:p>
        </p:txBody>
      </p:sp>
      <p:cxnSp>
        <p:nvCxnSpPr>
          <p:cNvPr id="3" name="Straight Connector 2">
            <a:extLst>
              <a:ext uri="{FF2B5EF4-FFF2-40B4-BE49-F238E27FC236}">
                <a16:creationId xmlns:a16="http://schemas.microsoft.com/office/drawing/2014/main" id="{53922C91-BCD2-1A4B-84C2-A2DACF99DBBB}"/>
              </a:ext>
            </a:extLst>
          </p:cNvPr>
          <p:cNvCxnSpPr/>
          <p:nvPr/>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47B5A518-A581-6744-80CD-42E678ED2450}"/>
              </a:ext>
            </a:extLst>
          </p:cNvPr>
          <p:cNvSpPr txBox="1">
            <a:spLocks/>
          </p:cNvSpPr>
          <p:nvPr/>
        </p:nvSpPr>
        <p:spPr>
          <a:xfrm>
            <a:off x="1774891" y="2644836"/>
            <a:ext cx="8642215" cy="632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tx1">
                    <a:lumMod val="75000"/>
                    <a:lumOff val="25000"/>
                  </a:schemeClr>
                </a:solidFill>
                <a:latin typeface="AvantGarde Bk BT Book" panose="020B0402020202020204" pitchFamily="34" charset="0"/>
              </a:rPr>
              <a:t>Lorem ipsum dolor sit </a:t>
            </a:r>
            <a:r>
              <a:rPr lang="en-US" err="1">
                <a:solidFill>
                  <a:schemeClr val="tx1">
                    <a:lumMod val="75000"/>
                    <a:lumOff val="25000"/>
                  </a:schemeClr>
                </a:solidFill>
                <a:latin typeface="AvantGarde Bk BT Book" panose="020B0402020202020204" pitchFamily="34" charset="0"/>
              </a:rPr>
              <a:t>amet</a:t>
            </a:r>
            <a:r>
              <a:rPr lang="en-US">
                <a:solidFill>
                  <a:schemeClr val="tx1">
                    <a:lumMod val="75000"/>
                    <a:lumOff val="25000"/>
                  </a:schemeClr>
                </a:solidFill>
                <a:latin typeface="AvantGarde Bk BT Book" panose="020B0402020202020204" pitchFamily="34" charset="0"/>
              </a:rPr>
              <a:t>, </a:t>
            </a:r>
            <a:r>
              <a:rPr lang="en-US" err="1">
                <a:solidFill>
                  <a:schemeClr val="tx1">
                    <a:lumMod val="75000"/>
                    <a:lumOff val="25000"/>
                  </a:schemeClr>
                </a:solidFill>
                <a:latin typeface="AvantGarde Bk BT Book" panose="020B0402020202020204" pitchFamily="34" charset="0"/>
              </a:rPr>
              <a:t>consectetuer</a:t>
            </a:r>
            <a:r>
              <a:rPr lang="en-US">
                <a:solidFill>
                  <a:schemeClr val="tx1">
                    <a:lumMod val="75000"/>
                    <a:lumOff val="25000"/>
                  </a:schemeClr>
                </a:solidFill>
                <a:latin typeface="AvantGarde Bk BT Book" panose="020B0402020202020204" pitchFamily="34" charset="0"/>
              </a:rPr>
              <a:t> </a:t>
            </a:r>
            <a:r>
              <a:rPr lang="en-US" err="1">
                <a:solidFill>
                  <a:schemeClr val="tx1">
                    <a:lumMod val="75000"/>
                    <a:lumOff val="25000"/>
                  </a:schemeClr>
                </a:solidFill>
                <a:latin typeface="AvantGarde Bk BT Book" panose="020B0402020202020204" pitchFamily="34" charset="0"/>
              </a:rPr>
              <a:t>adipiscing</a:t>
            </a:r>
            <a:r>
              <a:rPr lang="en-US">
                <a:solidFill>
                  <a:schemeClr val="tx1">
                    <a:lumMod val="75000"/>
                    <a:lumOff val="25000"/>
                  </a:schemeClr>
                </a:solidFill>
                <a:latin typeface="AvantGarde Bk BT Book" panose="020B0402020202020204" pitchFamily="34" charset="0"/>
              </a:rPr>
              <a:t> </a:t>
            </a:r>
            <a:r>
              <a:rPr lang="en-US" err="1">
                <a:solidFill>
                  <a:schemeClr val="tx1">
                    <a:lumMod val="75000"/>
                    <a:lumOff val="25000"/>
                  </a:schemeClr>
                </a:solidFill>
                <a:latin typeface="AvantGarde Bk BT Book" panose="020B0402020202020204" pitchFamily="34" charset="0"/>
              </a:rPr>
              <a:t>elit</a:t>
            </a:r>
            <a:r>
              <a:rPr lang="en-US">
                <a:solidFill>
                  <a:schemeClr val="tx1">
                    <a:lumMod val="75000"/>
                    <a:lumOff val="25000"/>
                  </a:schemeClr>
                </a:solidFill>
                <a:latin typeface="AvantGarde Bk BT Book" panose="020B0402020202020204" pitchFamily="34" charset="0"/>
              </a:rPr>
              <a:t>. </a:t>
            </a:r>
            <a:r>
              <a:rPr lang="en-US" err="1">
                <a:solidFill>
                  <a:schemeClr val="tx1">
                    <a:lumMod val="75000"/>
                    <a:lumOff val="25000"/>
                  </a:schemeClr>
                </a:solidFill>
                <a:latin typeface="AvantGarde Bk BT Book" panose="020B0402020202020204" pitchFamily="34" charset="0"/>
              </a:rPr>
              <a:t>Aenean</a:t>
            </a:r>
            <a:r>
              <a:rPr lang="en-US">
                <a:solidFill>
                  <a:schemeClr val="tx1">
                    <a:lumMod val="75000"/>
                    <a:lumOff val="25000"/>
                  </a:schemeClr>
                </a:solidFill>
                <a:latin typeface="AvantGarde Bk BT Book" panose="020B0402020202020204" pitchFamily="34" charset="0"/>
              </a:rPr>
              <a:t> </a:t>
            </a:r>
            <a:r>
              <a:rPr lang="en-US" err="1">
                <a:solidFill>
                  <a:schemeClr val="tx1">
                    <a:lumMod val="75000"/>
                    <a:lumOff val="25000"/>
                  </a:schemeClr>
                </a:solidFill>
                <a:latin typeface="AvantGarde Bk BT Book" panose="020B0402020202020204" pitchFamily="34" charset="0"/>
              </a:rPr>
              <a:t>commodo</a:t>
            </a:r>
            <a:r>
              <a:rPr lang="en-US">
                <a:solidFill>
                  <a:schemeClr val="tx1">
                    <a:lumMod val="75000"/>
                    <a:lumOff val="25000"/>
                  </a:schemeClr>
                </a:solidFill>
                <a:latin typeface="AvantGarde Bk BT Book" panose="020B0402020202020204" pitchFamily="34" charset="0"/>
              </a:rPr>
              <a:t> ligula </a:t>
            </a:r>
            <a:r>
              <a:rPr lang="en-US" err="1">
                <a:solidFill>
                  <a:schemeClr val="tx1">
                    <a:lumMod val="75000"/>
                    <a:lumOff val="25000"/>
                  </a:schemeClr>
                </a:solidFill>
                <a:latin typeface="AvantGarde Bk BT Book" panose="020B0402020202020204" pitchFamily="34" charset="0"/>
              </a:rPr>
              <a:t>eget</a:t>
            </a:r>
            <a:r>
              <a:rPr lang="en-US">
                <a:solidFill>
                  <a:schemeClr val="tx1">
                    <a:lumMod val="75000"/>
                    <a:lumOff val="25000"/>
                  </a:schemeClr>
                </a:solidFill>
                <a:latin typeface="AvantGarde Bk BT Book" panose="020B0402020202020204" pitchFamily="34" charset="0"/>
              </a:rPr>
              <a:t> dolor.</a:t>
            </a:r>
            <a:endParaRPr lang="en-US">
              <a:latin typeface="AvantGarde Bk BT Book" panose="020B0402020202020204" pitchFamily="34" charset="0"/>
            </a:endParaRPr>
          </a:p>
        </p:txBody>
      </p:sp>
      <p:grpSp>
        <p:nvGrpSpPr>
          <p:cNvPr id="11" name="Group 10">
            <a:extLst>
              <a:ext uri="{FF2B5EF4-FFF2-40B4-BE49-F238E27FC236}">
                <a16:creationId xmlns:a16="http://schemas.microsoft.com/office/drawing/2014/main" id="{C13643C9-394B-BF49-9DD9-BF2893736854}"/>
              </a:ext>
            </a:extLst>
          </p:cNvPr>
          <p:cNvGrpSpPr/>
          <p:nvPr/>
        </p:nvGrpSpPr>
        <p:grpSpPr>
          <a:xfrm>
            <a:off x="4420081" y="3767757"/>
            <a:ext cx="3351834" cy="914400"/>
            <a:chOff x="4336109" y="3786418"/>
            <a:chExt cx="3351834" cy="914400"/>
          </a:xfrm>
        </p:grpSpPr>
        <p:pic>
          <p:nvPicPr>
            <p:cNvPr id="7" name="Picture 6">
              <a:extLst>
                <a:ext uri="{FF2B5EF4-FFF2-40B4-BE49-F238E27FC236}">
                  <a16:creationId xmlns:a16="http://schemas.microsoft.com/office/drawing/2014/main" id="{5098D174-9C0F-B14A-A31B-F21007C06B55}"/>
                </a:ext>
              </a:extLst>
            </p:cNvPr>
            <p:cNvPicPr>
              <a:picLocks noChangeAspect="1"/>
            </p:cNvPicPr>
            <p:nvPr/>
          </p:nvPicPr>
          <p:blipFill>
            <a:blip r:embed="rId2"/>
            <a:stretch>
              <a:fillRect/>
            </a:stretch>
          </p:blipFill>
          <p:spPr>
            <a:xfrm>
              <a:off x="6773543" y="3786418"/>
              <a:ext cx="914400" cy="914400"/>
            </a:xfrm>
            <a:prstGeom prst="rect">
              <a:avLst/>
            </a:prstGeom>
          </p:spPr>
        </p:pic>
        <p:pic>
          <p:nvPicPr>
            <p:cNvPr id="8" name="Picture 7">
              <a:extLst>
                <a:ext uri="{FF2B5EF4-FFF2-40B4-BE49-F238E27FC236}">
                  <a16:creationId xmlns:a16="http://schemas.microsoft.com/office/drawing/2014/main" id="{201D4E58-98B1-8147-83E0-27AE0681F5C3}"/>
                </a:ext>
              </a:extLst>
            </p:cNvPr>
            <p:cNvPicPr>
              <a:picLocks noChangeAspect="1"/>
            </p:cNvPicPr>
            <p:nvPr/>
          </p:nvPicPr>
          <p:blipFill>
            <a:blip r:embed="rId3"/>
            <a:stretch>
              <a:fillRect/>
            </a:stretch>
          </p:blipFill>
          <p:spPr>
            <a:xfrm>
              <a:off x="5554826" y="3786418"/>
              <a:ext cx="914400" cy="914400"/>
            </a:xfrm>
            <a:prstGeom prst="rect">
              <a:avLst/>
            </a:prstGeom>
          </p:spPr>
        </p:pic>
        <p:pic>
          <p:nvPicPr>
            <p:cNvPr id="10" name="Picture 9">
              <a:extLst>
                <a:ext uri="{FF2B5EF4-FFF2-40B4-BE49-F238E27FC236}">
                  <a16:creationId xmlns:a16="http://schemas.microsoft.com/office/drawing/2014/main" id="{19542024-A9DD-B64B-A592-D00537EA125A}"/>
                </a:ext>
              </a:extLst>
            </p:cNvPr>
            <p:cNvPicPr>
              <a:picLocks noChangeAspect="1"/>
            </p:cNvPicPr>
            <p:nvPr/>
          </p:nvPicPr>
          <p:blipFill>
            <a:blip r:embed="rId4"/>
            <a:stretch>
              <a:fillRect/>
            </a:stretch>
          </p:blipFill>
          <p:spPr>
            <a:xfrm>
              <a:off x="4336109" y="3786418"/>
              <a:ext cx="914400" cy="914400"/>
            </a:xfrm>
            <a:prstGeom prst="rect">
              <a:avLst/>
            </a:prstGeom>
          </p:spPr>
        </p:pic>
      </p:grpSp>
    </p:spTree>
    <p:extLst>
      <p:ext uri="{BB962C8B-B14F-4D97-AF65-F5344CB8AC3E}">
        <p14:creationId xmlns:p14="http://schemas.microsoft.com/office/powerpoint/2010/main" val="28359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p:txBody>
          <a:bodyPr/>
          <a:lstStyle/>
          <a:p>
            <a:r>
              <a:rPr lang="en-US"/>
              <a:t>Compliance Challenges</a:t>
            </a:r>
          </a:p>
        </p:txBody>
      </p:sp>
      <p:pic>
        <p:nvPicPr>
          <p:cNvPr id="6" name="Picture 5">
            <a:extLst>
              <a:ext uri="{FF2B5EF4-FFF2-40B4-BE49-F238E27FC236}">
                <a16:creationId xmlns:a16="http://schemas.microsoft.com/office/drawing/2014/main" id="{7ACCA0CB-889B-4CFA-BD53-46518BE3A171}"/>
              </a:ext>
            </a:extLst>
          </p:cNvPr>
          <p:cNvPicPr>
            <a:picLocks noChangeAspect="1"/>
          </p:cNvPicPr>
          <p:nvPr/>
        </p:nvPicPr>
        <p:blipFill rotWithShape="1">
          <a:blip r:embed="rId3"/>
          <a:srcRect l="2659"/>
          <a:stretch/>
        </p:blipFill>
        <p:spPr>
          <a:xfrm>
            <a:off x="3887977" y="1465475"/>
            <a:ext cx="4416045" cy="4926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17083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3D99385-A465-4922-90A8-C71AD30A681D}"/>
              </a:ext>
            </a:extLst>
          </p:cNvPr>
          <p:cNvPicPr>
            <a:picLocks noChangeAspect="1"/>
          </p:cNvPicPr>
          <p:nvPr/>
        </p:nvPicPr>
        <p:blipFill>
          <a:blip r:embed="rId2"/>
          <a:stretch>
            <a:fillRect/>
          </a:stretch>
        </p:blipFill>
        <p:spPr>
          <a:xfrm>
            <a:off x="643467" y="1534244"/>
            <a:ext cx="10905066" cy="3789511"/>
          </a:xfrm>
          <a:prstGeom prst="rect">
            <a:avLst/>
          </a:prstGeom>
        </p:spPr>
      </p:pic>
    </p:spTree>
    <p:extLst>
      <p:ext uri="{BB962C8B-B14F-4D97-AF65-F5344CB8AC3E}">
        <p14:creationId xmlns:p14="http://schemas.microsoft.com/office/powerpoint/2010/main" val="2895888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119AA-3286-45AE-BD45-59AC1F35D679}"/>
              </a:ext>
            </a:extLst>
          </p:cNvPr>
          <p:cNvSpPr>
            <a:spLocks noGrp="1"/>
          </p:cNvSpPr>
          <p:nvPr>
            <p:ph type="ctrTitle"/>
          </p:nvPr>
        </p:nvSpPr>
        <p:spPr>
          <a:xfrm>
            <a:off x="838200" y="628386"/>
            <a:ext cx="10693400" cy="837089"/>
          </a:xfrm>
        </p:spPr>
        <p:txBody>
          <a:bodyPr>
            <a:normAutofit/>
          </a:bodyPr>
          <a:lstStyle/>
          <a:p>
            <a:r>
              <a:rPr lang="en-US"/>
              <a:t>Power BI Certifications Trust Center</a:t>
            </a:r>
          </a:p>
        </p:txBody>
      </p:sp>
      <p:pic>
        <p:nvPicPr>
          <p:cNvPr id="9" name="Picture 8">
            <a:extLst>
              <a:ext uri="{FF2B5EF4-FFF2-40B4-BE49-F238E27FC236}">
                <a16:creationId xmlns:a16="http://schemas.microsoft.com/office/drawing/2014/main" id="{CA86A0F0-719F-448A-885C-AF714D4480F6}"/>
              </a:ext>
            </a:extLst>
          </p:cNvPr>
          <p:cNvPicPr>
            <a:picLocks noChangeAspect="1"/>
          </p:cNvPicPr>
          <p:nvPr/>
        </p:nvPicPr>
        <p:blipFill rotWithShape="1">
          <a:blip r:embed="rId2"/>
          <a:srcRect l="1635" t="4293" r="3408" b="5659"/>
          <a:stretch/>
        </p:blipFill>
        <p:spPr>
          <a:xfrm>
            <a:off x="660400" y="1577443"/>
            <a:ext cx="10881740" cy="4316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16029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D99385-A465-4922-90A8-C71AD30A681D}"/>
              </a:ext>
            </a:extLst>
          </p:cNvPr>
          <p:cNvPicPr>
            <a:picLocks noChangeAspect="1"/>
          </p:cNvPicPr>
          <p:nvPr/>
        </p:nvPicPr>
        <p:blipFill>
          <a:blip r:embed="rId2"/>
          <a:stretch>
            <a:fillRect/>
          </a:stretch>
        </p:blipFill>
        <p:spPr>
          <a:xfrm>
            <a:off x="643467" y="1534244"/>
            <a:ext cx="10905066" cy="3789511"/>
          </a:xfrm>
          <a:prstGeom prst="rect">
            <a:avLst/>
          </a:prstGeom>
        </p:spPr>
      </p:pic>
    </p:spTree>
    <p:extLst>
      <p:ext uri="{BB962C8B-B14F-4D97-AF65-F5344CB8AC3E}">
        <p14:creationId xmlns:p14="http://schemas.microsoft.com/office/powerpoint/2010/main" val="190584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460761-BAD3-4718-8C77-071FF5FD352B}"/>
              </a:ext>
            </a:extLst>
          </p:cNvPr>
          <p:cNvSpPr>
            <a:spLocks noGrp="1"/>
          </p:cNvSpPr>
          <p:nvPr>
            <p:ph idx="1"/>
          </p:nvPr>
        </p:nvSpPr>
        <p:spPr>
          <a:xfrm>
            <a:off x="838200" y="1660850"/>
            <a:ext cx="10515600" cy="2574860"/>
          </a:xfrm>
        </p:spPr>
        <p:txBody>
          <a:bodyPr/>
          <a:lstStyle/>
          <a:p>
            <a:r>
              <a:rPr lang="en-US"/>
              <a:t>Enabling Power BI Pro users to publish to an on premises report server to deliver reports org wide on premises or in the cloud</a:t>
            </a:r>
          </a:p>
        </p:txBody>
      </p:sp>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a:xfrm>
            <a:off x="838200" y="628386"/>
            <a:ext cx="10353805" cy="837089"/>
          </a:xfrm>
          <a:prstGeom prst="rect">
            <a:avLst/>
          </a:prstGeom>
        </p:spPr>
        <p:txBody>
          <a:bodyPr>
            <a:normAutofit fontScale="90000"/>
          </a:bodyPr>
          <a:lstStyle/>
          <a:p>
            <a:r>
              <a:rPr lang="en-US"/>
              <a:t>Power BI On Prem – Power BI Report Server</a:t>
            </a:r>
          </a:p>
        </p:txBody>
      </p:sp>
      <p:sp>
        <p:nvSpPr>
          <p:cNvPr id="13" name="Content Placeholder 1">
            <a:extLst>
              <a:ext uri="{FF2B5EF4-FFF2-40B4-BE49-F238E27FC236}">
                <a16:creationId xmlns:a16="http://schemas.microsoft.com/office/drawing/2014/main" id="{2B5333E6-F2C1-9D48-B936-6A4A9A63FBD3}"/>
              </a:ext>
            </a:extLst>
          </p:cNvPr>
          <p:cNvSpPr txBox="1">
            <a:spLocks/>
          </p:cNvSpPr>
          <p:nvPr/>
        </p:nvSpPr>
        <p:spPr>
          <a:xfrm>
            <a:off x="838200" y="1660849"/>
            <a:ext cx="10848975" cy="3918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200">
              <a:solidFill>
                <a:schemeClr val="tx1">
                  <a:lumMod val="75000"/>
                  <a:lumOff val="25000"/>
                </a:schemeClr>
              </a:solidFill>
              <a:latin typeface="AvantGarde Bk BT Book" panose="020B0402020202020204" pitchFamily="34" charset="0"/>
            </a:endParaRPr>
          </a:p>
        </p:txBody>
      </p:sp>
      <p:sp>
        <p:nvSpPr>
          <p:cNvPr id="12" name="Text Placeholder 5">
            <a:extLst>
              <a:ext uri="{FF2B5EF4-FFF2-40B4-BE49-F238E27FC236}">
                <a16:creationId xmlns:a16="http://schemas.microsoft.com/office/drawing/2014/main" id="{036D8E45-8CF7-4DCD-9398-0EE2D5EB5E8C}"/>
              </a:ext>
            </a:extLst>
          </p:cNvPr>
          <p:cNvSpPr txBox="1">
            <a:spLocks/>
          </p:cNvSpPr>
          <p:nvPr/>
        </p:nvSpPr>
        <p:spPr>
          <a:xfrm>
            <a:off x="1230086" y="2895774"/>
            <a:ext cx="5061857" cy="35313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mtClean="0">
                <a:solidFill>
                  <a:schemeClr val="tx1"/>
                </a:solidFill>
                <a:effectLst/>
                <a:latin typeface="AvantGarde Bk BT Book" panose="020B04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000"/>
              <a:t>Power BI Report Server</a:t>
            </a:r>
          </a:p>
          <a:p>
            <a:pPr marL="285750" indent="-285750">
              <a:buFont typeface="Arial" panose="020B0604020202020204" pitchFamily="34" charset="0"/>
              <a:buChar char="•"/>
            </a:pPr>
            <a:r>
              <a:rPr lang="en-US" sz="2000"/>
              <a:t>Create reports with Power BI Desktop</a:t>
            </a:r>
          </a:p>
          <a:p>
            <a:pPr marL="971550" lvl="1" indent="-285750"/>
            <a:r>
              <a:rPr lang="en-US" sz="1600"/>
              <a:t>Canvas style report building with modern visualizations</a:t>
            </a:r>
          </a:p>
          <a:p>
            <a:pPr marL="285750" indent="-285750">
              <a:buFont typeface="Arial" panose="020B0604020202020204" pitchFamily="34" charset="0"/>
              <a:buChar char="•"/>
            </a:pPr>
            <a:r>
              <a:rPr lang="en-US" sz="2000"/>
              <a:t>Publish to Power BI Report Server</a:t>
            </a:r>
          </a:p>
          <a:p>
            <a:pPr marL="971550" lvl="1" indent="-285750"/>
            <a:r>
              <a:rPr lang="en-US" sz="1600"/>
              <a:t>Manage Access and Report accordingly</a:t>
            </a:r>
          </a:p>
          <a:p>
            <a:pPr marL="285750" indent="-285750">
              <a:buFont typeface="Arial" panose="020B0604020202020204" pitchFamily="34" charset="0"/>
              <a:buChar char="•"/>
            </a:pPr>
            <a:r>
              <a:rPr lang="en-US" sz="2000"/>
              <a:t>Distribute</a:t>
            </a:r>
          </a:p>
          <a:p>
            <a:pPr marL="971550" lvl="1" indent="-285750"/>
            <a:r>
              <a:rPr lang="en-US" sz="1600"/>
              <a:t>Share reports to your organization </a:t>
            </a:r>
          </a:p>
          <a:p>
            <a:pPr marL="285750" indent="-285750"/>
            <a:endParaRPr lang="en-US" sz="1000"/>
          </a:p>
          <a:p>
            <a:endParaRPr lang="en-US"/>
          </a:p>
          <a:p>
            <a:endParaRPr lang="en-US"/>
          </a:p>
        </p:txBody>
      </p:sp>
      <p:sp>
        <p:nvSpPr>
          <p:cNvPr id="14" name="Text Placeholder 5">
            <a:extLst>
              <a:ext uri="{FF2B5EF4-FFF2-40B4-BE49-F238E27FC236}">
                <a16:creationId xmlns:a16="http://schemas.microsoft.com/office/drawing/2014/main" id="{EA8A9E42-639F-4AC6-A57D-388A2E3B032D}"/>
              </a:ext>
            </a:extLst>
          </p:cNvPr>
          <p:cNvSpPr txBox="1">
            <a:spLocks/>
          </p:cNvSpPr>
          <p:nvPr/>
        </p:nvSpPr>
        <p:spPr>
          <a:xfrm>
            <a:off x="6747401" y="3048763"/>
            <a:ext cx="5061857" cy="2145887"/>
          </a:xfrm>
          <a:prstGeom prst="rect">
            <a:avLst/>
          </a:prstGeom>
          <a:solidFill>
            <a:schemeClr val="bg1">
              <a:lumMod val="95000"/>
            </a:schemeClr>
          </a:solidFill>
          <a:ln w="50800" cmpd="thickThin">
            <a:solidFill>
              <a:schemeClr val="tx1"/>
            </a:solidFill>
          </a:ln>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800" b="0" i="0" kern="1200" smtClean="0">
                <a:solidFill>
                  <a:schemeClr val="tx1"/>
                </a:solidFill>
                <a:effectLst/>
                <a:latin typeface="AvantGarde Bk BT Book" panose="020B04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000"/>
              <a:t>Your organizations on premises data center compliance policies and procedures apply</a:t>
            </a:r>
          </a:p>
          <a:p>
            <a:pPr marL="285750" indent="-285750">
              <a:buFont typeface="Arial" panose="020B0604020202020204" pitchFamily="34" charset="0"/>
              <a:buChar char="•"/>
            </a:pPr>
            <a:r>
              <a:rPr lang="en-US" sz="2000"/>
              <a:t>Governance or Compliance rules that may affect your organization may require a specific need to satisfy a vendor or customer</a:t>
            </a:r>
          </a:p>
          <a:p>
            <a:endParaRPr lang="en-US"/>
          </a:p>
          <a:p>
            <a:endParaRPr lang="en-US"/>
          </a:p>
        </p:txBody>
      </p:sp>
    </p:spTree>
    <p:extLst>
      <p:ext uri="{BB962C8B-B14F-4D97-AF65-F5344CB8AC3E}">
        <p14:creationId xmlns:p14="http://schemas.microsoft.com/office/powerpoint/2010/main" val="330926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460761-BAD3-4718-8C77-071FF5FD352B}"/>
              </a:ext>
            </a:extLst>
          </p:cNvPr>
          <p:cNvSpPr>
            <a:spLocks noGrp="1"/>
          </p:cNvSpPr>
          <p:nvPr>
            <p:ph idx="1"/>
          </p:nvPr>
        </p:nvSpPr>
        <p:spPr>
          <a:xfrm>
            <a:off x="838200" y="1660849"/>
            <a:ext cx="10515600" cy="1414813"/>
          </a:xfrm>
        </p:spPr>
        <p:txBody>
          <a:bodyPr/>
          <a:lstStyle/>
          <a:p>
            <a:pPr marL="0" indent="0">
              <a:buNone/>
            </a:pPr>
            <a:r>
              <a:rPr lang="en-US" sz="2000" b="1" dirty="0"/>
              <a:t>Keep your dashboards and reports up-to-date with your on-premises data sources</a:t>
            </a:r>
          </a:p>
          <a:p>
            <a:r>
              <a:rPr lang="en-US" sz="2000" dirty="0"/>
              <a:t>Connecting to your on-premises data sources without needing to move the data </a:t>
            </a:r>
          </a:p>
          <a:p>
            <a:r>
              <a:rPr lang="en-US" sz="2000" dirty="0"/>
              <a:t>Query large datasets and benefit from your existing investments</a:t>
            </a:r>
          </a:p>
        </p:txBody>
      </p:sp>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a:xfrm>
            <a:off x="838200" y="628386"/>
            <a:ext cx="10353805" cy="837089"/>
          </a:xfrm>
          <a:prstGeom prst="rect">
            <a:avLst/>
          </a:prstGeom>
        </p:spPr>
        <p:txBody>
          <a:bodyPr>
            <a:normAutofit/>
          </a:bodyPr>
          <a:lstStyle/>
          <a:p>
            <a:r>
              <a:rPr lang="en-US"/>
              <a:t>Power BI On Prem – Gateways</a:t>
            </a:r>
          </a:p>
        </p:txBody>
      </p:sp>
      <p:sp>
        <p:nvSpPr>
          <p:cNvPr id="13" name="Content Placeholder 1">
            <a:extLst>
              <a:ext uri="{FF2B5EF4-FFF2-40B4-BE49-F238E27FC236}">
                <a16:creationId xmlns:a16="http://schemas.microsoft.com/office/drawing/2014/main" id="{2B5333E6-F2C1-9D48-B936-6A4A9A63FBD3}"/>
              </a:ext>
            </a:extLst>
          </p:cNvPr>
          <p:cNvSpPr txBox="1">
            <a:spLocks/>
          </p:cNvSpPr>
          <p:nvPr/>
        </p:nvSpPr>
        <p:spPr>
          <a:xfrm>
            <a:off x="838200" y="1660849"/>
            <a:ext cx="10848975" cy="3918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200">
              <a:solidFill>
                <a:schemeClr val="tx1">
                  <a:lumMod val="75000"/>
                  <a:lumOff val="25000"/>
                </a:schemeClr>
              </a:solidFill>
              <a:latin typeface="AvantGarde Bk BT Book" panose="020B0402020202020204" pitchFamily="34" charset="0"/>
            </a:endParaRPr>
          </a:p>
        </p:txBody>
      </p:sp>
      <p:pic>
        <p:nvPicPr>
          <p:cNvPr id="4" name="Picture 3">
            <a:extLst>
              <a:ext uri="{FF2B5EF4-FFF2-40B4-BE49-F238E27FC236}">
                <a16:creationId xmlns:a16="http://schemas.microsoft.com/office/drawing/2014/main" id="{4B6246E5-24E2-434C-B560-D1A0D50BB7C1}"/>
              </a:ext>
            </a:extLst>
          </p:cNvPr>
          <p:cNvPicPr>
            <a:picLocks noChangeAspect="1"/>
          </p:cNvPicPr>
          <p:nvPr/>
        </p:nvPicPr>
        <p:blipFill>
          <a:blip r:embed="rId2"/>
          <a:stretch>
            <a:fillRect/>
          </a:stretch>
        </p:blipFill>
        <p:spPr>
          <a:xfrm>
            <a:off x="273880" y="3271036"/>
            <a:ext cx="3678408" cy="2308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DF4E2DF2-75ED-4214-BDB3-93CE86860918}"/>
              </a:ext>
            </a:extLst>
          </p:cNvPr>
          <p:cNvPicPr>
            <a:picLocks noChangeAspect="1"/>
          </p:cNvPicPr>
          <p:nvPr/>
        </p:nvPicPr>
        <p:blipFill>
          <a:blip r:embed="rId3"/>
          <a:stretch>
            <a:fillRect/>
          </a:stretch>
        </p:blipFill>
        <p:spPr>
          <a:xfrm>
            <a:off x="4085222" y="3271036"/>
            <a:ext cx="4021555" cy="2308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58BE248E-3F31-48DE-83FE-46D25B520231}"/>
              </a:ext>
            </a:extLst>
          </p:cNvPr>
          <p:cNvPicPr>
            <a:picLocks noChangeAspect="1"/>
          </p:cNvPicPr>
          <p:nvPr/>
        </p:nvPicPr>
        <p:blipFill>
          <a:blip r:embed="rId4"/>
          <a:stretch>
            <a:fillRect/>
          </a:stretch>
        </p:blipFill>
        <p:spPr>
          <a:xfrm>
            <a:off x="8239713" y="3271036"/>
            <a:ext cx="3678407" cy="2308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04816571"/>
      </p:ext>
    </p:extLst>
  </p:cSld>
  <p:clrMapOvr>
    <a:masterClrMapping/>
  </p:clrMapOvr>
</p:sld>
</file>

<file path=ppt/theme/theme1.xml><?xml version="1.0" encoding="utf-8"?>
<a:theme xmlns:a="http://schemas.openxmlformats.org/drawingml/2006/main" name="Pragmatic Wor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4247606362E441ADA82642F26A3272" ma:contentTypeVersion="5" ma:contentTypeDescription="Create a new document." ma:contentTypeScope="" ma:versionID="04606336499e43dc7050d3509d7d8a60">
  <xsd:schema xmlns:xsd="http://www.w3.org/2001/XMLSchema" xmlns:xs="http://www.w3.org/2001/XMLSchema" xmlns:p="http://schemas.microsoft.com/office/2006/metadata/properties" xmlns:ns2="ac2cf9c6-a5cc-43ca-99ef-a3ab066b4ae5" targetNamespace="http://schemas.microsoft.com/office/2006/metadata/properties" ma:root="true" ma:fieldsID="55e057b51c47ff47e3f549235503c6c9" ns2:_="">
    <xsd:import namespace="ac2cf9c6-a5cc-43ca-99ef-a3ab066b4a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cf9c6-a5cc-43ca-99ef-a3ab066b4a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DEC3E2-89AF-4A9D-8453-6C0FA25EB7F7}">
  <ds:schemaRefs>
    <ds:schemaRef ds:uri="http://schemas.microsoft.com/sharepoint/v3/contenttype/forms"/>
  </ds:schemaRefs>
</ds:datastoreItem>
</file>

<file path=customXml/itemProps2.xml><?xml version="1.0" encoding="utf-8"?>
<ds:datastoreItem xmlns:ds="http://schemas.openxmlformats.org/officeDocument/2006/customXml" ds:itemID="{A7AB9030-4686-4F68-AF4F-11857C8A95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2cf9c6-a5cc-43ca-99ef-a3ab066b4a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ECD48E-2936-4E27-86B9-0A7ACFD4B6F7}">
  <ds:schemaRefs>
    <ds:schemaRef ds:uri="ac2cf9c6-a5cc-43ca-99ef-a3ab066b4ae5"/>
    <ds:schemaRef ds:uri="http://schemas.microsoft.com/office/2006/documentManagement/types"/>
    <ds:schemaRef ds:uri="http://schemas.microsoft.com/office/infopath/2007/PartnerControls"/>
    <ds:schemaRef ds:uri="http://purl.org/dc/terms/"/>
    <ds:schemaRef ds:uri="http://www.w3.org/XML/1998/namespace"/>
    <ds:schemaRef ds:uri="http://purl.org/dc/elements/1.1/"/>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53</TotalTime>
  <Words>1907</Words>
  <Application>Microsoft Office PowerPoint</Application>
  <PresentationFormat>Widescreen</PresentationFormat>
  <Paragraphs>161</Paragraphs>
  <Slides>31</Slides>
  <Notes>6</Notes>
  <HiddenSlides>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AvantGarde Bk BT Book</vt:lpstr>
      <vt:lpstr>AvantGarde Bk BT Demi</vt:lpstr>
      <vt:lpstr>Calibri</vt:lpstr>
      <vt:lpstr>Verdana</vt:lpstr>
      <vt:lpstr>Pragmatic Works</vt:lpstr>
      <vt:lpstr>Power BI Compliance</vt:lpstr>
      <vt:lpstr>Agenda</vt:lpstr>
      <vt:lpstr>Michael Askins</vt:lpstr>
      <vt:lpstr>Compliance Challenges</vt:lpstr>
      <vt:lpstr>PowerPoint Presentation</vt:lpstr>
      <vt:lpstr>Power BI Certifications Trust Center</vt:lpstr>
      <vt:lpstr>PowerPoint Presentation</vt:lpstr>
      <vt:lpstr>Power BI On Prem – Power BI Report Server</vt:lpstr>
      <vt:lpstr>Power BI On Prem – Gateways</vt:lpstr>
      <vt:lpstr>Power BI On Prem – Gateways</vt:lpstr>
      <vt:lpstr>PowerPoint Presentation</vt:lpstr>
      <vt:lpstr>Power BI in the Cloud - Architecture</vt:lpstr>
      <vt:lpstr>Power BI in the Cloud</vt:lpstr>
      <vt:lpstr>Power BI in the Cloud – Threat Management</vt:lpstr>
      <vt:lpstr>Power BI in the Cloud – Physical Security</vt:lpstr>
      <vt:lpstr>PowerPoint Presentation</vt:lpstr>
      <vt:lpstr>Power BI – Geo Specific Deployments</vt:lpstr>
      <vt:lpstr>Power BI – Administration</vt:lpstr>
      <vt:lpstr>Integrations - Flow and PowerApps</vt:lpstr>
      <vt:lpstr>Privacy and Compliance</vt:lpstr>
      <vt:lpstr>Setting the Privacy Level for Reporting</vt:lpstr>
      <vt:lpstr>Review in Security and Compliance Center</vt:lpstr>
      <vt:lpstr>  Next Level: Leverage Power BI as a Compliance Dashboard</vt:lpstr>
      <vt:lpstr>Need Help – Managed Services and Consulting</vt:lpstr>
      <vt:lpstr>PowerPoint Presentation</vt:lpstr>
      <vt:lpstr>This is a Header</vt:lpstr>
      <vt:lpstr>This is a Header</vt:lpstr>
      <vt:lpstr>This is a Header</vt:lpstr>
      <vt:lpstr>This is a Header</vt:lpstr>
      <vt:lpstr>This is a Header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BI Compliance</dc:title>
  <dc:creator>Josh Gural</dc:creator>
  <cp:lastModifiedBy> </cp:lastModifiedBy>
  <cp:revision>1</cp:revision>
  <dcterms:created xsi:type="dcterms:W3CDTF">2019-04-08T17:43:48Z</dcterms:created>
  <dcterms:modified xsi:type="dcterms:W3CDTF">2019-04-17T15:50:35Z</dcterms:modified>
</cp:coreProperties>
</file>