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8" r:id="rId3"/>
    <p:sldId id="257" r:id="rId4"/>
    <p:sldId id="259" r:id="rId5"/>
    <p:sldId id="282" r:id="rId6"/>
    <p:sldId id="260" r:id="rId7"/>
    <p:sldId id="264" r:id="rId8"/>
    <p:sldId id="295" r:id="rId9"/>
    <p:sldId id="294" r:id="rId10"/>
    <p:sldId id="296" r:id="rId11"/>
    <p:sldId id="297" r:id="rId12"/>
    <p:sldId id="280" r:id="rId13"/>
    <p:sldId id="283" r:id="rId14"/>
    <p:sldId id="303" r:id="rId15"/>
    <p:sldId id="298" r:id="rId16"/>
    <p:sldId id="299" r:id="rId17"/>
    <p:sldId id="300" r:id="rId18"/>
    <p:sldId id="301" r:id="rId19"/>
    <p:sldId id="302" r:id="rId20"/>
    <p:sldId id="310" r:id="rId21"/>
    <p:sldId id="309" r:id="rId22"/>
    <p:sldId id="305" r:id="rId23"/>
    <p:sldId id="307" r:id="rId24"/>
    <p:sldId id="308" r:id="rId25"/>
    <p:sldId id="304" r:id="rId26"/>
    <p:sldId id="285" r:id="rId27"/>
    <p:sldId id="311" r:id="rId28"/>
    <p:sldId id="279" r:id="rId29"/>
    <p:sldId id="287"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A4B3B01-1754-4949-89DF-399CE87A3CDA}">
          <p14:sldIdLst>
            <p14:sldId id="256"/>
            <p14:sldId id="258"/>
            <p14:sldId id="257"/>
            <p14:sldId id="259"/>
          </p14:sldIdLst>
        </p14:section>
        <p14:section name="What is it?" id="{81F795AE-6424-404A-9D19-BF7102D5CC02}">
          <p14:sldIdLst>
            <p14:sldId id="282"/>
            <p14:sldId id="260"/>
            <p14:sldId id="264"/>
            <p14:sldId id="295"/>
          </p14:sldIdLst>
        </p14:section>
        <p14:section name="Why use it?" id="{0FB39DA3-AD5B-4FF8-950E-1627D75650C2}">
          <p14:sldIdLst>
            <p14:sldId id="294"/>
            <p14:sldId id="296"/>
            <p14:sldId id="297"/>
          </p14:sldIdLst>
        </p14:section>
        <p14:section name="Create and use a Dataflow" id="{7666CD0A-857E-4F23-AF1B-C3679BCDB645}">
          <p14:sldIdLst>
            <p14:sldId id="280"/>
            <p14:sldId id="283"/>
            <p14:sldId id="303"/>
            <p14:sldId id="298"/>
            <p14:sldId id="299"/>
            <p14:sldId id="300"/>
            <p14:sldId id="301"/>
            <p14:sldId id="302"/>
            <p14:sldId id="310"/>
            <p14:sldId id="309"/>
            <p14:sldId id="305"/>
            <p14:sldId id="307"/>
            <p14:sldId id="308"/>
          </p14:sldIdLst>
        </p14:section>
        <p14:section name="Pro vs. Premium Comparison" id="{EAA2DCDB-001C-4C4A-89D3-066B4CB218C1}">
          <p14:sldIdLst>
            <p14:sldId id="304"/>
          </p14:sldIdLst>
        </p14:section>
        <p14:section name="Security" id="{9F4034B1-6949-4CCA-AE65-11FB57165C30}">
          <p14:sldIdLst>
            <p14:sldId id="285"/>
          </p14:sldIdLst>
        </p14:section>
        <p14:section name="Bring your Own Data Lake" id="{53BE03C9-7FFB-4D6B-966D-058C7E5853AE}">
          <p14:sldIdLst>
            <p14:sldId id="311"/>
          </p14:sldIdLst>
        </p14:section>
        <p14:section name="Conclusion" id="{4B4ADF7A-D9CF-472F-8F9C-03160FD53F17}">
          <p14:sldIdLst>
            <p14:sldId id="279"/>
            <p14:sldId id="287"/>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499" autoAdjust="0"/>
  </p:normalViewPr>
  <p:slideViewPr>
    <p:cSldViewPr snapToGrid="0">
      <p:cViewPr varScale="1">
        <p:scale>
          <a:sx n="59" d="100"/>
          <a:sy n="59" d="100"/>
        </p:scale>
        <p:origin x="1176" y="60"/>
      </p:cViewPr>
      <p:guideLst/>
    </p:cSldViewPr>
  </p:slideViewPr>
  <p:notesTextViewPr>
    <p:cViewPr>
      <p:scale>
        <a:sx n="1" d="1"/>
        <a:sy n="1" d="1"/>
      </p:scale>
      <p:origin x="0" y="0"/>
    </p:cViewPr>
  </p:notesTextViewPr>
  <p:sorterViewPr>
    <p:cViewPr>
      <p:scale>
        <a:sx n="100" d="100"/>
        <a:sy n="100" d="100"/>
      </p:scale>
      <p:origin x="0" y="-25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B3F5FE-F454-4CAE-B2F0-7F5635C72D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FED953-97C0-42A5-A9F4-B2B5510842F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CC71F-24F6-45DC-80B7-8EB852D2E2D0}" type="datetimeFigureOut">
              <a:rPr lang="en-US" smtClean="0"/>
              <a:t>1/18/2019</a:t>
            </a:fld>
            <a:endParaRPr lang="en-US"/>
          </a:p>
        </p:txBody>
      </p:sp>
      <p:sp>
        <p:nvSpPr>
          <p:cNvPr id="4" name="Slide Image Placeholder 3">
            <a:extLst>
              <a:ext uri="{FF2B5EF4-FFF2-40B4-BE49-F238E27FC236}">
                <a16:creationId xmlns:a16="http://schemas.microsoft.com/office/drawing/2014/main" id="{3F8B8968-3AA1-4750-AF64-1F2F39358A7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435ABD61-94B2-46A7-AD13-A5C4B0B3C3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1089B9-699B-462E-8D0A-5FD3201AF67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A35E6107-8878-4B5C-B00D-6630213B67E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9098E-3E35-4FB3-AA22-A94A8A3953E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9098E-3E35-4FB3-AA22-A94A8A3953ED}" type="slidenum">
              <a:rPr lang="en-US" smtClean="0"/>
              <a:t>1</a:t>
            </a:fld>
            <a:endParaRPr lang="en-US"/>
          </a:p>
        </p:txBody>
      </p:sp>
    </p:spTree>
    <p:extLst>
      <p:ext uri="{BB962C8B-B14F-4D97-AF65-F5344CB8AC3E}">
        <p14:creationId xmlns:p14="http://schemas.microsoft.com/office/powerpoint/2010/main" val="217975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D37DDF-0D2B-4E29-9395-3FED823925EC}" type="slidenum">
              <a:rPr lang="en-US" smtClean="0"/>
              <a:t>13</a:t>
            </a:fld>
            <a:endParaRPr lang="en-US"/>
          </a:p>
        </p:txBody>
      </p:sp>
    </p:spTree>
    <p:extLst>
      <p:ext uri="{BB962C8B-B14F-4D97-AF65-F5344CB8AC3E}">
        <p14:creationId xmlns:p14="http://schemas.microsoft.com/office/powerpoint/2010/main" val="975800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Verify Admin Portal Settings</a:t>
            </a:r>
          </a:p>
          <a:p>
            <a:pPr marL="228600" indent="-228600">
              <a:buAutoNum type="arabicPeriod"/>
            </a:pPr>
            <a:r>
              <a:rPr lang="en-US" sz="1200" kern="1200" dirty="0">
                <a:solidFill>
                  <a:schemeClr val="tx1"/>
                </a:solidFill>
                <a:effectLst/>
                <a:latin typeface="+mn-lt"/>
                <a:ea typeface="+mn-ea"/>
                <a:cs typeface="+mn-cs"/>
              </a:rPr>
              <a:t>Show “My Workspace”</a:t>
            </a:r>
          </a:p>
          <a:p>
            <a:pPr marL="228600" indent="-228600">
              <a:buAutoNum type="arabicPeriod"/>
            </a:pPr>
            <a:r>
              <a:rPr lang="en-US" sz="1200" kern="1200" dirty="0">
                <a:solidFill>
                  <a:schemeClr val="tx1"/>
                </a:solidFill>
                <a:effectLst/>
                <a:latin typeface="+mn-lt"/>
                <a:ea typeface="+mn-ea"/>
                <a:cs typeface="+mn-cs"/>
              </a:rPr>
              <a:t>Build Dataflow with Append Query to show Lightning Bolt and computed entities (requires Premium Capacity to refresh)</a:t>
            </a:r>
          </a:p>
          <a:p>
            <a:pPr marL="228600" indent="-228600">
              <a:buAutoNum type="arabicPeriod"/>
            </a:pPr>
            <a:r>
              <a:rPr lang="en-US" sz="1200" kern="1200" dirty="0">
                <a:solidFill>
                  <a:schemeClr val="tx1"/>
                </a:solidFill>
                <a:effectLst/>
                <a:latin typeface="+mn-lt"/>
                <a:ea typeface="+mn-ea"/>
                <a:cs typeface="+mn-cs"/>
              </a:rPr>
              <a:t>Build Dataflow without the Append</a:t>
            </a:r>
          </a:p>
          <a:p>
            <a:pPr marL="228600" indent="-228600">
              <a:buAutoNum type="arabicPeriod"/>
            </a:pPr>
            <a:r>
              <a:rPr lang="en-US" sz="1200" kern="1200" dirty="0">
                <a:solidFill>
                  <a:schemeClr val="tx1"/>
                </a:solidFill>
                <a:effectLst/>
                <a:latin typeface="+mn-lt"/>
                <a:ea typeface="+mn-ea"/>
                <a:cs typeface="+mn-cs"/>
              </a:rPr>
              <a:t>Go back to the App Workspace and show off the Dataflow &gt; Kick off a refresh &gt; Schedule a refresh</a:t>
            </a:r>
          </a:p>
        </p:txBody>
      </p:sp>
      <p:sp>
        <p:nvSpPr>
          <p:cNvPr id="4" name="Slide Number Placeholder 3"/>
          <p:cNvSpPr>
            <a:spLocks noGrp="1"/>
          </p:cNvSpPr>
          <p:nvPr>
            <p:ph type="sldNum" sz="quarter" idx="10"/>
          </p:nvPr>
        </p:nvSpPr>
        <p:spPr/>
        <p:txBody>
          <a:bodyPr/>
          <a:lstStyle/>
          <a:p>
            <a:fld id="{3ED37DDF-0D2B-4E29-9395-3FED823925EC}" type="slidenum">
              <a:rPr lang="en-US" smtClean="0"/>
              <a:t>14</a:t>
            </a:fld>
            <a:endParaRPr lang="en-US"/>
          </a:p>
        </p:txBody>
      </p:sp>
    </p:spTree>
    <p:extLst>
      <p:ext uri="{BB962C8B-B14F-4D97-AF65-F5344CB8AC3E}">
        <p14:creationId xmlns:p14="http://schemas.microsoft.com/office/powerpoint/2010/main" val="3343062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Requires Admin access (Power BI Administrator role)</a:t>
            </a:r>
          </a:p>
        </p:txBody>
      </p:sp>
      <p:sp>
        <p:nvSpPr>
          <p:cNvPr id="4" name="Slide Number Placeholder 3"/>
          <p:cNvSpPr>
            <a:spLocks noGrp="1"/>
          </p:cNvSpPr>
          <p:nvPr>
            <p:ph type="sldNum" sz="quarter" idx="10"/>
          </p:nvPr>
        </p:nvSpPr>
        <p:spPr/>
        <p:txBody>
          <a:bodyPr/>
          <a:lstStyle/>
          <a:p>
            <a:fld id="{3ED37DDF-0D2B-4E29-9395-3FED823925EC}" type="slidenum">
              <a:rPr lang="en-US" smtClean="0"/>
              <a:t>15</a:t>
            </a:fld>
            <a:endParaRPr lang="en-US"/>
          </a:p>
        </p:txBody>
      </p:sp>
    </p:spTree>
    <p:extLst>
      <p:ext uri="{BB962C8B-B14F-4D97-AF65-F5344CB8AC3E}">
        <p14:creationId xmlns:p14="http://schemas.microsoft.com/office/powerpoint/2010/main" val="3453266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Dataflows are NOT available in “My Workspace”</a:t>
            </a:r>
          </a:p>
        </p:txBody>
      </p:sp>
      <p:sp>
        <p:nvSpPr>
          <p:cNvPr id="4" name="Slide Number Placeholder 3"/>
          <p:cNvSpPr>
            <a:spLocks noGrp="1"/>
          </p:cNvSpPr>
          <p:nvPr>
            <p:ph type="sldNum" sz="quarter" idx="10"/>
          </p:nvPr>
        </p:nvSpPr>
        <p:spPr/>
        <p:txBody>
          <a:bodyPr/>
          <a:lstStyle/>
          <a:p>
            <a:fld id="{3ED37DDF-0D2B-4E29-9395-3FED823925EC}" type="slidenum">
              <a:rPr lang="en-US" smtClean="0"/>
              <a:t>16</a:t>
            </a:fld>
            <a:endParaRPr lang="en-US"/>
          </a:p>
        </p:txBody>
      </p:sp>
    </p:spTree>
    <p:extLst>
      <p:ext uri="{BB962C8B-B14F-4D97-AF65-F5344CB8AC3E}">
        <p14:creationId xmlns:p14="http://schemas.microsoft.com/office/powerpoint/2010/main" val="3943056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Dataflows are NOT available in “My Workspace”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must be in an actual App Workspace to Create a Dataflow.</a:t>
            </a:r>
          </a:p>
        </p:txBody>
      </p:sp>
      <p:sp>
        <p:nvSpPr>
          <p:cNvPr id="4" name="Slide Number Placeholder 3"/>
          <p:cNvSpPr>
            <a:spLocks noGrp="1"/>
          </p:cNvSpPr>
          <p:nvPr>
            <p:ph type="sldNum" sz="quarter" idx="10"/>
          </p:nvPr>
        </p:nvSpPr>
        <p:spPr/>
        <p:txBody>
          <a:bodyPr/>
          <a:lstStyle/>
          <a:p>
            <a:fld id="{3ED37DDF-0D2B-4E29-9395-3FED823925EC}" type="slidenum">
              <a:rPr lang="en-US" smtClean="0"/>
              <a:t>17</a:t>
            </a:fld>
            <a:endParaRPr lang="en-US"/>
          </a:p>
        </p:txBody>
      </p:sp>
    </p:spTree>
    <p:extLst>
      <p:ext uri="{BB962C8B-B14F-4D97-AF65-F5344CB8AC3E}">
        <p14:creationId xmlns:p14="http://schemas.microsoft.com/office/powerpoint/2010/main" val="367962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Dataflows are NOT available in “My Workspace”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must be in an actual App Workspace to Create a Dataflow.</a:t>
            </a:r>
          </a:p>
        </p:txBody>
      </p:sp>
      <p:sp>
        <p:nvSpPr>
          <p:cNvPr id="4" name="Slide Number Placeholder 3"/>
          <p:cNvSpPr>
            <a:spLocks noGrp="1"/>
          </p:cNvSpPr>
          <p:nvPr>
            <p:ph type="sldNum" sz="quarter" idx="10"/>
          </p:nvPr>
        </p:nvSpPr>
        <p:spPr/>
        <p:txBody>
          <a:bodyPr/>
          <a:lstStyle/>
          <a:p>
            <a:fld id="{3ED37DDF-0D2B-4E29-9395-3FED823925EC}" type="slidenum">
              <a:rPr lang="en-US" smtClean="0"/>
              <a:t>18</a:t>
            </a:fld>
            <a:endParaRPr lang="en-US"/>
          </a:p>
        </p:txBody>
      </p:sp>
    </p:spTree>
    <p:extLst>
      <p:ext uri="{BB962C8B-B14F-4D97-AF65-F5344CB8AC3E}">
        <p14:creationId xmlns:p14="http://schemas.microsoft.com/office/powerpoint/2010/main" val="1486688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you are now in the Power Query section of the Power BI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your Data Source &gt; Enter Credentials &gt; Select Data/Tables/etc.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indent="-228600">
              <a:buAutoNum type="arabicPeriod"/>
            </a:pPr>
            <a:r>
              <a:rPr lang="en-US" sz="1200" kern="1200" dirty="0">
                <a:solidFill>
                  <a:schemeClr val="tx1"/>
                </a:solidFill>
                <a:effectLst/>
                <a:latin typeface="+mn-lt"/>
                <a:ea typeface="+mn-ea"/>
                <a:cs typeface="+mn-cs"/>
              </a:rPr>
              <a:t>Build Dataflow with Append Query to show Lightning Bolt and computed entities (requires Premium Capacity to refresh)</a:t>
            </a:r>
          </a:p>
          <a:p>
            <a:pPr marL="228600" indent="-228600">
              <a:buAutoNum type="arabicPeriod"/>
            </a:pPr>
            <a:r>
              <a:rPr lang="en-US" sz="1200" kern="1200" dirty="0">
                <a:solidFill>
                  <a:schemeClr val="tx1"/>
                </a:solidFill>
                <a:effectLst/>
                <a:latin typeface="+mn-lt"/>
                <a:ea typeface="+mn-ea"/>
                <a:cs typeface="+mn-cs"/>
              </a:rPr>
              <a:t>Build Dataflow without the Append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D37DDF-0D2B-4E29-9395-3FED823925EC}" type="slidenum">
              <a:rPr lang="en-US" smtClean="0"/>
              <a:t>19</a:t>
            </a:fld>
            <a:endParaRPr lang="en-US"/>
          </a:p>
        </p:txBody>
      </p:sp>
    </p:spTree>
    <p:extLst>
      <p:ext uri="{BB962C8B-B14F-4D97-AF65-F5344CB8AC3E}">
        <p14:creationId xmlns:p14="http://schemas.microsoft.com/office/powerpoint/2010/main" val="612371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D37DDF-0D2B-4E29-9395-3FED823925EC}" type="slidenum">
              <a:rPr lang="en-US" smtClean="0"/>
              <a:t>20</a:t>
            </a:fld>
            <a:endParaRPr lang="en-US"/>
          </a:p>
        </p:txBody>
      </p:sp>
    </p:spTree>
    <p:extLst>
      <p:ext uri="{BB962C8B-B14F-4D97-AF65-F5344CB8AC3E}">
        <p14:creationId xmlns:p14="http://schemas.microsoft.com/office/powerpoint/2010/main" val="306158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how you can select multiple Dataflows, across workspaces.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cannot do this when you connect to Power BI Service datasets.</a:t>
            </a:r>
          </a:p>
        </p:txBody>
      </p:sp>
      <p:sp>
        <p:nvSpPr>
          <p:cNvPr id="4" name="Slide Number Placeholder 3"/>
          <p:cNvSpPr>
            <a:spLocks noGrp="1"/>
          </p:cNvSpPr>
          <p:nvPr>
            <p:ph type="sldNum" sz="quarter" idx="10"/>
          </p:nvPr>
        </p:nvSpPr>
        <p:spPr/>
        <p:txBody>
          <a:bodyPr/>
          <a:lstStyle/>
          <a:p>
            <a:fld id="{3ED37DDF-0D2B-4E29-9395-3FED823925EC}" type="slidenum">
              <a:rPr lang="en-US" smtClean="0"/>
              <a:t>21</a:t>
            </a:fld>
            <a:endParaRPr lang="en-US"/>
          </a:p>
        </p:txBody>
      </p:sp>
    </p:spTree>
    <p:extLst>
      <p:ext uri="{BB962C8B-B14F-4D97-AF65-F5344CB8AC3E}">
        <p14:creationId xmlns:p14="http://schemas.microsoft.com/office/powerpoint/2010/main" val="585409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how you can select multiple Dataflows, across workspaces.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cannot do this when you connect to Power BI Service datasets.</a:t>
            </a:r>
          </a:p>
        </p:txBody>
      </p:sp>
      <p:sp>
        <p:nvSpPr>
          <p:cNvPr id="4" name="Slide Number Placeholder 3"/>
          <p:cNvSpPr>
            <a:spLocks noGrp="1"/>
          </p:cNvSpPr>
          <p:nvPr>
            <p:ph type="sldNum" sz="quarter" idx="10"/>
          </p:nvPr>
        </p:nvSpPr>
        <p:spPr/>
        <p:txBody>
          <a:bodyPr/>
          <a:lstStyle/>
          <a:p>
            <a:fld id="{3ED37DDF-0D2B-4E29-9395-3FED823925EC}" type="slidenum">
              <a:rPr lang="en-US" smtClean="0"/>
              <a:t>22</a:t>
            </a:fld>
            <a:endParaRPr lang="en-US"/>
          </a:p>
        </p:txBody>
      </p:sp>
    </p:spTree>
    <p:extLst>
      <p:ext uri="{BB962C8B-B14F-4D97-AF65-F5344CB8AC3E}">
        <p14:creationId xmlns:p14="http://schemas.microsoft.com/office/powerpoint/2010/main" val="250777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D37DDF-0D2B-4E29-9395-3FED823925EC}" type="slidenum">
              <a:rPr lang="en-US" smtClean="0"/>
              <a:t>5</a:t>
            </a:fld>
            <a:endParaRPr lang="en-US"/>
          </a:p>
        </p:txBody>
      </p:sp>
    </p:spTree>
    <p:extLst>
      <p:ext uri="{BB962C8B-B14F-4D97-AF65-F5344CB8AC3E}">
        <p14:creationId xmlns:p14="http://schemas.microsoft.com/office/powerpoint/2010/main" val="3107911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 Data &gt; Power BI datasets (Beta)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Read/acknowledge this is a Preview connector</a:t>
            </a:r>
          </a:p>
        </p:txBody>
      </p:sp>
      <p:sp>
        <p:nvSpPr>
          <p:cNvPr id="4" name="Slide Number Placeholder 3"/>
          <p:cNvSpPr>
            <a:spLocks noGrp="1"/>
          </p:cNvSpPr>
          <p:nvPr>
            <p:ph type="sldNum" sz="quarter" idx="10"/>
          </p:nvPr>
        </p:nvSpPr>
        <p:spPr/>
        <p:txBody>
          <a:bodyPr/>
          <a:lstStyle/>
          <a:p>
            <a:fld id="{3ED37DDF-0D2B-4E29-9395-3FED823925EC}" type="slidenum">
              <a:rPr lang="en-US" smtClean="0"/>
              <a:t>23</a:t>
            </a:fld>
            <a:endParaRPr lang="en-US"/>
          </a:p>
        </p:txBody>
      </p:sp>
    </p:spTree>
    <p:extLst>
      <p:ext uri="{BB962C8B-B14F-4D97-AF65-F5344CB8AC3E}">
        <p14:creationId xmlns:p14="http://schemas.microsoft.com/office/powerpoint/2010/main" val="1940638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how you can select multiple Dataflows, across workspaces.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cannot do this when you connect to Power BI Service datasets.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D37DDF-0D2B-4E29-9395-3FED823925EC}" type="slidenum">
              <a:rPr lang="en-US" smtClean="0"/>
              <a:t>24</a:t>
            </a:fld>
            <a:endParaRPr lang="en-US"/>
          </a:p>
        </p:txBody>
      </p:sp>
    </p:spTree>
    <p:extLst>
      <p:ext uri="{BB962C8B-B14F-4D97-AF65-F5344CB8AC3E}">
        <p14:creationId xmlns:p14="http://schemas.microsoft.com/office/powerpoint/2010/main" val="3846306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Link entities between dataflows: (https://docs.microsoft.com/en-us/power-bi/service-dataflows-linked-entities)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You can reuse entities that have already been ingested, cleansed and transformed by other dataflows owned by others without the need to maintain that data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linked entities simply point to the entities in other dataflows, and do </a:t>
            </a:r>
            <a:r>
              <a:rPr lang="en-US" sz="1200" b="0" i="1"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copy or duplicate the data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D37DDF-0D2B-4E29-9395-3FED823925EC}" type="slidenum">
              <a:rPr lang="en-US" smtClean="0"/>
              <a:t>25</a:t>
            </a:fld>
            <a:endParaRPr lang="en-US"/>
          </a:p>
        </p:txBody>
      </p:sp>
    </p:spTree>
    <p:extLst>
      <p:ext uri="{BB962C8B-B14F-4D97-AF65-F5344CB8AC3E}">
        <p14:creationId xmlns:p14="http://schemas.microsoft.com/office/powerpoint/2010/main" val="9430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D37DDF-0D2B-4E29-9395-3FED823925EC}" type="slidenum">
              <a:rPr lang="en-US" smtClean="0"/>
              <a:t>26</a:t>
            </a:fld>
            <a:endParaRPr lang="en-US"/>
          </a:p>
        </p:txBody>
      </p:sp>
    </p:spTree>
    <p:extLst>
      <p:ext uri="{BB962C8B-B14F-4D97-AF65-F5344CB8AC3E}">
        <p14:creationId xmlns:p14="http://schemas.microsoft.com/office/powerpoint/2010/main" val="708634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D37DDF-0D2B-4E29-9395-3FED823925EC}" type="slidenum">
              <a:rPr lang="en-US" smtClean="0"/>
              <a:t>27</a:t>
            </a:fld>
            <a:endParaRPr lang="en-US"/>
          </a:p>
        </p:txBody>
      </p:sp>
    </p:spTree>
    <p:extLst>
      <p:ext uri="{BB962C8B-B14F-4D97-AF65-F5344CB8AC3E}">
        <p14:creationId xmlns:p14="http://schemas.microsoft.com/office/powerpoint/2010/main" val="3550791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D37DDF-0D2B-4E29-9395-3FED823925EC}" type="slidenum">
              <a:rPr lang="en-US" smtClean="0"/>
              <a:t>28</a:t>
            </a:fld>
            <a:endParaRPr lang="en-US"/>
          </a:p>
        </p:txBody>
      </p:sp>
    </p:spTree>
    <p:extLst>
      <p:ext uri="{BB962C8B-B14F-4D97-AF65-F5344CB8AC3E}">
        <p14:creationId xmlns:p14="http://schemas.microsoft.com/office/powerpoint/2010/main" val="347771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BI Dataflows is NOT available for Power BI Report Server (On Prem)</a:t>
            </a:r>
          </a:p>
        </p:txBody>
      </p:sp>
      <p:sp>
        <p:nvSpPr>
          <p:cNvPr id="4" name="Slide Number Placeholder 3"/>
          <p:cNvSpPr>
            <a:spLocks noGrp="1"/>
          </p:cNvSpPr>
          <p:nvPr>
            <p:ph type="sldNum" sz="quarter" idx="5"/>
          </p:nvPr>
        </p:nvSpPr>
        <p:spPr/>
        <p:txBody>
          <a:bodyPr/>
          <a:lstStyle/>
          <a:p>
            <a:fld id="{7769098E-3E35-4FB3-AA22-A94A8A3953ED}" type="slidenum">
              <a:rPr lang="en-US" smtClean="0"/>
              <a:t>6</a:t>
            </a:fld>
            <a:endParaRPr lang="en-US"/>
          </a:p>
        </p:txBody>
      </p:sp>
    </p:spTree>
    <p:extLst>
      <p:ext uri="{BB962C8B-B14F-4D97-AF65-F5344CB8AC3E}">
        <p14:creationId xmlns:p14="http://schemas.microsoft.com/office/powerpoint/2010/main" val="2352592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modern BI world, data preparation is considered the most difficult, expensive, and time-consuming task, estimated by experts as taking 60%-80% of the time and cost of a typical analytics project.</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Power BI provides analysts today with industry leading data preparation capabilities using Power Query in Power BI Desktop.</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Power BI Dataflows brings Power Query to the Power BI Service.</a:t>
            </a:r>
            <a:endParaRPr lang="en-US" baseline="0" dirty="0"/>
          </a:p>
        </p:txBody>
      </p:sp>
      <p:sp>
        <p:nvSpPr>
          <p:cNvPr id="4" name="Slide Number Placeholder 3"/>
          <p:cNvSpPr>
            <a:spLocks noGrp="1"/>
          </p:cNvSpPr>
          <p:nvPr>
            <p:ph type="sldNum" sz="quarter" idx="10"/>
          </p:nvPr>
        </p:nvSpPr>
        <p:spPr/>
        <p:txBody>
          <a:bodyPr/>
          <a:lstStyle/>
          <a:p>
            <a:fld id="{3ED37DDF-0D2B-4E29-9395-3FED823925EC}" type="slidenum">
              <a:rPr lang="en-US" smtClean="0"/>
              <a:t>7</a:t>
            </a:fld>
            <a:endParaRPr lang="en-US"/>
          </a:p>
        </p:txBody>
      </p:sp>
    </p:spTree>
    <p:extLst>
      <p:ext uri="{BB962C8B-B14F-4D97-AF65-F5344CB8AC3E}">
        <p14:creationId xmlns:p14="http://schemas.microsoft.com/office/powerpoint/2010/main" val="146783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a:solidFill>
                  <a:schemeClr val="tx1"/>
                </a:solidFill>
                <a:effectLst/>
                <a:latin typeface="+mn-lt"/>
                <a:ea typeface="+mn-ea"/>
                <a:cs typeface="+mn-cs"/>
              </a:rPr>
              <a:t>Common Data Model (CDM)</a:t>
            </a:r>
          </a:p>
          <a:p>
            <a:r>
              <a:rPr lang="en-US" sz="1200" b="0" i="0" kern="1200" baseline="0" dirty="0">
                <a:solidFill>
                  <a:schemeClr val="tx1"/>
                </a:solidFill>
                <a:effectLst/>
                <a:latin typeface="+mn-lt"/>
                <a:ea typeface="+mn-ea"/>
                <a:cs typeface="+mn-cs"/>
              </a:rPr>
              <a:t>A set of standard business entities such as Account, Product, and Location.</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You can map your columns to these pre-defined commonly used concepts and activities.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added benefit of this is to simplify the creation, aggregation, and analysis of your data.</a:t>
            </a:r>
            <a:endParaRPr lang="en-US" baseline="0" dirty="0"/>
          </a:p>
        </p:txBody>
      </p:sp>
      <p:sp>
        <p:nvSpPr>
          <p:cNvPr id="4" name="Slide Number Placeholder 3"/>
          <p:cNvSpPr>
            <a:spLocks noGrp="1"/>
          </p:cNvSpPr>
          <p:nvPr>
            <p:ph type="sldNum" sz="quarter" idx="10"/>
          </p:nvPr>
        </p:nvSpPr>
        <p:spPr/>
        <p:txBody>
          <a:bodyPr/>
          <a:lstStyle/>
          <a:p>
            <a:fld id="{3ED37DDF-0D2B-4E29-9395-3FED823925EC}" type="slidenum">
              <a:rPr lang="en-US" smtClean="0"/>
              <a:t>8</a:t>
            </a:fld>
            <a:endParaRPr lang="en-US"/>
          </a:p>
        </p:txBody>
      </p:sp>
    </p:spTree>
    <p:extLst>
      <p:ext uri="{BB962C8B-B14F-4D97-AF65-F5344CB8AC3E}">
        <p14:creationId xmlns:p14="http://schemas.microsoft.com/office/powerpoint/2010/main" val="1950282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modern BI world, data preparation is considered the most difficult, expensive, and time-consuming task, estimated by experts as taking 60%-80% of the time and cost of a typical analytics project.</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Power BI provides analysts today with industry leading data preparation capabilities using Power Query in Power BI Desktop.</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Power BI Dataflows brings Power Query to the Power BI Service.</a:t>
            </a:r>
            <a:endParaRPr lang="en-US" baseline="0" dirty="0"/>
          </a:p>
        </p:txBody>
      </p:sp>
      <p:sp>
        <p:nvSpPr>
          <p:cNvPr id="4" name="Slide Number Placeholder 3"/>
          <p:cNvSpPr>
            <a:spLocks noGrp="1"/>
          </p:cNvSpPr>
          <p:nvPr>
            <p:ph type="sldNum" sz="quarter" idx="10"/>
          </p:nvPr>
        </p:nvSpPr>
        <p:spPr/>
        <p:txBody>
          <a:bodyPr/>
          <a:lstStyle/>
          <a:p>
            <a:fld id="{3ED37DDF-0D2B-4E29-9395-3FED823925EC}" type="slidenum">
              <a:rPr lang="en-US" smtClean="0"/>
              <a:t>9</a:t>
            </a:fld>
            <a:endParaRPr lang="en-US"/>
          </a:p>
        </p:txBody>
      </p:sp>
    </p:spTree>
    <p:extLst>
      <p:ext uri="{BB962C8B-B14F-4D97-AF65-F5344CB8AC3E}">
        <p14:creationId xmlns:p14="http://schemas.microsoft.com/office/powerpoint/2010/main" val="1183876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modern BI world, data preparation is considered the most difficult, expensive, and time-consuming task, estimated by experts as taking 60%-80% of the time and cost of a typical analytics project.</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Power BI provides analysts today with industry leading data preparation capabilities using Power Query in Power BI Desktop.</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Power BI Dataflows brings Power Query to the Power BI Service.</a:t>
            </a:r>
            <a:endParaRPr lang="en-US" baseline="0" dirty="0"/>
          </a:p>
        </p:txBody>
      </p:sp>
      <p:sp>
        <p:nvSpPr>
          <p:cNvPr id="4" name="Slide Number Placeholder 3"/>
          <p:cNvSpPr>
            <a:spLocks noGrp="1"/>
          </p:cNvSpPr>
          <p:nvPr>
            <p:ph type="sldNum" sz="quarter" idx="10"/>
          </p:nvPr>
        </p:nvSpPr>
        <p:spPr/>
        <p:txBody>
          <a:bodyPr/>
          <a:lstStyle/>
          <a:p>
            <a:fld id="{3ED37DDF-0D2B-4E29-9395-3FED823925EC}" type="slidenum">
              <a:rPr lang="en-US" smtClean="0"/>
              <a:t>10</a:t>
            </a:fld>
            <a:endParaRPr lang="en-US"/>
          </a:p>
        </p:txBody>
      </p:sp>
    </p:spTree>
    <p:extLst>
      <p:ext uri="{BB962C8B-B14F-4D97-AF65-F5344CB8AC3E}">
        <p14:creationId xmlns:p14="http://schemas.microsoft.com/office/powerpoint/2010/main" val="82522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Tens of millions of Excel and Power BI users are familiar with Power Query</a:t>
            </a:r>
          </a:p>
          <a:p>
            <a:pPr marL="228600" indent="-228600">
              <a:buAutoNum type="arabicPeriod"/>
            </a:pPr>
            <a:r>
              <a:rPr lang="en-US" baseline="0" dirty="0"/>
              <a:t>Dataflows is similar to Excel in how it builds a dependency graph and knows how to properly execute the dataflows, in the right order</a:t>
            </a:r>
          </a:p>
          <a:p>
            <a:pPr marL="228600" indent="-228600">
              <a:buAutoNum type="arabicPeriod"/>
            </a:pPr>
            <a:r>
              <a:rPr lang="en-US" baseline="0" dirty="0"/>
              <a:t>Dataflows are designed to work with massive amounts of data, and storing data in Azure Data Lake Storage (Gen 2) can be accessed by other Azure Data Services</a:t>
            </a:r>
          </a:p>
          <a:p>
            <a:pPr marL="228600" indent="-228600">
              <a:buAutoNum type="arabicPeriod"/>
            </a:pPr>
            <a:r>
              <a:rPr lang="en-US" baseline="0" dirty="0"/>
              <a:t>Dataflows supports the Common Data Model (CDM) – which is a standard set of business entities such as Account, Product, Opportunity, Location, etc.</a:t>
            </a:r>
          </a:p>
          <a:p>
            <a:pPr marL="228600" indent="-228600">
              <a:buAutoNum type="arabicPeriod"/>
            </a:pPr>
            <a:r>
              <a:rPr lang="en-US" baseline="0" dirty="0"/>
              <a:t>Dataflows share workspaces along with other Power BI artifacts</a:t>
            </a:r>
          </a:p>
        </p:txBody>
      </p:sp>
      <p:sp>
        <p:nvSpPr>
          <p:cNvPr id="4" name="Slide Number Placeholder 3"/>
          <p:cNvSpPr>
            <a:spLocks noGrp="1"/>
          </p:cNvSpPr>
          <p:nvPr>
            <p:ph type="sldNum" sz="quarter" idx="10"/>
          </p:nvPr>
        </p:nvSpPr>
        <p:spPr/>
        <p:txBody>
          <a:bodyPr/>
          <a:lstStyle/>
          <a:p>
            <a:fld id="{3ED37DDF-0D2B-4E29-9395-3FED823925EC}" type="slidenum">
              <a:rPr lang="en-US" smtClean="0"/>
              <a:t>11</a:t>
            </a:fld>
            <a:endParaRPr lang="en-US"/>
          </a:p>
        </p:txBody>
      </p:sp>
    </p:spTree>
    <p:extLst>
      <p:ext uri="{BB962C8B-B14F-4D97-AF65-F5344CB8AC3E}">
        <p14:creationId xmlns:p14="http://schemas.microsoft.com/office/powerpoint/2010/main" val="814251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D37DDF-0D2B-4E29-9395-3FED823925EC}" type="slidenum">
              <a:rPr lang="en-US" smtClean="0"/>
              <a:t>12</a:t>
            </a:fld>
            <a:endParaRPr lang="en-US"/>
          </a:p>
        </p:txBody>
      </p:sp>
    </p:spTree>
    <p:extLst>
      <p:ext uri="{BB962C8B-B14F-4D97-AF65-F5344CB8AC3E}">
        <p14:creationId xmlns:p14="http://schemas.microsoft.com/office/powerpoint/2010/main" val="773706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F48A-80CE-42B0-A1DB-AF6A86C2FDDC}"/>
              </a:ext>
            </a:extLst>
          </p:cNvPr>
          <p:cNvSpPr>
            <a:spLocks noGrp="1"/>
          </p:cNvSpPr>
          <p:nvPr>
            <p:ph type="ctrTitle" hasCustomPrompt="1"/>
          </p:nvPr>
        </p:nvSpPr>
        <p:spPr>
          <a:xfrm>
            <a:off x="0" y="2243138"/>
            <a:ext cx="7486650" cy="1412118"/>
          </a:xfrm>
          <a:prstGeom prst="rect">
            <a:avLst/>
          </a:prstGeom>
        </p:spPr>
        <p:txBody>
          <a:bodyPr anchor="ctr"/>
          <a:lstStyle>
            <a:lvl1pPr algn="ctr">
              <a:defRPr sz="5400"/>
            </a:lvl1pPr>
          </a:lstStyle>
          <a:p>
            <a:r>
              <a:rPr lang="en-US" dirty="0"/>
              <a:t>Add Title</a:t>
            </a:r>
          </a:p>
        </p:txBody>
      </p:sp>
      <p:sp>
        <p:nvSpPr>
          <p:cNvPr id="3" name="Subtitle 2">
            <a:extLst>
              <a:ext uri="{FF2B5EF4-FFF2-40B4-BE49-F238E27FC236}">
                <a16:creationId xmlns:a16="http://schemas.microsoft.com/office/drawing/2014/main" id="{38F3E5FB-6A64-4A5E-9518-3AF768D574DC}"/>
              </a:ext>
            </a:extLst>
          </p:cNvPr>
          <p:cNvSpPr>
            <a:spLocks noGrp="1"/>
          </p:cNvSpPr>
          <p:nvPr>
            <p:ph type="subTitle" idx="1" hasCustomPrompt="1"/>
          </p:nvPr>
        </p:nvSpPr>
        <p:spPr>
          <a:xfrm>
            <a:off x="5014912" y="6257924"/>
            <a:ext cx="7177087" cy="600075"/>
          </a:xfrm>
          <a:prstGeom prst="rect">
            <a:avLst/>
          </a:prstGeo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Contact Info</a:t>
            </a:r>
          </a:p>
        </p:txBody>
      </p:sp>
    </p:spTree>
    <p:extLst>
      <p:ext uri="{BB962C8B-B14F-4D97-AF65-F5344CB8AC3E}">
        <p14:creationId xmlns:p14="http://schemas.microsoft.com/office/powerpoint/2010/main" val="425538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65D0034A-DCFE-4184-8377-E5817236D7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7" name="Content Placeholder 4">
            <a:extLst>
              <a:ext uri="{FF2B5EF4-FFF2-40B4-BE49-F238E27FC236}">
                <a16:creationId xmlns:a16="http://schemas.microsoft.com/office/drawing/2014/main" id="{1761B6E0-2679-4F80-BAC2-9CE7FE350506}"/>
              </a:ext>
            </a:extLst>
          </p:cNvPr>
          <p:cNvSpPr>
            <a:spLocks noGrp="1"/>
          </p:cNvSpPr>
          <p:nvPr>
            <p:ph sz="half" idx="1"/>
          </p:nvPr>
        </p:nvSpPr>
        <p:spPr>
          <a:xfrm>
            <a:off x="838200" y="1825625"/>
            <a:ext cx="5181600" cy="3922032"/>
          </a:xfrm>
          <a:prstGeom prst="rect">
            <a:avLst/>
          </a:prstGeom>
        </p:spPr>
        <p:txBody>
          <a:bodyPr/>
          <a:lstStyle/>
          <a:p>
            <a:pPr lvl="0"/>
            <a:r>
              <a:rPr lang="en-US"/>
              <a:t>Edit Master text styles</a:t>
            </a:r>
          </a:p>
        </p:txBody>
      </p:sp>
      <p:sp>
        <p:nvSpPr>
          <p:cNvPr id="8" name="Content Placeholder 4">
            <a:extLst>
              <a:ext uri="{FF2B5EF4-FFF2-40B4-BE49-F238E27FC236}">
                <a16:creationId xmlns:a16="http://schemas.microsoft.com/office/drawing/2014/main" id="{0636A862-8156-4152-8522-E50879D1E6F2}"/>
              </a:ext>
            </a:extLst>
          </p:cNvPr>
          <p:cNvSpPr>
            <a:spLocks noGrp="1"/>
          </p:cNvSpPr>
          <p:nvPr>
            <p:ph sz="half" idx="10"/>
          </p:nvPr>
        </p:nvSpPr>
        <p:spPr>
          <a:xfrm>
            <a:off x="6172200" y="1825625"/>
            <a:ext cx="5181600" cy="3922032"/>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144748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969D929A-7C10-42CA-84DC-D47E8534D732}"/>
              </a:ext>
            </a:extLst>
          </p:cNvPr>
          <p:cNvSpPr>
            <a:spLocks noGrp="1"/>
          </p:cNvSpPr>
          <p:nvPr>
            <p:ph sz="half" idx="2" hasCustomPrompt="1"/>
          </p:nvPr>
        </p:nvSpPr>
        <p:spPr>
          <a:xfrm>
            <a:off x="476794" y="2272937"/>
            <a:ext cx="5181600" cy="3187337"/>
          </a:xfrm>
          <a:prstGeom prst="rect">
            <a:avLst/>
          </a:prstGeom>
        </p:spPr>
        <p:txBody>
          <a:bodyPr/>
          <a:lstStyle>
            <a:lvl1pPr>
              <a:defRPr>
                <a:solidFill>
                  <a:schemeClr val="bg1"/>
                </a:solidFill>
              </a:defRPr>
            </a:lvl1pPr>
          </a:lstStyle>
          <a:p>
            <a:r>
              <a:rPr lang="en-US" dirty="0"/>
              <a:t>Add Contact Info</a:t>
            </a:r>
          </a:p>
        </p:txBody>
      </p:sp>
    </p:spTree>
    <p:extLst>
      <p:ext uri="{BB962C8B-B14F-4D97-AF65-F5344CB8AC3E}">
        <p14:creationId xmlns:p14="http://schemas.microsoft.com/office/powerpoint/2010/main" val="47262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F70CC66B-C305-43D0-8E1F-7CC621FF386B}"/>
              </a:ext>
            </a:extLst>
          </p:cNvPr>
          <p:cNvSpPr>
            <a:spLocks noGrp="1"/>
          </p:cNvSpPr>
          <p:nvPr>
            <p:ph idx="1"/>
          </p:nvPr>
        </p:nvSpPr>
        <p:spPr>
          <a:xfrm>
            <a:off x="838200" y="1825625"/>
            <a:ext cx="10515600" cy="3922032"/>
          </a:xfrm>
          <a:prstGeom prst="rect">
            <a:avLst/>
          </a:prstGeom>
        </p:spPr>
        <p:txBody>
          <a:bodyPr/>
          <a:lstStyle/>
          <a:p>
            <a:pPr lvl="0"/>
            <a:r>
              <a:rPr lang="en-US"/>
              <a:t>Edit Master text styles</a:t>
            </a:r>
          </a:p>
        </p:txBody>
      </p:sp>
      <p:sp>
        <p:nvSpPr>
          <p:cNvPr id="5" name="Title 3">
            <a:extLst>
              <a:ext uri="{FF2B5EF4-FFF2-40B4-BE49-F238E27FC236}">
                <a16:creationId xmlns:a16="http://schemas.microsoft.com/office/drawing/2014/main" id="{4117CD63-060A-4267-A499-A04848C6B5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63500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75FA43B-43C3-45B7-8F87-F5683F350D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4">
            <a:extLst>
              <a:ext uri="{FF2B5EF4-FFF2-40B4-BE49-F238E27FC236}">
                <a16:creationId xmlns:a16="http://schemas.microsoft.com/office/drawing/2014/main" id="{593CB919-4768-43B8-BDD6-4AAD9EC4E5CF}"/>
              </a:ext>
            </a:extLst>
          </p:cNvPr>
          <p:cNvSpPr>
            <a:spLocks noGrp="1"/>
          </p:cNvSpPr>
          <p:nvPr>
            <p:ph sz="half" idx="1"/>
          </p:nvPr>
        </p:nvSpPr>
        <p:spPr>
          <a:xfrm>
            <a:off x="838200" y="1825625"/>
            <a:ext cx="5181600" cy="3922032"/>
          </a:xfrm>
          <a:prstGeom prst="rect">
            <a:avLst/>
          </a:prstGeom>
        </p:spPr>
        <p:txBody>
          <a:bodyPr/>
          <a:lstStyle/>
          <a:p>
            <a:pPr lvl="0"/>
            <a:r>
              <a:rPr lang="en-US"/>
              <a:t>Edit Master text styles</a:t>
            </a:r>
          </a:p>
        </p:txBody>
      </p:sp>
      <p:sp>
        <p:nvSpPr>
          <p:cNvPr id="4" name="Content Placeholder 5">
            <a:extLst>
              <a:ext uri="{FF2B5EF4-FFF2-40B4-BE49-F238E27FC236}">
                <a16:creationId xmlns:a16="http://schemas.microsoft.com/office/drawing/2014/main" id="{159111FB-4E76-4F33-A610-DC7BE2C38BCC}"/>
              </a:ext>
            </a:extLst>
          </p:cNvPr>
          <p:cNvSpPr>
            <a:spLocks noGrp="1"/>
          </p:cNvSpPr>
          <p:nvPr>
            <p:ph sz="half" idx="2"/>
          </p:nvPr>
        </p:nvSpPr>
        <p:spPr>
          <a:xfrm>
            <a:off x="6172200" y="1825625"/>
            <a:ext cx="5181600" cy="3922032"/>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218915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52D2C056-D156-4BC7-BE8B-9A229CBA35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Content Placeholder 4">
            <a:extLst>
              <a:ext uri="{FF2B5EF4-FFF2-40B4-BE49-F238E27FC236}">
                <a16:creationId xmlns:a16="http://schemas.microsoft.com/office/drawing/2014/main" id="{D735C4BE-1C97-4DFA-AC15-DF130FA79C70}"/>
              </a:ext>
            </a:extLst>
          </p:cNvPr>
          <p:cNvSpPr>
            <a:spLocks noGrp="1"/>
          </p:cNvSpPr>
          <p:nvPr>
            <p:ph idx="1"/>
          </p:nvPr>
        </p:nvSpPr>
        <p:spPr>
          <a:xfrm>
            <a:off x="838200" y="1825625"/>
            <a:ext cx="10515600" cy="3922032"/>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199254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50F932C9-1236-4D38-9C29-714577CACE8A}"/>
              </a:ext>
            </a:extLst>
          </p:cNvPr>
          <p:cNvSpPr>
            <a:spLocks noGrp="1"/>
          </p:cNvSpPr>
          <p:nvPr>
            <p:ph sz="half" idx="1" hasCustomPrompt="1"/>
          </p:nvPr>
        </p:nvSpPr>
        <p:spPr>
          <a:xfrm>
            <a:off x="1410788" y="3866605"/>
            <a:ext cx="4609011" cy="1776549"/>
          </a:xfrm>
          <a:prstGeom prst="rect">
            <a:avLst/>
          </a:prstGeom>
        </p:spPr>
        <p:txBody>
          <a:bodyPr/>
          <a:lstStyle>
            <a:lvl1pPr>
              <a:defRPr/>
            </a:lvl1pPr>
          </a:lstStyle>
          <a:p>
            <a:r>
              <a:rPr lang="en-US" dirty="0"/>
              <a:t>Add Text</a:t>
            </a:r>
          </a:p>
        </p:txBody>
      </p:sp>
      <p:sp>
        <p:nvSpPr>
          <p:cNvPr id="8" name="Content Placeholder 4">
            <a:extLst>
              <a:ext uri="{FF2B5EF4-FFF2-40B4-BE49-F238E27FC236}">
                <a16:creationId xmlns:a16="http://schemas.microsoft.com/office/drawing/2014/main" id="{F086D21F-5279-4FBD-8A49-090CC04C301E}"/>
              </a:ext>
            </a:extLst>
          </p:cNvPr>
          <p:cNvSpPr>
            <a:spLocks noGrp="1"/>
          </p:cNvSpPr>
          <p:nvPr>
            <p:ph sz="half" idx="10" hasCustomPrompt="1"/>
          </p:nvPr>
        </p:nvSpPr>
        <p:spPr>
          <a:xfrm>
            <a:off x="6172201" y="3866605"/>
            <a:ext cx="4609011" cy="1776549"/>
          </a:xfrm>
          <a:prstGeom prst="rect">
            <a:avLst/>
          </a:prstGeom>
        </p:spPr>
        <p:txBody>
          <a:bodyPr/>
          <a:lstStyle>
            <a:lvl1pPr>
              <a:defRPr/>
            </a:lvl1pPr>
          </a:lstStyle>
          <a:p>
            <a:r>
              <a:rPr lang="en-US" dirty="0"/>
              <a:t>Add Text</a:t>
            </a:r>
          </a:p>
        </p:txBody>
      </p:sp>
    </p:spTree>
    <p:extLst>
      <p:ext uri="{BB962C8B-B14F-4D97-AF65-F5344CB8AC3E}">
        <p14:creationId xmlns:p14="http://schemas.microsoft.com/office/powerpoint/2010/main" val="398133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3BA85CEA-B1AF-4B76-A42C-5191CD8CE7C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8" name="Text Placeholder 5">
            <a:extLst>
              <a:ext uri="{FF2B5EF4-FFF2-40B4-BE49-F238E27FC236}">
                <a16:creationId xmlns:a16="http://schemas.microsoft.com/office/drawing/2014/main" id="{3AAD1514-A419-4148-863C-CAED8DA1FF4D}"/>
              </a:ext>
            </a:extLst>
          </p:cNvPr>
          <p:cNvSpPr>
            <a:spLocks noGrp="1"/>
          </p:cNvSpPr>
          <p:nvPr>
            <p:ph type="body" idx="1"/>
          </p:nvPr>
        </p:nvSpPr>
        <p:spPr>
          <a:xfrm>
            <a:off x="839788" y="1681163"/>
            <a:ext cx="5157787" cy="823912"/>
          </a:xfrm>
          <a:prstGeom prst="rect">
            <a:avLst/>
          </a:prstGeom>
        </p:spPr>
        <p:txBody>
          <a:bodyPr/>
          <a:lstStyle/>
          <a:p>
            <a:pPr lvl="0"/>
            <a:r>
              <a:rPr lang="en-US"/>
              <a:t>Edit Master text styles</a:t>
            </a:r>
          </a:p>
        </p:txBody>
      </p:sp>
      <p:sp>
        <p:nvSpPr>
          <p:cNvPr id="9" name="Text Placeholder 7">
            <a:extLst>
              <a:ext uri="{FF2B5EF4-FFF2-40B4-BE49-F238E27FC236}">
                <a16:creationId xmlns:a16="http://schemas.microsoft.com/office/drawing/2014/main" id="{143B38E0-A35A-41F7-8A75-EF8DC12C4DC9}"/>
              </a:ext>
            </a:extLst>
          </p:cNvPr>
          <p:cNvSpPr>
            <a:spLocks noGrp="1"/>
          </p:cNvSpPr>
          <p:nvPr>
            <p:ph type="body" sz="quarter" idx="3"/>
          </p:nvPr>
        </p:nvSpPr>
        <p:spPr>
          <a:xfrm>
            <a:off x="6172200" y="1681163"/>
            <a:ext cx="5183188" cy="823912"/>
          </a:xfrm>
          <a:prstGeom prst="rect">
            <a:avLst/>
          </a:prstGeom>
        </p:spPr>
        <p:txBody>
          <a:bodyPr/>
          <a:lstStyle/>
          <a:p>
            <a:pPr lvl="0"/>
            <a:r>
              <a:rPr lang="en-US"/>
              <a:t>Edit Master text styles</a:t>
            </a:r>
          </a:p>
        </p:txBody>
      </p:sp>
      <p:sp>
        <p:nvSpPr>
          <p:cNvPr id="10" name="Content Placeholder 6">
            <a:extLst>
              <a:ext uri="{FF2B5EF4-FFF2-40B4-BE49-F238E27FC236}">
                <a16:creationId xmlns:a16="http://schemas.microsoft.com/office/drawing/2014/main" id="{03FFC11D-1F36-4A28-9C13-D5F8B1B7B464}"/>
              </a:ext>
            </a:extLst>
          </p:cNvPr>
          <p:cNvSpPr>
            <a:spLocks noGrp="1"/>
          </p:cNvSpPr>
          <p:nvPr>
            <p:ph sz="half" idx="2"/>
          </p:nvPr>
        </p:nvSpPr>
        <p:spPr>
          <a:xfrm>
            <a:off x="839788" y="2505075"/>
            <a:ext cx="5157787" cy="3229519"/>
          </a:xfrm>
          <a:prstGeom prst="rect">
            <a:avLst/>
          </a:prstGeom>
        </p:spPr>
        <p:txBody>
          <a:bodyPr/>
          <a:lstStyle/>
          <a:p>
            <a:pPr lvl="0"/>
            <a:r>
              <a:rPr lang="en-US"/>
              <a:t>Edit Master text styles</a:t>
            </a:r>
          </a:p>
        </p:txBody>
      </p:sp>
      <p:sp>
        <p:nvSpPr>
          <p:cNvPr id="11" name="Content Placeholder 8">
            <a:extLst>
              <a:ext uri="{FF2B5EF4-FFF2-40B4-BE49-F238E27FC236}">
                <a16:creationId xmlns:a16="http://schemas.microsoft.com/office/drawing/2014/main" id="{AE10DE24-1814-48D5-973D-208B1400B4D3}"/>
              </a:ext>
            </a:extLst>
          </p:cNvPr>
          <p:cNvSpPr>
            <a:spLocks noGrp="1"/>
          </p:cNvSpPr>
          <p:nvPr>
            <p:ph sz="quarter" idx="4"/>
          </p:nvPr>
        </p:nvSpPr>
        <p:spPr>
          <a:xfrm>
            <a:off x="6172200" y="2505075"/>
            <a:ext cx="5183188" cy="3229519"/>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362128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04ED836A-35D8-450A-882D-6D3E1E0DD81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10" name="Text Placeholder 5">
            <a:extLst>
              <a:ext uri="{FF2B5EF4-FFF2-40B4-BE49-F238E27FC236}">
                <a16:creationId xmlns:a16="http://schemas.microsoft.com/office/drawing/2014/main" id="{EB008A22-B3F2-4E72-A3AC-4398788D70F5}"/>
              </a:ext>
            </a:extLst>
          </p:cNvPr>
          <p:cNvSpPr>
            <a:spLocks noGrp="1"/>
          </p:cNvSpPr>
          <p:nvPr>
            <p:ph type="body" idx="1"/>
          </p:nvPr>
        </p:nvSpPr>
        <p:spPr>
          <a:xfrm>
            <a:off x="839788" y="1681163"/>
            <a:ext cx="5157787" cy="823912"/>
          </a:xfrm>
          <a:prstGeom prst="rect">
            <a:avLst/>
          </a:prstGeom>
        </p:spPr>
        <p:txBody>
          <a:bodyPr/>
          <a:lstStyle/>
          <a:p>
            <a:pPr lvl="0"/>
            <a:r>
              <a:rPr lang="en-US"/>
              <a:t>Edit Master text styles</a:t>
            </a:r>
          </a:p>
        </p:txBody>
      </p:sp>
      <p:sp>
        <p:nvSpPr>
          <p:cNvPr id="11" name="Content Placeholder 6">
            <a:extLst>
              <a:ext uri="{FF2B5EF4-FFF2-40B4-BE49-F238E27FC236}">
                <a16:creationId xmlns:a16="http://schemas.microsoft.com/office/drawing/2014/main" id="{B24CF0DB-C50E-4F3A-955D-77129696096B}"/>
              </a:ext>
            </a:extLst>
          </p:cNvPr>
          <p:cNvSpPr>
            <a:spLocks noGrp="1"/>
          </p:cNvSpPr>
          <p:nvPr>
            <p:ph sz="half" idx="2"/>
          </p:nvPr>
        </p:nvSpPr>
        <p:spPr>
          <a:xfrm>
            <a:off x="839788" y="2505075"/>
            <a:ext cx="5157787" cy="3229519"/>
          </a:xfrm>
          <a:prstGeom prst="rect">
            <a:avLst/>
          </a:prstGeom>
        </p:spPr>
        <p:txBody>
          <a:bodyPr/>
          <a:lstStyle/>
          <a:p>
            <a:pPr lvl="0"/>
            <a:r>
              <a:rPr lang="en-US"/>
              <a:t>Edit Master text styles</a:t>
            </a:r>
          </a:p>
        </p:txBody>
      </p:sp>
      <p:sp>
        <p:nvSpPr>
          <p:cNvPr id="12" name="Text Placeholder 7">
            <a:extLst>
              <a:ext uri="{FF2B5EF4-FFF2-40B4-BE49-F238E27FC236}">
                <a16:creationId xmlns:a16="http://schemas.microsoft.com/office/drawing/2014/main" id="{68021920-2FDD-4F95-AB7B-07E28BA6F48F}"/>
              </a:ext>
            </a:extLst>
          </p:cNvPr>
          <p:cNvSpPr>
            <a:spLocks noGrp="1"/>
          </p:cNvSpPr>
          <p:nvPr>
            <p:ph type="body" sz="quarter" idx="3"/>
          </p:nvPr>
        </p:nvSpPr>
        <p:spPr>
          <a:xfrm>
            <a:off x="6172200" y="1681163"/>
            <a:ext cx="5183188" cy="823912"/>
          </a:xfrm>
          <a:prstGeom prst="rect">
            <a:avLst/>
          </a:prstGeom>
        </p:spPr>
        <p:txBody>
          <a:bodyPr/>
          <a:lstStyle/>
          <a:p>
            <a:pPr lvl="0"/>
            <a:r>
              <a:rPr lang="en-US"/>
              <a:t>Edit Master text styles</a:t>
            </a:r>
          </a:p>
        </p:txBody>
      </p:sp>
      <p:sp>
        <p:nvSpPr>
          <p:cNvPr id="13" name="Content Placeholder 6">
            <a:extLst>
              <a:ext uri="{FF2B5EF4-FFF2-40B4-BE49-F238E27FC236}">
                <a16:creationId xmlns:a16="http://schemas.microsoft.com/office/drawing/2014/main" id="{74BDFBD2-089D-4233-9C1D-7CDE12C4D561}"/>
              </a:ext>
            </a:extLst>
          </p:cNvPr>
          <p:cNvSpPr>
            <a:spLocks noGrp="1"/>
          </p:cNvSpPr>
          <p:nvPr>
            <p:ph sz="half" idx="10"/>
          </p:nvPr>
        </p:nvSpPr>
        <p:spPr>
          <a:xfrm>
            <a:off x="6184900" y="2505074"/>
            <a:ext cx="5157787" cy="3229519"/>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220284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13CBDB9A-B2E2-4F75-A7AA-9D7BA4C532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9" name="Content Placeholder 4">
            <a:extLst>
              <a:ext uri="{FF2B5EF4-FFF2-40B4-BE49-F238E27FC236}">
                <a16:creationId xmlns:a16="http://schemas.microsoft.com/office/drawing/2014/main" id="{2F813416-B86A-4C77-B92D-819FF816CE79}"/>
              </a:ext>
            </a:extLst>
          </p:cNvPr>
          <p:cNvSpPr>
            <a:spLocks noGrp="1"/>
          </p:cNvSpPr>
          <p:nvPr>
            <p:ph idx="1"/>
          </p:nvPr>
        </p:nvSpPr>
        <p:spPr>
          <a:xfrm>
            <a:off x="838200" y="1825625"/>
            <a:ext cx="10515600" cy="3922032"/>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276485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9A5E9E46-B299-4492-AC93-391254F82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11" name="Content Placeholder 4">
            <a:extLst>
              <a:ext uri="{FF2B5EF4-FFF2-40B4-BE49-F238E27FC236}">
                <a16:creationId xmlns:a16="http://schemas.microsoft.com/office/drawing/2014/main" id="{4AE0BC92-FAE0-484F-ABA7-3154BBF6B73C}"/>
              </a:ext>
            </a:extLst>
          </p:cNvPr>
          <p:cNvSpPr>
            <a:spLocks noGrp="1"/>
          </p:cNvSpPr>
          <p:nvPr>
            <p:ph sz="half" idx="1"/>
          </p:nvPr>
        </p:nvSpPr>
        <p:spPr>
          <a:xfrm>
            <a:off x="838200" y="1825625"/>
            <a:ext cx="5181600" cy="3922032"/>
          </a:xfrm>
          <a:prstGeom prst="rect">
            <a:avLst/>
          </a:prstGeom>
        </p:spPr>
        <p:txBody>
          <a:bodyPr/>
          <a:lstStyle/>
          <a:p>
            <a:pPr lvl="0"/>
            <a:r>
              <a:rPr lang="en-US"/>
              <a:t>Edit Master text styles</a:t>
            </a:r>
          </a:p>
        </p:txBody>
      </p:sp>
      <p:sp>
        <p:nvSpPr>
          <p:cNvPr id="12" name="Content Placeholder 4">
            <a:extLst>
              <a:ext uri="{FF2B5EF4-FFF2-40B4-BE49-F238E27FC236}">
                <a16:creationId xmlns:a16="http://schemas.microsoft.com/office/drawing/2014/main" id="{87605855-E7E7-43E4-99D8-69DCB364BC2D}"/>
              </a:ext>
            </a:extLst>
          </p:cNvPr>
          <p:cNvSpPr>
            <a:spLocks noGrp="1"/>
          </p:cNvSpPr>
          <p:nvPr>
            <p:ph sz="half" idx="10"/>
          </p:nvPr>
        </p:nvSpPr>
        <p:spPr>
          <a:xfrm>
            <a:off x="6172200" y="1825625"/>
            <a:ext cx="5181600" cy="3922032"/>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417335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676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0.svg"/></Relationships>
</file>

<file path=ppt/slides/_rels/slide27.xml.rels><?xml version="1.0" encoding="UTF-8" standalone="yes"?>
<Relationships xmlns="http://schemas.openxmlformats.org/package/2006/relationships"><Relationship Id="rId3" Type="http://schemas.openxmlformats.org/officeDocument/2006/relationships/hyperlink" Target="https://docs.microsoft.com/en-us/power-bi/service-dataflows-connect-azure-data-lake-storage-gen2"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jabbott@pragmaticworks.com"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docs.microsoft.com/en-us/azure/sql-database/sql-database-features" TargetMode="External"/><Relationship Id="rId7" Type="http://schemas.openxmlformats.org/officeDocument/2006/relationships/hyperlink" Target="https://docs.microsoft.com/en-us/power-bi/service-dataflows-connect-azure-data-lake-storage-gen2" TargetMode="External"/><Relationship Id="rId2" Type="http://schemas.openxmlformats.org/officeDocument/2006/relationships/hyperlink" Target="https://docs.microsoft.com/en-us/power-bi/whitepapers" TargetMode="External"/><Relationship Id="rId1" Type="http://schemas.openxmlformats.org/officeDocument/2006/relationships/slideLayout" Target="../slideLayouts/slideLayout2.xml"/><Relationship Id="rId6" Type="http://schemas.openxmlformats.org/officeDocument/2006/relationships/hyperlink" Target="https://docs.microsoft.com/en-us/power-bi/service-dataflows-linked-entities" TargetMode="External"/><Relationship Id="rId5" Type="http://schemas.openxmlformats.org/officeDocument/2006/relationships/hyperlink" Target="https://docs.microsoft.com/en-us/power-bi/service-dataflows-create-use" TargetMode="External"/><Relationship Id="rId4" Type="http://schemas.openxmlformats.org/officeDocument/2006/relationships/hyperlink" Target="https://docs.microsoft.com/en-us/power-bi/service-dataflows-overvie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C014A-AC57-4947-88DF-EDEFD301A924}"/>
              </a:ext>
            </a:extLst>
          </p:cNvPr>
          <p:cNvSpPr>
            <a:spLocks noGrp="1"/>
          </p:cNvSpPr>
          <p:nvPr>
            <p:ph type="ctrTitle"/>
          </p:nvPr>
        </p:nvSpPr>
        <p:spPr>
          <a:xfrm>
            <a:off x="897147" y="2156873"/>
            <a:ext cx="6630996" cy="1448968"/>
          </a:xfrm>
        </p:spPr>
        <p:txBody>
          <a:bodyPr/>
          <a:lstStyle/>
          <a:p>
            <a:pPr algn="l"/>
            <a:r>
              <a:rPr lang="en-US" sz="4800" dirty="0">
                <a:solidFill>
                  <a:schemeClr val="bg1"/>
                </a:solidFill>
              </a:rPr>
              <a:t>Power BI – </a:t>
            </a:r>
            <a:br>
              <a:rPr lang="en-US" sz="4800" dirty="0">
                <a:solidFill>
                  <a:schemeClr val="bg1"/>
                </a:solidFill>
              </a:rPr>
            </a:br>
            <a:r>
              <a:rPr lang="en-US" sz="4800" dirty="0">
                <a:solidFill>
                  <a:schemeClr val="bg1"/>
                </a:solidFill>
              </a:rPr>
              <a:t>Introduction to Dataflows</a:t>
            </a:r>
          </a:p>
        </p:txBody>
      </p:sp>
      <p:sp>
        <p:nvSpPr>
          <p:cNvPr id="3" name="Subtitle 2">
            <a:extLst>
              <a:ext uri="{FF2B5EF4-FFF2-40B4-BE49-F238E27FC236}">
                <a16:creationId xmlns:a16="http://schemas.microsoft.com/office/drawing/2014/main" id="{1A990C54-B6EF-4E46-B48C-D85E1003D940}"/>
              </a:ext>
            </a:extLst>
          </p:cNvPr>
          <p:cNvSpPr>
            <a:spLocks noGrp="1"/>
          </p:cNvSpPr>
          <p:nvPr>
            <p:ph type="subTitle" idx="1"/>
          </p:nvPr>
        </p:nvSpPr>
        <p:spPr/>
        <p:txBody>
          <a:bodyPr/>
          <a:lstStyle/>
          <a:p>
            <a:pPr algn="r"/>
            <a:r>
              <a:rPr lang="en-US" dirty="0"/>
              <a:t>Joe Abbott, Consultant</a:t>
            </a:r>
          </a:p>
        </p:txBody>
      </p:sp>
      <p:sp>
        <p:nvSpPr>
          <p:cNvPr id="4" name="Content Placeholder 9">
            <a:extLst>
              <a:ext uri="{FF2B5EF4-FFF2-40B4-BE49-F238E27FC236}">
                <a16:creationId xmlns:a16="http://schemas.microsoft.com/office/drawing/2014/main" id="{42739212-63E1-4B15-96FE-18C1799DECC5}"/>
              </a:ext>
            </a:extLst>
          </p:cNvPr>
          <p:cNvSpPr txBox="1">
            <a:spLocks/>
          </p:cNvSpPr>
          <p:nvPr/>
        </p:nvSpPr>
        <p:spPr>
          <a:xfrm>
            <a:off x="324129" y="5553798"/>
            <a:ext cx="3527109" cy="996933"/>
          </a:xfrm>
          <a:prstGeom prst="rect">
            <a:avLst/>
          </a:prstGeom>
          <a:ln w="19050">
            <a:solidFill>
              <a:srgbClr val="C00000"/>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C00000"/>
                </a:solidFill>
              </a:rPr>
              <a:t>Public Preview Feature</a:t>
            </a:r>
          </a:p>
          <a:p>
            <a:pPr algn="l"/>
            <a:r>
              <a:rPr lang="en-US" sz="2800" dirty="0">
                <a:solidFill>
                  <a:srgbClr val="C00000"/>
                </a:solidFill>
              </a:rPr>
              <a:t>Date: January 15, 2019</a:t>
            </a:r>
          </a:p>
        </p:txBody>
      </p:sp>
    </p:spTree>
    <p:extLst>
      <p:ext uri="{BB962C8B-B14F-4D97-AF65-F5344CB8AC3E}">
        <p14:creationId xmlns:p14="http://schemas.microsoft.com/office/powerpoint/2010/main" val="1174390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838200" y="365125"/>
            <a:ext cx="10515600" cy="775417"/>
          </a:xfrm>
        </p:spPr>
        <p:txBody>
          <a:bodyPr/>
          <a:lstStyle/>
          <a:p>
            <a:r>
              <a:rPr lang="en-US" sz="5400" b="1" dirty="0">
                <a:solidFill>
                  <a:srgbClr val="0070C0"/>
                </a:solidFill>
              </a:rPr>
              <a:t>Why would I use a Power BI Dataflow?</a:t>
            </a:r>
          </a:p>
        </p:txBody>
      </p:sp>
      <p:sp>
        <p:nvSpPr>
          <p:cNvPr id="8" name="Content Placeholder 2">
            <a:extLst>
              <a:ext uri="{FF2B5EF4-FFF2-40B4-BE49-F238E27FC236}">
                <a16:creationId xmlns:a16="http://schemas.microsoft.com/office/drawing/2014/main" id="{FC1B8D77-3691-4C58-BE20-3CF2FB94836B}"/>
              </a:ext>
            </a:extLst>
          </p:cNvPr>
          <p:cNvSpPr>
            <a:spLocks noGrp="1"/>
          </p:cNvSpPr>
          <p:nvPr>
            <p:ph idx="1"/>
          </p:nvPr>
        </p:nvSpPr>
        <p:spPr>
          <a:xfrm>
            <a:off x="204814" y="2451040"/>
            <a:ext cx="1278767" cy="738820"/>
          </a:xfrm>
        </p:spPr>
        <p:txBody>
          <a:bodyPr/>
          <a:lstStyle/>
          <a:p>
            <a:pPr marL="0" indent="0" algn="ctr">
              <a:buNone/>
            </a:pPr>
            <a:r>
              <a:rPr lang="en-US" sz="2400" dirty="0"/>
              <a:t>Power BI Desktop</a:t>
            </a:r>
          </a:p>
        </p:txBody>
      </p:sp>
      <p:sp>
        <p:nvSpPr>
          <p:cNvPr id="13" name="Content Placeholder 2">
            <a:extLst>
              <a:ext uri="{FF2B5EF4-FFF2-40B4-BE49-F238E27FC236}">
                <a16:creationId xmlns:a16="http://schemas.microsoft.com/office/drawing/2014/main" id="{75D3B532-79DB-4BDB-83F8-963B50B2D53D}"/>
              </a:ext>
            </a:extLst>
          </p:cNvPr>
          <p:cNvSpPr txBox="1">
            <a:spLocks/>
          </p:cNvSpPr>
          <p:nvPr/>
        </p:nvSpPr>
        <p:spPr>
          <a:xfrm>
            <a:off x="204814" y="4346000"/>
            <a:ext cx="1278767" cy="777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Power BI Service</a:t>
            </a:r>
          </a:p>
        </p:txBody>
      </p:sp>
      <p:cxnSp>
        <p:nvCxnSpPr>
          <p:cNvPr id="15" name="Straight Connector 14">
            <a:extLst>
              <a:ext uri="{FF2B5EF4-FFF2-40B4-BE49-F238E27FC236}">
                <a16:creationId xmlns:a16="http://schemas.microsoft.com/office/drawing/2014/main" id="{7A787E21-B5F5-4FA8-BEA6-9EE6E75883CD}"/>
              </a:ext>
            </a:extLst>
          </p:cNvPr>
          <p:cNvCxnSpPr>
            <a:cxnSpLocks/>
          </p:cNvCxnSpPr>
          <p:nvPr/>
        </p:nvCxnSpPr>
        <p:spPr>
          <a:xfrm>
            <a:off x="193638" y="3668140"/>
            <a:ext cx="1172272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A close up of a logo&#10;&#10;Description automatically generated">
            <a:extLst>
              <a:ext uri="{FF2B5EF4-FFF2-40B4-BE49-F238E27FC236}">
                <a16:creationId xmlns:a16="http://schemas.microsoft.com/office/drawing/2014/main" id="{5F495FDA-7BE3-4A3B-9C1E-3BA086771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672" y="2449975"/>
            <a:ext cx="919977" cy="917776"/>
          </a:xfrm>
          <a:prstGeom prst="rect">
            <a:avLst/>
          </a:prstGeom>
        </p:spPr>
      </p:pic>
      <p:pic>
        <p:nvPicPr>
          <p:cNvPr id="24" name="Graphic 23" descr="Database">
            <a:extLst>
              <a:ext uri="{FF2B5EF4-FFF2-40B4-BE49-F238E27FC236}">
                <a16:creationId xmlns:a16="http://schemas.microsoft.com/office/drawing/2014/main" id="{4D590D77-3E4E-4F9A-A307-E78AD12D5A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6921" y="2353888"/>
            <a:ext cx="1019949" cy="1019949"/>
          </a:xfrm>
          <a:prstGeom prst="rect">
            <a:avLst/>
          </a:prstGeom>
        </p:spPr>
      </p:pic>
      <p:pic>
        <p:nvPicPr>
          <p:cNvPr id="27" name="Picture 26">
            <a:extLst>
              <a:ext uri="{FF2B5EF4-FFF2-40B4-BE49-F238E27FC236}">
                <a16:creationId xmlns:a16="http://schemas.microsoft.com/office/drawing/2014/main" id="{1E5EFA54-D475-44F8-AE65-6912F858762D}"/>
              </a:ext>
            </a:extLst>
          </p:cNvPr>
          <p:cNvPicPr>
            <a:picLocks noChangeAspect="1"/>
          </p:cNvPicPr>
          <p:nvPr/>
        </p:nvPicPr>
        <p:blipFill>
          <a:blip r:embed="rId6"/>
          <a:stretch>
            <a:fillRect/>
          </a:stretch>
        </p:blipFill>
        <p:spPr>
          <a:xfrm>
            <a:off x="4882607" y="3785385"/>
            <a:ext cx="5289905" cy="1953197"/>
          </a:xfrm>
          <a:prstGeom prst="rect">
            <a:avLst/>
          </a:prstGeom>
        </p:spPr>
      </p:pic>
      <p:sp>
        <p:nvSpPr>
          <p:cNvPr id="28" name="Cloud 27">
            <a:extLst>
              <a:ext uri="{FF2B5EF4-FFF2-40B4-BE49-F238E27FC236}">
                <a16:creationId xmlns:a16="http://schemas.microsoft.com/office/drawing/2014/main" id="{892D2914-CAD6-4D98-A2D1-B1A1733F2082}"/>
              </a:ext>
            </a:extLst>
          </p:cNvPr>
          <p:cNvSpPr/>
          <p:nvPr/>
        </p:nvSpPr>
        <p:spPr>
          <a:xfrm>
            <a:off x="1747733" y="3985136"/>
            <a:ext cx="2500322" cy="1514315"/>
          </a:xfrm>
          <a:prstGeom prst="cloud">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tx1"/>
                </a:solidFill>
              </a:rPr>
              <a:t>Power BI Service</a:t>
            </a:r>
          </a:p>
        </p:txBody>
      </p:sp>
      <p:sp>
        <p:nvSpPr>
          <p:cNvPr id="32" name="Arrow: Right 31">
            <a:extLst>
              <a:ext uri="{FF2B5EF4-FFF2-40B4-BE49-F238E27FC236}">
                <a16:creationId xmlns:a16="http://schemas.microsoft.com/office/drawing/2014/main" id="{1E8627F7-A3F6-44D9-8E68-ADCA93B1C266}"/>
              </a:ext>
            </a:extLst>
          </p:cNvPr>
          <p:cNvSpPr/>
          <p:nvPr/>
        </p:nvSpPr>
        <p:spPr>
          <a:xfrm>
            <a:off x="5104626" y="2728664"/>
            <a:ext cx="542295" cy="398531"/>
          </a:xfrm>
          <a:prstGeom prst="rightArrow">
            <a:avLst>
              <a:gd name="adj1" fmla="val 29371"/>
              <a:gd name="adj2" fmla="val 56876"/>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3" name="Plus Sign 32">
            <a:extLst>
              <a:ext uri="{FF2B5EF4-FFF2-40B4-BE49-F238E27FC236}">
                <a16:creationId xmlns:a16="http://schemas.microsoft.com/office/drawing/2014/main" id="{1B47556A-D241-4BA6-A955-CEF60847BA59}"/>
              </a:ext>
            </a:extLst>
          </p:cNvPr>
          <p:cNvSpPr/>
          <p:nvPr/>
        </p:nvSpPr>
        <p:spPr>
          <a:xfrm>
            <a:off x="3179695" y="2687897"/>
            <a:ext cx="448090" cy="480067"/>
          </a:xfrm>
          <a:prstGeom prst="mathPl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5" name="Content Placeholder 2">
            <a:extLst>
              <a:ext uri="{FF2B5EF4-FFF2-40B4-BE49-F238E27FC236}">
                <a16:creationId xmlns:a16="http://schemas.microsoft.com/office/drawing/2014/main" id="{B03C798B-F665-4943-9E37-C71AE44B073D}"/>
              </a:ext>
            </a:extLst>
          </p:cNvPr>
          <p:cNvSpPr txBox="1">
            <a:spLocks/>
          </p:cNvSpPr>
          <p:nvPr/>
        </p:nvSpPr>
        <p:spPr>
          <a:xfrm>
            <a:off x="5787097" y="3289221"/>
            <a:ext cx="739595" cy="2620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t>Dataset</a:t>
            </a:r>
          </a:p>
        </p:txBody>
      </p:sp>
      <p:sp>
        <p:nvSpPr>
          <p:cNvPr id="36" name="Plus Sign 35">
            <a:extLst>
              <a:ext uri="{FF2B5EF4-FFF2-40B4-BE49-F238E27FC236}">
                <a16:creationId xmlns:a16="http://schemas.microsoft.com/office/drawing/2014/main" id="{B2B1ACEA-3079-457F-B682-2DEA11A7D58E}"/>
              </a:ext>
            </a:extLst>
          </p:cNvPr>
          <p:cNvSpPr/>
          <p:nvPr/>
        </p:nvSpPr>
        <p:spPr>
          <a:xfrm>
            <a:off x="4346700" y="4502259"/>
            <a:ext cx="448090" cy="480067"/>
          </a:xfrm>
          <a:prstGeom prst="mathPl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AAEB31DD-365C-4DD3-8584-BFED0FD720D9}"/>
              </a:ext>
            </a:extLst>
          </p:cNvPr>
          <p:cNvPicPr>
            <a:picLocks noChangeAspect="1"/>
          </p:cNvPicPr>
          <p:nvPr/>
        </p:nvPicPr>
        <p:blipFill>
          <a:blip r:embed="rId7"/>
          <a:stretch>
            <a:fillRect/>
          </a:stretch>
        </p:blipFill>
        <p:spPr>
          <a:xfrm>
            <a:off x="3906217" y="2367121"/>
            <a:ext cx="919977" cy="1149972"/>
          </a:xfrm>
          <a:prstGeom prst="rect">
            <a:avLst/>
          </a:prstGeom>
        </p:spPr>
      </p:pic>
      <p:sp>
        <p:nvSpPr>
          <p:cNvPr id="38" name="Content Placeholder 2">
            <a:extLst>
              <a:ext uri="{FF2B5EF4-FFF2-40B4-BE49-F238E27FC236}">
                <a16:creationId xmlns:a16="http://schemas.microsoft.com/office/drawing/2014/main" id="{85CACC6D-F3A2-489C-A7F0-3EDEA669BB48}"/>
              </a:ext>
            </a:extLst>
          </p:cNvPr>
          <p:cNvSpPr txBox="1">
            <a:spLocks/>
          </p:cNvSpPr>
          <p:nvPr/>
        </p:nvSpPr>
        <p:spPr>
          <a:xfrm>
            <a:off x="1483581" y="1371467"/>
            <a:ext cx="9224838" cy="5161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 power of M (Power Query) comes to the Power BI Service!</a:t>
            </a:r>
          </a:p>
        </p:txBody>
      </p:sp>
      <p:cxnSp>
        <p:nvCxnSpPr>
          <p:cNvPr id="39" name="Straight Connector 38">
            <a:extLst>
              <a:ext uri="{FF2B5EF4-FFF2-40B4-BE49-F238E27FC236}">
                <a16:creationId xmlns:a16="http://schemas.microsoft.com/office/drawing/2014/main" id="{DF2B7A83-FA4F-46C1-9BDA-DAA2F8F52D18}"/>
              </a:ext>
            </a:extLst>
          </p:cNvPr>
          <p:cNvCxnSpPr>
            <a:cxnSpLocks/>
          </p:cNvCxnSpPr>
          <p:nvPr/>
        </p:nvCxnSpPr>
        <p:spPr>
          <a:xfrm>
            <a:off x="193638" y="2053498"/>
            <a:ext cx="1172272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Arrow: Right 39">
            <a:extLst>
              <a:ext uri="{FF2B5EF4-FFF2-40B4-BE49-F238E27FC236}">
                <a16:creationId xmlns:a16="http://schemas.microsoft.com/office/drawing/2014/main" id="{DAF88E13-A298-4634-815A-9869C986D768}"/>
              </a:ext>
            </a:extLst>
          </p:cNvPr>
          <p:cNvSpPr/>
          <p:nvPr/>
        </p:nvSpPr>
        <p:spPr>
          <a:xfrm>
            <a:off x="10290948" y="4583795"/>
            <a:ext cx="542295" cy="398531"/>
          </a:xfrm>
          <a:prstGeom prst="rightArrow">
            <a:avLst>
              <a:gd name="adj1" fmla="val 29371"/>
              <a:gd name="adj2" fmla="val 56876"/>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41" name="Graphic 40" descr="Database">
            <a:extLst>
              <a:ext uri="{FF2B5EF4-FFF2-40B4-BE49-F238E27FC236}">
                <a16:creationId xmlns:a16="http://schemas.microsoft.com/office/drawing/2014/main" id="{F59C9E65-ED5B-41CF-8357-3BD08A7842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3243" y="4188429"/>
            <a:ext cx="1019949" cy="1019949"/>
          </a:xfrm>
          <a:prstGeom prst="rect">
            <a:avLst/>
          </a:prstGeom>
        </p:spPr>
      </p:pic>
      <p:sp>
        <p:nvSpPr>
          <p:cNvPr id="42" name="Content Placeholder 2">
            <a:extLst>
              <a:ext uri="{FF2B5EF4-FFF2-40B4-BE49-F238E27FC236}">
                <a16:creationId xmlns:a16="http://schemas.microsoft.com/office/drawing/2014/main" id="{0D0966BF-40F1-47F3-9DA2-2D66791E67B4}"/>
              </a:ext>
            </a:extLst>
          </p:cNvPr>
          <p:cNvSpPr txBox="1">
            <a:spLocks/>
          </p:cNvSpPr>
          <p:nvPr/>
        </p:nvSpPr>
        <p:spPr>
          <a:xfrm>
            <a:off x="10973419" y="5123762"/>
            <a:ext cx="739595" cy="2620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t>Dataset</a:t>
            </a:r>
          </a:p>
        </p:txBody>
      </p:sp>
    </p:spTree>
    <p:extLst>
      <p:ext uri="{BB962C8B-B14F-4D97-AF65-F5344CB8AC3E}">
        <p14:creationId xmlns:p14="http://schemas.microsoft.com/office/powerpoint/2010/main" val="257822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838200" y="365125"/>
            <a:ext cx="10515600" cy="775417"/>
          </a:xfrm>
        </p:spPr>
        <p:txBody>
          <a:bodyPr/>
          <a:lstStyle/>
          <a:p>
            <a:r>
              <a:rPr lang="en-US" sz="5400" b="1" dirty="0">
                <a:solidFill>
                  <a:srgbClr val="0070C0"/>
                </a:solidFill>
              </a:rPr>
              <a:t>Why would I use a Power BI Dataflow?</a:t>
            </a:r>
          </a:p>
        </p:txBody>
      </p:sp>
      <p:sp>
        <p:nvSpPr>
          <p:cNvPr id="22" name="Content Placeholder 2">
            <a:extLst>
              <a:ext uri="{FF2B5EF4-FFF2-40B4-BE49-F238E27FC236}">
                <a16:creationId xmlns:a16="http://schemas.microsoft.com/office/drawing/2014/main" id="{635F39C2-1700-47A7-9BF4-A02C85AA0721}"/>
              </a:ext>
            </a:extLst>
          </p:cNvPr>
          <p:cNvSpPr>
            <a:spLocks noGrp="1"/>
          </p:cNvSpPr>
          <p:nvPr>
            <p:ph idx="1"/>
          </p:nvPr>
        </p:nvSpPr>
        <p:spPr>
          <a:xfrm>
            <a:off x="782998" y="1175272"/>
            <a:ext cx="9532174" cy="4507454"/>
          </a:xfrm>
        </p:spPr>
        <p:txBody>
          <a:bodyPr/>
          <a:lstStyle/>
          <a:p>
            <a:pPr marL="0" indent="0">
              <a:buNone/>
            </a:pPr>
            <a:r>
              <a:rPr lang="en-US" dirty="0"/>
              <a:t>Five (5) Reasons to use Power BI Dataflows (or at least try them)</a:t>
            </a:r>
          </a:p>
          <a:p>
            <a:pPr indent="-457200">
              <a:spcBef>
                <a:spcPts val="600"/>
              </a:spcBef>
              <a:buFont typeface="+mj-lt"/>
              <a:buAutoNum type="arabicPeriod"/>
            </a:pPr>
            <a:r>
              <a:rPr lang="en-US" dirty="0"/>
              <a:t>Intuitive and familiar authoring</a:t>
            </a:r>
          </a:p>
          <a:p>
            <a:pPr marL="914400" lvl="1" indent="-457200">
              <a:buFont typeface="Wingdings" panose="05000000000000000000" pitchFamily="2" charset="2"/>
              <a:buChar char="Ø"/>
            </a:pPr>
            <a:r>
              <a:rPr lang="en-US" dirty="0"/>
              <a:t>Power Query (Excel and Power BI users)</a:t>
            </a:r>
          </a:p>
          <a:p>
            <a:pPr marL="514350" indent="-514350">
              <a:buFont typeface="+mj-lt"/>
              <a:buAutoNum type="arabicPeriod"/>
            </a:pPr>
            <a:r>
              <a:rPr lang="en-US" dirty="0"/>
              <a:t>Auto Orchestration</a:t>
            </a:r>
          </a:p>
          <a:p>
            <a:pPr marL="914400" lvl="1" indent="-457200">
              <a:buFont typeface="Wingdings" panose="05000000000000000000" pitchFamily="2" charset="2"/>
              <a:buChar char="Ø"/>
            </a:pPr>
            <a:r>
              <a:rPr lang="en-US" dirty="0"/>
              <a:t>Automatically handles full orchestration of transformations</a:t>
            </a:r>
          </a:p>
          <a:p>
            <a:pPr marL="514350" indent="-514350">
              <a:buFont typeface="+mj-lt"/>
              <a:buAutoNum type="arabicPeriod"/>
            </a:pPr>
            <a:r>
              <a:rPr lang="en-US" dirty="0"/>
              <a:t>Big Data ready</a:t>
            </a:r>
          </a:p>
          <a:p>
            <a:pPr marL="514350" indent="-514350">
              <a:buFont typeface="+mj-lt"/>
              <a:buAutoNum type="arabicPeriod"/>
            </a:pPr>
            <a:r>
              <a:rPr lang="en-US" dirty="0"/>
              <a:t>Common Data Model</a:t>
            </a:r>
          </a:p>
          <a:p>
            <a:pPr marL="514350" indent="-514350">
              <a:buFont typeface="+mj-lt"/>
              <a:buAutoNum type="arabicPeriod"/>
            </a:pPr>
            <a:r>
              <a:rPr lang="en-US" dirty="0"/>
              <a:t>Native integration</a:t>
            </a:r>
          </a:p>
          <a:p>
            <a:pPr marL="914400" lvl="1" indent="-457200">
              <a:buFont typeface="Wingdings" panose="05000000000000000000" pitchFamily="2" charset="2"/>
              <a:buChar char="Ø"/>
            </a:pPr>
            <a:r>
              <a:rPr lang="en-US" dirty="0"/>
              <a:t>Sits side-by-side with Datasets, Reports and Dashboards</a:t>
            </a:r>
          </a:p>
          <a:p>
            <a:pPr marL="914400" lvl="1" indent="-457200">
              <a:buFont typeface="Wingdings" panose="05000000000000000000" pitchFamily="2" charset="2"/>
              <a:buChar char="Ø"/>
            </a:pPr>
            <a:r>
              <a:rPr lang="en-US" dirty="0"/>
              <a:t>Added benefits Power BI Service Datasets cannot offer</a:t>
            </a:r>
          </a:p>
        </p:txBody>
      </p:sp>
      <p:pic>
        <p:nvPicPr>
          <p:cNvPr id="23" name="Graphic 22" descr="Clock">
            <a:extLst>
              <a:ext uri="{FF2B5EF4-FFF2-40B4-BE49-F238E27FC236}">
                <a16:creationId xmlns:a16="http://schemas.microsoft.com/office/drawing/2014/main" id="{937DED45-A9CC-4DC3-83B1-0E129987AA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3635" y="2433917"/>
            <a:ext cx="1990165" cy="1990165"/>
          </a:xfrm>
          <a:prstGeom prst="rect">
            <a:avLst/>
          </a:prstGeom>
        </p:spPr>
      </p:pic>
    </p:spTree>
    <p:extLst>
      <p:ext uri="{BB962C8B-B14F-4D97-AF65-F5344CB8AC3E}">
        <p14:creationId xmlns:p14="http://schemas.microsoft.com/office/powerpoint/2010/main" val="222489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1000"/>
                                        <p:tgtEl>
                                          <p:spTgt spid="22">
                                            <p:txEl>
                                              <p:pRg st="1" end="1"/>
                                            </p:txEl>
                                          </p:spTgt>
                                        </p:tgtEl>
                                      </p:cBhvr>
                                    </p:animEffect>
                                    <p:anim calcmode="lin" valueType="num">
                                      <p:cBhvr>
                                        <p:cTn id="8"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1000"/>
                                        <p:tgtEl>
                                          <p:spTgt spid="22">
                                            <p:txEl>
                                              <p:pRg st="2" end="2"/>
                                            </p:txEl>
                                          </p:spTgt>
                                        </p:tgtEl>
                                      </p:cBhvr>
                                    </p:animEffect>
                                    <p:anim calcmode="lin" valueType="num">
                                      <p:cBhvr>
                                        <p:cTn id="13"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Effect transition="in" filter="fade">
                                      <p:cBhvr>
                                        <p:cTn id="19" dur="1000"/>
                                        <p:tgtEl>
                                          <p:spTgt spid="22">
                                            <p:txEl>
                                              <p:pRg st="3" end="3"/>
                                            </p:txEl>
                                          </p:spTgt>
                                        </p:tgtEl>
                                      </p:cBhvr>
                                    </p:animEffect>
                                    <p:anim calcmode="lin" valueType="num">
                                      <p:cBhvr>
                                        <p:cTn id="20"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000"/>
                                  </p:stCondLst>
                                  <p:childTnLst>
                                    <p:set>
                                      <p:cBhvr>
                                        <p:cTn id="23" dur="1" fill="hold">
                                          <p:stCondLst>
                                            <p:cond delay="0"/>
                                          </p:stCondLst>
                                        </p:cTn>
                                        <p:tgtEl>
                                          <p:spTgt spid="22">
                                            <p:txEl>
                                              <p:pRg st="4" end="4"/>
                                            </p:txEl>
                                          </p:spTgt>
                                        </p:tgtEl>
                                        <p:attrNameLst>
                                          <p:attrName>style.visibility</p:attrName>
                                        </p:attrNameLst>
                                      </p:cBhvr>
                                      <p:to>
                                        <p:strVal val="visible"/>
                                      </p:to>
                                    </p:set>
                                    <p:animEffect transition="in" filter="fade">
                                      <p:cBhvr>
                                        <p:cTn id="24" dur="1000"/>
                                        <p:tgtEl>
                                          <p:spTgt spid="22">
                                            <p:txEl>
                                              <p:pRg st="4" end="4"/>
                                            </p:txEl>
                                          </p:spTgt>
                                        </p:tgtEl>
                                      </p:cBhvr>
                                    </p:animEffect>
                                    <p:anim calcmode="lin" valueType="num">
                                      <p:cBhvr>
                                        <p:cTn id="25"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xEl>
                                              <p:pRg st="5" end="5"/>
                                            </p:txEl>
                                          </p:spTgt>
                                        </p:tgtEl>
                                        <p:attrNameLst>
                                          <p:attrName>style.visibility</p:attrName>
                                        </p:attrNameLst>
                                      </p:cBhvr>
                                      <p:to>
                                        <p:strVal val="visible"/>
                                      </p:to>
                                    </p:set>
                                    <p:animEffect transition="in" filter="fade">
                                      <p:cBhvr>
                                        <p:cTn id="31" dur="1000"/>
                                        <p:tgtEl>
                                          <p:spTgt spid="22">
                                            <p:txEl>
                                              <p:pRg st="5" end="5"/>
                                            </p:txEl>
                                          </p:spTgt>
                                        </p:tgtEl>
                                      </p:cBhvr>
                                    </p:animEffect>
                                    <p:anim calcmode="lin" valueType="num">
                                      <p:cBhvr>
                                        <p:cTn id="32"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2">
                                            <p:txEl>
                                              <p:pRg st="6" end="6"/>
                                            </p:txEl>
                                          </p:spTgt>
                                        </p:tgtEl>
                                        <p:attrNameLst>
                                          <p:attrName>style.visibility</p:attrName>
                                        </p:attrNameLst>
                                      </p:cBhvr>
                                      <p:to>
                                        <p:strVal val="visible"/>
                                      </p:to>
                                    </p:set>
                                    <p:animEffect transition="in" filter="fade">
                                      <p:cBhvr>
                                        <p:cTn id="38" dur="1000"/>
                                        <p:tgtEl>
                                          <p:spTgt spid="22">
                                            <p:txEl>
                                              <p:pRg st="6" end="6"/>
                                            </p:txEl>
                                          </p:spTgt>
                                        </p:tgtEl>
                                      </p:cBhvr>
                                    </p:animEffect>
                                    <p:anim calcmode="lin" valueType="num">
                                      <p:cBhvr>
                                        <p:cTn id="39"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2">
                                            <p:txEl>
                                              <p:pRg st="7" end="7"/>
                                            </p:txEl>
                                          </p:spTgt>
                                        </p:tgtEl>
                                        <p:attrNameLst>
                                          <p:attrName>style.visibility</p:attrName>
                                        </p:attrNameLst>
                                      </p:cBhvr>
                                      <p:to>
                                        <p:strVal val="visible"/>
                                      </p:to>
                                    </p:set>
                                    <p:animEffect transition="in" filter="fade">
                                      <p:cBhvr>
                                        <p:cTn id="45" dur="1000"/>
                                        <p:tgtEl>
                                          <p:spTgt spid="22">
                                            <p:txEl>
                                              <p:pRg st="7" end="7"/>
                                            </p:txEl>
                                          </p:spTgt>
                                        </p:tgtEl>
                                      </p:cBhvr>
                                    </p:animEffect>
                                    <p:anim calcmode="lin" valueType="num">
                                      <p:cBhvr>
                                        <p:cTn id="4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22">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22">
                                            <p:txEl>
                                              <p:pRg st="8" end="8"/>
                                            </p:txEl>
                                          </p:spTgt>
                                        </p:tgtEl>
                                        <p:attrNameLst>
                                          <p:attrName>style.visibility</p:attrName>
                                        </p:attrNameLst>
                                      </p:cBhvr>
                                      <p:to>
                                        <p:strVal val="visible"/>
                                      </p:to>
                                    </p:set>
                                    <p:animEffect transition="in" filter="fade">
                                      <p:cBhvr>
                                        <p:cTn id="50" dur="1000"/>
                                        <p:tgtEl>
                                          <p:spTgt spid="22">
                                            <p:txEl>
                                              <p:pRg st="8" end="8"/>
                                            </p:txEl>
                                          </p:spTgt>
                                        </p:tgtEl>
                                      </p:cBhvr>
                                    </p:animEffect>
                                    <p:anim calcmode="lin" valueType="num">
                                      <p:cBhvr>
                                        <p:cTn id="51" dur="10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22">
                                            <p:txEl>
                                              <p:pRg st="8" end="8"/>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2000"/>
                                  </p:stCondLst>
                                  <p:childTnLst>
                                    <p:set>
                                      <p:cBhvr>
                                        <p:cTn id="54" dur="1" fill="hold">
                                          <p:stCondLst>
                                            <p:cond delay="0"/>
                                          </p:stCondLst>
                                        </p:cTn>
                                        <p:tgtEl>
                                          <p:spTgt spid="22">
                                            <p:txEl>
                                              <p:pRg st="9" end="9"/>
                                            </p:txEl>
                                          </p:spTgt>
                                        </p:tgtEl>
                                        <p:attrNameLst>
                                          <p:attrName>style.visibility</p:attrName>
                                        </p:attrNameLst>
                                      </p:cBhvr>
                                      <p:to>
                                        <p:strVal val="visible"/>
                                      </p:to>
                                    </p:set>
                                    <p:animEffect transition="in" filter="fade">
                                      <p:cBhvr>
                                        <p:cTn id="55" dur="1000"/>
                                        <p:tgtEl>
                                          <p:spTgt spid="22">
                                            <p:txEl>
                                              <p:pRg st="9" end="9"/>
                                            </p:txEl>
                                          </p:spTgt>
                                        </p:tgtEl>
                                      </p:cBhvr>
                                    </p:animEffect>
                                    <p:anim calcmode="lin" valueType="num">
                                      <p:cBhvr>
                                        <p:cTn id="56" dur="1000" fill="hold"/>
                                        <p:tgtEl>
                                          <p:spTgt spid="22">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2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838200" y="1920793"/>
            <a:ext cx="10515600" cy="2044920"/>
          </a:xfrm>
        </p:spPr>
        <p:txBody>
          <a:bodyPr/>
          <a:lstStyle/>
          <a:p>
            <a:r>
              <a:rPr lang="en-US" sz="6000" b="1" dirty="0"/>
              <a:t>Power BI Dataflows</a:t>
            </a:r>
            <a:br>
              <a:rPr lang="en-US" sz="5400" b="1" dirty="0"/>
            </a:br>
            <a:r>
              <a:rPr lang="en-US" sz="4000" dirty="0">
                <a:solidFill>
                  <a:srgbClr val="0070C0"/>
                </a:solidFill>
              </a:rPr>
              <a:t>How do I create one?</a:t>
            </a:r>
            <a:br>
              <a:rPr lang="en-US" sz="4000" dirty="0">
                <a:solidFill>
                  <a:srgbClr val="0070C0"/>
                </a:solidFill>
              </a:rPr>
            </a:br>
            <a:r>
              <a:rPr lang="en-US" sz="4000" dirty="0">
                <a:solidFill>
                  <a:srgbClr val="0070C0"/>
                </a:solidFill>
              </a:rPr>
              <a:t>How do I use it?</a:t>
            </a:r>
            <a:endParaRPr lang="en-US" sz="5400" dirty="0">
              <a:solidFill>
                <a:srgbClr val="0070C0"/>
              </a:solidFill>
            </a:endParaRPr>
          </a:p>
        </p:txBody>
      </p:sp>
    </p:spTree>
    <p:extLst>
      <p:ext uri="{BB962C8B-B14F-4D97-AF65-F5344CB8AC3E}">
        <p14:creationId xmlns:p14="http://schemas.microsoft.com/office/powerpoint/2010/main" val="85449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838200" y="365126"/>
            <a:ext cx="10515600" cy="915034"/>
          </a:xfrm>
        </p:spPr>
        <p:txBody>
          <a:bodyPr/>
          <a:lstStyle/>
          <a:p>
            <a:r>
              <a:rPr lang="en-US" sz="5400" b="1" dirty="0">
                <a:solidFill>
                  <a:srgbClr val="0070C0"/>
                </a:solidFill>
              </a:rPr>
              <a:t>How do I create a Power BI Dataflow?</a:t>
            </a:r>
          </a:p>
        </p:txBody>
      </p:sp>
      <p:sp>
        <p:nvSpPr>
          <p:cNvPr id="8" name="Content Placeholder 2">
            <a:extLst>
              <a:ext uri="{FF2B5EF4-FFF2-40B4-BE49-F238E27FC236}">
                <a16:creationId xmlns:a16="http://schemas.microsoft.com/office/drawing/2014/main" id="{FC1B8D77-3691-4C58-BE20-3CF2FB94836B}"/>
              </a:ext>
            </a:extLst>
          </p:cNvPr>
          <p:cNvSpPr>
            <a:spLocks noGrp="1"/>
          </p:cNvSpPr>
          <p:nvPr>
            <p:ph idx="1"/>
          </p:nvPr>
        </p:nvSpPr>
        <p:spPr>
          <a:xfrm>
            <a:off x="838200" y="1280159"/>
            <a:ext cx="10100310" cy="4484537"/>
          </a:xfrm>
        </p:spPr>
        <p:txBody>
          <a:bodyPr/>
          <a:lstStyle/>
          <a:p>
            <a:pPr marL="0" indent="0">
              <a:buNone/>
            </a:pPr>
            <a:r>
              <a:rPr lang="en-US" b="1" u="sng" dirty="0">
                <a:solidFill>
                  <a:schemeClr val="accent1">
                    <a:lumMod val="75000"/>
                  </a:schemeClr>
                </a:solidFill>
              </a:rPr>
              <a:t>Step 1</a:t>
            </a:r>
          </a:p>
          <a:p>
            <a:pPr marL="0" indent="0">
              <a:buNone/>
            </a:pPr>
            <a:r>
              <a:rPr lang="en-US" dirty="0"/>
              <a:t>Confirm Tenant Settings are Enabled (</a:t>
            </a:r>
            <a:r>
              <a:rPr lang="en-US" dirty="0">
                <a:hlinkClick r:id="rId3"/>
              </a:rPr>
              <a:t>https://app.powerbi.com</a:t>
            </a:r>
            <a:r>
              <a:rPr lang="en-US" dirty="0"/>
              <a:t>)</a:t>
            </a:r>
          </a:p>
          <a:p>
            <a:pPr lvl="1">
              <a:buFont typeface="Wingdings" panose="05000000000000000000" pitchFamily="2" charset="2"/>
              <a:buChar char="Ø"/>
            </a:pPr>
            <a:r>
              <a:rPr lang="en-US" dirty="0"/>
              <a:t> Requires Admin access (Power BI Administrator role)</a:t>
            </a:r>
          </a:p>
          <a:p>
            <a:pPr marL="0" indent="0">
              <a:buNone/>
            </a:pPr>
            <a:r>
              <a:rPr lang="en-US" b="1" u="sng" dirty="0">
                <a:solidFill>
                  <a:schemeClr val="accent1">
                    <a:lumMod val="75000"/>
                  </a:schemeClr>
                </a:solidFill>
              </a:rPr>
              <a:t>Step 2</a:t>
            </a:r>
          </a:p>
          <a:p>
            <a:pPr marL="0" indent="0">
              <a:buNone/>
            </a:pPr>
            <a:r>
              <a:rPr lang="en-US" dirty="0"/>
              <a:t>Navigate to desired App Workspace</a:t>
            </a:r>
          </a:p>
          <a:p>
            <a:pPr lvl="1">
              <a:buFont typeface="Wingdings" panose="05000000000000000000" pitchFamily="2" charset="2"/>
              <a:buChar char="Ø"/>
            </a:pPr>
            <a:r>
              <a:rPr lang="en-US" dirty="0"/>
              <a:t> Create &gt; Dataflow &gt; Add new entities</a:t>
            </a:r>
          </a:p>
          <a:p>
            <a:pPr lvl="1">
              <a:buFont typeface="Wingdings" panose="05000000000000000000" pitchFamily="2" charset="2"/>
              <a:buChar char="Ø"/>
            </a:pPr>
            <a:r>
              <a:rPr lang="en-US" dirty="0"/>
              <a:t> Dataflows are NOT available in “My Workspace”</a:t>
            </a:r>
            <a:endParaRPr lang="en-US" b="1" u="sng" dirty="0">
              <a:solidFill>
                <a:schemeClr val="accent1">
                  <a:lumMod val="75000"/>
                </a:schemeClr>
              </a:solidFill>
            </a:endParaRPr>
          </a:p>
          <a:p>
            <a:pPr marL="0" indent="0">
              <a:buNone/>
            </a:pPr>
            <a:r>
              <a:rPr lang="en-US" b="1" u="sng" dirty="0">
                <a:solidFill>
                  <a:schemeClr val="accent1">
                    <a:lumMod val="75000"/>
                  </a:schemeClr>
                </a:solidFill>
              </a:rPr>
              <a:t>Step 3</a:t>
            </a:r>
          </a:p>
          <a:p>
            <a:pPr marL="0" indent="0">
              <a:buNone/>
            </a:pPr>
            <a:r>
              <a:rPr lang="en-US" dirty="0"/>
              <a:t>Choose data source &gt; Enter Credentials &gt; Select data/tables/etc.</a:t>
            </a:r>
          </a:p>
        </p:txBody>
      </p:sp>
      <p:pic>
        <p:nvPicPr>
          <p:cNvPr id="15" name="Graphic 14" descr="Game controller">
            <a:extLst>
              <a:ext uri="{FF2B5EF4-FFF2-40B4-BE49-F238E27FC236}">
                <a16:creationId xmlns:a16="http://schemas.microsoft.com/office/drawing/2014/main" id="{5EB56631-1FB7-4A7E-A141-8AE95344FE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5364" y="2324100"/>
            <a:ext cx="2209800" cy="2209800"/>
          </a:xfrm>
          <a:prstGeom prst="rect">
            <a:avLst/>
          </a:prstGeom>
        </p:spPr>
      </p:pic>
    </p:spTree>
    <p:extLst>
      <p:ext uri="{BB962C8B-B14F-4D97-AF65-F5344CB8AC3E}">
        <p14:creationId xmlns:p14="http://schemas.microsoft.com/office/powerpoint/2010/main" val="243196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5100469" y="2675331"/>
            <a:ext cx="1991061" cy="753669"/>
          </a:xfrm>
        </p:spPr>
        <p:txBody>
          <a:bodyPr/>
          <a:lstStyle/>
          <a:p>
            <a:r>
              <a:rPr lang="en-US" sz="5400" b="1" dirty="0"/>
              <a:t>Demo</a:t>
            </a:r>
          </a:p>
        </p:txBody>
      </p:sp>
      <p:sp>
        <p:nvSpPr>
          <p:cNvPr id="5" name="Title 8">
            <a:extLst>
              <a:ext uri="{FF2B5EF4-FFF2-40B4-BE49-F238E27FC236}">
                <a16:creationId xmlns:a16="http://schemas.microsoft.com/office/drawing/2014/main" id="{CD4AB769-C74F-457F-81C7-1651D67CBA83}"/>
              </a:ext>
            </a:extLst>
          </p:cNvPr>
          <p:cNvSpPr txBox="1">
            <a:spLocks/>
          </p:cNvSpPr>
          <p:nvPr/>
        </p:nvSpPr>
        <p:spPr>
          <a:xfrm>
            <a:off x="2158252" y="3847837"/>
            <a:ext cx="7875495" cy="669664"/>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solidFill>
                  <a:srgbClr val="0070C0"/>
                </a:solidFill>
              </a:rPr>
              <a:t>How do I create a Power BI Dataflow?</a:t>
            </a:r>
            <a:endParaRPr lang="en-US" sz="5400" dirty="0">
              <a:solidFill>
                <a:srgbClr val="0070C0"/>
              </a:solidFill>
            </a:endParaRPr>
          </a:p>
        </p:txBody>
      </p:sp>
    </p:spTree>
    <p:extLst>
      <p:ext uri="{BB962C8B-B14F-4D97-AF65-F5344CB8AC3E}">
        <p14:creationId xmlns:p14="http://schemas.microsoft.com/office/powerpoint/2010/main" val="205615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C1B8D77-3691-4C58-BE20-3CF2FB94836B}"/>
              </a:ext>
            </a:extLst>
          </p:cNvPr>
          <p:cNvSpPr>
            <a:spLocks noGrp="1"/>
          </p:cNvSpPr>
          <p:nvPr>
            <p:ph idx="1"/>
          </p:nvPr>
        </p:nvSpPr>
        <p:spPr>
          <a:xfrm>
            <a:off x="407747" y="451820"/>
            <a:ext cx="11376504" cy="494853"/>
          </a:xfrm>
        </p:spPr>
        <p:txBody>
          <a:bodyPr/>
          <a:lstStyle/>
          <a:p>
            <a:pPr marL="0" indent="0">
              <a:buNone/>
            </a:pPr>
            <a:r>
              <a:rPr lang="en-US" b="1" u="sng" dirty="0">
                <a:solidFill>
                  <a:schemeClr val="accent1">
                    <a:lumMod val="75000"/>
                  </a:schemeClr>
                </a:solidFill>
              </a:rPr>
              <a:t>Step 1</a:t>
            </a:r>
            <a:r>
              <a:rPr lang="en-US" b="1" dirty="0">
                <a:solidFill>
                  <a:schemeClr val="accent1">
                    <a:lumMod val="75000"/>
                  </a:schemeClr>
                </a:solidFill>
              </a:rPr>
              <a:t> </a:t>
            </a:r>
            <a:r>
              <a:rPr lang="en-US" dirty="0"/>
              <a:t>- Confirm Tenant Settings are Enabled (</a:t>
            </a:r>
            <a:r>
              <a:rPr lang="en-US" dirty="0">
                <a:hlinkClick r:id="rId3"/>
              </a:rPr>
              <a:t>https://app.powerbi.com</a:t>
            </a:r>
            <a:r>
              <a:rPr lang="en-US" dirty="0"/>
              <a:t>)</a:t>
            </a:r>
          </a:p>
        </p:txBody>
      </p:sp>
      <p:pic>
        <p:nvPicPr>
          <p:cNvPr id="2" name="Picture 1">
            <a:extLst>
              <a:ext uri="{FF2B5EF4-FFF2-40B4-BE49-F238E27FC236}">
                <a16:creationId xmlns:a16="http://schemas.microsoft.com/office/drawing/2014/main" id="{BDB98375-90E6-436C-B5E3-A01968735112}"/>
              </a:ext>
            </a:extLst>
          </p:cNvPr>
          <p:cNvPicPr>
            <a:picLocks noChangeAspect="1"/>
          </p:cNvPicPr>
          <p:nvPr/>
        </p:nvPicPr>
        <p:blipFill>
          <a:blip r:embed="rId4"/>
          <a:stretch>
            <a:fillRect/>
          </a:stretch>
        </p:blipFill>
        <p:spPr>
          <a:xfrm>
            <a:off x="407747" y="946673"/>
            <a:ext cx="11376505" cy="5637007"/>
          </a:xfrm>
          <a:prstGeom prst="rect">
            <a:avLst/>
          </a:prstGeom>
        </p:spPr>
      </p:pic>
    </p:spTree>
    <p:extLst>
      <p:ext uri="{BB962C8B-B14F-4D97-AF65-F5344CB8AC3E}">
        <p14:creationId xmlns:p14="http://schemas.microsoft.com/office/powerpoint/2010/main" val="1925207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C1B8D77-3691-4C58-BE20-3CF2FB94836B}"/>
              </a:ext>
            </a:extLst>
          </p:cNvPr>
          <p:cNvSpPr>
            <a:spLocks noGrp="1"/>
          </p:cNvSpPr>
          <p:nvPr>
            <p:ph idx="1"/>
          </p:nvPr>
        </p:nvSpPr>
        <p:spPr>
          <a:xfrm>
            <a:off x="407747" y="451820"/>
            <a:ext cx="11376504" cy="494853"/>
          </a:xfrm>
        </p:spPr>
        <p:txBody>
          <a:bodyPr/>
          <a:lstStyle/>
          <a:p>
            <a:pPr marL="0" indent="0">
              <a:buNone/>
            </a:pPr>
            <a:r>
              <a:rPr lang="en-US" b="1" u="sng" dirty="0">
                <a:solidFill>
                  <a:schemeClr val="accent1">
                    <a:lumMod val="75000"/>
                  </a:schemeClr>
                </a:solidFill>
              </a:rPr>
              <a:t>Step 2</a:t>
            </a:r>
            <a:r>
              <a:rPr lang="en-US" b="1" dirty="0">
                <a:solidFill>
                  <a:schemeClr val="accent1">
                    <a:lumMod val="75000"/>
                  </a:schemeClr>
                </a:solidFill>
              </a:rPr>
              <a:t> </a:t>
            </a:r>
            <a:r>
              <a:rPr lang="en-US" dirty="0"/>
              <a:t>– “My Workspace” – No Dataflows option</a:t>
            </a:r>
          </a:p>
        </p:txBody>
      </p:sp>
      <p:pic>
        <p:nvPicPr>
          <p:cNvPr id="3" name="Picture 2">
            <a:extLst>
              <a:ext uri="{FF2B5EF4-FFF2-40B4-BE49-F238E27FC236}">
                <a16:creationId xmlns:a16="http://schemas.microsoft.com/office/drawing/2014/main" id="{9826244F-F549-4665-8E5E-03EFFD481CFF}"/>
              </a:ext>
            </a:extLst>
          </p:cNvPr>
          <p:cNvPicPr>
            <a:picLocks noChangeAspect="1"/>
          </p:cNvPicPr>
          <p:nvPr/>
        </p:nvPicPr>
        <p:blipFill>
          <a:blip r:embed="rId3"/>
          <a:stretch>
            <a:fillRect/>
          </a:stretch>
        </p:blipFill>
        <p:spPr>
          <a:xfrm>
            <a:off x="960696" y="946673"/>
            <a:ext cx="10270605" cy="5626249"/>
          </a:xfrm>
          <a:prstGeom prst="rect">
            <a:avLst/>
          </a:prstGeom>
        </p:spPr>
      </p:pic>
    </p:spTree>
    <p:extLst>
      <p:ext uri="{BB962C8B-B14F-4D97-AF65-F5344CB8AC3E}">
        <p14:creationId xmlns:p14="http://schemas.microsoft.com/office/powerpoint/2010/main" val="2162388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C1B8D77-3691-4C58-BE20-3CF2FB94836B}"/>
              </a:ext>
            </a:extLst>
          </p:cNvPr>
          <p:cNvSpPr>
            <a:spLocks noGrp="1"/>
          </p:cNvSpPr>
          <p:nvPr>
            <p:ph idx="1"/>
          </p:nvPr>
        </p:nvSpPr>
        <p:spPr>
          <a:xfrm>
            <a:off x="407747" y="451820"/>
            <a:ext cx="11376504" cy="494853"/>
          </a:xfrm>
        </p:spPr>
        <p:txBody>
          <a:bodyPr/>
          <a:lstStyle/>
          <a:p>
            <a:pPr marL="0" indent="0">
              <a:buNone/>
            </a:pPr>
            <a:r>
              <a:rPr lang="en-US" b="1" u="sng" dirty="0">
                <a:solidFill>
                  <a:schemeClr val="accent1">
                    <a:lumMod val="75000"/>
                  </a:schemeClr>
                </a:solidFill>
              </a:rPr>
              <a:t>Step 2</a:t>
            </a:r>
            <a:r>
              <a:rPr lang="en-US" b="1" dirty="0">
                <a:solidFill>
                  <a:schemeClr val="accent1">
                    <a:lumMod val="75000"/>
                  </a:schemeClr>
                </a:solidFill>
              </a:rPr>
              <a:t> </a:t>
            </a:r>
            <a:r>
              <a:rPr lang="en-US" dirty="0"/>
              <a:t>– App Workspace &gt; Create &gt; Dataflow &gt; Add new entities</a:t>
            </a:r>
          </a:p>
        </p:txBody>
      </p:sp>
      <p:pic>
        <p:nvPicPr>
          <p:cNvPr id="2" name="Picture 1">
            <a:extLst>
              <a:ext uri="{FF2B5EF4-FFF2-40B4-BE49-F238E27FC236}">
                <a16:creationId xmlns:a16="http://schemas.microsoft.com/office/drawing/2014/main" id="{16787E31-80E4-4427-9D25-E9B61090B274}"/>
              </a:ext>
            </a:extLst>
          </p:cNvPr>
          <p:cNvPicPr>
            <a:picLocks noChangeAspect="1"/>
          </p:cNvPicPr>
          <p:nvPr/>
        </p:nvPicPr>
        <p:blipFill>
          <a:blip r:embed="rId3"/>
          <a:stretch>
            <a:fillRect/>
          </a:stretch>
        </p:blipFill>
        <p:spPr>
          <a:xfrm>
            <a:off x="265355" y="1520200"/>
            <a:ext cx="11661289" cy="3466213"/>
          </a:xfrm>
          <a:prstGeom prst="rect">
            <a:avLst/>
          </a:prstGeom>
        </p:spPr>
      </p:pic>
    </p:spTree>
    <p:extLst>
      <p:ext uri="{BB962C8B-B14F-4D97-AF65-F5344CB8AC3E}">
        <p14:creationId xmlns:p14="http://schemas.microsoft.com/office/powerpoint/2010/main" val="1187679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C1B8D77-3691-4C58-BE20-3CF2FB94836B}"/>
              </a:ext>
            </a:extLst>
          </p:cNvPr>
          <p:cNvSpPr>
            <a:spLocks noGrp="1"/>
          </p:cNvSpPr>
          <p:nvPr>
            <p:ph idx="1"/>
          </p:nvPr>
        </p:nvSpPr>
        <p:spPr>
          <a:xfrm>
            <a:off x="407747" y="451820"/>
            <a:ext cx="11376504" cy="494853"/>
          </a:xfrm>
        </p:spPr>
        <p:txBody>
          <a:bodyPr/>
          <a:lstStyle/>
          <a:p>
            <a:pPr marL="0" indent="0">
              <a:buNone/>
            </a:pPr>
            <a:r>
              <a:rPr lang="en-US" b="1" u="sng" dirty="0">
                <a:solidFill>
                  <a:schemeClr val="accent1">
                    <a:lumMod val="75000"/>
                  </a:schemeClr>
                </a:solidFill>
              </a:rPr>
              <a:t>Step 2</a:t>
            </a:r>
            <a:r>
              <a:rPr lang="en-US" b="1" dirty="0">
                <a:solidFill>
                  <a:schemeClr val="accent1">
                    <a:lumMod val="75000"/>
                  </a:schemeClr>
                </a:solidFill>
              </a:rPr>
              <a:t> </a:t>
            </a:r>
            <a:r>
              <a:rPr lang="en-US" dirty="0"/>
              <a:t>– App Workspace &gt; Create &gt; Dataflow &gt; Add new entities</a:t>
            </a:r>
          </a:p>
        </p:txBody>
      </p:sp>
      <p:pic>
        <p:nvPicPr>
          <p:cNvPr id="3" name="Picture 2">
            <a:extLst>
              <a:ext uri="{FF2B5EF4-FFF2-40B4-BE49-F238E27FC236}">
                <a16:creationId xmlns:a16="http://schemas.microsoft.com/office/drawing/2014/main" id="{411CD8F4-EEFD-4AA5-9671-9B2C79D86475}"/>
              </a:ext>
            </a:extLst>
          </p:cNvPr>
          <p:cNvPicPr>
            <a:picLocks noChangeAspect="1"/>
          </p:cNvPicPr>
          <p:nvPr/>
        </p:nvPicPr>
        <p:blipFill>
          <a:blip r:embed="rId3"/>
          <a:stretch>
            <a:fillRect/>
          </a:stretch>
        </p:blipFill>
        <p:spPr>
          <a:xfrm>
            <a:off x="174116" y="865934"/>
            <a:ext cx="11843768" cy="5126131"/>
          </a:xfrm>
          <a:prstGeom prst="rect">
            <a:avLst/>
          </a:prstGeom>
        </p:spPr>
      </p:pic>
    </p:spTree>
    <p:extLst>
      <p:ext uri="{BB962C8B-B14F-4D97-AF65-F5344CB8AC3E}">
        <p14:creationId xmlns:p14="http://schemas.microsoft.com/office/powerpoint/2010/main" val="2247589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C1B8D77-3691-4C58-BE20-3CF2FB94836B}"/>
              </a:ext>
            </a:extLst>
          </p:cNvPr>
          <p:cNvSpPr>
            <a:spLocks noGrp="1"/>
          </p:cNvSpPr>
          <p:nvPr>
            <p:ph idx="1"/>
          </p:nvPr>
        </p:nvSpPr>
        <p:spPr>
          <a:xfrm>
            <a:off x="407747" y="451820"/>
            <a:ext cx="11376504" cy="494853"/>
          </a:xfrm>
        </p:spPr>
        <p:txBody>
          <a:bodyPr/>
          <a:lstStyle/>
          <a:p>
            <a:pPr marL="0" indent="0">
              <a:buNone/>
            </a:pPr>
            <a:r>
              <a:rPr lang="en-US" b="1" u="sng" dirty="0">
                <a:solidFill>
                  <a:schemeClr val="accent1">
                    <a:lumMod val="75000"/>
                  </a:schemeClr>
                </a:solidFill>
              </a:rPr>
              <a:t>Step 3</a:t>
            </a:r>
            <a:r>
              <a:rPr lang="en-US" b="1" dirty="0">
                <a:solidFill>
                  <a:schemeClr val="accent1">
                    <a:lumMod val="75000"/>
                  </a:schemeClr>
                </a:solidFill>
              </a:rPr>
              <a:t> </a:t>
            </a:r>
            <a:r>
              <a:rPr lang="en-US" dirty="0"/>
              <a:t>– Choose Data Source &gt; Enter Credentials &gt; Select Data/Tables/etc.</a:t>
            </a:r>
          </a:p>
        </p:txBody>
      </p:sp>
      <p:pic>
        <p:nvPicPr>
          <p:cNvPr id="2" name="Picture 1">
            <a:extLst>
              <a:ext uri="{FF2B5EF4-FFF2-40B4-BE49-F238E27FC236}">
                <a16:creationId xmlns:a16="http://schemas.microsoft.com/office/drawing/2014/main" id="{B4B88593-CE7F-4623-9BD4-370A35296043}"/>
              </a:ext>
            </a:extLst>
          </p:cNvPr>
          <p:cNvPicPr>
            <a:picLocks noChangeAspect="1"/>
          </p:cNvPicPr>
          <p:nvPr/>
        </p:nvPicPr>
        <p:blipFill>
          <a:blip r:embed="rId3"/>
          <a:stretch>
            <a:fillRect/>
          </a:stretch>
        </p:blipFill>
        <p:spPr>
          <a:xfrm>
            <a:off x="164211" y="1008129"/>
            <a:ext cx="12027789" cy="5398051"/>
          </a:xfrm>
          <a:prstGeom prst="rect">
            <a:avLst/>
          </a:prstGeom>
        </p:spPr>
      </p:pic>
    </p:spTree>
    <p:extLst>
      <p:ext uri="{BB962C8B-B14F-4D97-AF65-F5344CB8AC3E}">
        <p14:creationId xmlns:p14="http://schemas.microsoft.com/office/powerpoint/2010/main" val="39218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DF65A8-95CF-400F-990D-0964714866B3}"/>
              </a:ext>
            </a:extLst>
          </p:cNvPr>
          <p:cNvSpPr>
            <a:spLocks noGrp="1"/>
          </p:cNvSpPr>
          <p:nvPr>
            <p:ph type="title"/>
          </p:nvPr>
        </p:nvSpPr>
        <p:spPr>
          <a:xfrm>
            <a:off x="838200" y="365760"/>
            <a:ext cx="6834955" cy="805275"/>
          </a:xfrm>
        </p:spPr>
        <p:txBody>
          <a:bodyPr/>
          <a:lstStyle/>
          <a:p>
            <a:r>
              <a:rPr lang="en-US" sz="5400" b="1" dirty="0">
                <a:solidFill>
                  <a:srgbClr val="0070C0"/>
                </a:solidFill>
              </a:rPr>
              <a:t>About Joe Abbott</a:t>
            </a:r>
          </a:p>
        </p:txBody>
      </p:sp>
      <p:sp>
        <p:nvSpPr>
          <p:cNvPr id="5" name="Content Placeholder 4">
            <a:extLst>
              <a:ext uri="{FF2B5EF4-FFF2-40B4-BE49-F238E27FC236}">
                <a16:creationId xmlns:a16="http://schemas.microsoft.com/office/drawing/2014/main" id="{F180B534-F64C-4893-B679-7C425B8F35CD}"/>
              </a:ext>
            </a:extLst>
          </p:cNvPr>
          <p:cNvSpPr>
            <a:spLocks noGrp="1"/>
          </p:cNvSpPr>
          <p:nvPr>
            <p:ph idx="1"/>
          </p:nvPr>
        </p:nvSpPr>
        <p:spPr>
          <a:xfrm>
            <a:off x="838200" y="1280160"/>
            <a:ext cx="7007942" cy="2628038"/>
          </a:xfrm>
        </p:spPr>
        <p:txBody>
          <a:bodyPr/>
          <a:lstStyle/>
          <a:p>
            <a:pPr>
              <a:buFont typeface="Wingdings" panose="05000000000000000000" pitchFamily="2" charset="2"/>
              <a:buChar char="Ø"/>
            </a:pPr>
            <a:r>
              <a:rPr lang="en-US" dirty="0"/>
              <a:t> Consultant at Pragmatic Works</a:t>
            </a:r>
          </a:p>
          <a:p>
            <a:pPr>
              <a:buFont typeface="Wingdings" panose="05000000000000000000" pitchFamily="2" charset="2"/>
              <a:buChar char="Ø"/>
            </a:pPr>
            <a:r>
              <a:rPr lang="en-US" dirty="0"/>
              <a:t> Power BI, Azure, Logic Apps, ADFv2…</a:t>
            </a:r>
          </a:p>
          <a:p>
            <a:pPr>
              <a:buFont typeface="Wingdings" panose="05000000000000000000" pitchFamily="2" charset="2"/>
              <a:buChar char="Ø"/>
            </a:pPr>
            <a:r>
              <a:rPr lang="en-US" dirty="0"/>
              <a:t> 10+ years working in the Actuarial field</a:t>
            </a:r>
          </a:p>
          <a:p>
            <a:pPr>
              <a:buFont typeface="Wingdings" panose="05000000000000000000" pitchFamily="2" charset="2"/>
              <a:buChar char="Ø"/>
            </a:pPr>
            <a:r>
              <a:rPr lang="en-US" dirty="0"/>
              <a:t> Speak at user groups, webinars, SQL Sat.</a:t>
            </a:r>
          </a:p>
          <a:p>
            <a:pPr>
              <a:buFont typeface="Wingdings" panose="05000000000000000000" pitchFamily="2" charset="2"/>
              <a:buChar char="Ø"/>
            </a:pPr>
            <a:r>
              <a:rPr lang="en-US" dirty="0"/>
              <a:t> Grew up in Green Bay, WI</a:t>
            </a:r>
          </a:p>
          <a:p>
            <a:endParaRPr lang="en-US" dirty="0"/>
          </a:p>
        </p:txBody>
      </p:sp>
      <p:pic>
        <p:nvPicPr>
          <p:cNvPr id="6" name="Picture 5">
            <a:extLst>
              <a:ext uri="{FF2B5EF4-FFF2-40B4-BE49-F238E27FC236}">
                <a16:creationId xmlns:a16="http://schemas.microsoft.com/office/drawing/2014/main" id="{D77DC00C-D843-4FDC-8F90-FDBB500D2F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049671"/>
            <a:ext cx="3479250" cy="1554480"/>
          </a:xfrm>
          <a:prstGeom prst="rect">
            <a:avLst/>
          </a:prstGeom>
        </p:spPr>
      </p:pic>
      <p:pic>
        <p:nvPicPr>
          <p:cNvPr id="7" name="Picture 6">
            <a:extLst>
              <a:ext uri="{FF2B5EF4-FFF2-40B4-BE49-F238E27FC236}">
                <a16:creationId xmlns:a16="http://schemas.microsoft.com/office/drawing/2014/main" id="{EA769CEF-8490-4C26-AF76-76593E7D1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8625" y="4049671"/>
            <a:ext cx="2796500" cy="1573031"/>
          </a:xfrm>
          <a:prstGeom prst="rect">
            <a:avLst/>
          </a:prstGeom>
        </p:spPr>
      </p:pic>
      <p:pic>
        <p:nvPicPr>
          <p:cNvPr id="8" name="Picture 7">
            <a:extLst>
              <a:ext uri="{FF2B5EF4-FFF2-40B4-BE49-F238E27FC236}">
                <a16:creationId xmlns:a16="http://schemas.microsoft.com/office/drawing/2014/main" id="{87371E8F-A208-425F-A16C-CC5BFC6D8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6301" y="1253849"/>
            <a:ext cx="4021265" cy="3895725"/>
          </a:xfrm>
          <a:prstGeom prst="rect">
            <a:avLst/>
          </a:prstGeom>
        </p:spPr>
      </p:pic>
      <p:pic>
        <p:nvPicPr>
          <p:cNvPr id="9" name="Picture 8">
            <a:extLst>
              <a:ext uri="{FF2B5EF4-FFF2-40B4-BE49-F238E27FC236}">
                <a16:creationId xmlns:a16="http://schemas.microsoft.com/office/drawing/2014/main" id="{0F5C27EA-410D-498F-938D-3AF1B18997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6300" y="1454376"/>
            <a:ext cx="4021264" cy="3494670"/>
          </a:xfrm>
          <a:prstGeom prst="rect">
            <a:avLst/>
          </a:prstGeom>
        </p:spPr>
      </p:pic>
    </p:spTree>
    <p:extLst>
      <p:ext uri="{BB962C8B-B14F-4D97-AF65-F5344CB8AC3E}">
        <p14:creationId xmlns:p14="http://schemas.microsoft.com/office/powerpoint/2010/main" val="399653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nodeType="withEffect">
                                  <p:stCondLst>
                                    <p:cond delay="25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838200" y="365126"/>
            <a:ext cx="10515600" cy="915034"/>
          </a:xfrm>
        </p:spPr>
        <p:txBody>
          <a:bodyPr/>
          <a:lstStyle/>
          <a:p>
            <a:r>
              <a:rPr lang="en-US" sz="5400" b="1" dirty="0">
                <a:solidFill>
                  <a:srgbClr val="0070C0"/>
                </a:solidFill>
              </a:rPr>
              <a:t>How do I refresh the data?</a:t>
            </a:r>
          </a:p>
        </p:txBody>
      </p:sp>
      <p:sp>
        <p:nvSpPr>
          <p:cNvPr id="8" name="Content Placeholder 2">
            <a:extLst>
              <a:ext uri="{FF2B5EF4-FFF2-40B4-BE49-F238E27FC236}">
                <a16:creationId xmlns:a16="http://schemas.microsoft.com/office/drawing/2014/main" id="{FC1B8D77-3691-4C58-BE20-3CF2FB94836B}"/>
              </a:ext>
            </a:extLst>
          </p:cNvPr>
          <p:cNvSpPr>
            <a:spLocks noGrp="1"/>
          </p:cNvSpPr>
          <p:nvPr>
            <p:ph idx="1"/>
          </p:nvPr>
        </p:nvSpPr>
        <p:spPr>
          <a:xfrm>
            <a:off x="838200" y="1280159"/>
            <a:ext cx="10100310" cy="4484537"/>
          </a:xfrm>
        </p:spPr>
        <p:txBody>
          <a:bodyPr/>
          <a:lstStyle/>
          <a:p>
            <a:pPr marL="0" indent="0">
              <a:buNone/>
            </a:pPr>
            <a:r>
              <a:rPr lang="en-US" b="1" u="sng" dirty="0">
                <a:solidFill>
                  <a:schemeClr val="accent1">
                    <a:lumMod val="75000"/>
                  </a:schemeClr>
                </a:solidFill>
              </a:rPr>
              <a:t>Similar to Power BI Datasets</a:t>
            </a:r>
          </a:p>
          <a:p>
            <a:pPr marL="0" indent="0">
              <a:buNone/>
            </a:pPr>
            <a:r>
              <a:rPr lang="en-US" dirty="0"/>
              <a:t>Manual Refresh, Scheduled Refresh</a:t>
            </a:r>
          </a:p>
          <a:p>
            <a:pPr lvl="1">
              <a:buFont typeface="Wingdings" panose="05000000000000000000" pitchFamily="2" charset="2"/>
              <a:buChar char="Ø"/>
            </a:pPr>
            <a:r>
              <a:rPr lang="en-US" dirty="0"/>
              <a:t> This will depend on the permissions of the member and App Workspace</a:t>
            </a:r>
          </a:p>
          <a:p>
            <a:pPr marL="0" indent="0">
              <a:buNone/>
            </a:pPr>
            <a:endParaRPr lang="en-US" b="1" u="sng" dirty="0">
              <a:solidFill>
                <a:schemeClr val="accent1">
                  <a:lumMod val="75000"/>
                </a:schemeClr>
              </a:solidFill>
            </a:endParaRPr>
          </a:p>
          <a:p>
            <a:pPr marL="0" indent="0">
              <a:buNone/>
            </a:pPr>
            <a:r>
              <a:rPr lang="en-US" b="1" u="sng" dirty="0">
                <a:solidFill>
                  <a:schemeClr val="accent1">
                    <a:lumMod val="75000"/>
                  </a:schemeClr>
                </a:solidFill>
              </a:rPr>
              <a:t>Unique to Dataflows</a:t>
            </a:r>
          </a:p>
          <a:p>
            <a:pPr marL="0" indent="0">
              <a:buNone/>
            </a:pPr>
            <a:r>
              <a:rPr lang="en-US" dirty="0"/>
              <a:t>External referenced data changed</a:t>
            </a:r>
          </a:p>
          <a:p>
            <a:pPr lvl="1">
              <a:buFont typeface="Wingdings" panose="05000000000000000000" pitchFamily="2" charset="2"/>
              <a:buChar char="Ø"/>
            </a:pPr>
            <a:r>
              <a:rPr lang="en-US" dirty="0"/>
              <a:t> Dataflows can refer to data that is not owned by the workspace</a:t>
            </a:r>
          </a:p>
          <a:p>
            <a:pPr lvl="1">
              <a:buFont typeface="Wingdings" panose="05000000000000000000" pitchFamily="2" charset="2"/>
              <a:buChar char="Ø"/>
            </a:pPr>
            <a:r>
              <a:rPr lang="en-US" dirty="0"/>
              <a:t> The Dataflow will proactively look for changes in the data</a:t>
            </a:r>
          </a:p>
          <a:p>
            <a:pPr lvl="1">
              <a:buFont typeface="Wingdings" panose="05000000000000000000" pitchFamily="2" charset="2"/>
              <a:buChar char="Ø"/>
            </a:pPr>
            <a:r>
              <a:rPr lang="en-US" dirty="0"/>
              <a:t> When changes are detected, a recalculation is triggered automatically</a:t>
            </a:r>
          </a:p>
        </p:txBody>
      </p:sp>
    </p:spTree>
    <p:extLst>
      <p:ext uri="{BB962C8B-B14F-4D97-AF65-F5344CB8AC3E}">
        <p14:creationId xmlns:p14="http://schemas.microsoft.com/office/powerpoint/2010/main" val="258657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838200" y="365126"/>
            <a:ext cx="10515600" cy="915034"/>
          </a:xfrm>
        </p:spPr>
        <p:txBody>
          <a:bodyPr/>
          <a:lstStyle/>
          <a:p>
            <a:r>
              <a:rPr lang="en-US" sz="5400" b="1" dirty="0">
                <a:solidFill>
                  <a:srgbClr val="0070C0"/>
                </a:solidFill>
              </a:rPr>
              <a:t>How do I use a Power BI Dataflow?</a:t>
            </a:r>
          </a:p>
        </p:txBody>
      </p:sp>
      <p:sp>
        <p:nvSpPr>
          <p:cNvPr id="8" name="Content Placeholder 2">
            <a:extLst>
              <a:ext uri="{FF2B5EF4-FFF2-40B4-BE49-F238E27FC236}">
                <a16:creationId xmlns:a16="http://schemas.microsoft.com/office/drawing/2014/main" id="{FC1B8D77-3691-4C58-BE20-3CF2FB94836B}"/>
              </a:ext>
            </a:extLst>
          </p:cNvPr>
          <p:cNvSpPr>
            <a:spLocks noGrp="1"/>
          </p:cNvSpPr>
          <p:nvPr>
            <p:ph idx="1"/>
          </p:nvPr>
        </p:nvSpPr>
        <p:spPr>
          <a:xfrm>
            <a:off x="838200" y="1280159"/>
            <a:ext cx="10100310" cy="4484537"/>
          </a:xfrm>
        </p:spPr>
        <p:txBody>
          <a:bodyPr/>
          <a:lstStyle/>
          <a:p>
            <a:pPr marL="0" indent="0">
              <a:buNone/>
            </a:pPr>
            <a:r>
              <a:rPr lang="en-US" b="1" u="sng" dirty="0">
                <a:solidFill>
                  <a:schemeClr val="accent1">
                    <a:lumMod val="75000"/>
                  </a:schemeClr>
                </a:solidFill>
              </a:rPr>
              <a:t>Step 1</a:t>
            </a:r>
          </a:p>
          <a:p>
            <a:pPr marL="0" indent="0">
              <a:buNone/>
            </a:pPr>
            <a:r>
              <a:rPr lang="en-US" dirty="0"/>
              <a:t>Open Power BI Desktop</a:t>
            </a:r>
          </a:p>
          <a:p>
            <a:pPr marL="0" indent="0">
              <a:buNone/>
            </a:pPr>
            <a:endParaRPr lang="en-US" sz="1600" dirty="0"/>
          </a:p>
          <a:p>
            <a:pPr marL="0" indent="0">
              <a:buNone/>
            </a:pPr>
            <a:r>
              <a:rPr lang="en-US" b="1" u="sng" dirty="0">
                <a:solidFill>
                  <a:schemeClr val="accent1">
                    <a:lumMod val="75000"/>
                  </a:schemeClr>
                </a:solidFill>
              </a:rPr>
              <a:t>Step 2</a:t>
            </a:r>
          </a:p>
          <a:p>
            <a:pPr marL="0" indent="0">
              <a:buNone/>
            </a:pPr>
            <a:r>
              <a:rPr lang="en-US" dirty="0"/>
              <a:t>Get Data &gt; Power BI dataflows (beta)</a:t>
            </a:r>
          </a:p>
          <a:p>
            <a:pPr lvl="1">
              <a:buFont typeface="Wingdings" panose="05000000000000000000" pitchFamily="2" charset="2"/>
              <a:buChar char="Ø"/>
            </a:pPr>
            <a:r>
              <a:rPr lang="en-US" dirty="0"/>
              <a:t> Connector is in Preview – read/acknowledge message</a:t>
            </a:r>
          </a:p>
          <a:p>
            <a:pPr lvl="1">
              <a:buFont typeface="Wingdings" panose="05000000000000000000" pitchFamily="2" charset="2"/>
              <a:buChar char="Ø"/>
            </a:pPr>
            <a:endParaRPr lang="en-US" dirty="0"/>
          </a:p>
          <a:p>
            <a:pPr marL="0" indent="0">
              <a:buNone/>
            </a:pPr>
            <a:r>
              <a:rPr lang="en-US" b="1" u="sng" dirty="0">
                <a:solidFill>
                  <a:schemeClr val="accent1">
                    <a:lumMod val="75000"/>
                  </a:schemeClr>
                </a:solidFill>
              </a:rPr>
              <a:t>Step 3</a:t>
            </a:r>
          </a:p>
          <a:p>
            <a:pPr marL="0" indent="0">
              <a:buNone/>
            </a:pPr>
            <a:r>
              <a:rPr lang="en-US" dirty="0"/>
              <a:t>Select Dataflow &gt; Choose Load or Edit</a:t>
            </a:r>
          </a:p>
        </p:txBody>
      </p:sp>
      <p:pic>
        <p:nvPicPr>
          <p:cNvPr id="15" name="Graphic 14" descr="Game controller">
            <a:extLst>
              <a:ext uri="{FF2B5EF4-FFF2-40B4-BE49-F238E27FC236}">
                <a16:creationId xmlns:a16="http://schemas.microsoft.com/office/drawing/2014/main" id="{5EB56631-1FB7-4A7E-A141-8AE95344FE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05364" y="2324100"/>
            <a:ext cx="2209800" cy="2209800"/>
          </a:xfrm>
          <a:prstGeom prst="rect">
            <a:avLst/>
          </a:prstGeom>
        </p:spPr>
      </p:pic>
    </p:spTree>
    <p:extLst>
      <p:ext uri="{BB962C8B-B14F-4D97-AF65-F5344CB8AC3E}">
        <p14:creationId xmlns:p14="http://schemas.microsoft.com/office/powerpoint/2010/main" val="336394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5100469" y="2675331"/>
            <a:ext cx="1991061" cy="753669"/>
          </a:xfrm>
        </p:spPr>
        <p:txBody>
          <a:bodyPr/>
          <a:lstStyle/>
          <a:p>
            <a:r>
              <a:rPr lang="en-US" sz="5400" b="1" dirty="0"/>
              <a:t>Demo</a:t>
            </a:r>
          </a:p>
        </p:txBody>
      </p:sp>
      <p:sp>
        <p:nvSpPr>
          <p:cNvPr id="5" name="Title 8">
            <a:extLst>
              <a:ext uri="{FF2B5EF4-FFF2-40B4-BE49-F238E27FC236}">
                <a16:creationId xmlns:a16="http://schemas.microsoft.com/office/drawing/2014/main" id="{CD4AB769-C74F-457F-81C7-1651D67CBA83}"/>
              </a:ext>
            </a:extLst>
          </p:cNvPr>
          <p:cNvSpPr txBox="1">
            <a:spLocks/>
          </p:cNvSpPr>
          <p:nvPr/>
        </p:nvSpPr>
        <p:spPr>
          <a:xfrm>
            <a:off x="2441760" y="3826321"/>
            <a:ext cx="7308477" cy="669664"/>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solidFill>
                  <a:srgbClr val="0070C0"/>
                </a:solidFill>
              </a:rPr>
              <a:t>How do I use a Power BI Dataflow?</a:t>
            </a:r>
            <a:endParaRPr lang="en-US" sz="5400" dirty="0">
              <a:solidFill>
                <a:srgbClr val="0070C0"/>
              </a:solidFill>
            </a:endParaRPr>
          </a:p>
        </p:txBody>
      </p:sp>
    </p:spTree>
    <p:extLst>
      <p:ext uri="{BB962C8B-B14F-4D97-AF65-F5344CB8AC3E}">
        <p14:creationId xmlns:p14="http://schemas.microsoft.com/office/powerpoint/2010/main" val="325519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C1B8D77-3691-4C58-BE20-3CF2FB94836B}"/>
              </a:ext>
            </a:extLst>
          </p:cNvPr>
          <p:cNvSpPr>
            <a:spLocks noGrp="1"/>
          </p:cNvSpPr>
          <p:nvPr>
            <p:ph idx="1"/>
          </p:nvPr>
        </p:nvSpPr>
        <p:spPr>
          <a:xfrm>
            <a:off x="407747" y="451820"/>
            <a:ext cx="11376504" cy="494853"/>
          </a:xfrm>
        </p:spPr>
        <p:txBody>
          <a:bodyPr/>
          <a:lstStyle/>
          <a:p>
            <a:pPr marL="0" indent="0">
              <a:buNone/>
            </a:pPr>
            <a:r>
              <a:rPr lang="en-US" b="1" u="sng" dirty="0">
                <a:solidFill>
                  <a:schemeClr val="accent1">
                    <a:lumMod val="75000"/>
                  </a:schemeClr>
                </a:solidFill>
              </a:rPr>
              <a:t>Step 2</a:t>
            </a:r>
            <a:r>
              <a:rPr lang="en-US" b="1" dirty="0">
                <a:solidFill>
                  <a:schemeClr val="accent1">
                    <a:lumMod val="75000"/>
                  </a:schemeClr>
                </a:solidFill>
              </a:rPr>
              <a:t> </a:t>
            </a:r>
            <a:r>
              <a:rPr lang="en-US" dirty="0"/>
              <a:t>– Power BI Desktop &gt; Get Data &gt; Select dataflow</a:t>
            </a:r>
          </a:p>
        </p:txBody>
      </p:sp>
      <p:pic>
        <p:nvPicPr>
          <p:cNvPr id="3" name="Picture 2">
            <a:extLst>
              <a:ext uri="{FF2B5EF4-FFF2-40B4-BE49-F238E27FC236}">
                <a16:creationId xmlns:a16="http://schemas.microsoft.com/office/drawing/2014/main" id="{A28A79D1-E7AE-4D9A-A27C-B8548B807E0E}"/>
              </a:ext>
            </a:extLst>
          </p:cNvPr>
          <p:cNvPicPr>
            <a:picLocks noChangeAspect="1"/>
          </p:cNvPicPr>
          <p:nvPr/>
        </p:nvPicPr>
        <p:blipFill>
          <a:blip r:embed="rId3"/>
          <a:stretch>
            <a:fillRect/>
          </a:stretch>
        </p:blipFill>
        <p:spPr>
          <a:xfrm>
            <a:off x="289414" y="1597284"/>
            <a:ext cx="4271829" cy="3519987"/>
          </a:xfrm>
          <a:prstGeom prst="rect">
            <a:avLst/>
          </a:prstGeom>
          <a:ln w="3175">
            <a:solidFill>
              <a:schemeClr val="tx1"/>
            </a:solidFill>
          </a:ln>
        </p:spPr>
      </p:pic>
      <p:pic>
        <p:nvPicPr>
          <p:cNvPr id="5" name="Picture 4">
            <a:extLst>
              <a:ext uri="{FF2B5EF4-FFF2-40B4-BE49-F238E27FC236}">
                <a16:creationId xmlns:a16="http://schemas.microsoft.com/office/drawing/2014/main" id="{AC9EF738-625B-4557-AFA8-2CA08BB7F172}"/>
              </a:ext>
            </a:extLst>
          </p:cNvPr>
          <p:cNvPicPr>
            <a:picLocks noChangeAspect="1"/>
          </p:cNvPicPr>
          <p:nvPr/>
        </p:nvPicPr>
        <p:blipFill>
          <a:blip r:embed="rId4"/>
          <a:stretch>
            <a:fillRect/>
          </a:stretch>
        </p:blipFill>
        <p:spPr>
          <a:xfrm>
            <a:off x="4840941" y="2237473"/>
            <a:ext cx="7061645" cy="2383053"/>
          </a:xfrm>
          <a:prstGeom prst="rect">
            <a:avLst/>
          </a:prstGeom>
          <a:ln w="3175">
            <a:solidFill>
              <a:schemeClr val="tx1"/>
            </a:solidFill>
          </a:ln>
        </p:spPr>
      </p:pic>
    </p:spTree>
    <p:extLst>
      <p:ext uri="{BB962C8B-B14F-4D97-AF65-F5344CB8AC3E}">
        <p14:creationId xmlns:p14="http://schemas.microsoft.com/office/powerpoint/2010/main" val="2733473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C1B8D77-3691-4C58-BE20-3CF2FB94836B}"/>
              </a:ext>
            </a:extLst>
          </p:cNvPr>
          <p:cNvSpPr>
            <a:spLocks noGrp="1"/>
          </p:cNvSpPr>
          <p:nvPr>
            <p:ph idx="1"/>
          </p:nvPr>
        </p:nvSpPr>
        <p:spPr>
          <a:xfrm>
            <a:off x="407747" y="451820"/>
            <a:ext cx="11376504" cy="494853"/>
          </a:xfrm>
        </p:spPr>
        <p:txBody>
          <a:bodyPr/>
          <a:lstStyle/>
          <a:p>
            <a:pPr marL="0" indent="0">
              <a:buNone/>
            </a:pPr>
            <a:r>
              <a:rPr lang="en-US" b="1" u="sng" dirty="0">
                <a:solidFill>
                  <a:schemeClr val="accent1">
                    <a:lumMod val="75000"/>
                  </a:schemeClr>
                </a:solidFill>
              </a:rPr>
              <a:t>Step 3</a:t>
            </a:r>
            <a:r>
              <a:rPr lang="en-US" b="1" dirty="0">
                <a:solidFill>
                  <a:schemeClr val="accent1">
                    <a:lumMod val="75000"/>
                  </a:schemeClr>
                </a:solidFill>
              </a:rPr>
              <a:t> </a:t>
            </a:r>
            <a:r>
              <a:rPr lang="en-US" dirty="0"/>
              <a:t>– Select Dataflow &gt; Choose Load or Edit</a:t>
            </a:r>
          </a:p>
          <a:p>
            <a:pPr marL="0" indent="0">
              <a:buNone/>
            </a:pPr>
            <a:endParaRPr lang="en-US" dirty="0"/>
          </a:p>
        </p:txBody>
      </p:sp>
      <p:pic>
        <p:nvPicPr>
          <p:cNvPr id="2" name="Picture 1">
            <a:extLst>
              <a:ext uri="{FF2B5EF4-FFF2-40B4-BE49-F238E27FC236}">
                <a16:creationId xmlns:a16="http://schemas.microsoft.com/office/drawing/2014/main" id="{F093B303-0831-4358-AE02-E9625EBE3CA1}"/>
              </a:ext>
            </a:extLst>
          </p:cNvPr>
          <p:cNvPicPr>
            <a:picLocks noChangeAspect="1"/>
          </p:cNvPicPr>
          <p:nvPr/>
        </p:nvPicPr>
        <p:blipFill>
          <a:blip r:embed="rId3"/>
          <a:stretch>
            <a:fillRect/>
          </a:stretch>
        </p:blipFill>
        <p:spPr>
          <a:xfrm>
            <a:off x="3772347" y="998409"/>
            <a:ext cx="4647304" cy="5407771"/>
          </a:xfrm>
          <a:prstGeom prst="rect">
            <a:avLst/>
          </a:prstGeom>
          <a:ln w="3175">
            <a:solidFill>
              <a:schemeClr val="tx1"/>
            </a:solidFill>
          </a:ln>
        </p:spPr>
      </p:pic>
    </p:spTree>
    <p:extLst>
      <p:ext uri="{BB962C8B-B14F-4D97-AF65-F5344CB8AC3E}">
        <p14:creationId xmlns:p14="http://schemas.microsoft.com/office/powerpoint/2010/main" val="3618601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838200" y="365126"/>
            <a:ext cx="10515600" cy="915034"/>
          </a:xfrm>
        </p:spPr>
        <p:txBody>
          <a:bodyPr/>
          <a:lstStyle/>
          <a:p>
            <a:r>
              <a:rPr lang="en-US" sz="5400" b="1" dirty="0">
                <a:solidFill>
                  <a:srgbClr val="0070C0"/>
                </a:solidFill>
              </a:rPr>
              <a:t>Pro vs. Premium Comparison</a:t>
            </a:r>
          </a:p>
        </p:txBody>
      </p:sp>
      <p:graphicFrame>
        <p:nvGraphicFramePr>
          <p:cNvPr id="6" name="Table 5">
            <a:extLst>
              <a:ext uri="{FF2B5EF4-FFF2-40B4-BE49-F238E27FC236}">
                <a16:creationId xmlns:a16="http://schemas.microsoft.com/office/drawing/2014/main" id="{5B810E91-4D7B-42FA-80B0-308B69149EFF}"/>
              </a:ext>
            </a:extLst>
          </p:cNvPr>
          <p:cNvGraphicFramePr>
            <a:graphicFrameLocks noGrp="1"/>
          </p:cNvGraphicFramePr>
          <p:nvPr>
            <p:extLst>
              <p:ext uri="{D42A27DB-BD31-4B8C-83A1-F6EECF244321}">
                <p14:modId xmlns:p14="http://schemas.microsoft.com/office/powerpoint/2010/main" val="3665946875"/>
              </p:ext>
            </p:extLst>
          </p:nvPr>
        </p:nvGraphicFramePr>
        <p:xfrm>
          <a:off x="677944" y="1096187"/>
          <a:ext cx="10836112" cy="4665626"/>
        </p:xfrm>
        <a:graphic>
          <a:graphicData uri="http://schemas.openxmlformats.org/drawingml/2006/table">
            <a:tbl>
              <a:tblPr firstRow="1" bandRow="1">
                <a:tableStyleId>{5C22544A-7EE6-4342-B048-85BDC9FD1C3A}</a:tableStyleId>
              </a:tblPr>
              <a:tblGrid>
                <a:gridCol w="6572710">
                  <a:extLst>
                    <a:ext uri="{9D8B030D-6E8A-4147-A177-3AD203B41FA5}">
                      <a16:colId xmlns:a16="http://schemas.microsoft.com/office/drawing/2014/main" val="2660421143"/>
                    </a:ext>
                  </a:extLst>
                </a:gridCol>
                <a:gridCol w="1990165">
                  <a:extLst>
                    <a:ext uri="{9D8B030D-6E8A-4147-A177-3AD203B41FA5}">
                      <a16:colId xmlns:a16="http://schemas.microsoft.com/office/drawing/2014/main" val="1939384523"/>
                    </a:ext>
                  </a:extLst>
                </a:gridCol>
                <a:gridCol w="2273237">
                  <a:extLst>
                    <a:ext uri="{9D8B030D-6E8A-4147-A177-3AD203B41FA5}">
                      <a16:colId xmlns:a16="http://schemas.microsoft.com/office/drawing/2014/main" val="143721462"/>
                    </a:ext>
                  </a:extLst>
                </a:gridCol>
              </a:tblGrid>
              <a:tr h="384538">
                <a:tc>
                  <a:txBody>
                    <a:bodyPr/>
                    <a:lstStyle/>
                    <a:p>
                      <a:r>
                        <a:rPr lang="en-US" sz="2000" dirty="0"/>
                        <a:t>Dataflow Capability</a:t>
                      </a:r>
                    </a:p>
                  </a:txBody>
                  <a:tcPr/>
                </a:tc>
                <a:tc>
                  <a:txBody>
                    <a:bodyPr/>
                    <a:lstStyle/>
                    <a:p>
                      <a:pPr algn="ctr"/>
                      <a:r>
                        <a:rPr lang="en-US" sz="2000" dirty="0"/>
                        <a:t>Power BI Pro</a:t>
                      </a:r>
                    </a:p>
                  </a:txBody>
                  <a:tcPr/>
                </a:tc>
                <a:tc>
                  <a:txBody>
                    <a:bodyPr/>
                    <a:lstStyle/>
                    <a:p>
                      <a:pPr algn="ctr"/>
                      <a:r>
                        <a:rPr lang="en-US" sz="2000" dirty="0"/>
                        <a:t>Power BI Premium</a:t>
                      </a:r>
                    </a:p>
                  </a:txBody>
                  <a:tcPr/>
                </a:tc>
                <a:extLst>
                  <a:ext uri="{0D108BD9-81ED-4DB2-BD59-A6C34878D82A}">
                    <a16:rowId xmlns:a16="http://schemas.microsoft.com/office/drawing/2014/main" val="934719417"/>
                  </a:ext>
                </a:extLst>
              </a:tr>
              <a:tr h="384538">
                <a:tc>
                  <a:txBody>
                    <a:bodyPr/>
                    <a:lstStyle/>
                    <a:p>
                      <a:r>
                        <a:rPr lang="en-US" sz="1600" dirty="0"/>
                        <a:t>Scheduled Refresh</a:t>
                      </a:r>
                      <a:endParaRPr lang="en-US" sz="1600" b="1" dirty="0">
                        <a:solidFill>
                          <a:srgbClr val="0070C0"/>
                        </a:solidFill>
                      </a:endParaRPr>
                    </a:p>
                  </a:txBody>
                  <a:tcPr anchor="ctr"/>
                </a:tc>
                <a:tc>
                  <a:txBody>
                    <a:bodyPr/>
                    <a:lstStyle/>
                    <a:p>
                      <a:pPr algn="ctr"/>
                      <a:r>
                        <a:rPr lang="en-US" sz="1600" kern="1200" dirty="0">
                          <a:solidFill>
                            <a:schemeClr val="dk1"/>
                          </a:solidFill>
                          <a:latin typeface="+mn-lt"/>
                          <a:ea typeface="+mn-ea"/>
                          <a:cs typeface="+mn-cs"/>
                        </a:rPr>
                        <a:t>8 per day</a:t>
                      </a:r>
                    </a:p>
                  </a:txBody>
                  <a:tcPr anchor="ctr"/>
                </a:tc>
                <a:tc>
                  <a:txBody>
                    <a:bodyPr/>
                    <a:lstStyle/>
                    <a:p>
                      <a:pPr algn="ctr"/>
                      <a:r>
                        <a:rPr lang="en-US" sz="1600" dirty="0"/>
                        <a:t>48</a:t>
                      </a:r>
                    </a:p>
                  </a:txBody>
                  <a:tcPr anchor="ctr"/>
                </a:tc>
                <a:extLst>
                  <a:ext uri="{0D108BD9-81ED-4DB2-BD59-A6C34878D82A}">
                    <a16:rowId xmlns:a16="http://schemas.microsoft.com/office/drawing/2014/main" val="2873572174"/>
                  </a:ext>
                </a:extLst>
              </a:tr>
              <a:tr h="474088">
                <a:tc>
                  <a:txBody>
                    <a:bodyPr/>
                    <a:lstStyle/>
                    <a:p>
                      <a:r>
                        <a:rPr lang="en-US" sz="1600" dirty="0"/>
                        <a:t>Total Storage</a:t>
                      </a:r>
                      <a:endParaRPr lang="en-US" sz="1600" b="1" dirty="0">
                        <a:solidFill>
                          <a:srgbClr val="0070C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10 GB/User</a:t>
                      </a:r>
                    </a:p>
                  </a:txBody>
                  <a:tcPr anchor="ctr"/>
                </a:tc>
                <a:tc>
                  <a:txBody>
                    <a:bodyPr/>
                    <a:lstStyle/>
                    <a:p>
                      <a:pPr algn="ctr"/>
                      <a:r>
                        <a:rPr lang="en-US" sz="1600" dirty="0"/>
                        <a:t>100 TB/node</a:t>
                      </a:r>
                    </a:p>
                  </a:txBody>
                  <a:tcPr anchor="ctr"/>
                </a:tc>
                <a:extLst>
                  <a:ext uri="{0D108BD9-81ED-4DB2-BD59-A6C34878D82A}">
                    <a16:rowId xmlns:a16="http://schemas.microsoft.com/office/drawing/2014/main" val="3613730120"/>
                  </a:ext>
                </a:extLst>
              </a:tr>
              <a:tr h="484532">
                <a:tc>
                  <a:txBody>
                    <a:bodyPr/>
                    <a:lstStyle/>
                    <a:p>
                      <a:r>
                        <a:rPr lang="en-US" sz="1600" b="0" dirty="0">
                          <a:solidFill>
                            <a:schemeClr val="tx1"/>
                          </a:solidFill>
                        </a:rPr>
                        <a:t>Dataflow Authoring with Power Query Online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B050"/>
                          </a:solidFill>
                          <a:latin typeface="Wingdings" panose="05000000000000000000" pitchFamily="2" charset="2"/>
                        </a:rPr>
                        <a:t>ü</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B050"/>
                          </a:solidFill>
                          <a:latin typeface="Wingdings" panose="05000000000000000000" pitchFamily="2" charset="2"/>
                        </a:rPr>
                        <a:t>ü</a:t>
                      </a:r>
                    </a:p>
                  </a:txBody>
                  <a:tcPr anchor="ctr"/>
                </a:tc>
                <a:extLst>
                  <a:ext uri="{0D108BD9-81ED-4DB2-BD59-A6C34878D82A}">
                    <a16:rowId xmlns:a16="http://schemas.microsoft.com/office/drawing/2014/main" val="1871268718"/>
                  </a:ext>
                </a:extLst>
              </a:tr>
              <a:tr h="484532">
                <a:tc>
                  <a:txBody>
                    <a:bodyPr/>
                    <a:lstStyle/>
                    <a:p>
                      <a:r>
                        <a:rPr lang="en-US" sz="1600" dirty="0"/>
                        <a:t>Computed Entities (in-storage transformations via M)</a:t>
                      </a:r>
                      <a:endParaRPr lang="en-US" sz="1600" b="1" dirty="0">
                        <a:solidFill>
                          <a:srgbClr val="0070C0"/>
                        </a:solidFill>
                      </a:endParaRPr>
                    </a:p>
                  </a:txBody>
                  <a:tcPr anchor="ctr"/>
                </a:tc>
                <a:tc>
                  <a:txBody>
                    <a:bodyPr/>
                    <a:lstStyle/>
                    <a:p>
                      <a:pPr algn="ctr"/>
                      <a:r>
                        <a:rPr lang="en-US" sz="2400" dirty="0">
                          <a:solidFill>
                            <a:srgbClr val="C00000"/>
                          </a:solidFill>
                          <a:sym typeface="Wingdings" panose="05000000000000000000" pitchFamily="2" charset="2"/>
                        </a:rPr>
                        <a:t></a:t>
                      </a:r>
                      <a:endParaRPr lang="en-US" sz="2400" dirty="0">
                        <a:solidFill>
                          <a:srgbClr val="C00000"/>
                        </a:solidFill>
                      </a:endParaRPr>
                    </a:p>
                  </a:txBody>
                  <a:tcPr anchor="ctr"/>
                </a:tc>
                <a:tc>
                  <a:txBody>
                    <a:bodyPr/>
                    <a:lstStyle/>
                    <a:p>
                      <a:pPr algn="ctr"/>
                      <a:r>
                        <a:rPr lang="en-US" sz="2400" dirty="0">
                          <a:solidFill>
                            <a:srgbClr val="00B050"/>
                          </a:solidFill>
                          <a:latin typeface="Wingdings" panose="05000000000000000000" pitchFamily="2" charset="2"/>
                        </a:rPr>
                        <a:t>ü</a:t>
                      </a:r>
                    </a:p>
                  </a:txBody>
                  <a:tcPr anchor="ctr"/>
                </a:tc>
                <a:extLst>
                  <a:ext uri="{0D108BD9-81ED-4DB2-BD59-A6C34878D82A}">
                    <a16:rowId xmlns:a16="http://schemas.microsoft.com/office/drawing/2014/main" val="799426451"/>
                  </a:ext>
                </a:extLst>
              </a:tr>
              <a:tr h="384538">
                <a:tc>
                  <a:txBody>
                    <a:bodyPr/>
                    <a:lstStyle/>
                    <a:p>
                      <a:r>
                        <a:rPr lang="en-US" sz="1600" dirty="0"/>
                        <a:t>Dataflow incremental refresh</a:t>
                      </a:r>
                      <a:endParaRPr lang="en-US" sz="1600" b="0" dirty="0">
                        <a:solidFill>
                          <a:schemeClr val="tx1"/>
                        </a:solidFill>
                      </a:endParaRPr>
                    </a:p>
                  </a:txBody>
                  <a:tcPr anchor="ctr"/>
                </a:tc>
                <a:tc>
                  <a:txBody>
                    <a:bodyPr/>
                    <a:lstStyle/>
                    <a:p>
                      <a:pPr algn="ctr"/>
                      <a:r>
                        <a:rPr lang="en-US" sz="2400" dirty="0">
                          <a:solidFill>
                            <a:srgbClr val="C00000"/>
                          </a:solidFill>
                          <a:sym typeface="Wingdings" panose="05000000000000000000" pitchFamily="2" charset="2"/>
                        </a:rPr>
                        <a:t></a:t>
                      </a:r>
                      <a:endParaRPr lang="en-US" sz="2400" dirty="0">
                        <a:solidFill>
                          <a:srgbClr val="C00000"/>
                        </a:solidFill>
                      </a:endParaRPr>
                    </a:p>
                  </a:txBody>
                  <a:tcPr anchor="ctr"/>
                </a:tc>
                <a:tc>
                  <a:txBody>
                    <a:bodyPr/>
                    <a:lstStyle/>
                    <a:p>
                      <a:pPr algn="ctr"/>
                      <a:r>
                        <a:rPr lang="en-US" sz="2400" dirty="0">
                          <a:solidFill>
                            <a:srgbClr val="00B050"/>
                          </a:solidFill>
                          <a:latin typeface="Wingdings" panose="05000000000000000000" pitchFamily="2" charset="2"/>
                        </a:rPr>
                        <a:t>ü</a:t>
                      </a:r>
                      <a:endParaRPr lang="en-US" sz="1600" dirty="0">
                        <a:solidFill>
                          <a:srgbClr val="00B050"/>
                        </a:solidFill>
                        <a:latin typeface="Wingdings" panose="05000000000000000000" pitchFamily="2" charset="2"/>
                      </a:endParaRPr>
                    </a:p>
                  </a:txBody>
                  <a:tcPr anchor="ctr"/>
                </a:tc>
                <a:extLst>
                  <a:ext uri="{0D108BD9-81ED-4DB2-BD59-A6C34878D82A}">
                    <a16:rowId xmlns:a16="http://schemas.microsoft.com/office/drawing/2014/main" val="1683845694"/>
                  </a:ext>
                </a:extLst>
              </a:tr>
              <a:tr h="173770">
                <a:tc>
                  <a:txBody>
                    <a:bodyPr/>
                    <a:lstStyle/>
                    <a:p>
                      <a:r>
                        <a:rPr lang="en-US" sz="1600" dirty="0"/>
                        <a:t>Running on Power BI Premium capacity / Parallel execution of transforms</a:t>
                      </a:r>
                    </a:p>
                  </a:txBody>
                  <a:tcPr anchor="ctr"/>
                </a:tc>
                <a:tc>
                  <a:txBody>
                    <a:bodyPr/>
                    <a:lstStyle/>
                    <a:p>
                      <a:pPr algn="ctr"/>
                      <a:r>
                        <a:rPr lang="en-US" sz="2400" dirty="0">
                          <a:solidFill>
                            <a:srgbClr val="C00000"/>
                          </a:solidFill>
                          <a:sym typeface="Wingdings" panose="05000000000000000000" pitchFamily="2" charset="2"/>
                        </a:rPr>
                        <a:t></a:t>
                      </a:r>
                      <a:endParaRPr lang="en-US" sz="2400" dirty="0">
                        <a:solidFill>
                          <a:srgbClr val="C00000"/>
                        </a:solidFill>
                      </a:endParaRPr>
                    </a:p>
                  </a:txBody>
                  <a:tcPr anchor="ctr"/>
                </a:tc>
                <a:tc>
                  <a:txBody>
                    <a:bodyPr/>
                    <a:lstStyle/>
                    <a:p>
                      <a:pPr algn="ctr"/>
                      <a:r>
                        <a:rPr lang="en-US" sz="2400" dirty="0">
                          <a:solidFill>
                            <a:srgbClr val="00B050"/>
                          </a:solidFill>
                          <a:latin typeface="Wingdings" panose="05000000000000000000" pitchFamily="2" charset="2"/>
                        </a:rPr>
                        <a:t>ü</a:t>
                      </a:r>
                    </a:p>
                  </a:txBody>
                  <a:tcPr anchor="ctr"/>
                </a:tc>
                <a:extLst>
                  <a:ext uri="{0D108BD9-81ED-4DB2-BD59-A6C34878D82A}">
                    <a16:rowId xmlns:a16="http://schemas.microsoft.com/office/drawing/2014/main" val="1797268729"/>
                  </a:ext>
                </a:extLst>
              </a:tr>
              <a:tr h="474088">
                <a:tc>
                  <a:txBody>
                    <a:bodyPr/>
                    <a:lstStyle/>
                    <a:p>
                      <a:r>
                        <a:rPr lang="en-US" sz="1600" dirty="0"/>
                        <a:t>Dataflow linked entities</a:t>
                      </a:r>
                    </a:p>
                  </a:txBody>
                  <a:tcPr anchor="ctr"/>
                </a:tc>
                <a:tc>
                  <a:txBody>
                    <a:bodyPr/>
                    <a:lstStyle/>
                    <a:p>
                      <a:pPr algn="ctr"/>
                      <a:r>
                        <a:rPr lang="en-US" sz="2400" dirty="0">
                          <a:solidFill>
                            <a:srgbClr val="C00000"/>
                          </a:solidFill>
                          <a:sym typeface="Wingdings" panose="05000000000000000000" pitchFamily="2" charset="2"/>
                        </a:rPr>
                        <a:t></a:t>
                      </a:r>
                      <a:endParaRPr lang="en-US" sz="2400" dirty="0">
                        <a:solidFill>
                          <a:srgbClr val="C00000"/>
                        </a:solidFill>
                      </a:endParaRPr>
                    </a:p>
                  </a:txBody>
                  <a:tcPr anchor="ctr"/>
                </a:tc>
                <a:tc>
                  <a:txBody>
                    <a:bodyPr/>
                    <a:lstStyle/>
                    <a:p>
                      <a:pPr algn="ctr"/>
                      <a:r>
                        <a:rPr lang="en-US" sz="2400" dirty="0">
                          <a:solidFill>
                            <a:srgbClr val="00B050"/>
                          </a:solidFill>
                          <a:latin typeface="Wingdings" panose="05000000000000000000" pitchFamily="2" charset="2"/>
                        </a:rPr>
                        <a:t>ü</a:t>
                      </a:r>
                    </a:p>
                  </a:txBody>
                  <a:tcPr anchor="ctr"/>
                </a:tc>
                <a:extLst>
                  <a:ext uri="{0D108BD9-81ED-4DB2-BD59-A6C34878D82A}">
                    <a16:rowId xmlns:a16="http://schemas.microsoft.com/office/drawing/2014/main" val="2008003261"/>
                  </a:ext>
                </a:extLst>
              </a:tr>
              <a:tr h="474088">
                <a:tc>
                  <a:txBody>
                    <a:bodyPr/>
                    <a:lstStyle/>
                    <a:p>
                      <a:r>
                        <a:rPr lang="en-US" sz="1600" dirty="0"/>
                        <a:t>Standardized Schema / Built-In Support for the Common Data Model</a:t>
                      </a:r>
                      <a:endParaRPr lang="en-US" sz="1600" b="1" dirty="0">
                        <a:solidFill>
                          <a:srgbClr val="0070C0"/>
                        </a:solidFill>
                      </a:endParaRPr>
                    </a:p>
                  </a:txBody>
                  <a:tcPr anchor="ctr"/>
                </a:tc>
                <a:tc>
                  <a:txBody>
                    <a:bodyPr/>
                    <a:lstStyle/>
                    <a:p>
                      <a:pPr algn="ctr"/>
                      <a:r>
                        <a:rPr lang="en-US" sz="2400" dirty="0">
                          <a:solidFill>
                            <a:srgbClr val="00B050"/>
                          </a:solidFill>
                          <a:latin typeface="Wingdings" panose="05000000000000000000" pitchFamily="2" charset="2"/>
                        </a:rPr>
                        <a:t>ü</a:t>
                      </a:r>
                    </a:p>
                  </a:txBody>
                  <a:tcPr anchor="ctr"/>
                </a:tc>
                <a:tc>
                  <a:txBody>
                    <a:bodyPr/>
                    <a:lstStyle/>
                    <a:p>
                      <a:pPr algn="ctr"/>
                      <a:r>
                        <a:rPr lang="en-US" sz="2400" dirty="0">
                          <a:solidFill>
                            <a:srgbClr val="00B050"/>
                          </a:solidFill>
                          <a:latin typeface="Wingdings" panose="05000000000000000000" pitchFamily="2" charset="2"/>
                        </a:rPr>
                        <a:t>ü</a:t>
                      </a:r>
                    </a:p>
                  </a:txBody>
                  <a:tcPr anchor="ctr"/>
                </a:tc>
                <a:extLst>
                  <a:ext uri="{0D108BD9-81ED-4DB2-BD59-A6C34878D82A}">
                    <a16:rowId xmlns:a16="http://schemas.microsoft.com/office/drawing/2014/main" val="2818938317"/>
                  </a:ext>
                </a:extLst>
              </a:tr>
              <a:tr h="474088">
                <a:tc>
                  <a:txBody>
                    <a:bodyPr/>
                    <a:lstStyle/>
                    <a:p>
                      <a:r>
                        <a:rPr lang="en-US" sz="1600" dirty="0"/>
                        <a:t>Dataflow Management within Power BI, Connector in the Power BI Desktop, Integration with Azure</a:t>
                      </a:r>
                    </a:p>
                  </a:txBody>
                  <a:tcPr anchor="ctr"/>
                </a:tc>
                <a:tc>
                  <a:txBody>
                    <a:bodyPr/>
                    <a:lstStyle/>
                    <a:p>
                      <a:pPr algn="ctr"/>
                      <a:r>
                        <a:rPr lang="en-US" sz="2400" dirty="0">
                          <a:solidFill>
                            <a:srgbClr val="00B050"/>
                          </a:solidFill>
                          <a:latin typeface="Wingdings" panose="05000000000000000000" pitchFamily="2" charset="2"/>
                        </a:rPr>
                        <a:t>ü</a:t>
                      </a:r>
                    </a:p>
                  </a:txBody>
                  <a:tcPr anchor="ctr"/>
                </a:tc>
                <a:tc>
                  <a:txBody>
                    <a:bodyPr/>
                    <a:lstStyle/>
                    <a:p>
                      <a:pPr algn="ctr"/>
                      <a:r>
                        <a:rPr lang="en-US" sz="2400" dirty="0">
                          <a:solidFill>
                            <a:srgbClr val="00B050"/>
                          </a:solidFill>
                          <a:latin typeface="Wingdings" panose="05000000000000000000" pitchFamily="2" charset="2"/>
                        </a:rPr>
                        <a:t>ü</a:t>
                      </a:r>
                    </a:p>
                  </a:txBody>
                  <a:tcPr anchor="ctr"/>
                </a:tc>
                <a:extLst>
                  <a:ext uri="{0D108BD9-81ED-4DB2-BD59-A6C34878D82A}">
                    <a16:rowId xmlns:a16="http://schemas.microsoft.com/office/drawing/2014/main" val="1067562125"/>
                  </a:ext>
                </a:extLst>
              </a:tr>
            </a:tbl>
          </a:graphicData>
        </a:graphic>
      </p:graphicFrame>
    </p:spTree>
    <p:extLst>
      <p:ext uri="{BB962C8B-B14F-4D97-AF65-F5344CB8AC3E}">
        <p14:creationId xmlns:p14="http://schemas.microsoft.com/office/powerpoint/2010/main" val="14766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838200" y="365126"/>
            <a:ext cx="10515600" cy="915034"/>
          </a:xfrm>
        </p:spPr>
        <p:txBody>
          <a:bodyPr/>
          <a:lstStyle/>
          <a:p>
            <a:r>
              <a:rPr lang="en-US" sz="5400" b="1" dirty="0">
                <a:solidFill>
                  <a:srgbClr val="0070C0"/>
                </a:solidFill>
              </a:rPr>
              <a:t>Power BI Dataflows – Security</a:t>
            </a:r>
          </a:p>
        </p:txBody>
      </p:sp>
      <p:sp>
        <p:nvSpPr>
          <p:cNvPr id="8" name="Content Placeholder 2">
            <a:extLst>
              <a:ext uri="{FF2B5EF4-FFF2-40B4-BE49-F238E27FC236}">
                <a16:creationId xmlns:a16="http://schemas.microsoft.com/office/drawing/2014/main" id="{FC1B8D77-3691-4C58-BE20-3CF2FB94836B}"/>
              </a:ext>
            </a:extLst>
          </p:cNvPr>
          <p:cNvSpPr>
            <a:spLocks noGrp="1"/>
          </p:cNvSpPr>
          <p:nvPr>
            <p:ph idx="1"/>
          </p:nvPr>
        </p:nvSpPr>
        <p:spPr>
          <a:xfrm>
            <a:off x="838200" y="1280159"/>
            <a:ext cx="10957560" cy="4549141"/>
          </a:xfrm>
        </p:spPr>
        <p:txBody>
          <a:bodyPr/>
          <a:lstStyle/>
          <a:p>
            <a:pPr>
              <a:lnSpc>
                <a:spcPct val="110000"/>
              </a:lnSpc>
              <a:spcBef>
                <a:spcPts val="600"/>
              </a:spcBef>
            </a:pPr>
            <a:r>
              <a:rPr lang="en-US" sz="2400" dirty="0"/>
              <a:t>All data processed by dataflows is secured in Azure data lake</a:t>
            </a:r>
          </a:p>
          <a:p>
            <a:pPr>
              <a:lnSpc>
                <a:spcPct val="110000"/>
              </a:lnSpc>
              <a:spcBef>
                <a:spcPts val="600"/>
              </a:spcBef>
            </a:pPr>
            <a:r>
              <a:rPr lang="en-US" sz="2400" dirty="0"/>
              <a:t>Azure Data Lake Store Gen2 uses standard Access Control Lists (ACLs) to restrict data files to authorized users only.</a:t>
            </a:r>
          </a:p>
          <a:p>
            <a:pPr marL="0" indent="0" algn="ctr">
              <a:lnSpc>
                <a:spcPct val="110000"/>
              </a:lnSpc>
              <a:spcBef>
                <a:spcPts val="600"/>
              </a:spcBef>
              <a:buNone/>
            </a:pPr>
            <a:r>
              <a:rPr lang="en-US" sz="2400" dirty="0">
                <a:solidFill>
                  <a:srgbClr val="C00000"/>
                </a:solidFill>
              </a:rPr>
              <a:t>*** WARNING – For the initial release*, access is granted to the entire dataflow***</a:t>
            </a:r>
          </a:p>
          <a:p>
            <a:pPr>
              <a:lnSpc>
                <a:spcPct val="110000"/>
              </a:lnSpc>
              <a:spcBef>
                <a:spcPts val="600"/>
              </a:spcBef>
            </a:pPr>
            <a:r>
              <a:rPr lang="en-US" sz="2400" dirty="0"/>
              <a:t>Row-level security is </a:t>
            </a:r>
            <a:r>
              <a:rPr lang="en-US" sz="2400" u="sng" dirty="0"/>
              <a:t>NOT</a:t>
            </a:r>
            <a:r>
              <a:rPr lang="en-US" sz="2400" dirty="0"/>
              <a:t> currently supported</a:t>
            </a:r>
          </a:p>
          <a:p>
            <a:pPr lvl="1">
              <a:lnSpc>
                <a:spcPct val="110000"/>
              </a:lnSpc>
              <a:spcBef>
                <a:spcPts val="600"/>
              </a:spcBef>
              <a:buFont typeface="Wingdings" panose="05000000000000000000" pitchFamily="2" charset="2"/>
              <a:buChar char="Ø"/>
            </a:pPr>
            <a:r>
              <a:rPr lang="en-US" sz="2000" dirty="0"/>
              <a:t> RLS can be implemented at the dataset level</a:t>
            </a:r>
          </a:p>
          <a:p>
            <a:pPr>
              <a:lnSpc>
                <a:spcPct val="110000"/>
              </a:lnSpc>
              <a:spcBef>
                <a:spcPts val="600"/>
              </a:spcBef>
            </a:pPr>
            <a:r>
              <a:rPr lang="en-US" sz="2400" dirty="0"/>
              <a:t>Recommended best practice is to only grant access to Dataflows to those individuals who will be creating the datasets.</a:t>
            </a:r>
          </a:p>
          <a:p>
            <a:pPr lvl="1">
              <a:lnSpc>
                <a:spcPct val="110000"/>
              </a:lnSpc>
              <a:spcBef>
                <a:spcPts val="600"/>
              </a:spcBef>
              <a:buFont typeface="Wingdings" panose="05000000000000000000" pitchFamily="2" charset="2"/>
              <a:buChar char="Ø"/>
            </a:pPr>
            <a:r>
              <a:rPr lang="en-US" sz="2000" dirty="0"/>
              <a:t> General report users/consumers should continue to use Datasets, Reports and Dashboards</a:t>
            </a:r>
          </a:p>
          <a:p>
            <a:pPr marL="0" indent="0">
              <a:lnSpc>
                <a:spcPct val="110000"/>
              </a:lnSpc>
              <a:spcBef>
                <a:spcPts val="600"/>
              </a:spcBef>
              <a:buNone/>
            </a:pPr>
            <a:r>
              <a:rPr lang="en-US" sz="2000" i="1" dirty="0"/>
              <a:t>* Future releases plan to move to more granular levels of security</a:t>
            </a:r>
          </a:p>
        </p:txBody>
      </p:sp>
      <p:pic>
        <p:nvPicPr>
          <p:cNvPr id="5" name="Graphic 4" descr="Lock">
            <a:extLst>
              <a:ext uri="{FF2B5EF4-FFF2-40B4-BE49-F238E27FC236}">
                <a16:creationId xmlns:a16="http://schemas.microsoft.com/office/drawing/2014/main" id="{8850DFCD-2693-4FA2-BB3F-7775DC371F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571500"/>
            <a:ext cx="5257800" cy="5257800"/>
          </a:xfrm>
          <a:prstGeom prst="rect">
            <a:avLst/>
          </a:prstGeom>
        </p:spPr>
      </p:pic>
    </p:spTree>
    <p:extLst>
      <p:ext uri="{BB962C8B-B14F-4D97-AF65-F5344CB8AC3E}">
        <p14:creationId xmlns:p14="http://schemas.microsoft.com/office/powerpoint/2010/main" val="279301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838200" y="365126"/>
            <a:ext cx="10515600" cy="915034"/>
          </a:xfrm>
        </p:spPr>
        <p:txBody>
          <a:bodyPr/>
          <a:lstStyle/>
          <a:p>
            <a:r>
              <a:rPr lang="en-US" sz="5400" b="1" dirty="0">
                <a:solidFill>
                  <a:srgbClr val="0070C0"/>
                </a:solidFill>
              </a:rPr>
              <a:t>Bring your own Azure Data Lake</a:t>
            </a:r>
          </a:p>
        </p:txBody>
      </p:sp>
      <p:sp>
        <p:nvSpPr>
          <p:cNvPr id="8" name="Content Placeholder 2">
            <a:extLst>
              <a:ext uri="{FF2B5EF4-FFF2-40B4-BE49-F238E27FC236}">
                <a16:creationId xmlns:a16="http://schemas.microsoft.com/office/drawing/2014/main" id="{FC1B8D77-3691-4C58-BE20-3CF2FB94836B}"/>
              </a:ext>
            </a:extLst>
          </p:cNvPr>
          <p:cNvSpPr>
            <a:spLocks noGrp="1"/>
          </p:cNvSpPr>
          <p:nvPr>
            <p:ph idx="1"/>
          </p:nvPr>
        </p:nvSpPr>
        <p:spPr>
          <a:xfrm>
            <a:off x="838200" y="1280159"/>
            <a:ext cx="8929744" cy="4549141"/>
          </a:xfrm>
        </p:spPr>
        <p:txBody>
          <a:bodyPr/>
          <a:lstStyle/>
          <a:p>
            <a:pPr>
              <a:lnSpc>
                <a:spcPct val="110000"/>
              </a:lnSpc>
              <a:spcBef>
                <a:spcPts val="600"/>
              </a:spcBef>
            </a:pPr>
            <a:r>
              <a:rPr lang="en-US" sz="2400" dirty="0"/>
              <a:t>Azure Data Lake Storage (generation 2) issued behind the scenes</a:t>
            </a:r>
          </a:p>
          <a:p>
            <a:pPr lvl="1">
              <a:lnSpc>
                <a:spcPct val="110000"/>
              </a:lnSpc>
              <a:spcBef>
                <a:spcPts val="600"/>
              </a:spcBef>
              <a:buFont typeface="Wingdings" panose="05000000000000000000" pitchFamily="2" charset="2"/>
              <a:buChar char="Ø"/>
            </a:pPr>
            <a:r>
              <a:rPr lang="en-US" sz="2000" dirty="0"/>
              <a:t> Common Data Model folder structure transparent to tenant and user</a:t>
            </a:r>
          </a:p>
          <a:p>
            <a:pPr lvl="1">
              <a:lnSpc>
                <a:spcPct val="110000"/>
              </a:lnSpc>
              <a:spcBef>
                <a:spcPts val="600"/>
              </a:spcBef>
              <a:buFont typeface="Wingdings" panose="05000000000000000000" pitchFamily="2" charset="2"/>
              <a:buChar char="Ø"/>
            </a:pPr>
            <a:r>
              <a:rPr lang="en-US" sz="2000" dirty="0"/>
              <a:t> No path/connection string</a:t>
            </a:r>
          </a:p>
          <a:p>
            <a:pPr>
              <a:lnSpc>
                <a:spcPct val="110000"/>
              </a:lnSpc>
              <a:spcBef>
                <a:spcPts val="600"/>
              </a:spcBef>
            </a:pPr>
            <a:r>
              <a:rPr lang="en-US" sz="2400" dirty="0"/>
              <a:t>Organizations can use their own Azure Data Lake Store</a:t>
            </a:r>
          </a:p>
          <a:p>
            <a:pPr lvl="1">
              <a:lnSpc>
                <a:spcPct val="110000"/>
              </a:lnSpc>
              <a:spcBef>
                <a:spcPts val="600"/>
              </a:spcBef>
              <a:buFont typeface="Wingdings" panose="05000000000000000000" pitchFamily="2" charset="2"/>
              <a:buChar char="Ø"/>
            </a:pPr>
            <a:r>
              <a:rPr lang="en-US" sz="2000" dirty="0"/>
              <a:t> Dataflow data and definition files can be used by developers</a:t>
            </a:r>
          </a:p>
          <a:p>
            <a:pPr lvl="1">
              <a:lnSpc>
                <a:spcPct val="110000"/>
              </a:lnSpc>
              <a:spcBef>
                <a:spcPts val="600"/>
              </a:spcBef>
              <a:buFont typeface="Wingdings" panose="05000000000000000000" pitchFamily="2" charset="2"/>
              <a:buChar char="Ø"/>
            </a:pPr>
            <a:r>
              <a:rPr lang="en-US" sz="2000" dirty="0"/>
              <a:t> Leverage Azure Data and artificial intelligence (AI) services</a:t>
            </a:r>
          </a:p>
          <a:p>
            <a:pPr lvl="1">
              <a:lnSpc>
                <a:spcPct val="110000"/>
              </a:lnSpc>
              <a:spcBef>
                <a:spcPts val="600"/>
              </a:spcBef>
              <a:buFont typeface="Wingdings" panose="05000000000000000000" pitchFamily="2" charset="2"/>
              <a:buChar char="Ø"/>
            </a:pPr>
            <a:r>
              <a:rPr lang="en-US" sz="2000" dirty="0"/>
              <a:t> Integrate dataflow data into internal applications</a:t>
            </a:r>
          </a:p>
          <a:p>
            <a:pPr marL="0" indent="0">
              <a:lnSpc>
                <a:spcPct val="110000"/>
              </a:lnSpc>
              <a:spcBef>
                <a:spcPts val="600"/>
              </a:spcBef>
              <a:buNone/>
            </a:pPr>
            <a:endParaRPr lang="en-US" sz="2400" dirty="0"/>
          </a:p>
          <a:p>
            <a:pPr marL="0" indent="0">
              <a:lnSpc>
                <a:spcPct val="110000"/>
              </a:lnSpc>
              <a:spcBef>
                <a:spcPts val="600"/>
              </a:spcBef>
              <a:buNone/>
            </a:pPr>
            <a:r>
              <a:rPr lang="en-US" sz="2400" dirty="0"/>
              <a:t>There is a process documented, with best practices, should you or your organization want to </a:t>
            </a:r>
            <a:r>
              <a:rPr lang="en-US" sz="2400" dirty="0">
                <a:hlinkClick r:id="rId3"/>
              </a:rPr>
              <a:t>use your own Azure Data Lake</a:t>
            </a:r>
            <a:r>
              <a:rPr lang="en-US" sz="2400" dirty="0"/>
              <a:t>.</a:t>
            </a:r>
          </a:p>
        </p:txBody>
      </p:sp>
      <p:pic>
        <p:nvPicPr>
          <p:cNvPr id="3" name="Picture 2" descr="A close up of a sign&#10;&#10;Description automatically generated">
            <a:extLst>
              <a:ext uri="{FF2B5EF4-FFF2-40B4-BE49-F238E27FC236}">
                <a16:creationId xmlns:a16="http://schemas.microsoft.com/office/drawing/2014/main" id="{63A9B430-2591-4544-8A48-8F83B2ACA2CD}"/>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8132781" y="1597510"/>
            <a:ext cx="3662979" cy="3662979"/>
          </a:xfrm>
          <a:prstGeom prst="rect">
            <a:avLst/>
          </a:prstGeom>
        </p:spPr>
      </p:pic>
    </p:spTree>
    <p:extLst>
      <p:ext uri="{BB962C8B-B14F-4D97-AF65-F5344CB8AC3E}">
        <p14:creationId xmlns:p14="http://schemas.microsoft.com/office/powerpoint/2010/main" val="361888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838200" y="365125"/>
            <a:ext cx="10515600" cy="915035"/>
          </a:xfrm>
        </p:spPr>
        <p:txBody>
          <a:bodyPr/>
          <a:lstStyle/>
          <a:p>
            <a:r>
              <a:rPr lang="en-US" sz="5400" b="1" dirty="0">
                <a:solidFill>
                  <a:srgbClr val="0070C0"/>
                </a:solidFill>
              </a:rPr>
              <a:t>Conclusion</a:t>
            </a:r>
          </a:p>
        </p:txBody>
      </p:sp>
      <p:sp>
        <p:nvSpPr>
          <p:cNvPr id="8" name="Content Placeholder 2">
            <a:extLst>
              <a:ext uri="{FF2B5EF4-FFF2-40B4-BE49-F238E27FC236}">
                <a16:creationId xmlns:a16="http://schemas.microsoft.com/office/drawing/2014/main" id="{FC1B8D77-3691-4C58-BE20-3CF2FB94836B}"/>
              </a:ext>
            </a:extLst>
          </p:cNvPr>
          <p:cNvSpPr>
            <a:spLocks noGrp="1"/>
          </p:cNvSpPr>
          <p:nvPr>
            <p:ph idx="1"/>
          </p:nvPr>
        </p:nvSpPr>
        <p:spPr>
          <a:xfrm>
            <a:off x="838199" y="1280159"/>
            <a:ext cx="5011455" cy="4454765"/>
          </a:xfrm>
        </p:spPr>
        <p:txBody>
          <a:bodyPr/>
          <a:lstStyle/>
          <a:p>
            <a:r>
              <a:rPr lang="en-US" dirty="0"/>
              <a:t>What is a Power BI Dataflow?</a:t>
            </a:r>
          </a:p>
          <a:p>
            <a:r>
              <a:rPr lang="en-US" dirty="0"/>
              <a:t>Why would I use it?</a:t>
            </a:r>
          </a:p>
          <a:p>
            <a:r>
              <a:rPr lang="en-US" dirty="0"/>
              <a:t>How do I create one?</a:t>
            </a:r>
          </a:p>
          <a:p>
            <a:r>
              <a:rPr lang="en-US" dirty="0"/>
              <a:t>How do I use it?</a:t>
            </a:r>
          </a:p>
          <a:p>
            <a:r>
              <a:rPr lang="en-US" dirty="0"/>
              <a:t>Pro vs. Premium Comparison</a:t>
            </a:r>
          </a:p>
          <a:p>
            <a:r>
              <a:rPr lang="en-US" dirty="0"/>
              <a:t>Security Considerations</a:t>
            </a:r>
          </a:p>
          <a:p>
            <a:r>
              <a:rPr lang="en-US" dirty="0"/>
              <a:t>Bring your own Azure Data Lake</a:t>
            </a:r>
          </a:p>
          <a:p>
            <a:pPr marL="0" indent="0" algn="ctr">
              <a:buNone/>
            </a:pPr>
            <a:endParaRPr lang="en-US" sz="400" b="1" dirty="0">
              <a:solidFill>
                <a:srgbClr val="0070C0"/>
              </a:solidFill>
            </a:endParaRPr>
          </a:p>
          <a:p>
            <a:pPr marL="0" indent="0" algn="ctr">
              <a:buNone/>
            </a:pPr>
            <a:r>
              <a:rPr lang="en-US" b="1" dirty="0">
                <a:solidFill>
                  <a:srgbClr val="0070C0"/>
                </a:solidFill>
              </a:rPr>
              <a:t>Thank you for your time!</a:t>
            </a:r>
          </a:p>
          <a:p>
            <a:pPr marL="0" indent="0">
              <a:buNone/>
            </a:pPr>
            <a:endParaRPr lang="en-US" dirty="0"/>
          </a:p>
        </p:txBody>
      </p:sp>
      <p:pic>
        <p:nvPicPr>
          <p:cNvPr id="3" name="Picture 2">
            <a:extLst>
              <a:ext uri="{FF2B5EF4-FFF2-40B4-BE49-F238E27FC236}">
                <a16:creationId xmlns:a16="http://schemas.microsoft.com/office/drawing/2014/main" id="{E4D8F74F-043F-4362-BFAB-71E717699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80159"/>
            <a:ext cx="5607506" cy="3699069"/>
          </a:xfrm>
          <a:prstGeom prst="rect">
            <a:avLst/>
          </a:prstGeom>
        </p:spPr>
      </p:pic>
    </p:spTree>
    <p:extLst>
      <p:ext uri="{BB962C8B-B14F-4D97-AF65-F5344CB8AC3E}">
        <p14:creationId xmlns:p14="http://schemas.microsoft.com/office/powerpoint/2010/main" val="3025358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786B403-6C19-4381-A78D-9CAF2CD6699D}"/>
              </a:ext>
            </a:extLst>
          </p:cNvPr>
          <p:cNvSpPr>
            <a:spLocks noGrp="1"/>
          </p:cNvSpPr>
          <p:nvPr>
            <p:ph sz="half" idx="2"/>
          </p:nvPr>
        </p:nvSpPr>
        <p:spPr>
          <a:xfrm>
            <a:off x="476794" y="2272937"/>
            <a:ext cx="5009606" cy="3187337"/>
          </a:xfrm>
        </p:spPr>
        <p:txBody>
          <a:bodyPr/>
          <a:lstStyle/>
          <a:p>
            <a:pPr marL="0" indent="0">
              <a:buNone/>
            </a:pPr>
            <a:endParaRPr lang="en-US" dirty="0"/>
          </a:p>
          <a:p>
            <a:pPr marL="0" indent="0">
              <a:buNone/>
            </a:pPr>
            <a:r>
              <a:rPr lang="en-US" dirty="0"/>
              <a:t>Joe Abbott</a:t>
            </a:r>
          </a:p>
          <a:p>
            <a:pPr marL="0" indent="0">
              <a:buNone/>
            </a:pPr>
            <a:r>
              <a:rPr lang="en-US" dirty="0"/>
              <a:t>jabbott@pragmaticworks.com</a:t>
            </a:r>
          </a:p>
          <a:p>
            <a:pPr marL="0" indent="0">
              <a:buNone/>
            </a:pPr>
            <a:r>
              <a:rPr lang="en-US" dirty="0"/>
              <a:t>@</a:t>
            </a:r>
            <a:r>
              <a:rPr lang="en-US" dirty="0" err="1"/>
              <a:t>GrumpyDataGuy</a:t>
            </a:r>
            <a:endParaRPr lang="en-US" dirty="0"/>
          </a:p>
          <a:p>
            <a:pPr marL="0" indent="0">
              <a:buNone/>
            </a:pPr>
            <a:endParaRPr lang="en-US" dirty="0"/>
          </a:p>
          <a:p>
            <a:pPr marL="0" indent="0" algn="ctr">
              <a:buNone/>
            </a:pPr>
            <a:r>
              <a:rPr lang="en-US" dirty="0"/>
              <a:t>www.pragmaticworks.com</a:t>
            </a:r>
          </a:p>
          <a:p>
            <a:endParaRPr lang="en-US" dirty="0"/>
          </a:p>
          <a:p>
            <a:endParaRPr lang="en-US" dirty="0"/>
          </a:p>
        </p:txBody>
      </p:sp>
    </p:spTree>
    <p:extLst>
      <p:ext uri="{BB962C8B-B14F-4D97-AF65-F5344CB8AC3E}">
        <p14:creationId xmlns:p14="http://schemas.microsoft.com/office/powerpoint/2010/main" val="819583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2662F70-1043-408E-B73C-84387372C4D0}"/>
              </a:ext>
            </a:extLst>
          </p:cNvPr>
          <p:cNvSpPr>
            <a:spLocks noGrp="1"/>
          </p:cNvSpPr>
          <p:nvPr>
            <p:ph sz="half" idx="1"/>
          </p:nvPr>
        </p:nvSpPr>
        <p:spPr>
          <a:xfrm>
            <a:off x="1410788" y="3866605"/>
            <a:ext cx="3696051" cy="1776549"/>
          </a:xfrm>
        </p:spPr>
        <p:txBody>
          <a:bodyPr anchor="ctr"/>
          <a:lstStyle/>
          <a:p>
            <a:pPr marL="0" indent="0" algn="ctr">
              <a:buNone/>
            </a:pPr>
            <a:r>
              <a:rPr lang="en-US" b="1" dirty="0"/>
              <a:t>Joe Abbott</a:t>
            </a:r>
          </a:p>
          <a:p>
            <a:pPr marL="0" indent="0" algn="ctr">
              <a:buNone/>
            </a:pPr>
            <a:r>
              <a:rPr lang="en-US" i="1" dirty="0"/>
              <a:t>Consultant</a:t>
            </a:r>
          </a:p>
        </p:txBody>
      </p:sp>
      <p:sp>
        <p:nvSpPr>
          <p:cNvPr id="5" name="Content Placeholder 4">
            <a:extLst>
              <a:ext uri="{FF2B5EF4-FFF2-40B4-BE49-F238E27FC236}">
                <a16:creationId xmlns:a16="http://schemas.microsoft.com/office/drawing/2014/main" id="{B59CA725-E726-4227-832A-B8C352A02411}"/>
              </a:ext>
            </a:extLst>
          </p:cNvPr>
          <p:cNvSpPr>
            <a:spLocks noGrp="1"/>
          </p:cNvSpPr>
          <p:nvPr>
            <p:ph sz="half" idx="10"/>
          </p:nvPr>
        </p:nvSpPr>
        <p:spPr>
          <a:xfrm>
            <a:off x="5693433" y="3866605"/>
            <a:ext cx="5087779" cy="1776549"/>
          </a:xfrm>
        </p:spPr>
        <p:txBody>
          <a:bodyPr anchor="ctr"/>
          <a:lstStyle/>
          <a:p>
            <a:pPr marL="0" indent="0">
              <a:buNone/>
            </a:pPr>
            <a:r>
              <a:rPr lang="en-US" sz="2400" i="1" dirty="0"/>
              <a:t> </a:t>
            </a:r>
            <a:r>
              <a:rPr lang="en-US" sz="2400" dirty="0">
                <a:hlinkClick r:id="rId2"/>
              </a:rPr>
              <a:t>jabbott@pragmaticworks.com</a:t>
            </a:r>
            <a:r>
              <a:rPr lang="en-US" sz="2400" dirty="0"/>
              <a:t>  </a:t>
            </a:r>
          </a:p>
          <a:p>
            <a:pPr marL="0" indent="0">
              <a:buNone/>
            </a:pPr>
            <a:r>
              <a:rPr lang="en-US" sz="2400" dirty="0"/>
              <a:t>@</a:t>
            </a:r>
            <a:r>
              <a:rPr lang="en-US" sz="2400" dirty="0" err="1"/>
              <a:t>GrumpyDataGuy</a:t>
            </a:r>
            <a:endParaRPr lang="en-US" dirty="0"/>
          </a:p>
        </p:txBody>
      </p:sp>
      <p:sp>
        <p:nvSpPr>
          <p:cNvPr id="2" name="Rectangle 1">
            <a:extLst>
              <a:ext uri="{FF2B5EF4-FFF2-40B4-BE49-F238E27FC236}">
                <a16:creationId xmlns:a16="http://schemas.microsoft.com/office/drawing/2014/main" id="{EA0A1767-42F6-4F24-A4D0-3BF5FD704559}"/>
              </a:ext>
            </a:extLst>
          </p:cNvPr>
          <p:cNvSpPr/>
          <p:nvPr/>
        </p:nvSpPr>
        <p:spPr>
          <a:xfrm>
            <a:off x="1861073" y="570155"/>
            <a:ext cx="8469854" cy="3173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CC0CC47-3333-4085-AD1E-87691367F201}"/>
              </a:ext>
            </a:extLst>
          </p:cNvPr>
          <p:cNvPicPr>
            <a:picLocks noChangeAspect="1"/>
          </p:cNvPicPr>
          <p:nvPr/>
        </p:nvPicPr>
        <p:blipFill>
          <a:blip r:embed="rId3"/>
          <a:stretch>
            <a:fillRect/>
          </a:stretch>
        </p:blipFill>
        <p:spPr>
          <a:xfrm>
            <a:off x="3258813" y="570155"/>
            <a:ext cx="5545729" cy="3173506"/>
          </a:xfrm>
          <a:prstGeom prst="rect">
            <a:avLst/>
          </a:prstGeom>
        </p:spPr>
      </p:pic>
    </p:spTree>
    <p:extLst>
      <p:ext uri="{BB962C8B-B14F-4D97-AF65-F5344CB8AC3E}">
        <p14:creationId xmlns:p14="http://schemas.microsoft.com/office/powerpoint/2010/main" val="394710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1CBBAE-EC24-42C9-894C-4FF1C8F55701}"/>
              </a:ext>
            </a:extLst>
          </p:cNvPr>
          <p:cNvSpPr>
            <a:spLocks noGrp="1"/>
          </p:cNvSpPr>
          <p:nvPr>
            <p:ph idx="1"/>
          </p:nvPr>
        </p:nvSpPr>
        <p:spPr>
          <a:xfrm>
            <a:off x="426720" y="1160961"/>
            <a:ext cx="11338560" cy="4536077"/>
          </a:xfrm>
        </p:spPr>
        <p:txBody>
          <a:bodyPr/>
          <a:lstStyle/>
          <a:p>
            <a:pPr marL="342900" indent="-342900" fontAlgn="base">
              <a:buFont typeface="Wingdings" panose="05000000000000000000" pitchFamily="2" charset="2"/>
              <a:buChar char="§"/>
            </a:pPr>
            <a:r>
              <a:rPr lang="en-US" dirty="0">
                <a:hlinkClick r:id="rId2"/>
              </a:rPr>
              <a:t>Power BI Whitepapers</a:t>
            </a:r>
            <a:r>
              <a:rPr lang="en-US" dirty="0"/>
              <a:t> (first link “Power BI and Dataflows”)</a:t>
            </a:r>
            <a:endParaRPr lang="en-US" dirty="0">
              <a:hlinkClick r:id="rId3"/>
            </a:endParaRPr>
          </a:p>
          <a:p>
            <a:pPr marL="342900" indent="-342900" fontAlgn="base">
              <a:buFont typeface="Wingdings" panose="05000000000000000000" pitchFamily="2" charset="2"/>
              <a:buChar char="§"/>
            </a:pPr>
            <a:r>
              <a:rPr lang="en-US" dirty="0">
                <a:hlinkClick r:id="rId4"/>
              </a:rPr>
              <a:t>Self-Service data prep in Power BI</a:t>
            </a:r>
            <a:endParaRPr lang="en-US" dirty="0"/>
          </a:p>
          <a:p>
            <a:pPr marL="342900" indent="-342900" fontAlgn="base">
              <a:buFont typeface="Wingdings" panose="05000000000000000000" pitchFamily="2" charset="2"/>
              <a:buChar char="§"/>
            </a:pPr>
            <a:r>
              <a:rPr lang="en-US" dirty="0">
                <a:hlinkClick r:id="rId5"/>
              </a:rPr>
              <a:t>Creating and using dataflows in Power BI</a:t>
            </a:r>
            <a:endParaRPr lang="en-US" dirty="0"/>
          </a:p>
          <a:p>
            <a:pPr marL="342900" indent="-342900" fontAlgn="base">
              <a:buFont typeface="Wingdings" panose="05000000000000000000" pitchFamily="2" charset="2"/>
              <a:buChar char="§"/>
            </a:pPr>
            <a:r>
              <a:rPr lang="en-US" dirty="0">
                <a:hlinkClick r:id="rId6"/>
              </a:rPr>
              <a:t>Linked Entities</a:t>
            </a:r>
            <a:r>
              <a:rPr lang="en-US" dirty="0"/>
              <a:t> (requires Power BI Premium)</a:t>
            </a:r>
          </a:p>
          <a:p>
            <a:pPr marL="342900" indent="-342900" fontAlgn="base">
              <a:buFont typeface="Wingdings" panose="05000000000000000000" pitchFamily="2" charset="2"/>
              <a:buChar char="§"/>
            </a:pPr>
            <a:r>
              <a:rPr lang="en-US" dirty="0">
                <a:hlinkClick r:id="rId7"/>
              </a:rPr>
              <a:t>Bring your own Azure Data Lake</a:t>
            </a:r>
            <a:endParaRPr lang="en-US" dirty="0"/>
          </a:p>
          <a:p>
            <a:endParaRPr lang="en-US" dirty="0"/>
          </a:p>
        </p:txBody>
      </p:sp>
      <p:sp>
        <p:nvSpPr>
          <p:cNvPr id="6" name="Title 5">
            <a:extLst>
              <a:ext uri="{FF2B5EF4-FFF2-40B4-BE49-F238E27FC236}">
                <a16:creationId xmlns:a16="http://schemas.microsoft.com/office/drawing/2014/main" id="{3CC79E76-81DC-462F-9BC9-CBA290DBF7CA}"/>
              </a:ext>
            </a:extLst>
          </p:cNvPr>
          <p:cNvSpPr>
            <a:spLocks noGrp="1"/>
          </p:cNvSpPr>
          <p:nvPr>
            <p:ph type="title"/>
          </p:nvPr>
        </p:nvSpPr>
        <p:spPr>
          <a:xfrm>
            <a:off x="426720" y="365126"/>
            <a:ext cx="10515600" cy="795836"/>
          </a:xfrm>
        </p:spPr>
        <p:txBody>
          <a:bodyPr/>
          <a:lstStyle/>
          <a:p>
            <a:r>
              <a:rPr lang="en-US" sz="4000" b="1" dirty="0"/>
              <a:t>References</a:t>
            </a:r>
          </a:p>
        </p:txBody>
      </p:sp>
    </p:spTree>
    <p:extLst>
      <p:ext uri="{BB962C8B-B14F-4D97-AF65-F5344CB8AC3E}">
        <p14:creationId xmlns:p14="http://schemas.microsoft.com/office/powerpoint/2010/main" val="346755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8452-9EDA-4FA3-B02A-2DBA99CADC97}"/>
              </a:ext>
            </a:extLst>
          </p:cNvPr>
          <p:cNvSpPr>
            <a:spLocks noGrp="1"/>
          </p:cNvSpPr>
          <p:nvPr>
            <p:ph type="title"/>
          </p:nvPr>
        </p:nvSpPr>
        <p:spPr>
          <a:xfrm>
            <a:off x="838200" y="365125"/>
            <a:ext cx="10515600" cy="854075"/>
          </a:xfrm>
        </p:spPr>
        <p:txBody>
          <a:bodyPr/>
          <a:lstStyle/>
          <a:p>
            <a:r>
              <a:rPr lang="en-US" sz="5400" b="1" dirty="0">
                <a:solidFill>
                  <a:srgbClr val="0070C0"/>
                </a:solidFill>
              </a:rPr>
              <a:t>Agenda</a:t>
            </a:r>
          </a:p>
        </p:txBody>
      </p:sp>
      <p:sp>
        <p:nvSpPr>
          <p:cNvPr id="3" name="Content Placeholder 2">
            <a:extLst>
              <a:ext uri="{FF2B5EF4-FFF2-40B4-BE49-F238E27FC236}">
                <a16:creationId xmlns:a16="http://schemas.microsoft.com/office/drawing/2014/main" id="{484C036D-BC54-4246-A59C-F39FFA5D405B}"/>
              </a:ext>
            </a:extLst>
          </p:cNvPr>
          <p:cNvSpPr>
            <a:spLocks noGrp="1"/>
          </p:cNvSpPr>
          <p:nvPr>
            <p:ph idx="1"/>
          </p:nvPr>
        </p:nvSpPr>
        <p:spPr>
          <a:xfrm>
            <a:off x="838199" y="1280160"/>
            <a:ext cx="6864276" cy="4507454"/>
          </a:xfrm>
        </p:spPr>
        <p:txBody>
          <a:bodyPr/>
          <a:lstStyle/>
          <a:p>
            <a:r>
              <a:rPr lang="en-US" dirty="0"/>
              <a:t>What is a Power BI Dataflow?</a:t>
            </a:r>
          </a:p>
          <a:p>
            <a:r>
              <a:rPr lang="en-US" dirty="0"/>
              <a:t>Why would I use it?</a:t>
            </a:r>
          </a:p>
          <a:p>
            <a:pPr lvl="1">
              <a:buFont typeface="Wingdings" panose="05000000000000000000" pitchFamily="2" charset="2"/>
              <a:buChar char="Ø"/>
            </a:pPr>
            <a:r>
              <a:rPr lang="en-US" dirty="0"/>
              <a:t> Dataflow vs. Dataset</a:t>
            </a:r>
          </a:p>
          <a:p>
            <a:r>
              <a:rPr lang="en-US" dirty="0"/>
              <a:t>How do I create one?</a:t>
            </a:r>
          </a:p>
          <a:p>
            <a:r>
              <a:rPr lang="en-US" dirty="0"/>
              <a:t>How do I use it?</a:t>
            </a:r>
          </a:p>
          <a:p>
            <a:r>
              <a:rPr lang="en-US" dirty="0"/>
              <a:t>Pro vs. Premium Comparison</a:t>
            </a:r>
          </a:p>
          <a:p>
            <a:r>
              <a:rPr lang="en-US" dirty="0"/>
              <a:t>Security Considerations</a:t>
            </a:r>
          </a:p>
          <a:p>
            <a:r>
              <a:rPr lang="en-US" dirty="0"/>
              <a:t>Bring your own Azure Data Lake</a:t>
            </a:r>
          </a:p>
        </p:txBody>
      </p:sp>
      <p:pic>
        <p:nvPicPr>
          <p:cNvPr id="4" name="Picture 3">
            <a:extLst>
              <a:ext uri="{FF2B5EF4-FFF2-40B4-BE49-F238E27FC236}">
                <a16:creationId xmlns:a16="http://schemas.microsoft.com/office/drawing/2014/main" id="{CCC9A187-5FA2-44E4-B5BB-E1B616CEF304}"/>
              </a:ext>
            </a:extLst>
          </p:cNvPr>
          <p:cNvPicPr>
            <a:picLocks noChangeAspect="1"/>
          </p:cNvPicPr>
          <p:nvPr/>
        </p:nvPicPr>
        <p:blipFill>
          <a:blip r:embed="rId2"/>
          <a:stretch>
            <a:fillRect/>
          </a:stretch>
        </p:blipFill>
        <p:spPr>
          <a:xfrm>
            <a:off x="6096000" y="508657"/>
            <a:ext cx="4891544" cy="850704"/>
          </a:xfrm>
          <a:prstGeom prst="rect">
            <a:avLst/>
          </a:prstGeom>
        </p:spPr>
      </p:pic>
      <p:pic>
        <p:nvPicPr>
          <p:cNvPr id="5" name="Picture 4">
            <a:extLst>
              <a:ext uri="{FF2B5EF4-FFF2-40B4-BE49-F238E27FC236}">
                <a16:creationId xmlns:a16="http://schemas.microsoft.com/office/drawing/2014/main" id="{AC71C740-81F8-4827-BCB6-381F927A0639}"/>
              </a:ext>
            </a:extLst>
          </p:cNvPr>
          <p:cNvPicPr>
            <a:picLocks noChangeAspect="1"/>
          </p:cNvPicPr>
          <p:nvPr/>
        </p:nvPicPr>
        <p:blipFill>
          <a:blip r:embed="rId3"/>
          <a:stretch>
            <a:fillRect/>
          </a:stretch>
        </p:blipFill>
        <p:spPr>
          <a:xfrm>
            <a:off x="7101077" y="1280160"/>
            <a:ext cx="2881390" cy="4251018"/>
          </a:xfrm>
          <a:prstGeom prst="rect">
            <a:avLst/>
          </a:prstGeom>
        </p:spPr>
      </p:pic>
    </p:spTree>
    <p:extLst>
      <p:ext uri="{BB962C8B-B14F-4D97-AF65-F5344CB8AC3E}">
        <p14:creationId xmlns:p14="http://schemas.microsoft.com/office/powerpoint/2010/main" val="280641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838200" y="1920793"/>
            <a:ext cx="10515600" cy="2565146"/>
          </a:xfrm>
        </p:spPr>
        <p:txBody>
          <a:bodyPr/>
          <a:lstStyle/>
          <a:p>
            <a:r>
              <a:rPr lang="en-US" sz="6000" b="1" dirty="0"/>
              <a:t>Power BI Dataflows</a:t>
            </a:r>
            <a:br>
              <a:rPr lang="en-US" sz="5400" b="1" dirty="0"/>
            </a:br>
            <a:r>
              <a:rPr lang="en-US" sz="4000" dirty="0">
                <a:solidFill>
                  <a:srgbClr val="0070C0"/>
                </a:solidFill>
              </a:rPr>
              <a:t>What is Power BI?</a:t>
            </a:r>
            <a:br>
              <a:rPr lang="en-US" sz="4000" dirty="0">
                <a:solidFill>
                  <a:srgbClr val="0070C0"/>
                </a:solidFill>
              </a:rPr>
            </a:br>
            <a:r>
              <a:rPr lang="en-US" sz="4000" dirty="0">
                <a:solidFill>
                  <a:srgbClr val="0070C0"/>
                </a:solidFill>
              </a:rPr>
              <a:t>What is a Power BI Dataflow?</a:t>
            </a:r>
            <a:br>
              <a:rPr lang="en-US" sz="4000" dirty="0">
                <a:solidFill>
                  <a:srgbClr val="0070C0"/>
                </a:solidFill>
              </a:rPr>
            </a:br>
            <a:r>
              <a:rPr lang="en-US" sz="4000" dirty="0">
                <a:solidFill>
                  <a:srgbClr val="0070C0"/>
                </a:solidFill>
              </a:rPr>
              <a:t>Why would I use one?</a:t>
            </a:r>
            <a:endParaRPr lang="en-US" sz="5400" dirty="0">
              <a:solidFill>
                <a:srgbClr val="0070C0"/>
              </a:solidFill>
            </a:endParaRPr>
          </a:p>
        </p:txBody>
      </p:sp>
    </p:spTree>
    <p:extLst>
      <p:ext uri="{BB962C8B-B14F-4D97-AF65-F5344CB8AC3E}">
        <p14:creationId xmlns:p14="http://schemas.microsoft.com/office/powerpoint/2010/main" val="78886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838200" y="365125"/>
            <a:ext cx="10515600" cy="800735"/>
          </a:xfrm>
        </p:spPr>
        <p:txBody>
          <a:bodyPr/>
          <a:lstStyle/>
          <a:p>
            <a:r>
              <a:rPr lang="en-US" sz="5400" b="1" dirty="0">
                <a:solidFill>
                  <a:srgbClr val="0070C0"/>
                </a:solidFill>
              </a:rPr>
              <a:t>What is Power BI?</a:t>
            </a:r>
          </a:p>
        </p:txBody>
      </p:sp>
      <p:sp>
        <p:nvSpPr>
          <p:cNvPr id="10" name="Content Placeholder 9">
            <a:extLst>
              <a:ext uri="{FF2B5EF4-FFF2-40B4-BE49-F238E27FC236}">
                <a16:creationId xmlns:a16="http://schemas.microsoft.com/office/drawing/2014/main" id="{1A0C5236-6979-4ACF-8F92-087148F80D6E}"/>
              </a:ext>
            </a:extLst>
          </p:cNvPr>
          <p:cNvSpPr>
            <a:spLocks noGrp="1"/>
          </p:cNvSpPr>
          <p:nvPr>
            <p:ph idx="1"/>
          </p:nvPr>
        </p:nvSpPr>
        <p:spPr>
          <a:xfrm>
            <a:off x="838199" y="1280160"/>
            <a:ext cx="9596719" cy="1182217"/>
          </a:xfrm>
        </p:spPr>
        <p:txBody>
          <a:bodyPr/>
          <a:lstStyle/>
          <a:p>
            <a:pPr marL="0" indent="0">
              <a:buNone/>
            </a:pPr>
            <a:r>
              <a:rPr lang="en-US" sz="2000" i="1" dirty="0"/>
              <a:t>Power BI is a business analytics solution from Microsoft that lets you visualize your data and share insights across your organization, or embed them in your app or website. Connect to hundreds of data sources and bring your data to life with live dashboards and reports.</a:t>
            </a:r>
          </a:p>
        </p:txBody>
      </p:sp>
      <p:pic>
        <p:nvPicPr>
          <p:cNvPr id="3" name="Picture 2" descr="A close up of a logo&#10;&#10;Description automatically generated">
            <a:extLst>
              <a:ext uri="{FF2B5EF4-FFF2-40B4-BE49-F238E27FC236}">
                <a16:creationId xmlns:a16="http://schemas.microsoft.com/office/drawing/2014/main" id="{9D90122A-76BA-4AF6-8781-93D466EFF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918" y="662485"/>
            <a:ext cx="1238315" cy="1235352"/>
          </a:xfrm>
          <a:prstGeom prst="rect">
            <a:avLst/>
          </a:prstGeom>
        </p:spPr>
      </p:pic>
      <p:pic>
        <p:nvPicPr>
          <p:cNvPr id="4" name="Picture 3">
            <a:extLst>
              <a:ext uri="{FF2B5EF4-FFF2-40B4-BE49-F238E27FC236}">
                <a16:creationId xmlns:a16="http://schemas.microsoft.com/office/drawing/2014/main" id="{81EE9069-A0D8-4E7D-83E9-FE6B23D6B5EF}"/>
              </a:ext>
            </a:extLst>
          </p:cNvPr>
          <p:cNvPicPr>
            <a:picLocks noChangeAspect="1"/>
          </p:cNvPicPr>
          <p:nvPr/>
        </p:nvPicPr>
        <p:blipFill>
          <a:blip r:embed="rId4"/>
          <a:stretch>
            <a:fillRect/>
          </a:stretch>
        </p:blipFill>
        <p:spPr>
          <a:xfrm>
            <a:off x="1373974" y="2462377"/>
            <a:ext cx="9444051" cy="3148017"/>
          </a:xfrm>
          <a:prstGeom prst="rect">
            <a:avLst/>
          </a:prstGeom>
          <a:ln w="3175">
            <a:solidFill>
              <a:schemeClr val="tx1"/>
            </a:solidFill>
          </a:ln>
        </p:spPr>
      </p:pic>
      <p:pic>
        <p:nvPicPr>
          <p:cNvPr id="5" name="Picture 4">
            <a:extLst>
              <a:ext uri="{FF2B5EF4-FFF2-40B4-BE49-F238E27FC236}">
                <a16:creationId xmlns:a16="http://schemas.microsoft.com/office/drawing/2014/main" id="{1CA49497-AB14-4841-9041-88EE5473C54E}"/>
              </a:ext>
            </a:extLst>
          </p:cNvPr>
          <p:cNvPicPr>
            <a:picLocks noChangeAspect="1"/>
          </p:cNvPicPr>
          <p:nvPr/>
        </p:nvPicPr>
        <p:blipFill>
          <a:blip r:embed="rId5"/>
          <a:stretch>
            <a:fillRect/>
          </a:stretch>
        </p:blipFill>
        <p:spPr>
          <a:xfrm>
            <a:off x="1425656" y="2462378"/>
            <a:ext cx="6035937" cy="3200876"/>
          </a:xfrm>
          <a:prstGeom prst="rect">
            <a:avLst/>
          </a:prstGeom>
        </p:spPr>
      </p:pic>
      <p:sp>
        <p:nvSpPr>
          <p:cNvPr id="14" name="Content Placeholder 9">
            <a:extLst>
              <a:ext uri="{FF2B5EF4-FFF2-40B4-BE49-F238E27FC236}">
                <a16:creationId xmlns:a16="http://schemas.microsoft.com/office/drawing/2014/main" id="{1B049B7B-8809-4AFA-A592-AE19DA6F7B09}"/>
              </a:ext>
            </a:extLst>
          </p:cNvPr>
          <p:cNvSpPr txBox="1">
            <a:spLocks/>
          </p:cNvSpPr>
          <p:nvPr/>
        </p:nvSpPr>
        <p:spPr>
          <a:xfrm>
            <a:off x="8049050" y="2940866"/>
            <a:ext cx="2581835" cy="1148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sz="2000" dirty="0"/>
              <a:t>Power BI Desktop</a:t>
            </a:r>
          </a:p>
          <a:p>
            <a:pPr marL="457200" indent="-457200">
              <a:buFont typeface="Arial" panose="020B0604020202020204" pitchFamily="34" charset="0"/>
              <a:buAutoNum type="arabicPeriod"/>
            </a:pPr>
            <a:r>
              <a:rPr lang="en-US" sz="2000" dirty="0"/>
              <a:t>Power BI Service</a:t>
            </a:r>
          </a:p>
          <a:p>
            <a:pPr marL="457200" indent="-457200">
              <a:buFont typeface="Arial" panose="020B0604020202020204" pitchFamily="34" charset="0"/>
              <a:buAutoNum type="arabicPeriod"/>
            </a:pPr>
            <a:r>
              <a:rPr lang="en-US" sz="2000" dirty="0"/>
              <a:t>Power BI Mobile</a:t>
            </a:r>
          </a:p>
        </p:txBody>
      </p:sp>
    </p:spTree>
    <p:extLst>
      <p:ext uri="{BB962C8B-B14F-4D97-AF65-F5344CB8AC3E}">
        <p14:creationId xmlns:p14="http://schemas.microsoft.com/office/powerpoint/2010/main" val="253314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 presetClass="entr" presetSubtype="8"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1+#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838200" y="365125"/>
            <a:ext cx="10515600" cy="775417"/>
          </a:xfrm>
        </p:spPr>
        <p:txBody>
          <a:bodyPr/>
          <a:lstStyle/>
          <a:p>
            <a:r>
              <a:rPr lang="en-US" sz="5400" b="1" dirty="0">
                <a:solidFill>
                  <a:srgbClr val="0070C0"/>
                </a:solidFill>
              </a:rPr>
              <a:t>What is a Power BI Dataflow?</a:t>
            </a:r>
          </a:p>
        </p:txBody>
      </p:sp>
      <p:sp>
        <p:nvSpPr>
          <p:cNvPr id="8" name="Content Placeholder 2">
            <a:extLst>
              <a:ext uri="{FF2B5EF4-FFF2-40B4-BE49-F238E27FC236}">
                <a16:creationId xmlns:a16="http://schemas.microsoft.com/office/drawing/2014/main" id="{FC1B8D77-3691-4C58-BE20-3CF2FB94836B}"/>
              </a:ext>
            </a:extLst>
          </p:cNvPr>
          <p:cNvSpPr>
            <a:spLocks noGrp="1"/>
          </p:cNvSpPr>
          <p:nvPr>
            <p:ph idx="1"/>
          </p:nvPr>
        </p:nvSpPr>
        <p:spPr>
          <a:xfrm>
            <a:off x="838199" y="1280160"/>
            <a:ext cx="7804356" cy="4507454"/>
          </a:xfrm>
        </p:spPr>
        <p:txBody>
          <a:bodyPr/>
          <a:lstStyle/>
          <a:p>
            <a:pPr marL="0" indent="0">
              <a:buNone/>
            </a:pPr>
            <a:r>
              <a:rPr lang="en-US" dirty="0"/>
              <a:t>Many different definitions…</a:t>
            </a:r>
          </a:p>
          <a:p>
            <a:r>
              <a:rPr lang="en-US" dirty="0"/>
              <a:t>Self-service data prep</a:t>
            </a:r>
          </a:p>
          <a:p>
            <a:r>
              <a:rPr lang="en-US" dirty="0"/>
              <a:t>Self-service ETL (</a:t>
            </a:r>
            <a:r>
              <a:rPr lang="en-US" b="1" dirty="0">
                <a:solidFill>
                  <a:srgbClr val="0070C0"/>
                </a:solidFill>
              </a:rPr>
              <a:t>E</a:t>
            </a:r>
            <a:r>
              <a:rPr lang="en-US" dirty="0"/>
              <a:t>xtract-</a:t>
            </a:r>
            <a:r>
              <a:rPr lang="en-US" b="1" dirty="0">
                <a:solidFill>
                  <a:srgbClr val="0070C0"/>
                </a:solidFill>
              </a:rPr>
              <a:t>T</a:t>
            </a:r>
            <a:r>
              <a:rPr lang="en-US" dirty="0"/>
              <a:t>ransform-</a:t>
            </a:r>
            <a:r>
              <a:rPr lang="en-US" b="1" dirty="0">
                <a:solidFill>
                  <a:srgbClr val="0070C0"/>
                </a:solidFill>
              </a:rPr>
              <a:t>L</a:t>
            </a:r>
            <a:r>
              <a:rPr lang="en-US" dirty="0"/>
              <a:t>oad)</a:t>
            </a:r>
          </a:p>
          <a:p>
            <a:r>
              <a:rPr lang="en-US" dirty="0"/>
              <a:t>A collection of </a:t>
            </a:r>
            <a:r>
              <a:rPr lang="en-US" i="1" dirty="0"/>
              <a:t>entities</a:t>
            </a:r>
          </a:p>
          <a:p>
            <a:pPr lvl="1">
              <a:buFont typeface="Wingdings" panose="05000000000000000000" pitchFamily="2" charset="2"/>
              <a:buChar char="Ø"/>
            </a:pPr>
            <a:r>
              <a:rPr lang="en-US" dirty="0"/>
              <a:t> Entities are similar to tables </a:t>
            </a:r>
          </a:p>
          <a:p>
            <a:pPr marL="0" indent="0">
              <a:buNone/>
            </a:pPr>
            <a:endParaRPr lang="en-US" dirty="0"/>
          </a:p>
          <a:p>
            <a:pPr marL="0" indent="0">
              <a:buNone/>
            </a:pPr>
            <a:r>
              <a:rPr lang="en-US" dirty="0"/>
              <a:t>Common misconception:</a:t>
            </a:r>
          </a:p>
          <a:p>
            <a:r>
              <a:rPr lang="en-US" dirty="0"/>
              <a:t> A Dataflow is NOT a Dataset</a:t>
            </a:r>
            <a:endParaRPr lang="en-US" sz="100" dirty="0"/>
          </a:p>
          <a:p>
            <a:pPr marL="0" indent="0">
              <a:spcBef>
                <a:spcPts val="1800"/>
              </a:spcBef>
              <a:buNone/>
            </a:pPr>
            <a:r>
              <a:rPr lang="en-US" sz="2400" i="1" dirty="0">
                <a:solidFill>
                  <a:srgbClr val="C00000"/>
                </a:solidFill>
              </a:rPr>
              <a:t>*Not available for Power BI Report Server (On Prem)</a:t>
            </a:r>
          </a:p>
        </p:txBody>
      </p:sp>
      <p:pic>
        <p:nvPicPr>
          <p:cNvPr id="6" name="Picture 5">
            <a:extLst>
              <a:ext uri="{FF2B5EF4-FFF2-40B4-BE49-F238E27FC236}">
                <a16:creationId xmlns:a16="http://schemas.microsoft.com/office/drawing/2014/main" id="{FF9161F3-1AA9-4D73-9DD5-AF982521FF16}"/>
              </a:ext>
            </a:extLst>
          </p:cNvPr>
          <p:cNvPicPr>
            <a:picLocks noChangeAspect="1"/>
          </p:cNvPicPr>
          <p:nvPr/>
        </p:nvPicPr>
        <p:blipFill>
          <a:blip r:embed="rId3"/>
          <a:stretch>
            <a:fillRect/>
          </a:stretch>
        </p:blipFill>
        <p:spPr>
          <a:xfrm>
            <a:off x="8472410" y="1248043"/>
            <a:ext cx="2881390" cy="4251018"/>
          </a:xfrm>
          <a:prstGeom prst="rect">
            <a:avLst/>
          </a:prstGeom>
        </p:spPr>
      </p:pic>
      <p:cxnSp>
        <p:nvCxnSpPr>
          <p:cNvPr id="3" name="Straight Connector 2">
            <a:extLst>
              <a:ext uri="{FF2B5EF4-FFF2-40B4-BE49-F238E27FC236}">
                <a16:creationId xmlns:a16="http://schemas.microsoft.com/office/drawing/2014/main" id="{9C1BA847-F7AD-4383-BD2E-4A19BBEFDB03}"/>
              </a:ext>
            </a:extLst>
          </p:cNvPr>
          <p:cNvCxnSpPr/>
          <p:nvPr/>
        </p:nvCxnSpPr>
        <p:spPr>
          <a:xfrm>
            <a:off x="957431" y="3829722"/>
            <a:ext cx="636852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47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1000"/>
                                        <p:tgtEl>
                                          <p:spTgt spid="8">
                                            <p:txEl>
                                              <p:pRg st="3" end="3"/>
                                            </p:txEl>
                                          </p:spTgt>
                                        </p:tgtEl>
                                      </p:cBhvr>
                                    </p:animEffect>
                                    <p:anim calcmode="lin" valueType="num">
                                      <p:cBhvr>
                                        <p:cTn id="1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1000"/>
                                        <p:tgtEl>
                                          <p:spTgt spid="8">
                                            <p:txEl>
                                              <p:pRg st="4" end="4"/>
                                            </p:txEl>
                                          </p:spTgt>
                                        </p:tgtEl>
                                      </p:cBhvr>
                                    </p:animEffect>
                                    <p:anim calcmode="lin" valueType="num">
                                      <p:cBhvr>
                                        <p:cTn id="2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1000"/>
                                        <p:tgtEl>
                                          <p:spTgt spid="8">
                                            <p:txEl>
                                              <p:pRg st="6" end="6"/>
                                            </p:txEl>
                                          </p:spTgt>
                                        </p:tgtEl>
                                      </p:cBhvr>
                                    </p:animEffect>
                                    <p:anim calcmode="lin" valueType="num">
                                      <p:cBhvr>
                                        <p:cTn id="3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fade">
                                      <p:cBhvr>
                                        <p:cTn id="34" dur="1000"/>
                                        <p:tgtEl>
                                          <p:spTgt spid="8">
                                            <p:txEl>
                                              <p:pRg st="7" end="7"/>
                                            </p:txEl>
                                          </p:spTgt>
                                        </p:tgtEl>
                                      </p:cBhvr>
                                    </p:animEffect>
                                    <p:anim calcmode="lin" valueType="num">
                                      <p:cBhvr>
                                        <p:cTn id="3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fade">
                                      <p:cBhvr>
                                        <p:cTn id="41" dur="1000"/>
                                        <p:tgtEl>
                                          <p:spTgt spid="8">
                                            <p:txEl>
                                              <p:pRg st="8" end="8"/>
                                            </p:txEl>
                                          </p:spTgt>
                                        </p:tgtEl>
                                      </p:cBhvr>
                                    </p:animEffect>
                                    <p:anim calcmode="lin" valueType="num">
                                      <p:cBhvr>
                                        <p:cTn id="42"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838200" y="365125"/>
            <a:ext cx="10515600" cy="775417"/>
          </a:xfrm>
        </p:spPr>
        <p:txBody>
          <a:bodyPr/>
          <a:lstStyle/>
          <a:p>
            <a:r>
              <a:rPr lang="en-US" sz="5400" b="1" dirty="0">
                <a:solidFill>
                  <a:srgbClr val="0070C0"/>
                </a:solidFill>
              </a:rPr>
              <a:t>What is a Power BI Dataflow?</a:t>
            </a:r>
          </a:p>
        </p:txBody>
      </p:sp>
      <p:pic>
        <p:nvPicPr>
          <p:cNvPr id="5" name="Picture 4">
            <a:extLst>
              <a:ext uri="{FF2B5EF4-FFF2-40B4-BE49-F238E27FC236}">
                <a16:creationId xmlns:a16="http://schemas.microsoft.com/office/drawing/2014/main" id="{A49C6CC2-3436-4D76-B8AB-43D33FFC19B5}"/>
              </a:ext>
            </a:extLst>
          </p:cNvPr>
          <p:cNvPicPr>
            <a:picLocks noChangeAspect="1"/>
          </p:cNvPicPr>
          <p:nvPr/>
        </p:nvPicPr>
        <p:blipFill>
          <a:blip r:embed="rId3"/>
          <a:stretch>
            <a:fillRect/>
          </a:stretch>
        </p:blipFill>
        <p:spPr>
          <a:xfrm>
            <a:off x="2016891" y="1066834"/>
            <a:ext cx="8158218" cy="4724331"/>
          </a:xfrm>
          <a:prstGeom prst="rect">
            <a:avLst/>
          </a:prstGeom>
          <a:ln w="3175">
            <a:noFill/>
          </a:ln>
        </p:spPr>
      </p:pic>
      <p:sp>
        <p:nvSpPr>
          <p:cNvPr id="10" name="Content Placeholder 9">
            <a:extLst>
              <a:ext uri="{FF2B5EF4-FFF2-40B4-BE49-F238E27FC236}">
                <a16:creationId xmlns:a16="http://schemas.microsoft.com/office/drawing/2014/main" id="{AF733F3D-771F-4378-A957-76CF2209B15A}"/>
              </a:ext>
            </a:extLst>
          </p:cNvPr>
          <p:cNvSpPr>
            <a:spLocks noGrp="1"/>
          </p:cNvSpPr>
          <p:nvPr>
            <p:ph idx="1"/>
          </p:nvPr>
        </p:nvSpPr>
        <p:spPr>
          <a:xfrm>
            <a:off x="8627633" y="1066834"/>
            <a:ext cx="3315512" cy="4537900"/>
          </a:xfrm>
        </p:spPr>
        <p:txBody>
          <a:bodyPr/>
          <a:lstStyle/>
          <a:p>
            <a:pPr marL="0" indent="0">
              <a:buNone/>
            </a:pPr>
            <a:r>
              <a:rPr lang="en-US" sz="2000" dirty="0"/>
              <a:t>What is a Common Data Model?</a:t>
            </a:r>
          </a:p>
          <a:p>
            <a:pPr marL="0" indent="0">
              <a:buNone/>
            </a:pPr>
            <a:r>
              <a:rPr lang="en-US" sz="2000" dirty="0"/>
              <a:t>The Common Data Model (CDM) is a set of a standardized data schemas and a metadata system to allow consistency of data and its meaning across applications and business processes.</a:t>
            </a:r>
          </a:p>
        </p:txBody>
      </p:sp>
    </p:spTree>
    <p:extLst>
      <p:ext uri="{BB962C8B-B14F-4D97-AF65-F5344CB8AC3E}">
        <p14:creationId xmlns:p14="http://schemas.microsoft.com/office/powerpoint/2010/main" val="326463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13906 0 " pathEditMode="relative" rAng="0" ptsTypes="AA">
                                      <p:cBhvr>
                                        <p:cTn id="6" dur="2000" fill="hold"/>
                                        <p:tgtEl>
                                          <p:spTgt spid="5"/>
                                        </p:tgtEl>
                                        <p:attrNameLst>
                                          <p:attrName>ppt_x</p:attrName>
                                          <p:attrName>ppt_y</p:attrName>
                                        </p:attrNameLst>
                                      </p:cBhvr>
                                      <p:rCtr x="-6953" y="0"/>
                                    </p:animMotion>
                                  </p:childTnLst>
                                </p:cTn>
                              </p:par>
                              <p:par>
                                <p:cTn id="7" presetID="10" presetClass="entr" presetSubtype="0" fill="hold" grpId="0" nodeType="withEffect">
                                  <p:stCondLst>
                                    <p:cond delay="1250"/>
                                  </p:stCondLst>
                                  <p:childTnLst>
                                    <p:set>
                                      <p:cBhvr>
                                        <p:cTn id="8" dur="1" fill="hold">
                                          <p:stCondLst>
                                            <p:cond delay="0"/>
                                          </p:stCondLst>
                                        </p:cTn>
                                        <p:tgtEl>
                                          <p:spTgt spid="10">
                                            <p:txEl>
                                              <p:pRg st="0" end="0"/>
                                            </p:txEl>
                                          </p:spTgt>
                                        </p:tgtEl>
                                        <p:attrNameLst>
                                          <p:attrName>style.visibility</p:attrName>
                                        </p:attrNameLst>
                                      </p:cBhvr>
                                      <p:to>
                                        <p:strVal val="visible"/>
                                      </p:to>
                                    </p:set>
                                    <p:animEffect transition="in" filter="fade">
                                      <p:cBhvr>
                                        <p:cTn id="9" dur="500"/>
                                        <p:tgtEl>
                                          <p:spTgt spid="10">
                                            <p:txEl>
                                              <p:pRg st="0" end="0"/>
                                            </p:txEl>
                                          </p:spTgt>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E3670-0B2C-4200-9DC6-0FBF054F0099}"/>
              </a:ext>
            </a:extLst>
          </p:cNvPr>
          <p:cNvSpPr>
            <a:spLocks noGrp="1"/>
          </p:cNvSpPr>
          <p:nvPr>
            <p:ph type="title"/>
          </p:nvPr>
        </p:nvSpPr>
        <p:spPr>
          <a:xfrm>
            <a:off x="838200" y="365125"/>
            <a:ext cx="10515600" cy="775417"/>
          </a:xfrm>
        </p:spPr>
        <p:txBody>
          <a:bodyPr/>
          <a:lstStyle/>
          <a:p>
            <a:r>
              <a:rPr lang="en-US" sz="5400" b="1" dirty="0">
                <a:solidFill>
                  <a:srgbClr val="0070C0"/>
                </a:solidFill>
              </a:rPr>
              <a:t>Why would I use a Power BI Dataflow?</a:t>
            </a:r>
          </a:p>
        </p:txBody>
      </p:sp>
      <p:sp>
        <p:nvSpPr>
          <p:cNvPr id="8" name="Content Placeholder 2">
            <a:extLst>
              <a:ext uri="{FF2B5EF4-FFF2-40B4-BE49-F238E27FC236}">
                <a16:creationId xmlns:a16="http://schemas.microsoft.com/office/drawing/2014/main" id="{FC1B8D77-3691-4C58-BE20-3CF2FB94836B}"/>
              </a:ext>
            </a:extLst>
          </p:cNvPr>
          <p:cNvSpPr>
            <a:spLocks noGrp="1"/>
          </p:cNvSpPr>
          <p:nvPr>
            <p:ph idx="1"/>
          </p:nvPr>
        </p:nvSpPr>
        <p:spPr>
          <a:xfrm>
            <a:off x="458516" y="2648774"/>
            <a:ext cx="3349690" cy="432994"/>
          </a:xfrm>
        </p:spPr>
        <p:txBody>
          <a:bodyPr/>
          <a:lstStyle/>
          <a:p>
            <a:pPr marL="0" indent="0">
              <a:buNone/>
            </a:pPr>
            <a:r>
              <a:rPr lang="en-US" dirty="0"/>
              <a:t>Traditional ETL (SSIS)</a:t>
            </a:r>
          </a:p>
        </p:txBody>
      </p:sp>
      <p:sp>
        <p:nvSpPr>
          <p:cNvPr id="10" name="Content Placeholder 2">
            <a:extLst>
              <a:ext uri="{FF2B5EF4-FFF2-40B4-BE49-F238E27FC236}">
                <a16:creationId xmlns:a16="http://schemas.microsoft.com/office/drawing/2014/main" id="{97089850-F50E-43E1-8665-88ABF0888791}"/>
              </a:ext>
            </a:extLst>
          </p:cNvPr>
          <p:cNvSpPr txBox="1">
            <a:spLocks/>
          </p:cNvSpPr>
          <p:nvPr/>
        </p:nvSpPr>
        <p:spPr>
          <a:xfrm>
            <a:off x="458516" y="4579737"/>
            <a:ext cx="3037719" cy="430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Power BI Dataflows</a:t>
            </a:r>
          </a:p>
        </p:txBody>
      </p:sp>
      <p:pic>
        <p:nvPicPr>
          <p:cNvPr id="7" name="Picture 6">
            <a:extLst>
              <a:ext uri="{FF2B5EF4-FFF2-40B4-BE49-F238E27FC236}">
                <a16:creationId xmlns:a16="http://schemas.microsoft.com/office/drawing/2014/main" id="{A728958C-CB72-4615-A0B6-2274ACE8D777}"/>
              </a:ext>
            </a:extLst>
          </p:cNvPr>
          <p:cNvPicPr>
            <a:picLocks noChangeAspect="1"/>
          </p:cNvPicPr>
          <p:nvPr/>
        </p:nvPicPr>
        <p:blipFill>
          <a:blip r:embed="rId3"/>
          <a:stretch>
            <a:fillRect/>
          </a:stretch>
        </p:blipFill>
        <p:spPr>
          <a:xfrm>
            <a:off x="4131078" y="2266266"/>
            <a:ext cx="6497786" cy="1496201"/>
          </a:xfrm>
          <a:prstGeom prst="rect">
            <a:avLst/>
          </a:prstGeom>
        </p:spPr>
      </p:pic>
      <p:cxnSp>
        <p:nvCxnSpPr>
          <p:cNvPr id="11" name="Straight Connector 10">
            <a:extLst>
              <a:ext uri="{FF2B5EF4-FFF2-40B4-BE49-F238E27FC236}">
                <a16:creationId xmlns:a16="http://schemas.microsoft.com/office/drawing/2014/main" id="{DE569544-7F2B-4322-BF48-E34A314B4636}"/>
              </a:ext>
            </a:extLst>
          </p:cNvPr>
          <p:cNvCxnSpPr>
            <a:cxnSpLocks/>
          </p:cNvCxnSpPr>
          <p:nvPr/>
        </p:nvCxnSpPr>
        <p:spPr>
          <a:xfrm>
            <a:off x="193638" y="3848232"/>
            <a:ext cx="1172272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BC3EA6D-FE81-4C87-A274-01B3C421CC10}"/>
              </a:ext>
            </a:extLst>
          </p:cNvPr>
          <p:cNvPicPr>
            <a:picLocks noChangeAspect="1"/>
          </p:cNvPicPr>
          <p:nvPr/>
        </p:nvPicPr>
        <p:blipFill>
          <a:blip r:embed="rId4"/>
          <a:stretch>
            <a:fillRect/>
          </a:stretch>
        </p:blipFill>
        <p:spPr>
          <a:xfrm>
            <a:off x="3822661" y="3872435"/>
            <a:ext cx="7531138" cy="1845021"/>
          </a:xfrm>
          <a:prstGeom prst="rect">
            <a:avLst/>
          </a:prstGeom>
        </p:spPr>
      </p:pic>
      <p:sp>
        <p:nvSpPr>
          <p:cNvPr id="16" name="Content Placeholder 2">
            <a:extLst>
              <a:ext uri="{FF2B5EF4-FFF2-40B4-BE49-F238E27FC236}">
                <a16:creationId xmlns:a16="http://schemas.microsoft.com/office/drawing/2014/main" id="{029E1816-95CD-4296-94B6-D528EF85C1FF}"/>
              </a:ext>
            </a:extLst>
          </p:cNvPr>
          <p:cNvSpPr txBox="1">
            <a:spLocks/>
          </p:cNvSpPr>
          <p:nvPr/>
        </p:nvSpPr>
        <p:spPr>
          <a:xfrm>
            <a:off x="779774" y="1339183"/>
            <a:ext cx="10632452" cy="5161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Easily ingest, cleanse, transform, integrate, enrich, and schematize data.</a:t>
            </a:r>
          </a:p>
        </p:txBody>
      </p:sp>
      <p:cxnSp>
        <p:nvCxnSpPr>
          <p:cNvPr id="18" name="Straight Connector 17">
            <a:extLst>
              <a:ext uri="{FF2B5EF4-FFF2-40B4-BE49-F238E27FC236}">
                <a16:creationId xmlns:a16="http://schemas.microsoft.com/office/drawing/2014/main" id="{9A848204-784C-48BD-96CF-CA372BA7DDE6}"/>
              </a:ext>
            </a:extLst>
          </p:cNvPr>
          <p:cNvCxnSpPr>
            <a:cxnSpLocks/>
          </p:cNvCxnSpPr>
          <p:nvPr/>
        </p:nvCxnSpPr>
        <p:spPr>
          <a:xfrm>
            <a:off x="193638" y="2053498"/>
            <a:ext cx="1172272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95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W_PPtTemplate_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W_PPtTemplate_Final" id="{CC95A367-A3BC-42AE-9E40-7B3271F44705}" vid="{A33CCDB9-A762-4F05-A047-4B739D4AE7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PW_PPtTemplate_Final</Template>
  <TotalTime>2802</TotalTime>
  <Words>1877</Words>
  <Application>Microsoft Office PowerPoint</Application>
  <PresentationFormat>Widescreen</PresentationFormat>
  <Paragraphs>264</Paragraphs>
  <Slides>30</Slides>
  <Notes>25</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PW_PPtTemplate_Final</vt:lpstr>
      <vt:lpstr>Power BI –  Introduction to Dataflows</vt:lpstr>
      <vt:lpstr>About Joe Abbott</vt:lpstr>
      <vt:lpstr>PowerPoint Presentation</vt:lpstr>
      <vt:lpstr>Agenda</vt:lpstr>
      <vt:lpstr>Power BI Dataflows What is Power BI? What is a Power BI Dataflow? Why would I use one?</vt:lpstr>
      <vt:lpstr>What is Power BI?</vt:lpstr>
      <vt:lpstr>What is a Power BI Dataflow?</vt:lpstr>
      <vt:lpstr>What is a Power BI Dataflow?</vt:lpstr>
      <vt:lpstr>Why would I use a Power BI Dataflow?</vt:lpstr>
      <vt:lpstr>Why would I use a Power BI Dataflow?</vt:lpstr>
      <vt:lpstr>Why would I use a Power BI Dataflow?</vt:lpstr>
      <vt:lpstr>Power BI Dataflows How do I create one? How do I use it?</vt:lpstr>
      <vt:lpstr>How do I create a Power BI Dataflow?</vt:lpstr>
      <vt:lpstr>Demo</vt:lpstr>
      <vt:lpstr>PowerPoint Presentation</vt:lpstr>
      <vt:lpstr>PowerPoint Presentation</vt:lpstr>
      <vt:lpstr>PowerPoint Presentation</vt:lpstr>
      <vt:lpstr>PowerPoint Presentation</vt:lpstr>
      <vt:lpstr>PowerPoint Presentation</vt:lpstr>
      <vt:lpstr>How do I refresh the data?</vt:lpstr>
      <vt:lpstr>How do I use a Power BI Dataflow?</vt:lpstr>
      <vt:lpstr>Demo</vt:lpstr>
      <vt:lpstr>PowerPoint Presentation</vt:lpstr>
      <vt:lpstr>PowerPoint Presentation</vt:lpstr>
      <vt:lpstr>Pro vs. Premium Comparison</vt:lpstr>
      <vt:lpstr>Power BI Dataflows – Security</vt:lpstr>
      <vt:lpstr>Bring your own Azure Data Lake</vt:lpstr>
      <vt:lpstr>Conclusion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Azure SQL Database</dc:title>
  <dc:creator>Joe Abbott</dc:creator>
  <cp:lastModifiedBy> </cp:lastModifiedBy>
  <cp:revision>177</cp:revision>
  <dcterms:created xsi:type="dcterms:W3CDTF">2018-02-18T21:16:42Z</dcterms:created>
  <dcterms:modified xsi:type="dcterms:W3CDTF">2019-01-18T19:18:35Z</dcterms:modified>
</cp:coreProperties>
</file>