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2"/>
  </p:notesMasterIdLst>
  <p:sldIdLst>
    <p:sldId id="257" r:id="rId5"/>
    <p:sldId id="259" r:id="rId6"/>
    <p:sldId id="667" r:id="rId7"/>
    <p:sldId id="668" r:id="rId8"/>
    <p:sldId id="684" r:id="rId9"/>
    <p:sldId id="687" r:id="rId10"/>
    <p:sldId id="650" r:id="rId11"/>
    <p:sldId id="697" r:id="rId12"/>
    <p:sldId id="698" r:id="rId13"/>
    <p:sldId id="693" r:id="rId14"/>
    <p:sldId id="766" r:id="rId15"/>
    <p:sldId id="767" r:id="rId16"/>
    <p:sldId id="776" r:id="rId17"/>
    <p:sldId id="793" r:id="rId18"/>
    <p:sldId id="711" r:id="rId19"/>
    <p:sldId id="862" r:id="rId20"/>
    <p:sldId id="87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B48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CC9DD7-8950-412E-9AE3-41AEEF403993}" type="datetimeFigureOut">
              <a:rPr lang="en-US" smtClean="0"/>
              <a:t>10/23/2019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4578A4-9C98-45A9-80E6-2BB865382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0892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04728D5-99D5-4B27-8F03-9C83ED48E170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83224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1" u="sng" dirty="0"/>
              <a:t>Limitations: </a:t>
            </a:r>
            <a:r>
              <a:rPr lang="en-US" b="0" i="0" u="none" dirty="0"/>
              <a:t>We will discuss more around</a:t>
            </a:r>
            <a:r>
              <a:rPr lang="en-US" b="0" i="0" u="none" baseline="0" dirty="0"/>
              <a:t> the limitations of SSIS Lift and Shift in our next section which discussed these specific scenarios.</a:t>
            </a:r>
            <a:endParaRPr lang="en-US" b="1" i="1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4728D5-99D5-4B27-8F03-9C83ED48E170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20366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1" u="sng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Azure SQL DB (or) Azure SQL Managed Instance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Next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configure SQL settings for Azure to create and manage SSISDB. This is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required and needs to be either an Azure SQL DB Server or Azure SQL Managed Instance.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 is where the SSIS catalog will exist as well as the SSISDB.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4728D5-99D5-4B27-8F03-9C83ED48E170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43693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Notes from ADF SSIS in the cloud eBook (Josh O)</a:t>
            </a:r>
          </a:p>
          <a:p>
            <a:r>
              <a:rPr lang="en-US" sz="1200" b="1" i="0" u="sng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Max Parallel Executions Per Node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Here you can configure how many executions are spread per node. As a rule, I would not configure this to be more than the number of cores you assigned to your VM.</a:t>
            </a:r>
            <a:endParaRPr lang="en-US" sz="1200" b="1" i="1" u="sng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b="1" i="1" u="sng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1" i="1" u="sng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VNet</a:t>
            </a:r>
            <a:endParaRPr lang="en-US" sz="1200" b="1" i="1" u="sng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If you have an Azure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VNet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configured to be able to access on-premises resources, you can also configure that now.</a:t>
            </a:r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following table describes the capabilities and network support for each of the integration runtime types: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Azure - Data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Flow,Data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movement,Activity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dispatch </a:t>
            </a:r>
            <a:b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Self-hosted - Data movement, Activity dispatch 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Azure-SSIS - SSIS package execution</a:t>
            </a:r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4728D5-99D5-4B27-8F03-9C83ED48E170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39597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Before we start, if you are using the Azure SSIS Feature Pack, please make sure this is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installed on the computer that is deploying the ISPAC file.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4728D5-99D5-4B27-8F03-9C83ED48E170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73678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Before you start, make sure you have version 17.2 or later of SQL Server Management Studio (SSMS). 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the SSISDB Catalog database is hosted on SQL Database Managed Instance (Preview), make sure you have version 17.6 or later of SSMS. To download the latest version of SSMS.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4728D5-99D5-4B27-8F03-9C83ED48E170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98245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Integration Runtime (IR) is the compute infrastructure used by Azure Data Factory to provide the following data integration capabilities across different network environments:</a:t>
            </a:r>
          </a:p>
          <a:p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Data movement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Copy data across data stores in public network and data stores in private network (on-premises or virtual private network). It provides support for built-in connectors, format conversion, column mapping, and performant and scalable data transfer.</a:t>
            </a:r>
          </a:p>
          <a:p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Activity dispatch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Dispatch and monitor transformation activities running on a variety of compute services such as Azure HDInsight, Azure Machine Learning, Azure SQL Database, SQL Server, and more.</a:t>
            </a:r>
          </a:p>
          <a:p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SSIS package execution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Natively execute SQL Server Integration Services (SSIS) packages in a managed Azure compute environment.</a:t>
            </a:r>
          </a:p>
          <a:p>
            <a:endParaRPr lang="en-US" baseline="0" dirty="0"/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self-hosted integration runtime is capable of running copy activities between a cloud data store and a data store in private network and dispatching transform activities against compute resources in an on-premises or Azure Virtual Network. Install Self-hosted integration runtime needs on an on-premises machine or a virtual machine inside a private network.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4728D5-99D5-4B27-8F03-9C83ED48E170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6219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Ope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F44FA83-6FB8-424D-B9CA-00111CE31D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7303" r="953"/>
          <a:stretch/>
        </p:blipFill>
        <p:spPr>
          <a:xfrm>
            <a:off x="0" y="-1"/>
            <a:ext cx="12207496" cy="5171125"/>
          </a:xfrm>
          <a:prstGeom prst="rect">
            <a:avLst/>
          </a:prstGeom>
        </p:spPr>
      </p:pic>
      <p:sp>
        <p:nvSpPr>
          <p:cNvPr id="10" name="Rectangle 3">
            <a:extLst>
              <a:ext uri="{FF2B5EF4-FFF2-40B4-BE49-F238E27FC236}">
                <a16:creationId xmlns:a16="http://schemas.microsoft.com/office/drawing/2014/main" id="{DC3666C0-4E91-47C8-9693-4A02AA84B463}"/>
              </a:ext>
            </a:extLst>
          </p:cNvPr>
          <p:cNvSpPr/>
          <p:nvPr userDrawn="1"/>
        </p:nvSpPr>
        <p:spPr>
          <a:xfrm>
            <a:off x="-15500" y="1891163"/>
            <a:ext cx="12207497" cy="3084582"/>
          </a:xfrm>
          <a:custGeom>
            <a:avLst/>
            <a:gdLst>
              <a:gd name="connsiteX0" fmla="*/ 0 w 12251821"/>
              <a:gd name="connsiteY0" fmla="*/ 0 h 1264777"/>
              <a:gd name="connsiteX1" fmla="*/ 12251821 w 12251821"/>
              <a:gd name="connsiteY1" fmla="*/ 0 h 1264777"/>
              <a:gd name="connsiteX2" fmla="*/ 12251821 w 12251821"/>
              <a:gd name="connsiteY2" fmla="*/ 1264777 h 1264777"/>
              <a:gd name="connsiteX3" fmla="*/ 0 w 12251821"/>
              <a:gd name="connsiteY3" fmla="*/ 1264777 h 1264777"/>
              <a:gd name="connsiteX4" fmla="*/ 0 w 12251821"/>
              <a:gd name="connsiteY4" fmla="*/ 0 h 1264777"/>
              <a:gd name="connsiteX0" fmla="*/ 0 w 12251821"/>
              <a:gd name="connsiteY0" fmla="*/ 0 h 4580545"/>
              <a:gd name="connsiteX1" fmla="*/ 12251821 w 12251821"/>
              <a:gd name="connsiteY1" fmla="*/ 3315768 h 4580545"/>
              <a:gd name="connsiteX2" fmla="*/ 12251821 w 12251821"/>
              <a:gd name="connsiteY2" fmla="*/ 4580545 h 4580545"/>
              <a:gd name="connsiteX3" fmla="*/ 0 w 12251821"/>
              <a:gd name="connsiteY3" fmla="*/ 4580545 h 4580545"/>
              <a:gd name="connsiteX4" fmla="*/ 0 w 12251821"/>
              <a:gd name="connsiteY4" fmla="*/ 0 h 4580545"/>
              <a:gd name="connsiteX0" fmla="*/ 0 w 12251821"/>
              <a:gd name="connsiteY0" fmla="*/ 0 h 4939469"/>
              <a:gd name="connsiteX1" fmla="*/ 12251821 w 12251821"/>
              <a:gd name="connsiteY1" fmla="*/ 3315768 h 4939469"/>
              <a:gd name="connsiteX2" fmla="*/ 12251821 w 12251821"/>
              <a:gd name="connsiteY2" fmla="*/ 4580545 h 4939469"/>
              <a:gd name="connsiteX3" fmla="*/ 8546 w 12251821"/>
              <a:gd name="connsiteY3" fmla="*/ 4939469 h 4939469"/>
              <a:gd name="connsiteX4" fmla="*/ 0 w 12251821"/>
              <a:gd name="connsiteY4" fmla="*/ 0 h 4939469"/>
              <a:gd name="connsiteX0" fmla="*/ 0 w 12251821"/>
              <a:gd name="connsiteY0" fmla="*/ 0 h 4948015"/>
              <a:gd name="connsiteX1" fmla="*/ 12251821 w 12251821"/>
              <a:gd name="connsiteY1" fmla="*/ 3315768 h 4948015"/>
              <a:gd name="connsiteX2" fmla="*/ 6987612 w 12251821"/>
              <a:gd name="connsiteY2" fmla="*/ 4948015 h 4948015"/>
              <a:gd name="connsiteX3" fmla="*/ 8546 w 12251821"/>
              <a:gd name="connsiteY3" fmla="*/ 4939469 h 4948015"/>
              <a:gd name="connsiteX4" fmla="*/ 0 w 12251821"/>
              <a:gd name="connsiteY4" fmla="*/ 0 h 4948015"/>
              <a:gd name="connsiteX0" fmla="*/ 0 w 6987612"/>
              <a:gd name="connsiteY0" fmla="*/ 0 h 4948015"/>
              <a:gd name="connsiteX1" fmla="*/ 6970520 w 6987612"/>
              <a:gd name="connsiteY1" fmla="*/ 4930923 h 4948015"/>
              <a:gd name="connsiteX2" fmla="*/ 6987612 w 6987612"/>
              <a:gd name="connsiteY2" fmla="*/ 4948015 h 4948015"/>
              <a:gd name="connsiteX3" fmla="*/ 8546 w 6987612"/>
              <a:gd name="connsiteY3" fmla="*/ 4939469 h 4948015"/>
              <a:gd name="connsiteX4" fmla="*/ 0 w 6987612"/>
              <a:gd name="connsiteY4" fmla="*/ 0 h 4948015"/>
              <a:gd name="connsiteX0" fmla="*/ 823 w 6979889"/>
              <a:gd name="connsiteY0" fmla="*/ 0 h 3871245"/>
              <a:gd name="connsiteX1" fmla="*/ 6962797 w 6979889"/>
              <a:gd name="connsiteY1" fmla="*/ 3854153 h 3871245"/>
              <a:gd name="connsiteX2" fmla="*/ 6979889 w 6979889"/>
              <a:gd name="connsiteY2" fmla="*/ 3871245 h 3871245"/>
              <a:gd name="connsiteX3" fmla="*/ 823 w 6979889"/>
              <a:gd name="connsiteY3" fmla="*/ 3862699 h 3871245"/>
              <a:gd name="connsiteX4" fmla="*/ 823 w 6979889"/>
              <a:gd name="connsiteY4" fmla="*/ 0 h 3871245"/>
              <a:gd name="connsiteX0" fmla="*/ 823 w 9099246"/>
              <a:gd name="connsiteY0" fmla="*/ 0 h 3862699"/>
              <a:gd name="connsiteX1" fmla="*/ 6962797 w 9099246"/>
              <a:gd name="connsiteY1" fmla="*/ 3854153 h 3862699"/>
              <a:gd name="connsiteX2" fmla="*/ 9099246 w 9099246"/>
              <a:gd name="connsiteY2" fmla="*/ 3862699 h 3862699"/>
              <a:gd name="connsiteX3" fmla="*/ 823 w 9099246"/>
              <a:gd name="connsiteY3" fmla="*/ 3862699 h 3862699"/>
              <a:gd name="connsiteX4" fmla="*/ 823 w 9099246"/>
              <a:gd name="connsiteY4" fmla="*/ 0 h 3862699"/>
              <a:gd name="connsiteX0" fmla="*/ 823 w 9099246"/>
              <a:gd name="connsiteY0" fmla="*/ 0 h 3862699"/>
              <a:gd name="connsiteX1" fmla="*/ 9082154 w 9099246"/>
              <a:gd name="connsiteY1" fmla="*/ 3862699 h 3862699"/>
              <a:gd name="connsiteX2" fmla="*/ 9099246 w 9099246"/>
              <a:gd name="connsiteY2" fmla="*/ 3862699 h 3862699"/>
              <a:gd name="connsiteX3" fmla="*/ 823 w 9099246"/>
              <a:gd name="connsiteY3" fmla="*/ 3862699 h 3862699"/>
              <a:gd name="connsiteX4" fmla="*/ 823 w 9099246"/>
              <a:gd name="connsiteY4" fmla="*/ 0 h 3862699"/>
              <a:gd name="connsiteX0" fmla="*/ 823 w 9099246"/>
              <a:gd name="connsiteY0" fmla="*/ 0 h 2709017"/>
              <a:gd name="connsiteX1" fmla="*/ 9082154 w 9099246"/>
              <a:gd name="connsiteY1" fmla="*/ 2709017 h 2709017"/>
              <a:gd name="connsiteX2" fmla="*/ 9099246 w 9099246"/>
              <a:gd name="connsiteY2" fmla="*/ 2709017 h 2709017"/>
              <a:gd name="connsiteX3" fmla="*/ 823 w 9099246"/>
              <a:gd name="connsiteY3" fmla="*/ 2709017 h 2709017"/>
              <a:gd name="connsiteX4" fmla="*/ 823 w 9099246"/>
              <a:gd name="connsiteY4" fmla="*/ 0 h 2709017"/>
              <a:gd name="connsiteX0" fmla="*/ 0 w 9106969"/>
              <a:gd name="connsiteY0" fmla="*/ 0 h 2999574"/>
              <a:gd name="connsiteX1" fmla="*/ 9089877 w 9106969"/>
              <a:gd name="connsiteY1" fmla="*/ 2999574 h 2999574"/>
              <a:gd name="connsiteX2" fmla="*/ 9106969 w 9106969"/>
              <a:gd name="connsiteY2" fmla="*/ 2999574 h 2999574"/>
              <a:gd name="connsiteX3" fmla="*/ 8546 w 9106969"/>
              <a:gd name="connsiteY3" fmla="*/ 2999574 h 2999574"/>
              <a:gd name="connsiteX4" fmla="*/ 0 w 9106969"/>
              <a:gd name="connsiteY4" fmla="*/ 0 h 2999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06969" h="2999574">
                <a:moveTo>
                  <a:pt x="0" y="0"/>
                </a:moveTo>
                <a:lnTo>
                  <a:pt x="9089877" y="2999574"/>
                </a:lnTo>
                <a:lnTo>
                  <a:pt x="9106969" y="2999574"/>
                </a:lnTo>
                <a:lnTo>
                  <a:pt x="8546" y="2999574"/>
                </a:lnTo>
                <a:cubicBezTo>
                  <a:pt x="5697" y="1353084"/>
                  <a:pt x="2849" y="1646490"/>
                  <a:pt x="0" y="0"/>
                </a:cubicBezTo>
                <a:close/>
              </a:path>
            </a:pathLst>
          </a:custGeom>
          <a:solidFill>
            <a:srgbClr val="01B0F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C1130D4-7CBF-8347-A059-F343024CAD4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609001" y="5708826"/>
            <a:ext cx="2141017" cy="715414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8C9389E8-7888-3D42-B13E-05690588937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001" y="3215680"/>
            <a:ext cx="6215743" cy="83708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800" b="1" i="0">
                <a:solidFill>
                  <a:schemeClr val="bg1">
                    <a:lumMod val="95000"/>
                  </a:schemeClr>
                </a:solidFill>
                <a:latin typeface="AvantGarde Bk BT Demi" panose="020B0402020202020204" pitchFamily="34" charset="0"/>
              </a:defRPr>
            </a:lvl1pPr>
          </a:lstStyle>
          <a:p>
            <a:r>
              <a:rPr lang="en-US"/>
              <a:t>This is a Header</a:t>
            </a:r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78A9B601-B045-2B45-87BB-8C5C08D898B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001" y="4196438"/>
            <a:ext cx="4632960" cy="40608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>
                    <a:lumMod val="95000"/>
                  </a:schemeClr>
                </a:solidFill>
                <a:latin typeface="AvantGarde Bk BT Book" panose="020B04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THIS IS A SUBTITLE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4F0E1E7-CB88-487A-A2F2-63E71A3176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3000" contrast="-6000"/>
                    </a14:imgEffect>
                  </a14:imgLayer>
                </a14:imgProps>
              </a:ext>
            </a:extLst>
          </a:blip>
          <a:srcRect l="9314" t="1" r="2198" b="11949"/>
          <a:stretch/>
        </p:blipFill>
        <p:spPr>
          <a:xfrm flipH="1" flipV="1">
            <a:off x="-15503" y="4966836"/>
            <a:ext cx="12223002" cy="1891163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2843B2B5-E432-AE46-AAAB-157B1C79D508}"/>
              </a:ext>
            </a:extLst>
          </p:cNvPr>
          <p:cNvSpPr/>
          <p:nvPr userDrawn="1"/>
        </p:nvSpPr>
        <p:spPr>
          <a:xfrm>
            <a:off x="-15503" y="4965275"/>
            <a:ext cx="12223002" cy="202359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732DB76-56FF-4782-8CF7-A60041E689A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9673" y="5703783"/>
            <a:ext cx="2141017" cy="715414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2E54A9C-DFB2-9F40-B390-16CE4BF805DC}"/>
              </a:ext>
            </a:extLst>
          </p:cNvPr>
          <p:cNvCxnSpPr/>
          <p:nvPr userDrawn="1"/>
        </p:nvCxnSpPr>
        <p:spPr>
          <a:xfrm>
            <a:off x="609001" y="3197019"/>
            <a:ext cx="841310" cy="0"/>
          </a:xfrm>
          <a:prstGeom prst="line">
            <a:avLst/>
          </a:prstGeom>
          <a:ln w="47625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6391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 Revers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CACB69E-9FCA-FD4B-83BF-3FECE71BE53A}"/>
              </a:ext>
            </a:extLst>
          </p:cNvPr>
          <p:cNvSpPr/>
          <p:nvPr userDrawn="1"/>
        </p:nvSpPr>
        <p:spPr>
          <a:xfrm>
            <a:off x="0" y="-40783"/>
            <a:ext cx="12269492" cy="6898783"/>
          </a:xfrm>
          <a:prstGeom prst="rect">
            <a:avLst/>
          </a:prstGeom>
          <a:gradFill>
            <a:gsLst>
              <a:gs pos="0">
                <a:schemeClr val="bg1">
                  <a:tint val="93000"/>
                  <a:satMod val="150000"/>
                  <a:shade val="98000"/>
                  <a:lumMod val="102000"/>
                </a:schemeClr>
              </a:gs>
              <a:gs pos="50000">
                <a:schemeClr val="bg1">
                  <a:tint val="98000"/>
                  <a:satMod val="130000"/>
                  <a:shade val="90000"/>
                  <a:lumMod val="103000"/>
                </a:schemeClr>
              </a:gs>
              <a:gs pos="99000">
                <a:schemeClr val="bg1">
                  <a:lumMod val="9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048855D-F941-F340-8DD1-65EF1DECA1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294" t="4" r="7278" b="67998"/>
          <a:stretch/>
        </p:blipFill>
        <p:spPr>
          <a:xfrm flipH="1">
            <a:off x="4406602" y="4441185"/>
            <a:ext cx="8667750" cy="385233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B810D90-16E6-C545-8878-527FECFA3918}"/>
              </a:ext>
            </a:extLst>
          </p:cNvPr>
          <p:cNvSpPr/>
          <p:nvPr userDrawn="1"/>
        </p:nvSpPr>
        <p:spPr>
          <a:xfrm>
            <a:off x="7423150" y="460089"/>
            <a:ext cx="3932238" cy="51033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E6A940B-46C5-E949-BD8A-A48D617795FD}"/>
              </a:ext>
            </a:extLst>
          </p:cNvPr>
          <p:cNvSpPr/>
          <p:nvPr userDrawn="1"/>
        </p:nvSpPr>
        <p:spPr>
          <a:xfrm>
            <a:off x="7423150" y="457200"/>
            <a:ext cx="3932238" cy="1076311"/>
          </a:xfrm>
          <a:prstGeom prst="rect">
            <a:avLst/>
          </a:prstGeom>
          <a:solidFill>
            <a:srgbClr val="01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9E05F1A-99A3-194E-9DAD-A1744481ADB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9001" y="5708826"/>
            <a:ext cx="2141017" cy="715414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421E57-B7BE-0A49-8EF3-4A73AD82C1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3438" y="987425"/>
            <a:ext cx="6172200" cy="45759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AvantGarde Bk BT Demi" panose="020B0402020202020204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9152DB2-777C-FF4B-89D1-863A5C292F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23150" y="463538"/>
            <a:ext cx="3932237" cy="1069976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200" b="1">
                <a:solidFill>
                  <a:schemeClr val="bg1"/>
                </a:solidFill>
                <a:latin typeface="AvantGarde Bk BT Book" panose="020B0402020202020204" pitchFamily="34" charset="0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690E1CAB-E6DB-2247-B6EB-EA1486B977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19976" y="1533513"/>
            <a:ext cx="3932237" cy="402987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>
                <a:latin typeface="AvantGarde Bk BT Demi" panose="020B0402020202020204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78427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CACB69E-9FCA-FD4B-83BF-3FECE71BE53A}"/>
              </a:ext>
            </a:extLst>
          </p:cNvPr>
          <p:cNvSpPr/>
          <p:nvPr userDrawn="1"/>
        </p:nvSpPr>
        <p:spPr>
          <a:xfrm>
            <a:off x="0" y="-40783"/>
            <a:ext cx="12269492" cy="6898783"/>
          </a:xfrm>
          <a:prstGeom prst="rect">
            <a:avLst/>
          </a:prstGeom>
          <a:gradFill>
            <a:gsLst>
              <a:gs pos="0">
                <a:schemeClr val="bg1">
                  <a:tint val="93000"/>
                  <a:satMod val="150000"/>
                  <a:shade val="98000"/>
                  <a:lumMod val="102000"/>
                </a:schemeClr>
              </a:gs>
              <a:gs pos="50000">
                <a:schemeClr val="bg1">
                  <a:tint val="98000"/>
                  <a:satMod val="130000"/>
                  <a:shade val="90000"/>
                  <a:lumMod val="103000"/>
                </a:schemeClr>
              </a:gs>
              <a:gs pos="99000">
                <a:schemeClr val="bg1">
                  <a:lumMod val="9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048855D-F941-F340-8DD1-65EF1DECA1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294" t="4" r="7278" b="67998"/>
          <a:stretch/>
        </p:blipFill>
        <p:spPr>
          <a:xfrm flipH="1">
            <a:off x="4406602" y="4441185"/>
            <a:ext cx="8667750" cy="385233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E6A940B-46C5-E949-BD8A-A48D617795FD}"/>
              </a:ext>
            </a:extLst>
          </p:cNvPr>
          <p:cNvSpPr/>
          <p:nvPr userDrawn="1"/>
        </p:nvSpPr>
        <p:spPr>
          <a:xfrm>
            <a:off x="836612" y="460974"/>
            <a:ext cx="10515599" cy="1069975"/>
          </a:xfrm>
          <a:prstGeom prst="rect">
            <a:avLst/>
          </a:prstGeom>
          <a:solidFill>
            <a:srgbClr val="01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9E05F1A-99A3-194E-9DAD-A1744481ADB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9001" y="5708826"/>
            <a:ext cx="2141017" cy="715414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5A1DB6EA-EEC5-EC4C-AD1A-F30209617C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63538"/>
            <a:ext cx="10512423" cy="1069976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200" b="1">
                <a:solidFill>
                  <a:schemeClr val="bg1"/>
                </a:solidFill>
                <a:latin typeface="AvantGarde Bk BT Book" panose="020B0402020202020204" pitchFamily="34" charset="0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3208FE7E-439A-794F-8FFC-3ECFA3743B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6614" y="1533513"/>
            <a:ext cx="3932237" cy="402987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>
                <a:latin typeface="AvantGarde Bk BT Demi" panose="020B0402020202020204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421E57-B7BE-0A49-8EF3-4A73AD82C1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533514"/>
            <a:ext cx="6172200" cy="40298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>
                <a:latin typeface="AvantGarde Bk BT Demi" panose="020B0402020202020204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4680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9036" y="1825625"/>
            <a:ext cx="11103428" cy="4351338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900"/>
              </a:spcAft>
              <a:buFontTx/>
              <a:buNone/>
              <a:defRPr lang="en-US" sz="3600" kern="1200" baseline="0" dirty="0" smtClean="0">
                <a:solidFill>
                  <a:srgbClr val="032D84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457200" indent="0">
              <a:buNone/>
              <a:defRPr lang="en-US" sz="2400" kern="1200" baseline="0" dirty="0" smtClean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6ADF286-71A8-45E9-A5F7-4995209A4D57}" type="slidenum">
              <a:rPr lang="en-US" smtClean="0"/>
              <a:pPr>
                <a:defRPr/>
              </a:pPr>
              <a:t>‹#›</a:t>
            </a:fld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704850" y="103868"/>
            <a:ext cx="10515600" cy="1063625"/>
          </a:xfrm>
        </p:spPr>
        <p:txBody>
          <a:bodyPr>
            <a:normAutofit/>
          </a:bodyPr>
          <a:lstStyle>
            <a:lvl1pPr>
              <a:defRPr lang="en-US" sz="5400" kern="1200" dirty="0">
                <a:solidFill>
                  <a:schemeClr val="bg1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9777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ED2FFD-5CE1-CE4C-BBAA-45FBDEEBB7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1996" y="4794806"/>
            <a:ext cx="12292706" cy="2063194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4B6B24E1-DB85-C947-8D72-2B066263219E}"/>
              </a:ext>
            </a:extLst>
          </p:cNvPr>
          <p:cNvSpPr/>
          <p:nvPr userDrawn="1"/>
        </p:nvSpPr>
        <p:spPr>
          <a:xfrm>
            <a:off x="-61994" y="201221"/>
            <a:ext cx="12292703" cy="4967975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E1B0F4F-9B75-A249-BE94-36727FA6DE35}"/>
              </a:ext>
            </a:extLst>
          </p:cNvPr>
          <p:cNvSpPr/>
          <p:nvPr userDrawn="1"/>
        </p:nvSpPr>
        <p:spPr>
          <a:xfrm>
            <a:off x="-61997" y="0"/>
            <a:ext cx="12292707" cy="4982001"/>
          </a:xfrm>
          <a:prstGeom prst="rect">
            <a:avLst/>
          </a:prstGeom>
          <a:solidFill>
            <a:srgbClr val="01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DC9C282-7D42-294A-A032-A21D1B07C205}"/>
              </a:ext>
            </a:extLst>
          </p:cNvPr>
          <p:cNvCxnSpPr/>
          <p:nvPr userDrawn="1"/>
        </p:nvCxnSpPr>
        <p:spPr>
          <a:xfrm>
            <a:off x="609001" y="3035684"/>
            <a:ext cx="841310" cy="0"/>
          </a:xfrm>
          <a:prstGeom prst="line">
            <a:avLst/>
          </a:prstGeom>
          <a:ln w="47625">
            <a:solidFill>
              <a:srgbClr val="01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E9365E43-3556-B34F-9E0E-9D9F99996B9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9001" y="5708826"/>
            <a:ext cx="2141017" cy="715414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CDCF421-11B7-B947-96D2-80A758FC142D}"/>
              </a:ext>
            </a:extLst>
          </p:cNvPr>
          <p:cNvCxnSpPr/>
          <p:nvPr userDrawn="1"/>
        </p:nvCxnSpPr>
        <p:spPr>
          <a:xfrm>
            <a:off x="609001" y="3188084"/>
            <a:ext cx="841310" cy="0"/>
          </a:xfrm>
          <a:prstGeom prst="line">
            <a:avLst/>
          </a:prstGeom>
          <a:ln w="47625">
            <a:solidFill>
              <a:srgbClr val="1B48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itle 1">
            <a:extLst>
              <a:ext uri="{FF2B5EF4-FFF2-40B4-BE49-F238E27FC236}">
                <a16:creationId xmlns:a16="http://schemas.microsoft.com/office/drawing/2014/main" id="{F99F7C01-3818-464B-A52B-86FC4ED6ABC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001" y="3215680"/>
            <a:ext cx="6215743" cy="83708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800" b="1" i="0">
                <a:solidFill>
                  <a:schemeClr val="bg1"/>
                </a:solidFill>
                <a:latin typeface="AvantGarde Bk BT Demi" panose="020B0402020202020204" pitchFamily="34" charset="0"/>
              </a:defRPr>
            </a:lvl1pPr>
          </a:lstStyle>
          <a:p>
            <a:r>
              <a:rPr lang="en-US"/>
              <a:t>This is a Header</a:t>
            </a:r>
          </a:p>
        </p:txBody>
      </p:sp>
      <p:sp>
        <p:nvSpPr>
          <p:cNvPr id="32" name="Subtitle 2">
            <a:extLst>
              <a:ext uri="{FF2B5EF4-FFF2-40B4-BE49-F238E27FC236}">
                <a16:creationId xmlns:a16="http://schemas.microsoft.com/office/drawing/2014/main" id="{5B3BC292-A0A8-2241-8459-651B4B1FD80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001" y="4196438"/>
            <a:ext cx="4632960" cy="40608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vantGarde Bk BT Book" panose="020B04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THIS IS A SUBTITLE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1EFE110-6C3D-41F1-9AAA-1446AF16F4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3000" contrast="-6000"/>
                    </a14:imgEffect>
                  </a14:imgLayer>
                </a14:imgProps>
              </a:ext>
            </a:extLst>
          </a:blip>
          <a:srcRect l="9314" t="1" r="2198" b="11949"/>
          <a:stretch/>
        </p:blipFill>
        <p:spPr>
          <a:xfrm flipH="1" flipV="1">
            <a:off x="-61996" y="-39923"/>
            <a:ext cx="12292704" cy="210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461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/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19A5910-DD9E-7246-BB58-E03AC2884F92}"/>
              </a:ext>
            </a:extLst>
          </p:cNvPr>
          <p:cNvSpPr/>
          <p:nvPr userDrawn="1"/>
        </p:nvSpPr>
        <p:spPr>
          <a:xfrm>
            <a:off x="0" y="-40783"/>
            <a:ext cx="12269492" cy="6898783"/>
          </a:xfrm>
          <a:prstGeom prst="rect">
            <a:avLst/>
          </a:prstGeom>
          <a:gradFill>
            <a:gsLst>
              <a:gs pos="0">
                <a:schemeClr val="bg1">
                  <a:tint val="93000"/>
                  <a:satMod val="150000"/>
                  <a:shade val="98000"/>
                  <a:lumMod val="102000"/>
                </a:schemeClr>
              </a:gs>
              <a:gs pos="50000">
                <a:schemeClr val="bg1">
                  <a:tint val="98000"/>
                  <a:satMod val="130000"/>
                  <a:shade val="90000"/>
                  <a:lumMod val="103000"/>
                </a:schemeClr>
              </a:gs>
              <a:gs pos="99000">
                <a:schemeClr val="bg1">
                  <a:lumMod val="9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24DF0DF-E39F-7642-8F7D-6BB9285ADAF9}"/>
              </a:ext>
            </a:extLst>
          </p:cNvPr>
          <p:cNvSpPr/>
          <p:nvPr userDrawn="1"/>
        </p:nvSpPr>
        <p:spPr>
          <a:xfrm>
            <a:off x="0" y="-40782"/>
            <a:ext cx="12269492" cy="1237406"/>
          </a:xfrm>
          <a:prstGeom prst="rect">
            <a:avLst/>
          </a:prstGeom>
          <a:solidFill>
            <a:srgbClr val="01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8E4C2D8-40F6-8D49-B948-E2119CA98F5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001" y="1478920"/>
            <a:ext cx="10515600" cy="3665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rgbClr val="1B4894"/>
                </a:solidFill>
                <a:latin typeface="AvantGarde Bk BT Demi" panose="020B0402020202020204"/>
              </a:defRPr>
            </a:lvl1pPr>
            <a:lvl2pPr marL="457200" indent="0">
              <a:buNone/>
              <a:defRPr sz="2400">
                <a:latin typeface="AvantGarde Bk BT Demi" panose="020B0402020202020204"/>
              </a:defRPr>
            </a:lvl2pPr>
            <a:lvl3pPr marL="914400" indent="0">
              <a:buNone/>
              <a:defRPr>
                <a:latin typeface="AvantGarde Bk BT Demi" panose="020B0402020202020204"/>
              </a:defRPr>
            </a:lvl3pPr>
            <a:lvl4pPr marL="1371600" indent="0">
              <a:buNone/>
              <a:defRPr>
                <a:latin typeface="AvantGarde Bk BT Demi" panose="020B0402020202020204"/>
              </a:defRPr>
            </a:lvl4pPr>
            <a:lvl5pPr marL="1828800" indent="0">
              <a:buNone/>
              <a:defRPr>
                <a:latin typeface="AvantGarde Bk BT Demi" panose="020B0402020202020204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1DF4E89-BE74-E84A-9DD9-981C3B124A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294" t="4" r="7278" b="67998"/>
          <a:stretch/>
        </p:blipFill>
        <p:spPr>
          <a:xfrm flipH="1">
            <a:off x="4406602" y="4441185"/>
            <a:ext cx="8667750" cy="3852333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E0496D61-D9B7-AA42-A73E-54E801A18D6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001" y="284573"/>
            <a:ext cx="6215743" cy="63082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1" i="0">
                <a:solidFill>
                  <a:schemeClr val="bg1"/>
                </a:solidFill>
                <a:latin typeface="AvantGarde Bk BT Demi" panose="020B0402020202020204" pitchFamily="34" charset="0"/>
              </a:defRPr>
            </a:lvl1pPr>
          </a:lstStyle>
          <a:p>
            <a:r>
              <a:rPr lang="en-US"/>
              <a:t>This is a Header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1384958-F3A2-5D4D-A18D-A012768E64E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9001" y="5708826"/>
            <a:ext cx="2141017" cy="715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8369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D84CC87-6EFE-6645-8AAA-A0418CB74432}"/>
              </a:ext>
            </a:extLst>
          </p:cNvPr>
          <p:cNvSpPr/>
          <p:nvPr userDrawn="1"/>
        </p:nvSpPr>
        <p:spPr>
          <a:xfrm>
            <a:off x="0" y="0"/>
            <a:ext cx="12269492" cy="6898783"/>
          </a:xfrm>
          <a:prstGeom prst="rect">
            <a:avLst/>
          </a:prstGeom>
          <a:gradFill>
            <a:gsLst>
              <a:gs pos="0">
                <a:schemeClr val="bg1">
                  <a:tint val="93000"/>
                  <a:satMod val="150000"/>
                  <a:shade val="98000"/>
                  <a:lumMod val="102000"/>
                </a:schemeClr>
              </a:gs>
              <a:gs pos="50000">
                <a:schemeClr val="bg1">
                  <a:tint val="98000"/>
                  <a:satMod val="130000"/>
                  <a:shade val="90000"/>
                  <a:lumMod val="103000"/>
                </a:schemeClr>
              </a:gs>
              <a:gs pos="99000">
                <a:schemeClr val="bg1">
                  <a:lumMod val="9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704A790-767A-6C4F-8359-97A80DA000AE}"/>
              </a:ext>
            </a:extLst>
          </p:cNvPr>
          <p:cNvSpPr txBox="1">
            <a:spLocks/>
          </p:cNvSpPr>
          <p:nvPr userDrawn="1"/>
        </p:nvSpPr>
        <p:spPr>
          <a:xfrm>
            <a:off x="4300212" y="801083"/>
            <a:ext cx="3591576" cy="837089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AvantGarde Bk BT Demi" panose="020B0402020202020204" pitchFamily="34" charset="0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1B4894"/>
                </a:solidFill>
              </a:rPr>
              <a:t>Let’s Review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02B2921-284C-584F-BFE1-789F89D8D16E}"/>
              </a:ext>
            </a:extLst>
          </p:cNvPr>
          <p:cNvCxnSpPr/>
          <p:nvPr userDrawn="1"/>
        </p:nvCxnSpPr>
        <p:spPr>
          <a:xfrm>
            <a:off x="4452318" y="803472"/>
            <a:ext cx="841310" cy="0"/>
          </a:xfrm>
          <a:prstGeom prst="line">
            <a:avLst/>
          </a:prstGeom>
          <a:ln w="47625">
            <a:solidFill>
              <a:srgbClr val="01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7669768C-BD52-E448-A44A-EFA1DD9B1E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294" t="4" r="7278" b="67998"/>
          <a:stretch/>
        </p:blipFill>
        <p:spPr>
          <a:xfrm flipH="1">
            <a:off x="4406602" y="4441185"/>
            <a:ext cx="8667750" cy="385233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004248E-5075-7F48-8A4D-1E948BCD2DB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9001" y="5708826"/>
            <a:ext cx="2141017" cy="715414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986E929-13AA-3C47-8894-CFECD2CB286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76946" y="1773830"/>
            <a:ext cx="10515600" cy="3665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rgbClr val="1B4894"/>
                </a:solidFill>
                <a:latin typeface="AvantGarde Bk BT Demi" panose="020B0402020202020204"/>
              </a:defRPr>
            </a:lvl1pPr>
            <a:lvl2pPr marL="457200" indent="0">
              <a:buNone/>
              <a:defRPr>
                <a:latin typeface="AvantGarde Bk BT Demi" panose="020B0402020202020204"/>
              </a:defRPr>
            </a:lvl2pPr>
            <a:lvl3pPr marL="914400" indent="0">
              <a:buNone/>
              <a:defRPr>
                <a:latin typeface="AvantGarde Bk BT Demi" panose="020B0402020202020204"/>
              </a:defRPr>
            </a:lvl3pPr>
            <a:lvl4pPr marL="1371600" indent="0">
              <a:buNone/>
              <a:defRPr>
                <a:latin typeface="AvantGarde Bk BT Demi" panose="020B0402020202020204"/>
              </a:defRPr>
            </a:lvl4pPr>
            <a:lvl5pPr marL="1828800" indent="0">
              <a:buNone/>
              <a:defRPr>
                <a:latin typeface="AvantGarde Bk BT Demi" panose="020B0402020202020204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17315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9F5D60C-9C87-B943-A67F-A3A82AF35BBF}"/>
              </a:ext>
            </a:extLst>
          </p:cNvPr>
          <p:cNvSpPr/>
          <p:nvPr userDrawn="1"/>
        </p:nvSpPr>
        <p:spPr>
          <a:xfrm>
            <a:off x="0" y="-40783"/>
            <a:ext cx="12269492" cy="6898783"/>
          </a:xfrm>
          <a:prstGeom prst="rect">
            <a:avLst/>
          </a:prstGeom>
          <a:gradFill>
            <a:gsLst>
              <a:gs pos="0">
                <a:schemeClr val="bg1">
                  <a:tint val="93000"/>
                  <a:satMod val="150000"/>
                  <a:shade val="98000"/>
                  <a:lumMod val="102000"/>
                </a:schemeClr>
              </a:gs>
              <a:gs pos="50000">
                <a:schemeClr val="bg1">
                  <a:tint val="98000"/>
                  <a:satMod val="130000"/>
                  <a:shade val="90000"/>
                  <a:lumMod val="103000"/>
                </a:schemeClr>
              </a:gs>
              <a:gs pos="99000">
                <a:schemeClr val="bg1">
                  <a:lumMod val="9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B6123B2-9A64-E04C-AE27-6F4E5A3E2445}"/>
              </a:ext>
            </a:extLst>
          </p:cNvPr>
          <p:cNvSpPr/>
          <p:nvPr userDrawn="1"/>
        </p:nvSpPr>
        <p:spPr>
          <a:xfrm>
            <a:off x="0" y="-40783"/>
            <a:ext cx="12269492" cy="1240757"/>
          </a:xfrm>
          <a:prstGeom prst="rect">
            <a:avLst/>
          </a:prstGeom>
          <a:solidFill>
            <a:srgbClr val="01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E2E1370-B9A5-B245-982C-A6094B34E9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294" t="4" r="7278" b="67998"/>
          <a:stretch/>
        </p:blipFill>
        <p:spPr>
          <a:xfrm flipH="1">
            <a:off x="4406602" y="4441185"/>
            <a:ext cx="8667750" cy="3852333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B2DFE2B1-99CF-D243-855D-8E27E777FDA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001" y="284573"/>
            <a:ext cx="6215743" cy="63082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1" i="0">
                <a:solidFill>
                  <a:schemeClr val="bg1"/>
                </a:solidFill>
                <a:latin typeface="AvantGarde Bk BT Demi" panose="020B0402020202020204" pitchFamily="34" charset="0"/>
              </a:defRPr>
            </a:lvl1pPr>
          </a:lstStyle>
          <a:p>
            <a:r>
              <a:rPr lang="en-US"/>
              <a:t>This is a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E99B28-8856-F24A-A9DC-8626FC4C9707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368427"/>
            <a:ext cx="5181600" cy="414779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rgbClr val="1B4894"/>
                </a:solidFill>
                <a:latin typeface="AvantGarde Bk BT Demi" panose="020B0402020202020204"/>
              </a:defRPr>
            </a:lvl1pPr>
            <a:lvl2pPr marL="457200" indent="0">
              <a:buNone/>
              <a:defRPr>
                <a:latin typeface="AvantGarde Bk BT Demi" panose="020B0402020202020204"/>
              </a:defRPr>
            </a:lvl2pPr>
            <a:lvl3pPr marL="914400" indent="0">
              <a:buNone/>
              <a:defRPr>
                <a:latin typeface="AvantGarde Bk BT Demi" panose="020B0402020202020204"/>
              </a:defRPr>
            </a:lvl3pPr>
            <a:lvl4pPr marL="1371600" indent="0">
              <a:buNone/>
              <a:defRPr>
                <a:latin typeface="AvantGarde Bk BT Demi" panose="020B0402020202020204"/>
              </a:defRPr>
            </a:lvl4pPr>
            <a:lvl5pPr marL="1828800" indent="0">
              <a:buNone/>
              <a:defRPr>
                <a:latin typeface="AvantGarde Bk BT Demi" panose="020B0402020202020204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3F9EEA-04F8-3B4A-8607-962848FAD6C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368427"/>
            <a:ext cx="5181600" cy="414779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rgbClr val="1B4894"/>
                </a:solidFill>
                <a:latin typeface="AvantGarde Bk BT Demi" panose="020B0402020202020204"/>
              </a:defRPr>
            </a:lvl1pPr>
            <a:lvl2pPr marL="457200" indent="0">
              <a:buNone/>
              <a:defRPr>
                <a:latin typeface="AvantGarde Bk BT Demi" panose="020B0402020202020204"/>
              </a:defRPr>
            </a:lvl2pPr>
            <a:lvl3pPr marL="914400" indent="0">
              <a:buNone/>
              <a:defRPr>
                <a:latin typeface="AvantGarde Bk BT Demi" panose="020B0402020202020204"/>
              </a:defRPr>
            </a:lvl3pPr>
            <a:lvl4pPr marL="1371600" indent="0">
              <a:buNone/>
              <a:defRPr>
                <a:latin typeface="AvantGarde Bk BT Demi" panose="020B0402020202020204"/>
              </a:defRPr>
            </a:lvl4pPr>
            <a:lvl5pPr marL="1828800" indent="0">
              <a:buNone/>
              <a:defRPr>
                <a:latin typeface="AvantGarde Bk BT Demi" panose="020B0402020202020204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774FAD6-1367-5E4B-9CEF-6D2C5386C9E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9001" y="5708826"/>
            <a:ext cx="2141017" cy="715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43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D45E54A-2485-4248-9205-E9D7AB1739EB}"/>
              </a:ext>
            </a:extLst>
          </p:cNvPr>
          <p:cNvSpPr/>
          <p:nvPr userDrawn="1"/>
        </p:nvSpPr>
        <p:spPr>
          <a:xfrm>
            <a:off x="0" y="-40783"/>
            <a:ext cx="12269492" cy="6898783"/>
          </a:xfrm>
          <a:prstGeom prst="rect">
            <a:avLst/>
          </a:prstGeom>
          <a:gradFill>
            <a:gsLst>
              <a:gs pos="0">
                <a:schemeClr val="bg1">
                  <a:tint val="93000"/>
                  <a:satMod val="150000"/>
                  <a:shade val="98000"/>
                  <a:lumMod val="102000"/>
                </a:schemeClr>
              </a:gs>
              <a:gs pos="50000">
                <a:schemeClr val="bg1">
                  <a:tint val="98000"/>
                  <a:satMod val="130000"/>
                  <a:shade val="90000"/>
                  <a:lumMod val="103000"/>
                </a:schemeClr>
              </a:gs>
              <a:gs pos="99000">
                <a:schemeClr val="bg1">
                  <a:lumMod val="9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22994CA-1B82-7946-B627-B025B8303532}"/>
              </a:ext>
            </a:extLst>
          </p:cNvPr>
          <p:cNvSpPr/>
          <p:nvPr userDrawn="1"/>
        </p:nvSpPr>
        <p:spPr>
          <a:xfrm>
            <a:off x="0" y="-58148"/>
            <a:ext cx="12269492" cy="1258123"/>
          </a:xfrm>
          <a:prstGeom prst="rect">
            <a:avLst/>
          </a:prstGeom>
          <a:solidFill>
            <a:srgbClr val="01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85A35D6-3851-4D42-9374-9042F72E18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294" t="4" r="7278" b="67998"/>
          <a:stretch/>
        </p:blipFill>
        <p:spPr>
          <a:xfrm flipH="1">
            <a:off x="4406602" y="4441185"/>
            <a:ext cx="8667750" cy="385233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4D479676-C7B5-9541-A6B0-1B5BE8EAAF3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001" y="284573"/>
            <a:ext cx="6215743" cy="63082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1" i="0">
                <a:solidFill>
                  <a:schemeClr val="bg1"/>
                </a:solidFill>
                <a:latin typeface="AvantGarde Bk BT Demi" panose="020B0402020202020204" pitchFamily="34" charset="0"/>
              </a:defRPr>
            </a:lvl1pPr>
          </a:lstStyle>
          <a:p>
            <a:r>
              <a:rPr lang="en-US"/>
              <a:t>This is a Header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088DFB7-8499-1244-B5EC-2E11AE848F2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9001" y="5708826"/>
            <a:ext cx="2141017" cy="715414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0EBBF1-4016-484E-ACC3-70884504C1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430263"/>
            <a:ext cx="5157787" cy="48492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400" b="1">
                <a:solidFill>
                  <a:srgbClr val="1B4894"/>
                </a:solidFill>
                <a:latin typeface="AvantGarde Bk BT Demi" panose="020B0402020202020204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1CA1A1-EB50-EB45-8DC1-D5457E4DAC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932550"/>
            <a:ext cx="5157787" cy="3491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rgbClr val="1B4894"/>
                </a:solidFill>
                <a:latin typeface="AvantGarde Bk BT Demi" panose="020B0402020202020204"/>
              </a:defRPr>
            </a:lvl1pPr>
            <a:lvl2pPr marL="457200" indent="0">
              <a:buNone/>
              <a:defRPr>
                <a:latin typeface="AvantGarde Bk BT Demi" panose="020B0402020202020204"/>
              </a:defRPr>
            </a:lvl2pPr>
            <a:lvl3pPr marL="914400" indent="0">
              <a:buNone/>
              <a:defRPr>
                <a:latin typeface="AvantGarde Bk BT Demi" panose="020B0402020202020204"/>
              </a:defRPr>
            </a:lvl3pPr>
            <a:lvl4pPr marL="1371600" indent="0">
              <a:buNone/>
              <a:defRPr>
                <a:latin typeface="AvantGarde Bk BT Demi" panose="020B0402020202020204"/>
              </a:defRPr>
            </a:lvl4pPr>
            <a:lvl5pPr marL="1828800" indent="0">
              <a:buNone/>
              <a:defRPr>
                <a:latin typeface="AvantGarde Bk BT Demi" panose="020B0402020202020204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8CC8FF-0371-C64F-9E9B-4544020C87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430263"/>
            <a:ext cx="5183188" cy="48492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400" b="1">
                <a:solidFill>
                  <a:srgbClr val="1B4894"/>
                </a:solidFill>
                <a:latin typeface="AvantGarde Bk BT Demi" panose="020B0402020202020204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1BD801-C874-F348-9A9C-87F27CE4F1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932550"/>
            <a:ext cx="5183188" cy="3491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rgbClr val="1B4894"/>
                </a:solidFill>
                <a:latin typeface="AvantGarde Bk BT Demi" panose="020B0402020202020204"/>
              </a:defRPr>
            </a:lvl1pPr>
            <a:lvl2pPr marL="457200" indent="0">
              <a:buNone/>
              <a:defRPr>
                <a:latin typeface="AvantGarde Bk BT Demi" panose="020B0402020202020204"/>
              </a:defRPr>
            </a:lvl2pPr>
            <a:lvl3pPr marL="914400" indent="0">
              <a:buNone/>
              <a:defRPr>
                <a:latin typeface="AvantGarde Bk BT Demi" panose="020B0402020202020204"/>
              </a:defRPr>
            </a:lvl3pPr>
            <a:lvl4pPr marL="1371600" indent="0">
              <a:buNone/>
              <a:defRPr>
                <a:latin typeface="AvantGarde Bk BT Demi" panose="020B0402020202020204"/>
              </a:defRPr>
            </a:lvl4pPr>
            <a:lvl5pPr marL="1828800" indent="0">
              <a:buNone/>
              <a:defRPr>
                <a:latin typeface="AvantGarde Bk BT Demi" panose="020B0402020202020204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14244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24844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DA93A00-1345-F142-A84D-E3FB8A7DB136}"/>
              </a:ext>
            </a:extLst>
          </p:cNvPr>
          <p:cNvSpPr/>
          <p:nvPr userDrawn="1"/>
        </p:nvSpPr>
        <p:spPr>
          <a:xfrm>
            <a:off x="0" y="-40783"/>
            <a:ext cx="12269492" cy="6898783"/>
          </a:xfrm>
          <a:prstGeom prst="rect">
            <a:avLst/>
          </a:prstGeom>
          <a:gradFill>
            <a:gsLst>
              <a:gs pos="0">
                <a:schemeClr val="bg1">
                  <a:tint val="93000"/>
                  <a:satMod val="150000"/>
                  <a:shade val="98000"/>
                  <a:lumMod val="102000"/>
                </a:schemeClr>
              </a:gs>
              <a:gs pos="50000">
                <a:schemeClr val="bg1">
                  <a:tint val="98000"/>
                  <a:satMod val="130000"/>
                  <a:shade val="90000"/>
                  <a:lumMod val="103000"/>
                </a:schemeClr>
              </a:gs>
              <a:gs pos="99000">
                <a:schemeClr val="bg1">
                  <a:lumMod val="9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6347508-D215-5F4F-AF5E-D953875C7976}"/>
              </a:ext>
            </a:extLst>
          </p:cNvPr>
          <p:cNvSpPr/>
          <p:nvPr userDrawn="1"/>
        </p:nvSpPr>
        <p:spPr>
          <a:xfrm>
            <a:off x="836613" y="457200"/>
            <a:ext cx="3932238" cy="1600200"/>
          </a:xfrm>
          <a:prstGeom prst="rect">
            <a:avLst/>
          </a:prstGeom>
          <a:solidFill>
            <a:srgbClr val="01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8E31B20-52F1-1842-8DE5-470D95C2B0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001" y="5708826"/>
            <a:ext cx="2141017" cy="7154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E0CAE52-AEC9-2847-9251-2613E76BA7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200" b="1">
                <a:solidFill>
                  <a:schemeClr val="bg1"/>
                </a:solidFill>
                <a:latin typeface="AvantGarde Bk BT Demi" panose="020B0402020202020204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10166E-A891-6E4E-B6FB-E0F3ADAE30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57596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rgbClr val="1B4894"/>
                </a:solidFill>
                <a:latin typeface="AvantGarde Bk BT Demi" panose="020B0402020202020204"/>
              </a:defRPr>
            </a:lvl1pPr>
            <a:lvl2pPr marL="457200" indent="0">
              <a:buNone/>
              <a:defRPr sz="2800">
                <a:latin typeface="AvantGarde Bk BT Demi" panose="020B0402020202020204"/>
              </a:defRPr>
            </a:lvl2pPr>
            <a:lvl3pPr marL="914400" indent="0">
              <a:buNone/>
              <a:defRPr sz="2400">
                <a:latin typeface="AvantGarde Bk BT Demi" panose="020B0402020202020204"/>
              </a:defRPr>
            </a:lvl3pPr>
            <a:lvl4pPr marL="1371600" indent="0">
              <a:buNone/>
              <a:defRPr sz="2000">
                <a:latin typeface="AvantGarde Bk BT Demi" panose="020B0402020202020204"/>
              </a:defRPr>
            </a:lvl4pPr>
            <a:lvl5pPr marL="1828800" indent="0">
              <a:buNone/>
              <a:defRPr sz="2000">
                <a:latin typeface="AvantGarde Bk BT Demi" panose="020B0402020202020204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5E1EA9-95A9-8B4E-B823-512E03AF27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6614" y="2057400"/>
            <a:ext cx="3932237" cy="350599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>
                <a:latin typeface="AvantGarde Bk BT Demi" panose="020B0402020202020204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C5C5D7-C304-7A41-9FD0-53C7ACBE6B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294" t="4" r="7278" b="67998"/>
          <a:stretch/>
        </p:blipFill>
        <p:spPr>
          <a:xfrm flipH="1">
            <a:off x="4406602" y="4441185"/>
            <a:ext cx="8667750" cy="385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730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CACB69E-9FCA-FD4B-83BF-3FECE71BE53A}"/>
              </a:ext>
            </a:extLst>
          </p:cNvPr>
          <p:cNvSpPr/>
          <p:nvPr userDrawn="1"/>
        </p:nvSpPr>
        <p:spPr>
          <a:xfrm>
            <a:off x="0" y="-40783"/>
            <a:ext cx="12269492" cy="6898783"/>
          </a:xfrm>
          <a:prstGeom prst="rect">
            <a:avLst/>
          </a:prstGeom>
          <a:gradFill>
            <a:gsLst>
              <a:gs pos="0">
                <a:schemeClr val="bg1">
                  <a:tint val="93000"/>
                  <a:satMod val="150000"/>
                  <a:shade val="98000"/>
                  <a:lumMod val="102000"/>
                </a:schemeClr>
              </a:gs>
              <a:gs pos="50000">
                <a:schemeClr val="bg1">
                  <a:tint val="98000"/>
                  <a:satMod val="130000"/>
                  <a:shade val="90000"/>
                  <a:lumMod val="103000"/>
                </a:schemeClr>
              </a:gs>
              <a:gs pos="99000">
                <a:schemeClr val="bg1">
                  <a:lumMod val="9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048855D-F941-F340-8DD1-65EF1DECA1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294" t="4" r="7278" b="67998"/>
          <a:stretch/>
        </p:blipFill>
        <p:spPr>
          <a:xfrm flipH="1">
            <a:off x="4406602" y="4441185"/>
            <a:ext cx="8667750" cy="385233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E6A940B-46C5-E949-BD8A-A48D617795FD}"/>
              </a:ext>
            </a:extLst>
          </p:cNvPr>
          <p:cNvSpPr/>
          <p:nvPr userDrawn="1"/>
        </p:nvSpPr>
        <p:spPr>
          <a:xfrm>
            <a:off x="836612" y="460974"/>
            <a:ext cx="3932237" cy="1069975"/>
          </a:xfrm>
          <a:prstGeom prst="rect">
            <a:avLst/>
          </a:prstGeom>
          <a:solidFill>
            <a:srgbClr val="01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9E05F1A-99A3-194E-9DAD-A1744481ADB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9001" y="5708826"/>
            <a:ext cx="2141017" cy="715414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5A1DB6EA-EEC5-EC4C-AD1A-F30209617C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63538"/>
            <a:ext cx="3932237" cy="1069976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200" b="1">
                <a:solidFill>
                  <a:schemeClr val="bg1"/>
                </a:solidFill>
                <a:latin typeface="AvantGarde Bk BT Book" panose="020B0402020202020204" pitchFamily="34" charset="0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3208FE7E-439A-794F-8FFC-3ECFA3743B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6614" y="1533513"/>
            <a:ext cx="3932237" cy="402987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>
                <a:latin typeface="AvantGarde Bk BT Demi" panose="020B0402020202020204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421E57-B7BE-0A49-8EF3-4A73AD82C1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57596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>
                <a:latin typeface="AvantGarde Bk BT Book" panose="020B0402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9127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5F6F71E-9055-4FE6-AB5D-5E5B2BE0126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biLevel thresh="25000"/>
          </a:blip>
          <a:stretch>
            <a:fillRect/>
          </a:stretch>
        </p:blipFill>
        <p:spPr>
          <a:xfrm>
            <a:off x="609001" y="5708826"/>
            <a:ext cx="2141017" cy="7154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FA44AA6-C0A2-453B-A3D5-0F06B827A0F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619673" y="5703783"/>
            <a:ext cx="2141017" cy="7154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BE4C3BD-497A-4253-8E76-4E51BB0FDF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294" t="4" r="7278" b="67998"/>
          <a:stretch/>
        </p:blipFill>
        <p:spPr>
          <a:xfrm flipH="1">
            <a:off x="4406602" y="4441185"/>
            <a:ext cx="8667750" cy="385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583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1" r:id="rId10"/>
    <p:sldLayoutId id="2147483670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microsoft.com/en-us/azure/data-factory/self-hosted-integration-runtime-proxy-ssis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D60BF-0FBE-4315-9747-71E6CD46098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SSIS in the Cloud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1BFAE3-A7F9-403C-B8C8-0492577F32D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Manuel Quintana</a:t>
            </a:r>
          </a:p>
        </p:txBody>
      </p:sp>
    </p:spTree>
    <p:extLst>
      <p:ext uri="{BB962C8B-B14F-4D97-AF65-F5344CB8AC3E}">
        <p14:creationId xmlns:p14="http://schemas.microsoft.com/office/powerpoint/2010/main" val="7903452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001" y="1478920"/>
            <a:ext cx="10515600" cy="423608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What is the Azure SSIS IR</a:t>
            </a:r>
          </a:p>
          <a:p>
            <a:pPr lvl="1"/>
            <a:r>
              <a:rPr lang="en-US" dirty="0"/>
              <a:t>The compute that runs SSIS packages</a:t>
            </a:r>
          </a:p>
          <a:p>
            <a:pPr lvl="1"/>
            <a:r>
              <a:rPr lang="en-US" dirty="0"/>
              <a:t>Azure SSIS IR runs on VMs that Azure manages</a:t>
            </a:r>
          </a:p>
          <a:p>
            <a:pPr lvl="1"/>
            <a:endParaRPr lang="en-US" dirty="0"/>
          </a:p>
          <a:p>
            <a:r>
              <a:rPr lang="en-US" dirty="0"/>
              <a:t>Azure SSIS IR configuration</a:t>
            </a:r>
          </a:p>
          <a:p>
            <a:pPr lvl="1"/>
            <a:r>
              <a:rPr lang="en-US" dirty="0"/>
              <a:t>Location</a:t>
            </a:r>
          </a:p>
          <a:p>
            <a:pPr lvl="1"/>
            <a:r>
              <a:rPr lang="en-US" dirty="0"/>
              <a:t>Node Size – Resources for the VM</a:t>
            </a:r>
          </a:p>
          <a:p>
            <a:pPr lvl="1"/>
            <a:r>
              <a:rPr lang="en-US" dirty="0"/>
              <a:t>	</a:t>
            </a:r>
            <a:r>
              <a:rPr lang="en-US" sz="1800" i="1" u="sng" dirty="0"/>
              <a:t>Standard_D4_v2 8 Cores</a:t>
            </a:r>
          </a:p>
          <a:p>
            <a:pPr lvl="1"/>
            <a:r>
              <a:rPr lang="en-US" dirty="0"/>
              <a:t>Node Number – 2</a:t>
            </a:r>
          </a:p>
          <a:p>
            <a:pPr lvl="1"/>
            <a:r>
              <a:rPr lang="en-US" dirty="0"/>
              <a:t>Azure SQL DB Server </a:t>
            </a:r>
            <a:r>
              <a:rPr lang="en-US" b="1" i="1" dirty="0"/>
              <a:t>(or)</a:t>
            </a:r>
            <a:r>
              <a:rPr lang="en-US" dirty="0"/>
              <a:t> Azure SQL Managed Instance</a:t>
            </a:r>
          </a:p>
          <a:p>
            <a:pPr lvl="1"/>
            <a:r>
              <a:rPr lang="en-US" dirty="0"/>
              <a:t>Max Parallel Executions Per Node</a:t>
            </a:r>
          </a:p>
          <a:p>
            <a:pPr lvl="1"/>
            <a:r>
              <a:rPr lang="en-US" dirty="0"/>
              <a:t>Select a </a:t>
            </a:r>
            <a:r>
              <a:rPr lang="en-US" dirty="0" err="1"/>
              <a:t>Vnet</a:t>
            </a:r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>
                <a:solidFill>
                  <a:srgbClr val="FF0000"/>
                </a:solidFill>
              </a:rPr>
              <a:t>*Pause or Delete your Azure-SSIS IR when not using Lift and Shift</a:t>
            </a:r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09001" y="284572"/>
            <a:ext cx="11278199" cy="782227"/>
          </a:xfrm>
        </p:spPr>
        <p:txBody>
          <a:bodyPr>
            <a:noAutofit/>
          </a:bodyPr>
          <a:lstStyle/>
          <a:p>
            <a:r>
              <a:rPr lang="en-US" sz="4400" dirty="0"/>
              <a:t>Provision Azure-SSIS Integration Runtime</a:t>
            </a:r>
          </a:p>
        </p:txBody>
      </p:sp>
      <p:pic>
        <p:nvPicPr>
          <p:cNvPr id="4" name="Picture 2" descr="Image result for Azure data facto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524000"/>
            <a:ext cx="4209141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39571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Azure SSIS-IR</a:t>
            </a:r>
          </a:p>
          <a:p>
            <a:pPr lvl="1"/>
            <a:r>
              <a:rPr lang="en-US" dirty="0"/>
              <a:t>Server</a:t>
            </a:r>
          </a:p>
          <a:p>
            <a:pPr lvl="1"/>
            <a:r>
              <a:rPr lang="en-US" dirty="0"/>
              <a:t>Database</a:t>
            </a:r>
          </a:p>
          <a:p>
            <a:pPr lvl="1"/>
            <a:endParaRPr lang="en-US" dirty="0"/>
          </a:p>
          <a:p>
            <a:r>
              <a:rPr lang="en-US" dirty="0"/>
              <a:t>Visual Studio</a:t>
            </a:r>
          </a:p>
          <a:p>
            <a:pPr lvl="1"/>
            <a:r>
              <a:rPr lang="en-US" dirty="0"/>
              <a:t>ISPAC</a:t>
            </a:r>
          </a:p>
          <a:p>
            <a:pPr lvl="1"/>
            <a:r>
              <a:rPr lang="en-US" dirty="0"/>
              <a:t>DEPLOY</a:t>
            </a:r>
          </a:p>
          <a:p>
            <a:pPr lvl="1"/>
            <a:endParaRPr lang="en-US" dirty="0"/>
          </a:p>
          <a:p>
            <a:r>
              <a:rPr lang="en-US" dirty="0"/>
              <a:t>Management Studio</a:t>
            </a:r>
          </a:p>
          <a:p>
            <a:pPr lvl="1"/>
            <a:r>
              <a:rPr lang="en-US" dirty="0"/>
              <a:t>Project Deploy</a:t>
            </a: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SSIS Deployment</a:t>
            </a:r>
          </a:p>
        </p:txBody>
      </p:sp>
    </p:spTree>
    <p:extLst>
      <p:ext uri="{BB962C8B-B14F-4D97-AF65-F5344CB8AC3E}">
        <p14:creationId xmlns:p14="http://schemas.microsoft.com/office/powerpoint/2010/main" val="10182668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0388" y="1478920"/>
            <a:ext cx="6024212" cy="366531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Configuration Properties</a:t>
            </a:r>
          </a:p>
          <a:p>
            <a:pPr lvl="1"/>
            <a:r>
              <a:rPr lang="en-US" dirty="0"/>
              <a:t>Server Name</a:t>
            </a:r>
          </a:p>
          <a:p>
            <a:pPr lvl="1"/>
            <a:endParaRPr lang="en-US" sz="1000" dirty="0"/>
          </a:p>
          <a:p>
            <a:pPr lvl="1"/>
            <a:r>
              <a:rPr lang="en-US" dirty="0"/>
              <a:t>Server Project Path</a:t>
            </a:r>
          </a:p>
          <a:p>
            <a:pPr lvl="1"/>
            <a:endParaRPr lang="en-US" dirty="0"/>
          </a:p>
          <a:p>
            <a:r>
              <a:rPr lang="en-US" dirty="0"/>
              <a:t>Server Name</a:t>
            </a:r>
          </a:p>
          <a:p>
            <a:pPr lvl="1"/>
            <a:r>
              <a:rPr lang="en-US" dirty="0"/>
              <a:t>&lt;</a:t>
            </a:r>
            <a:r>
              <a:rPr lang="en-US" i="1" dirty="0"/>
              <a:t>azure server name</a:t>
            </a:r>
            <a:r>
              <a:rPr lang="en-US" dirty="0"/>
              <a:t>&gt;.database.windows.net</a:t>
            </a:r>
          </a:p>
          <a:p>
            <a:pPr lvl="1"/>
            <a:endParaRPr lang="en-US" dirty="0"/>
          </a:p>
          <a:p>
            <a:r>
              <a:rPr lang="en-US" dirty="0"/>
              <a:t>Deploy</a:t>
            </a:r>
          </a:p>
          <a:p>
            <a:pPr lvl="1"/>
            <a:r>
              <a:rPr lang="en-US" dirty="0"/>
              <a:t>Deploy Project</a:t>
            </a: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Deployment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478920"/>
            <a:ext cx="5795612" cy="175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1536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001" y="1478919"/>
            <a:ext cx="5747411" cy="4256055"/>
          </a:xfrm>
        </p:spPr>
        <p:txBody>
          <a:bodyPr>
            <a:normAutofit/>
          </a:bodyPr>
          <a:lstStyle/>
          <a:p>
            <a:r>
              <a:rPr lang="en-US" sz="3200" dirty="0"/>
              <a:t>Azure </a:t>
            </a:r>
            <a:r>
              <a:rPr lang="en-US" sz="3200" dirty="0" err="1"/>
              <a:t>Vnet</a:t>
            </a:r>
            <a:r>
              <a:rPr lang="en-US" sz="3200" dirty="0"/>
              <a:t> (Lift and Shift)</a:t>
            </a:r>
          </a:p>
          <a:p>
            <a:pPr lvl="1"/>
            <a:r>
              <a:rPr lang="en-US" sz="2000" dirty="0"/>
              <a:t>For on-</a:t>
            </a:r>
            <a:r>
              <a:rPr lang="en-US" sz="2000" dirty="0" err="1"/>
              <a:t>prem</a:t>
            </a:r>
            <a:r>
              <a:rPr lang="en-US" sz="2000" dirty="0"/>
              <a:t> data sources</a:t>
            </a:r>
          </a:p>
          <a:p>
            <a:pPr lvl="1"/>
            <a:r>
              <a:rPr lang="en-US" sz="2000" dirty="0"/>
              <a:t>VPN gateway or ExpressRoute</a:t>
            </a:r>
          </a:p>
          <a:p>
            <a:pPr lvl="1"/>
            <a:r>
              <a:rPr lang="en-US" sz="2000" dirty="0"/>
              <a:t>P2S vs S2S</a:t>
            </a:r>
          </a:p>
          <a:p>
            <a:pPr lvl="1"/>
            <a:endParaRPr lang="en-US" sz="2000" dirty="0"/>
          </a:p>
          <a:p>
            <a:r>
              <a:rPr lang="en-US" dirty="0"/>
              <a:t>Self-Hosted IR (ADF)</a:t>
            </a:r>
          </a:p>
          <a:p>
            <a:pPr lvl="1"/>
            <a:r>
              <a:rPr lang="en-US" sz="2000" dirty="0"/>
              <a:t>Can now be used as a Proxy for Lift and Shift</a:t>
            </a:r>
          </a:p>
          <a:p>
            <a:pPr lvl="1"/>
            <a:r>
              <a:rPr lang="en-US" sz="2000" dirty="0">
                <a:hlinkClick r:id="rId3"/>
              </a:rPr>
              <a:t>https://docs.microsoft.com/en-us/azure/data-factory/self-hosted-integration-runtime-proxy-ssis</a:t>
            </a:r>
            <a:endParaRPr lang="en-US" sz="2000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On-Prem Sources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3201" y="1524000"/>
            <a:ext cx="4038600" cy="3152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4696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09001" y="1478919"/>
            <a:ext cx="5670501" cy="4203423"/>
          </a:xfrm>
        </p:spPr>
        <p:txBody>
          <a:bodyPr/>
          <a:lstStyle/>
          <a:p>
            <a:r>
              <a:rPr lang="en-US" dirty="0"/>
              <a:t>Integration Runtime</a:t>
            </a:r>
          </a:p>
          <a:p>
            <a:pPr lvl="1"/>
            <a:r>
              <a:rPr lang="en-US" dirty="0"/>
              <a:t>Compute Infrastructure used by ADF</a:t>
            </a:r>
          </a:p>
          <a:p>
            <a:pPr lvl="1"/>
            <a:endParaRPr lang="en-US" sz="1000" dirty="0"/>
          </a:p>
          <a:p>
            <a:pPr lvl="1"/>
            <a:r>
              <a:rPr lang="en-US" dirty="0"/>
              <a:t>Provides data integration capabilities across different network environments</a:t>
            </a:r>
          </a:p>
          <a:p>
            <a:endParaRPr lang="en-US" dirty="0"/>
          </a:p>
          <a:p>
            <a:r>
              <a:rPr lang="en-US" dirty="0"/>
              <a:t>Self-hosted integration runtime</a:t>
            </a:r>
          </a:p>
          <a:p>
            <a:pPr lvl="1"/>
            <a:r>
              <a:rPr lang="en-US" dirty="0"/>
              <a:t>Capable of running copy activities between cloud data stores and private data stores</a:t>
            </a:r>
          </a:p>
          <a:p>
            <a:pPr lvl="1"/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Self Hosted Integration Runtime</a:t>
            </a:r>
          </a:p>
        </p:txBody>
      </p:sp>
    </p:spTree>
    <p:extLst>
      <p:ext uri="{BB962C8B-B14F-4D97-AF65-F5344CB8AC3E}">
        <p14:creationId xmlns:p14="http://schemas.microsoft.com/office/powerpoint/2010/main" val="17596791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What does an activity do?</a:t>
            </a:r>
          </a:p>
          <a:p>
            <a:pPr lvl="1"/>
            <a:r>
              <a:rPr lang="en-US" dirty="0"/>
              <a:t>The activities in a pipeline define actions to perform on your data.</a:t>
            </a:r>
          </a:p>
          <a:p>
            <a:pPr lvl="1"/>
            <a:endParaRPr lang="en-US" dirty="0"/>
          </a:p>
          <a:p>
            <a:r>
              <a:rPr lang="en-US" dirty="0"/>
              <a:t>Activities</a:t>
            </a:r>
          </a:p>
          <a:p>
            <a:pPr lvl="1"/>
            <a:r>
              <a:rPr lang="en-US" dirty="0"/>
              <a:t>Batch Service (custom activity)</a:t>
            </a:r>
          </a:p>
          <a:p>
            <a:pPr lvl="1"/>
            <a:r>
              <a:rPr lang="en-US" dirty="0" err="1"/>
              <a:t>Databricks</a:t>
            </a:r>
            <a:endParaRPr lang="en-US" dirty="0"/>
          </a:p>
          <a:p>
            <a:pPr lvl="1"/>
            <a:r>
              <a:rPr lang="en-US" dirty="0"/>
              <a:t>Data Lake Analytics</a:t>
            </a:r>
          </a:p>
          <a:p>
            <a:pPr lvl="1"/>
            <a:r>
              <a:rPr lang="en-US" dirty="0"/>
              <a:t>HDInsight</a:t>
            </a:r>
          </a:p>
          <a:p>
            <a:pPr lvl="1"/>
            <a:r>
              <a:rPr lang="en-US" dirty="0"/>
              <a:t>Machine Learning</a:t>
            </a:r>
          </a:p>
          <a:p>
            <a:pPr lvl="1"/>
            <a:r>
              <a:rPr lang="en-US" dirty="0"/>
              <a:t>Copy Data</a:t>
            </a:r>
          </a:p>
          <a:p>
            <a:pPr lvl="1"/>
            <a:r>
              <a:rPr lang="en-US" dirty="0"/>
              <a:t>Stored Procedure</a:t>
            </a:r>
          </a:p>
          <a:p>
            <a:pPr lvl="1"/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ADF Pipeline Activities</a:t>
            </a:r>
          </a:p>
        </p:txBody>
      </p:sp>
    </p:spTree>
    <p:extLst>
      <p:ext uri="{BB962C8B-B14F-4D97-AF65-F5344CB8AC3E}">
        <p14:creationId xmlns:p14="http://schemas.microsoft.com/office/powerpoint/2010/main" val="35729285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Purpose</a:t>
            </a:r>
          </a:p>
          <a:p>
            <a:pPr lvl="1"/>
            <a:r>
              <a:rPr lang="en-US" dirty="0"/>
              <a:t>Allows for data transformations</a:t>
            </a:r>
          </a:p>
          <a:p>
            <a:pPr lvl="1"/>
            <a:endParaRPr lang="en-US" dirty="0"/>
          </a:p>
          <a:p>
            <a:r>
              <a:rPr lang="en-US" dirty="0"/>
              <a:t>Items</a:t>
            </a:r>
          </a:p>
          <a:p>
            <a:pPr lvl="1"/>
            <a:r>
              <a:rPr lang="en-US" dirty="0"/>
              <a:t>Source</a:t>
            </a:r>
          </a:p>
          <a:p>
            <a:pPr lvl="1"/>
            <a:r>
              <a:rPr lang="en-US" dirty="0"/>
              <a:t>Transformations</a:t>
            </a:r>
          </a:p>
          <a:p>
            <a:pPr lvl="1"/>
            <a:r>
              <a:rPr lang="en-US" dirty="0"/>
              <a:t>Sink</a:t>
            </a:r>
          </a:p>
          <a:p>
            <a:pPr lvl="1"/>
            <a:endParaRPr lang="en-US" dirty="0"/>
          </a:p>
          <a:p>
            <a:r>
              <a:rPr lang="en-US" dirty="0"/>
              <a:t>How to Execute</a:t>
            </a:r>
          </a:p>
          <a:p>
            <a:pPr lvl="1"/>
            <a:r>
              <a:rPr lang="en-US" dirty="0"/>
              <a:t>Debug</a:t>
            </a:r>
          </a:p>
          <a:p>
            <a:pPr lvl="1"/>
            <a:r>
              <a:rPr lang="en-US" dirty="0"/>
              <a:t>Data Flow Activity</a:t>
            </a:r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ADF Data Flows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D9429B-475F-478C-B641-5733412BA1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8284" y="1713768"/>
            <a:ext cx="6228647" cy="223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9091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001" y="1478920"/>
            <a:ext cx="5101334" cy="3665312"/>
          </a:xfrm>
        </p:spPr>
        <p:txBody>
          <a:bodyPr>
            <a:normAutofit/>
          </a:bodyPr>
          <a:lstStyle/>
          <a:p>
            <a:r>
              <a:rPr lang="en-US" dirty="0"/>
              <a:t>Visual Expression Builder</a:t>
            </a:r>
          </a:p>
          <a:p>
            <a:pPr lvl="1"/>
            <a:r>
              <a:rPr lang="en-US" dirty="0"/>
              <a:t>Certain transformations require the usage of the ADF expression language</a:t>
            </a:r>
          </a:p>
          <a:p>
            <a:pPr lvl="1"/>
            <a:endParaRPr lang="en-US" dirty="0"/>
          </a:p>
          <a:p>
            <a:r>
              <a:rPr lang="en-US" dirty="0"/>
              <a:t>Debug</a:t>
            </a:r>
          </a:p>
          <a:p>
            <a:pPr lvl="1"/>
            <a:r>
              <a:rPr lang="en-US" dirty="0"/>
              <a:t>Lets you see live in-progress preview of your data results from the expression you are building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ADF Expression Language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65F340-E6F1-412E-8557-B08B7BD93C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400" y="1380603"/>
            <a:ext cx="3048000" cy="464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8108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957A5EF-5FD3-48C8-A214-7A27A0D227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Running SSIS Packages that move data to/from cloud sources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Executing SSIS packages within a Virtual Machine in Azure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Using Azure Data Factory and what is called Lift and Shift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Using Pipelines/Data Flows within Azure Data Factory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559449D-A210-4B71-AB20-3D2CB2D2826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What is SSIS in the Cloud</a:t>
            </a:r>
          </a:p>
        </p:txBody>
      </p:sp>
    </p:spTree>
    <p:extLst>
      <p:ext uri="{BB962C8B-B14F-4D97-AF65-F5344CB8AC3E}">
        <p14:creationId xmlns:p14="http://schemas.microsoft.com/office/powerpoint/2010/main" val="11573174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09000" y="1478920"/>
            <a:ext cx="10897199" cy="415988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Connection Managers</a:t>
            </a:r>
          </a:p>
          <a:p>
            <a:pPr lvl="1"/>
            <a:r>
              <a:rPr lang="en-US" sz="1800" dirty="0"/>
              <a:t>Azure Storage, Azure Subscription, Azure Data Lake , Azure Resource Manager, Azure HDInsight</a:t>
            </a:r>
          </a:p>
          <a:p>
            <a:pPr lvl="1"/>
            <a:endParaRPr lang="en-US" sz="1000" dirty="0"/>
          </a:p>
          <a:p>
            <a:r>
              <a:rPr lang="en-US" dirty="0"/>
              <a:t>Tasks</a:t>
            </a:r>
          </a:p>
          <a:p>
            <a:pPr lvl="1"/>
            <a:r>
              <a:rPr lang="en-US" sz="1800" dirty="0"/>
              <a:t>Blob Upload, Blob Download, Azure SQL DW Upload, Azure Data Lake Store File System,</a:t>
            </a:r>
          </a:p>
          <a:p>
            <a:pPr lvl="1"/>
            <a:r>
              <a:rPr lang="en-US" sz="1800" dirty="0"/>
              <a:t>HDInsight Hive, HDInsight Pig, HDInsight Create Cluster, HDInsight Delete Cluster, Flexible File Task</a:t>
            </a:r>
          </a:p>
          <a:p>
            <a:pPr lvl="1"/>
            <a:endParaRPr lang="en-US" sz="1000" dirty="0"/>
          </a:p>
          <a:p>
            <a:r>
              <a:rPr lang="en-US" dirty="0"/>
              <a:t>Data Flow Components</a:t>
            </a:r>
          </a:p>
          <a:p>
            <a:pPr lvl="1"/>
            <a:r>
              <a:rPr lang="en-US" sz="1800" dirty="0"/>
              <a:t>Blob Source, Blob Destination, Data Lake Store Source, Data Lake Store Destination, Flexible File Source</a:t>
            </a:r>
            <a:br>
              <a:rPr lang="en-US" sz="1800" dirty="0"/>
            </a:br>
            <a:r>
              <a:rPr lang="en-US" sz="1800" dirty="0"/>
              <a:t>Flexible File Destination</a:t>
            </a:r>
          </a:p>
          <a:p>
            <a:pPr lvl="1"/>
            <a:endParaRPr lang="en-US" sz="1000" dirty="0"/>
          </a:p>
          <a:p>
            <a:r>
              <a:rPr lang="en-US" dirty="0"/>
              <a:t>Azure Blob &amp; ADLS File Enumerator</a:t>
            </a:r>
          </a:p>
          <a:p>
            <a:pPr lvl="1"/>
            <a:r>
              <a:rPr lang="en-US" dirty="0"/>
              <a:t>For Each Loop</a:t>
            </a: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Azure Feature Pack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143" y="1478920"/>
            <a:ext cx="9037950" cy="2184399"/>
          </a:xfrm>
          <a:prstGeom prst="rect">
            <a:avLst/>
          </a:prstGeom>
        </p:spPr>
      </p:pic>
      <p:sp>
        <p:nvSpPr>
          <p:cNvPr id="7" name="Content Placeholder 4"/>
          <p:cNvSpPr txBox="1">
            <a:spLocks/>
          </p:cNvSpPr>
          <p:nvPr/>
        </p:nvSpPr>
        <p:spPr>
          <a:xfrm>
            <a:off x="484458" y="3993334"/>
            <a:ext cx="9688966" cy="17415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900"/>
              </a:spcAft>
              <a:buFontTx/>
              <a:buNone/>
              <a:defRPr lang="en-US" sz="3600" kern="1200" baseline="0" dirty="0" smtClean="0">
                <a:solidFill>
                  <a:srgbClr val="032D84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400" kern="1200" baseline="0" dirty="0" smtClean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/>
            <a:r>
              <a:rPr lang="en-US" dirty="0"/>
              <a:t>https://tinyurl.com/AzureFeaturePack</a:t>
            </a:r>
          </a:p>
        </p:txBody>
      </p:sp>
    </p:spTree>
    <p:extLst>
      <p:ext uri="{BB962C8B-B14F-4D97-AF65-F5344CB8AC3E}">
        <p14:creationId xmlns:p14="http://schemas.microsoft.com/office/powerpoint/2010/main" val="4168387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67D9B76-998C-4919-AEF2-AAEDA3FA5E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001" y="3215680"/>
            <a:ext cx="7010999" cy="837089"/>
          </a:xfrm>
        </p:spPr>
        <p:txBody>
          <a:bodyPr>
            <a:normAutofit fontScale="90000"/>
          </a:bodyPr>
          <a:lstStyle/>
          <a:p>
            <a:r>
              <a:rPr lang="en-US" dirty="0"/>
              <a:t>Azure Feature Pack for SSIS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Demonstration</a:t>
            </a:r>
          </a:p>
        </p:txBody>
      </p:sp>
    </p:spTree>
    <p:extLst>
      <p:ext uri="{BB962C8B-B14F-4D97-AF65-F5344CB8AC3E}">
        <p14:creationId xmlns:p14="http://schemas.microsoft.com/office/powerpoint/2010/main" val="40631167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001" y="1478920"/>
            <a:ext cx="5486999" cy="423608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Connection Manager</a:t>
            </a:r>
          </a:p>
          <a:p>
            <a:pPr lvl="1"/>
            <a:r>
              <a:rPr lang="en-US" dirty="0" err="1"/>
              <a:t>AzureStorage</a:t>
            </a:r>
            <a:r>
              <a:rPr lang="en-US" dirty="0"/>
              <a:t> connection manager type</a:t>
            </a:r>
          </a:p>
          <a:p>
            <a:pPr lvl="1"/>
            <a:endParaRPr lang="en-US" sz="900" dirty="0"/>
          </a:p>
          <a:p>
            <a:pPr lvl="1"/>
            <a:r>
              <a:rPr lang="en-US" dirty="0"/>
              <a:t>Storage Account name</a:t>
            </a:r>
          </a:p>
          <a:p>
            <a:pPr lvl="1"/>
            <a:endParaRPr lang="en-US" sz="900" dirty="0"/>
          </a:p>
          <a:p>
            <a:pPr lvl="1"/>
            <a:r>
              <a:rPr lang="en-US" dirty="0"/>
              <a:t>Account Key</a:t>
            </a:r>
          </a:p>
          <a:p>
            <a:pPr lvl="1"/>
            <a:endParaRPr lang="en-US" dirty="0"/>
          </a:p>
          <a:p>
            <a:r>
              <a:rPr lang="en-US" dirty="0"/>
              <a:t>Limitations</a:t>
            </a:r>
          </a:p>
          <a:p>
            <a:pPr lvl="1"/>
            <a:r>
              <a:rPr lang="en-US" dirty="0"/>
              <a:t>Text Qualifiers </a:t>
            </a:r>
          </a:p>
          <a:p>
            <a:pPr lvl="1"/>
            <a:endParaRPr lang="en-US" sz="900" dirty="0"/>
          </a:p>
          <a:p>
            <a:pPr lvl="1"/>
            <a:r>
              <a:rPr lang="en-US" dirty="0"/>
              <a:t>Delimiters</a:t>
            </a:r>
          </a:p>
          <a:p>
            <a:pPr lvl="1"/>
            <a:r>
              <a:rPr lang="en-US" sz="900" dirty="0"/>
              <a:t> </a:t>
            </a:r>
          </a:p>
          <a:p>
            <a:pPr lvl="1"/>
            <a:r>
              <a:rPr lang="en-US" dirty="0"/>
              <a:t>Default Data Type</a:t>
            </a:r>
          </a:p>
          <a:p>
            <a:pPr lvl="1"/>
            <a:endParaRPr lang="en-US" sz="900" dirty="0"/>
          </a:p>
          <a:p>
            <a:pPr lvl="1"/>
            <a:r>
              <a:rPr lang="en-US" dirty="0"/>
              <a:t>Blob Name is case sensitive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Azure Blob Source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2799" y="1825624"/>
            <a:ext cx="3130553" cy="91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5200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On-</a:t>
            </a:r>
            <a:r>
              <a:rPr lang="en-US" dirty="0" err="1"/>
              <a:t>Prem</a:t>
            </a:r>
            <a:r>
              <a:rPr lang="en-US" dirty="0"/>
              <a:t> File to Azure SQL DB</a:t>
            </a:r>
          </a:p>
          <a:p>
            <a:pPr lvl="1"/>
            <a:r>
              <a:rPr lang="en-US" dirty="0"/>
              <a:t>Flat File Source</a:t>
            </a:r>
          </a:p>
          <a:p>
            <a:pPr lvl="1"/>
            <a:endParaRPr lang="en-US" dirty="0"/>
          </a:p>
          <a:p>
            <a:r>
              <a:rPr lang="en-US" dirty="0"/>
              <a:t>Flat File Source</a:t>
            </a:r>
          </a:p>
          <a:p>
            <a:pPr lvl="1"/>
            <a:r>
              <a:rPr lang="en-US" dirty="0"/>
              <a:t>More flexibility</a:t>
            </a:r>
          </a:p>
          <a:p>
            <a:pPr lvl="1"/>
            <a:endParaRPr lang="en-US" sz="800" dirty="0"/>
          </a:p>
          <a:p>
            <a:pPr lvl="1"/>
            <a:r>
              <a:rPr lang="en-US" dirty="0"/>
              <a:t>More design options</a:t>
            </a:r>
          </a:p>
          <a:p>
            <a:pPr lvl="1"/>
            <a:endParaRPr lang="en-US" sz="800" dirty="0"/>
          </a:p>
          <a:p>
            <a:pPr lvl="1"/>
            <a:r>
              <a:rPr lang="en-US" dirty="0"/>
              <a:t>Out of box component</a:t>
            </a:r>
          </a:p>
          <a:p>
            <a:pPr lvl="1"/>
            <a:endParaRPr lang="en-US" dirty="0"/>
          </a:p>
          <a:p>
            <a:r>
              <a:rPr lang="en-US" dirty="0"/>
              <a:t>Limitations</a:t>
            </a:r>
          </a:p>
          <a:p>
            <a:pPr lvl="1"/>
            <a:r>
              <a:rPr lang="en-US" dirty="0"/>
              <a:t>More complex for SSIS Lift and Shift scenarios</a:t>
            </a:r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Loading Azure SQL DB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2661" y="1600200"/>
            <a:ext cx="960931" cy="11677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4600" y="1600200"/>
            <a:ext cx="1433254" cy="158943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9122928" y="1468818"/>
            <a:ext cx="358313" cy="147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890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Data Factory</a:t>
            </a:r>
          </a:p>
          <a:p>
            <a:pPr lvl="1"/>
            <a:r>
              <a:rPr lang="en-US" dirty="0"/>
              <a:t>The name must be globally unique.</a:t>
            </a:r>
          </a:p>
          <a:p>
            <a:pPr lvl="1"/>
            <a:endParaRPr lang="en-US" sz="1000" dirty="0"/>
          </a:p>
          <a:p>
            <a:pPr lvl="1"/>
            <a:r>
              <a:rPr lang="en-US" dirty="0"/>
              <a:t>Subscription</a:t>
            </a:r>
          </a:p>
          <a:p>
            <a:pPr lvl="1"/>
            <a:endParaRPr lang="en-US" sz="1000" dirty="0"/>
          </a:p>
          <a:p>
            <a:pPr lvl="1"/>
            <a:r>
              <a:rPr lang="en-US" dirty="0"/>
              <a:t>Resource Group</a:t>
            </a:r>
          </a:p>
          <a:p>
            <a:pPr lvl="1"/>
            <a:endParaRPr lang="en-US" sz="1000" dirty="0"/>
          </a:p>
          <a:p>
            <a:pPr lvl="1"/>
            <a:r>
              <a:rPr lang="en-US" dirty="0"/>
              <a:t>Version (V1 vs V2)</a:t>
            </a:r>
          </a:p>
          <a:p>
            <a:pPr lvl="1"/>
            <a:endParaRPr lang="en-US" sz="1000" dirty="0"/>
          </a:p>
          <a:p>
            <a:pPr lvl="1"/>
            <a:r>
              <a:rPr lang="en-US" dirty="0"/>
              <a:t>Location</a:t>
            </a:r>
          </a:p>
          <a:p>
            <a:pPr lvl="1"/>
            <a:endParaRPr lang="en-US" sz="1000" dirty="0"/>
          </a:p>
          <a:p>
            <a:pPr lvl="1"/>
            <a:r>
              <a:rPr lang="en-US" dirty="0"/>
              <a:t>Version Control</a:t>
            </a: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Provisioning Azure Data Factory</a:t>
            </a:r>
          </a:p>
        </p:txBody>
      </p:sp>
      <p:pic>
        <p:nvPicPr>
          <p:cNvPr id="1026" name="Picture 2" descr="Image result for Azure data facto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524000"/>
            <a:ext cx="4867692" cy="2555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95026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09000" y="1478920"/>
            <a:ext cx="10516199" cy="423608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What is it?</a:t>
            </a:r>
          </a:p>
          <a:p>
            <a:pPr lvl="1"/>
            <a:r>
              <a:rPr lang="en-US" dirty="0"/>
              <a:t>Executing SSIS packages stored in Azure</a:t>
            </a:r>
          </a:p>
          <a:p>
            <a:pPr lvl="1"/>
            <a:r>
              <a:rPr lang="en-US" dirty="0"/>
              <a:t>Using Azure resources, not on-</a:t>
            </a:r>
            <a:r>
              <a:rPr lang="en-US" dirty="0" err="1"/>
              <a:t>prem</a:t>
            </a:r>
            <a:r>
              <a:rPr lang="en-US" dirty="0"/>
              <a:t> resources</a:t>
            </a:r>
          </a:p>
          <a:p>
            <a:endParaRPr lang="en-US" dirty="0"/>
          </a:p>
          <a:p>
            <a:r>
              <a:rPr lang="en-US" dirty="0"/>
              <a:t>Requirements</a:t>
            </a:r>
          </a:p>
          <a:p>
            <a:pPr lvl="1"/>
            <a:r>
              <a:rPr lang="en-US" dirty="0"/>
              <a:t>Azure Subscription</a:t>
            </a:r>
          </a:p>
          <a:p>
            <a:pPr lvl="1"/>
            <a:r>
              <a:rPr lang="en-US" dirty="0"/>
              <a:t>Azure Data Factory</a:t>
            </a:r>
          </a:p>
          <a:p>
            <a:pPr lvl="1"/>
            <a:r>
              <a:rPr lang="en-US" dirty="0"/>
              <a:t>Azure-SSIS Integration Runtime (IR)</a:t>
            </a:r>
          </a:p>
          <a:p>
            <a:pPr lvl="1"/>
            <a:r>
              <a:rPr lang="en-US" dirty="0"/>
              <a:t>Azure SQL DB Server </a:t>
            </a:r>
            <a:r>
              <a:rPr lang="en-US" b="1" i="1" dirty="0"/>
              <a:t>(or)</a:t>
            </a:r>
            <a:r>
              <a:rPr lang="en-US" dirty="0"/>
              <a:t> Azure SQL Managed Instance – </a:t>
            </a:r>
          </a:p>
          <a:p>
            <a:pPr lvl="1"/>
            <a:r>
              <a:rPr lang="en-US" dirty="0"/>
              <a:t>	SSIS Catalog as well as the SSISDB</a:t>
            </a: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Lift and Shift</a:t>
            </a:r>
          </a:p>
        </p:txBody>
      </p:sp>
    </p:spTree>
    <p:extLst>
      <p:ext uri="{BB962C8B-B14F-4D97-AF65-F5344CB8AC3E}">
        <p14:creationId xmlns:p14="http://schemas.microsoft.com/office/powerpoint/2010/main" val="36509285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09001" y="1478920"/>
            <a:ext cx="7087199" cy="4236080"/>
          </a:xfrm>
        </p:spPr>
        <p:txBody>
          <a:bodyPr>
            <a:normAutofit/>
          </a:bodyPr>
          <a:lstStyle/>
          <a:p>
            <a:r>
              <a:rPr lang="en-US" dirty="0"/>
              <a:t>Other Considerations</a:t>
            </a:r>
          </a:p>
          <a:p>
            <a:pPr lvl="1"/>
            <a:r>
              <a:rPr lang="en-US" dirty="0"/>
              <a:t>Reduced Operational Cost</a:t>
            </a:r>
          </a:p>
          <a:p>
            <a:pPr lvl="1"/>
            <a:endParaRPr lang="en-US" sz="600" dirty="0"/>
          </a:p>
          <a:p>
            <a:pPr lvl="1"/>
            <a:r>
              <a:rPr lang="en-US" dirty="0"/>
              <a:t>Familiar Toolset</a:t>
            </a:r>
          </a:p>
          <a:p>
            <a:pPr lvl="1"/>
            <a:endParaRPr lang="en-US" sz="600" dirty="0"/>
          </a:p>
          <a:p>
            <a:pPr lvl="1"/>
            <a:r>
              <a:rPr lang="en-US" dirty="0"/>
              <a:t>SQL Agent, PowerShell, or ADF Pipeline Activity</a:t>
            </a:r>
          </a:p>
          <a:p>
            <a:pPr lvl="1"/>
            <a:endParaRPr lang="en-US" sz="600" dirty="0"/>
          </a:p>
          <a:p>
            <a:pPr lvl="1"/>
            <a:r>
              <a:rPr lang="en-US" dirty="0"/>
              <a:t>High Availability with multiple nodes</a:t>
            </a:r>
          </a:p>
          <a:p>
            <a:pPr lvl="1"/>
            <a:endParaRPr lang="en-US" sz="600" dirty="0"/>
          </a:p>
          <a:p>
            <a:pPr lvl="1"/>
            <a:r>
              <a:rPr lang="en-US" dirty="0"/>
              <a:t>Scale up or scale out</a:t>
            </a: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Why Lift and Shift?</a:t>
            </a:r>
          </a:p>
        </p:txBody>
      </p:sp>
    </p:spTree>
    <p:extLst>
      <p:ext uri="{BB962C8B-B14F-4D97-AF65-F5344CB8AC3E}">
        <p14:creationId xmlns:p14="http://schemas.microsoft.com/office/powerpoint/2010/main" val="2341144007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4247606362E441ADA82642F26A3272" ma:contentTypeVersion="6" ma:contentTypeDescription="Create a new document." ma:contentTypeScope="" ma:versionID="f0105055fc2d454589ab2c137937fe97">
  <xsd:schema xmlns:xsd="http://www.w3.org/2001/XMLSchema" xmlns:xs="http://www.w3.org/2001/XMLSchema" xmlns:p="http://schemas.microsoft.com/office/2006/metadata/properties" xmlns:ns2="ac2cf9c6-a5cc-43ca-99ef-a3ab066b4ae5" targetNamespace="http://schemas.microsoft.com/office/2006/metadata/properties" ma:root="true" ma:fieldsID="a516e065c4b9f8ad09f9d98ed1590005" ns2:_="">
    <xsd:import namespace="ac2cf9c6-a5cc-43ca-99ef-a3ab066b4ae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c2cf9c6-a5cc-43ca-99ef-a3ab066b4ae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F751D6D-2CCB-4B5A-AC13-E67B26F7B3C8}">
  <ds:schemaRefs>
    <ds:schemaRef ds:uri="ac2cf9c6-a5cc-43ca-99ef-a3ab066b4ae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D5A5E1DF-4083-480A-9445-DBB3D93B5DD9}">
  <ds:schemaRefs>
    <ds:schemaRef ds:uri="ac2cf9c6-a5cc-43ca-99ef-a3ab066b4ae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FC302DEC-8E9D-4DFB-967F-D18ADCC8A33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170</TotalTime>
  <Words>1090</Words>
  <Application>Microsoft Office PowerPoint</Application>
  <PresentationFormat>Widescreen</PresentationFormat>
  <Paragraphs>207</Paragraphs>
  <Slides>17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AvantGarde Bk BT Book</vt:lpstr>
      <vt:lpstr>AvantGarde Bk BT Demi</vt:lpstr>
      <vt:lpstr>Calibri</vt:lpstr>
      <vt:lpstr>Segoe UI</vt:lpstr>
      <vt:lpstr>Segoe UI Light</vt:lpstr>
      <vt:lpstr>1_Office Theme</vt:lpstr>
      <vt:lpstr>SSIS in the Cloud</vt:lpstr>
      <vt:lpstr>What is SSIS in the Cloud</vt:lpstr>
      <vt:lpstr>Azure Feature Pack</vt:lpstr>
      <vt:lpstr>Azure Feature Pack for SSIS</vt:lpstr>
      <vt:lpstr>Azure Blob Source</vt:lpstr>
      <vt:lpstr>Loading Azure SQL DB</vt:lpstr>
      <vt:lpstr>Provisioning Azure Data Factory</vt:lpstr>
      <vt:lpstr>Lift and Shift</vt:lpstr>
      <vt:lpstr>Why Lift and Shift?</vt:lpstr>
      <vt:lpstr>Provision Azure-SSIS Integration Runtime</vt:lpstr>
      <vt:lpstr>SSIS Deployment</vt:lpstr>
      <vt:lpstr>Deployment</vt:lpstr>
      <vt:lpstr>On-Prem Sources</vt:lpstr>
      <vt:lpstr>Self Hosted Integration Runtime</vt:lpstr>
      <vt:lpstr>ADF Pipeline Activities</vt:lpstr>
      <vt:lpstr>ADF Data Flows</vt:lpstr>
      <vt:lpstr>ADF Expression Language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 Straitiff</dc:creator>
  <cp:lastModifiedBy>karobito@gmail.com</cp:lastModifiedBy>
  <cp:revision>8</cp:revision>
  <dcterms:created xsi:type="dcterms:W3CDTF">2019-07-01T19:55:47Z</dcterms:created>
  <dcterms:modified xsi:type="dcterms:W3CDTF">2019-10-23T18:31:03Z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0x010100254247606362E441ADA82642F26A3272</vt:lpwstr>
  </property>
</Properties>
</file>