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4"/>
  </p:notesMasterIdLst>
  <p:handoutMasterIdLst>
    <p:handoutMasterId r:id="rId25"/>
  </p:handoutMasterIdLst>
  <p:sldIdLst>
    <p:sldId id="260" r:id="rId3"/>
    <p:sldId id="261" r:id="rId4"/>
    <p:sldId id="342" r:id="rId5"/>
    <p:sldId id="407" r:id="rId6"/>
    <p:sldId id="279" r:id="rId7"/>
    <p:sldId id="408" r:id="rId8"/>
    <p:sldId id="357" r:id="rId9"/>
    <p:sldId id="411" r:id="rId10"/>
    <p:sldId id="412" r:id="rId11"/>
    <p:sldId id="413" r:id="rId12"/>
    <p:sldId id="410" r:id="rId13"/>
    <p:sldId id="409" r:id="rId14"/>
    <p:sldId id="414" r:id="rId15"/>
    <p:sldId id="359" r:id="rId16"/>
    <p:sldId id="416" r:id="rId17"/>
    <p:sldId id="360" r:id="rId18"/>
    <p:sldId id="415" r:id="rId19"/>
    <p:sldId id="361" r:id="rId20"/>
    <p:sldId id="406" r:id="rId21"/>
    <p:sldId id="397" r:id="rId22"/>
    <p:sldId id="355" r:id="rId23"/>
  </p:sldIdLst>
  <p:sldSz cx="12192000" cy="68580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46A588D-20A0-4587-ABF3-98362C1088E9}">
          <p14:sldIdLst>
            <p14:sldId id="260"/>
            <p14:sldId id="261"/>
            <p14:sldId id="342"/>
            <p14:sldId id="407"/>
          </p14:sldIdLst>
        </p14:section>
        <p14:section name="DB Platform Selection" id="{D4550814-1E07-424A-B694-3E29657E4BDD}">
          <p14:sldIdLst>
            <p14:sldId id="279"/>
            <p14:sldId id="408"/>
            <p14:sldId id="357"/>
          </p14:sldIdLst>
        </p14:section>
        <p14:section name="Data Migration" id="{5323111A-7DF8-495D-AA47-9B3F26E08306}">
          <p14:sldIdLst>
            <p14:sldId id="411"/>
            <p14:sldId id="412"/>
            <p14:sldId id="413"/>
            <p14:sldId id="410"/>
            <p14:sldId id="409"/>
            <p14:sldId id="414"/>
          </p14:sldIdLst>
        </p14:section>
        <p14:section name="ETL, Reports" id="{6D7945C6-D963-47A6-BB02-EB2D1D2C323F}">
          <p14:sldIdLst>
            <p14:sldId id="359"/>
            <p14:sldId id="416"/>
            <p14:sldId id="360"/>
          </p14:sldIdLst>
        </p14:section>
        <p14:section name="End State" id="{75172DC7-877B-450F-A0FE-3D5E28FE91DF}">
          <p14:sldIdLst>
            <p14:sldId id="415"/>
          </p14:sldIdLst>
        </p14:section>
        <p14:section name="PW" id="{C158AF5C-CF80-4715-AA6E-7781E29B0154}">
          <p14:sldIdLst>
            <p14:sldId id="361"/>
            <p14:sldId id="406"/>
            <p14:sldId id="397"/>
          </p14:sldIdLst>
        </p14:section>
        <p14:section name="Conclusion" id="{19CCA612-0121-4F25-975D-2F8BA277F810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387AF-C67E-4D0A-8377-1B52092C89BF}" v="657" dt="2020-01-21T15:37:0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0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8287B-772B-4026-AFBB-C42BC3625D0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622F7-3878-433F-92A8-251228AB38EB}">
      <dgm:prSet phldrT="[Text]"/>
      <dgm:spPr/>
      <dgm:t>
        <a:bodyPr/>
        <a:lstStyle/>
        <a:p>
          <a:r>
            <a:rPr lang="en-US" dirty="0"/>
            <a:t>Azure SQL DB</a:t>
          </a:r>
        </a:p>
      </dgm:t>
    </dgm:pt>
    <dgm:pt modelId="{392DE482-54ED-4F5E-804B-C240E6D4739A}" type="parTrans" cxnId="{0BC02236-D049-4FD5-94E6-C6AF99ED925A}">
      <dgm:prSet/>
      <dgm:spPr/>
      <dgm:t>
        <a:bodyPr/>
        <a:lstStyle/>
        <a:p>
          <a:endParaRPr lang="en-US"/>
        </a:p>
      </dgm:t>
    </dgm:pt>
    <dgm:pt modelId="{030E2CC9-048F-4483-89F5-040DEE2C7CE0}" type="sibTrans" cxnId="{0BC02236-D049-4FD5-94E6-C6AF99ED925A}">
      <dgm:prSet/>
      <dgm:spPr/>
      <dgm:t>
        <a:bodyPr/>
        <a:lstStyle/>
        <a:p>
          <a:endParaRPr lang="en-US"/>
        </a:p>
      </dgm:t>
    </dgm:pt>
    <dgm:pt modelId="{3CAB57B6-C1D2-4B34-98E7-D5886B95E2E2}">
      <dgm:prSet phldrT="[Text]"/>
      <dgm:spPr/>
      <dgm:t>
        <a:bodyPr/>
        <a:lstStyle/>
        <a:p>
          <a:r>
            <a:rPr lang="en-US" dirty="0"/>
            <a:t>Synapse  (SQL DW)</a:t>
          </a:r>
        </a:p>
      </dgm:t>
    </dgm:pt>
    <dgm:pt modelId="{95A6DDD0-3190-4279-A528-F45BCDAD6D61}" type="parTrans" cxnId="{F5525F7B-87F7-4138-8F8D-899954CA8F04}">
      <dgm:prSet/>
      <dgm:spPr/>
      <dgm:t>
        <a:bodyPr/>
        <a:lstStyle/>
        <a:p>
          <a:endParaRPr lang="en-US"/>
        </a:p>
      </dgm:t>
    </dgm:pt>
    <dgm:pt modelId="{D2ADF89D-1C73-4E3F-81FF-97AF222FA630}" type="sibTrans" cxnId="{F5525F7B-87F7-4138-8F8D-899954CA8F04}">
      <dgm:prSet/>
      <dgm:spPr/>
      <dgm:t>
        <a:bodyPr/>
        <a:lstStyle/>
        <a:p>
          <a:endParaRPr lang="en-US"/>
        </a:p>
      </dgm:t>
    </dgm:pt>
    <dgm:pt modelId="{A7F0F462-73FF-4381-AFE5-0D6E3B71405A}">
      <dgm:prSet phldrT="[Text]"/>
      <dgm:spPr/>
      <dgm:t>
        <a:bodyPr/>
        <a:lstStyle/>
        <a:p>
          <a:r>
            <a:rPr lang="en-US" dirty="0"/>
            <a:t>Managed Instance</a:t>
          </a:r>
        </a:p>
      </dgm:t>
    </dgm:pt>
    <dgm:pt modelId="{8D6A0871-504B-4A24-80E0-7D8423BB2A85}" type="parTrans" cxnId="{8749FFDA-AF51-4BCF-8742-BEF8226901EF}">
      <dgm:prSet/>
      <dgm:spPr/>
      <dgm:t>
        <a:bodyPr/>
        <a:lstStyle/>
        <a:p>
          <a:endParaRPr lang="en-US"/>
        </a:p>
      </dgm:t>
    </dgm:pt>
    <dgm:pt modelId="{6369CC11-A4DF-47B7-95BC-883DB71D6F0E}" type="sibTrans" cxnId="{8749FFDA-AF51-4BCF-8742-BEF8226901EF}">
      <dgm:prSet/>
      <dgm:spPr/>
      <dgm:t>
        <a:bodyPr/>
        <a:lstStyle/>
        <a:p>
          <a:endParaRPr lang="en-US"/>
        </a:p>
      </dgm:t>
    </dgm:pt>
    <dgm:pt modelId="{CB39B8E9-2C07-42D9-A2C8-EDF22186F9B7}">
      <dgm:prSet phldrT="[Text]"/>
      <dgm:spPr/>
      <dgm:t>
        <a:bodyPr/>
        <a:lstStyle/>
        <a:p>
          <a:r>
            <a:rPr lang="en-US" dirty="0"/>
            <a:t>&gt; 250 GB</a:t>
          </a:r>
        </a:p>
      </dgm:t>
    </dgm:pt>
    <dgm:pt modelId="{108C39C3-CE52-49F7-8233-8EDE970BAA05}" type="parTrans" cxnId="{1FF496F8-B707-492E-8909-1C7765BCBD62}">
      <dgm:prSet/>
      <dgm:spPr/>
      <dgm:t>
        <a:bodyPr/>
        <a:lstStyle/>
        <a:p>
          <a:endParaRPr lang="en-US"/>
        </a:p>
      </dgm:t>
    </dgm:pt>
    <dgm:pt modelId="{48A0AD85-AE9B-4588-946F-2216E5E4A76C}" type="sibTrans" cxnId="{1FF496F8-B707-492E-8909-1C7765BCBD62}">
      <dgm:prSet/>
      <dgm:spPr/>
      <dgm:t>
        <a:bodyPr/>
        <a:lstStyle/>
        <a:p>
          <a:endParaRPr lang="en-US"/>
        </a:p>
      </dgm:t>
    </dgm:pt>
    <dgm:pt modelId="{14ED7AF9-6557-4CBF-AB6F-45F0308279DE}">
      <dgm:prSet phldrT="[Text]"/>
      <dgm:spPr/>
      <dgm:t>
        <a:bodyPr/>
        <a:lstStyle/>
        <a:p>
          <a:r>
            <a:rPr lang="en-US" dirty="0"/>
            <a:t>Fact Tables &gt; 60 million rows</a:t>
          </a:r>
        </a:p>
      </dgm:t>
    </dgm:pt>
    <dgm:pt modelId="{8DDE8D4F-C035-4B09-8333-D0C543E12EB8}" type="parTrans" cxnId="{DB4C46D3-8599-4440-9DED-5668B4EB83AD}">
      <dgm:prSet/>
      <dgm:spPr/>
      <dgm:t>
        <a:bodyPr/>
        <a:lstStyle/>
        <a:p>
          <a:endParaRPr lang="en-US"/>
        </a:p>
      </dgm:t>
    </dgm:pt>
    <dgm:pt modelId="{77EF93F1-FDD9-4AF2-8769-B5A1A062B14B}" type="sibTrans" cxnId="{DB4C46D3-8599-4440-9DED-5668B4EB83AD}">
      <dgm:prSet/>
      <dgm:spPr/>
      <dgm:t>
        <a:bodyPr/>
        <a:lstStyle/>
        <a:p>
          <a:endParaRPr lang="en-US"/>
        </a:p>
      </dgm:t>
    </dgm:pt>
    <dgm:pt modelId="{DF8FF679-E2F7-44EB-80EC-A16AB3EA88BB}">
      <dgm:prSet phldrT="[Text]"/>
      <dgm:spPr/>
      <dgm:t>
        <a:bodyPr/>
        <a:lstStyle/>
        <a:p>
          <a:r>
            <a:rPr lang="en-US" dirty="0"/>
            <a:t>&lt;250 GB</a:t>
          </a:r>
        </a:p>
      </dgm:t>
    </dgm:pt>
    <dgm:pt modelId="{9A5D7717-4F83-4C98-9900-C24DBF137B5A}" type="parTrans" cxnId="{95182A89-D395-48A2-8144-051217D0BC10}">
      <dgm:prSet/>
      <dgm:spPr/>
      <dgm:t>
        <a:bodyPr/>
        <a:lstStyle/>
        <a:p>
          <a:endParaRPr lang="en-US"/>
        </a:p>
      </dgm:t>
    </dgm:pt>
    <dgm:pt modelId="{16B5C4CD-F8CE-44E0-8402-5EC79EDBB957}" type="sibTrans" cxnId="{95182A89-D395-48A2-8144-051217D0BC10}">
      <dgm:prSet/>
      <dgm:spPr/>
      <dgm:t>
        <a:bodyPr/>
        <a:lstStyle/>
        <a:p>
          <a:endParaRPr lang="en-US"/>
        </a:p>
      </dgm:t>
    </dgm:pt>
    <dgm:pt modelId="{DF3F9258-DBDB-4557-92C4-07E5EE5D952D}">
      <dgm:prSet phldrT="[Text]"/>
      <dgm:spPr/>
      <dgm:t>
        <a:bodyPr/>
        <a:lstStyle/>
        <a:p>
          <a:r>
            <a:rPr lang="en-US" dirty="0"/>
            <a:t>Fact Tables &lt; 60 million rows</a:t>
          </a:r>
        </a:p>
      </dgm:t>
    </dgm:pt>
    <dgm:pt modelId="{17B71B2C-CB9B-46DD-AEA9-2CD2B926A0E1}" type="parTrans" cxnId="{8E3DEE85-B992-4B77-A5C5-E9ECC76F213F}">
      <dgm:prSet/>
      <dgm:spPr/>
      <dgm:t>
        <a:bodyPr/>
        <a:lstStyle/>
        <a:p>
          <a:endParaRPr lang="en-US"/>
        </a:p>
      </dgm:t>
    </dgm:pt>
    <dgm:pt modelId="{915FB65E-9908-42F1-9EC5-1E5ECF5492BD}" type="sibTrans" cxnId="{8E3DEE85-B992-4B77-A5C5-E9ECC76F213F}">
      <dgm:prSet/>
      <dgm:spPr/>
      <dgm:t>
        <a:bodyPr/>
        <a:lstStyle/>
        <a:p>
          <a:endParaRPr lang="en-US"/>
        </a:p>
      </dgm:t>
    </dgm:pt>
    <dgm:pt modelId="{20535D03-A605-484A-8CF2-82571988E7A0}">
      <dgm:prSet phldrT="[Text]"/>
      <dgm:spPr/>
      <dgm:t>
        <a:bodyPr/>
        <a:lstStyle/>
        <a:p>
          <a:r>
            <a:rPr lang="en-US" dirty="0"/>
            <a:t>Migrating existing SQL Server databases</a:t>
          </a:r>
        </a:p>
      </dgm:t>
    </dgm:pt>
    <dgm:pt modelId="{28BA5822-DA20-464A-B29A-6DBECDE319E1}" type="parTrans" cxnId="{62E14613-637C-4F0C-8033-E119FEF5A27C}">
      <dgm:prSet/>
      <dgm:spPr/>
      <dgm:t>
        <a:bodyPr/>
        <a:lstStyle/>
        <a:p>
          <a:endParaRPr lang="en-US"/>
        </a:p>
      </dgm:t>
    </dgm:pt>
    <dgm:pt modelId="{21FE4E59-65C3-457D-9A0E-C05F9A0BC24F}" type="sibTrans" cxnId="{62E14613-637C-4F0C-8033-E119FEF5A27C}">
      <dgm:prSet/>
      <dgm:spPr/>
      <dgm:t>
        <a:bodyPr/>
        <a:lstStyle/>
        <a:p>
          <a:endParaRPr lang="en-US"/>
        </a:p>
      </dgm:t>
    </dgm:pt>
    <dgm:pt modelId="{CD624652-785A-4D3F-8022-AAD47A75B16C}">
      <dgm:prSet phldrT="[Text]"/>
      <dgm:spPr/>
      <dgm:t>
        <a:bodyPr/>
        <a:lstStyle/>
        <a:p>
          <a:r>
            <a:rPr lang="en-US" dirty="0"/>
            <a:t>Need near-full feature compatibility</a:t>
          </a:r>
        </a:p>
      </dgm:t>
    </dgm:pt>
    <dgm:pt modelId="{71CF7D8B-9D3F-4CD6-B9FA-14FCFFD3AD4A}" type="parTrans" cxnId="{8B066244-3AEB-4450-B9DA-EB7BD546E6D8}">
      <dgm:prSet/>
      <dgm:spPr/>
      <dgm:t>
        <a:bodyPr/>
        <a:lstStyle/>
        <a:p>
          <a:endParaRPr lang="en-US"/>
        </a:p>
      </dgm:t>
    </dgm:pt>
    <dgm:pt modelId="{6E9CC87E-395A-46EE-815B-547F3B263F54}" type="sibTrans" cxnId="{8B066244-3AEB-4450-B9DA-EB7BD546E6D8}">
      <dgm:prSet/>
      <dgm:spPr/>
      <dgm:t>
        <a:bodyPr/>
        <a:lstStyle/>
        <a:p>
          <a:endParaRPr lang="en-US"/>
        </a:p>
      </dgm:t>
    </dgm:pt>
    <dgm:pt modelId="{825B6123-478B-491B-A475-590D562BE3F6}" type="pres">
      <dgm:prSet presAssocID="{BCC8287B-772B-4026-AFBB-C42BC3625D0D}" presName="Name0" presStyleCnt="0">
        <dgm:presLayoutVars>
          <dgm:dir/>
          <dgm:animLvl val="lvl"/>
          <dgm:resizeHandles val="exact"/>
        </dgm:presLayoutVars>
      </dgm:prSet>
      <dgm:spPr/>
    </dgm:pt>
    <dgm:pt modelId="{678A8981-C5D1-4723-BC43-7DD10DAE5BFA}" type="pres">
      <dgm:prSet presAssocID="{CBA622F7-3878-433F-92A8-251228AB38EB}" presName="linNode" presStyleCnt="0"/>
      <dgm:spPr/>
    </dgm:pt>
    <dgm:pt modelId="{8674A71E-9ED4-446B-AEE0-EBEE0D62B98E}" type="pres">
      <dgm:prSet presAssocID="{CBA622F7-3878-433F-92A8-251228AB38EB}" presName="parTx" presStyleLbl="revTx" presStyleIdx="0" presStyleCnt="3">
        <dgm:presLayoutVars>
          <dgm:chMax val="1"/>
          <dgm:bulletEnabled val="1"/>
        </dgm:presLayoutVars>
      </dgm:prSet>
      <dgm:spPr/>
    </dgm:pt>
    <dgm:pt modelId="{9672EA5D-4A6E-4A43-BB27-53B7C9411272}" type="pres">
      <dgm:prSet presAssocID="{CBA622F7-3878-433F-92A8-251228AB38EB}" presName="bracket" presStyleLbl="parChTrans1D1" presStyleIdx="0" presStyleCnt="3"/>
      <dgm:spPr/>
    </dgm:pt>
    <dgm:pt modelId="{90D2A0A0-CB7E-471A-B9D7-067CED0F9045}" type="pres">
      <dgm:prSet presAssocID="{CBA622F7-3878-433F-92A8-251228AB38EB}" presName="spH" presStyleCnt="0"/>
      <dgm:spPr/>
    </dgm:pt>
    <dgm:pt modelId="{1C6BCD59-7D8C-4415-AFD0-525AD41C684F}" type="pres">
      <dgm:prSet presAssocID="{CBA622F7-3878-433F-92A8-251228AB38EB}" presName="desTx" presStyleLbl="node1" presStyleIdx="0" presStyleCnt="3">
        <dgm:presLayoutVars>
          <dgm:bulletEnabled val="1"/>
        </dgm:presLayoutVars>
      </dgm:prSet>
      <dgm:spPr/>
    </dgm:pt>
    <dgm:pt modelId="{F2139F9B-3024-4828-8EA8-09C605C27A92}" type="pres">
      <dgm:prSet presAssocID="{030E2CC9-048F-4483-89F5-040DEE2C7CE0}" presName="spV" presStyleCnt="0"/>
      <dgm:spPr/>
    </dgm:pt>
    <dgm:pt modelId="{070A35A6-D01A-4379-8759-BE56C2727051}" type="pres">
      <dgm:prSet presAssocID="{3CAB57B6-C1D2-4B34-98E7-D5886B95E2E2}" presName="linNode" presStyleCnt="0"/>
      <dgm:spPr/>
    </dgm:pt>
    <dgm:pt modelId="{E55D12BD-CC31-40C9-A7F6-D0125625AE03}" type="pres">
      <dgm:prSet presAssocID="{3CAB57B6-C1D2-4B34-98E7-D5886B95E2E2}" presName="parTx" presStyleLbl="revTx" presStyleIdx="1" presStyleCnt="3" custScaleY="70396">
        <dgm:presLayoutVars>
          <dgm:chMax val="1"/>
          <dgm:bulletEnabled val="1"/>
        </dgm:presLayoutVars>
      </dgm:prSet>
      <dgm:spPr/>
    </dgm:pt>
    <dgm:pt modelId="{4FF7545D-8B25-41F5-97D1-D4D383E6CD2F}" type="pres">
      <dgm:prSet presAssocID="{3CAB57B6-C1D2-4B34-98E7-D5886B95E2E2}" presName="bracket" presStyleLbl="parChTrans1D1" presStyleIdx="1" presStyleCnt="3"/>
      <dgm:spPr/>
    </dgm:pt>
    <dgm:pt modelId="{6F403839-4943-4EAE-BE9B-F338E185DF10}" type="pres">
      <dgm:prSet presAssocID="{3CAB57B6-C1D2-4B34-98E7-D5886B95E2E2}" presName="spH" presStyleCnt="0"/>
      <dgm:spPr/>
    </dgm:pt>
    <dgm:pt modelId="{5EA5F916-EC4A-415D-BAD0-CCCD066DDC03}" type="pres">
      <dgm:prSet presAssocID="{3CAB57B6-C1D2-4B34-98E7-D5886B95E2E2}" presName="desTx" presStyleLbl="node1" presStyleIdx="1" presStyleCnt="3">
        <dgm:presLayoutVars>
          <dgm:bulletEnabled val="1"/>
        </dgm:presLayoutVars>
      </dgm:prSet>
      <dgm:spPr/>
    </dgm:pt>
    <dgm:pt modelId="{FAEA674F-00B2-4D52-8F5E-075D2FEB5371}" type="pres">
      <dgm:prSet presAssocID="{D2ADF89D-1C73-4E3F-81FF-97AF222FA630}" presName="spV" presStyleCnt="0"/>
      <dgm:spPr/>
    </dgm:pt>
    <dgm:pt modelId="{82538C1C-2FEE-4C2A-ACB2-A6BC86848690}" type="pres">
      <dgm:prSet presAssocID="{A7F0F462-73FF-4381-AFE5-0D6E3B71405A}" presName="linNode" presStyleCnt="0"/>
      <dgm:spPr/>
    </dgm:pt>
    <dgm:pt modelId="{4DE8ED93-2A7A-4C5B-9961-8300F6C4C355}" type="pres">
      <dgm:prSet presAssocID="{A7F0F462-73FF-4381-AFE5-0D6E3B71405A}" presName="parTx" presStyleLbl="revTx" presStyleIdx="2" presStyleCnt="3">
        <dgm:presLayoutVars>
          <dgm:chMax val="1"/>
          <dgm:bulletEnabled val="1"/>
        </dgm:presLayoutVars>
      </dgm:prSet>
      <dgm:spPr/>
    </dgm:pt>
    <dgm:pt modelId="{FAEA3B02-9DFC-4922-9D54-F689EFA89272}" type="pres">
      <dgm:prSet presAssocID="{A7F0F462-73FF-4381-AFE5-0D6E3B71405A}" presName="bracket" presStyleLbl="parChTrans1D1" presStyleIdx="2" presStyleCnt="3"/>
      <dgm:spPr/>
    </dgm:pt>
    <dgm:pt modelId="{95DB0C8D-F64E-4777-BCA2-CD1F767F1585}" type="pres">
      <dgm:prSet presAssocID="{A7F0F462-73FF-4381-AFE5-0D6E3B71405A}" presName="spH" presStyleCnt="0"/>
      <dgm:spPr/>
    </dgm:pt>
    <dgm:pt modelId="{6F4D47D5-4B87-4338-867F-7D416BF2EC49}" type="pres">
      <dgm:prSet presAssocID="{A7F0F462-73FF-4381-AFE5-0D6E3B71405A}" presName="desTx" presStyleLbl="node1" presStyleIdx="2" presStyleCnt="3">
        <dgm:presLayoutVars>
          <dgm:bulletEnabled val="1"/>
        </dgm:presLayoutVars>
      </dgm:prSet>
      <dgm:spPr/>
    </dgm:pt>
  </dgm:ptLst>
  <dgm:cxnLst>
    <dgm:cxn modelId="{11E6B003-B860-47F0-96C5-F4228505419F}" type="presOf" srcId="{CBA622F7-3878-433F-92A8-251228AB38EB}" destId="{8674A71E-9ED4-446B-AEE0-EBEE0D62B98E}" srcOrd="0" destOrd="0" presId="urn:diagrams.loki3.com/BracketList"/>
    <dgm:cxn modelId="{62E14613-637C-4F0C-8033-E119FEF5A27C}" srcId="{A7F0F462-73FF-4381-AFE5-0D6E3B71405A}" destId="{20535D03-A605-484A-8CF2-82571988E7A0}" srcOrd="0" destOrd="0" parTransId="{28BA5822-DA20-464A-B29A-6DBECDE319E1}" sibTransId="{21FE4E59-65C3-457D-9A0E-C05F9A0BC24F}"/>
    <dgm:cxn modelId="{8EC6A314-FF30-47C6-A1BF-CB6886138DA7}" type="presOf" srcId="{14ED7AF9-6557-4CBF-AB6F-45F0308279DE}" destId="{5EA5F916-EC4A-415D-BAD0-CCCD066DDC03}" srcOrd="0" destOrd="1" presId="urn:diagrams.loki3.com/BracketList"/>
    <dgm:cxn modelId="{70A51617-160C-4E4C-9789-17FCF7D5694A}" type="presOf" srcId="{DF8FF679-E2F7-44EB-80EC-A16AB3EA88BB}" destId="{1C6BCD59-7D8C-4415-AFD0-525AD41C684F}" srcOrd="0" destOrd="0" presId="urn:diagrams.loki3.com/BracketList"/>
    <dgm:cxn modelId="{32607323-4849-44BE-A648-5D2BC822BB80}" type="presOf" srcId="{BCC8287B-772B-4026-AFBB-C42BC3625D0D}" destId="{825B6123-478B-491B-A475-590D562BE3F6}" srcOrd="0" destOrd="0" presId="urn:diagrams.loki3.com/BracketList"/>
    <dgm:cxn modelId="{0BC02236-D049-4FD5-94E6-C6AF99ED925A}" srcId="{BCC8287B-772B-4026-AFBB-C42BC3625D0D}" destId="{CBA622F7-3878-433F-92A8-251228AB38EB}" srcOrd="0" destOrd="0" parTransId="{392DE482-54ED-4F5E-804B-C240E6D4739A}" sibTransId="{030E2CC9-048F-4483-89F5-040DEE2C7CE0}"/>
    <dgm:cxn modelId="{8B066244-3AEB-4450-B9DA-EB7BD546E6D8}" srcId="{A7F0F462-73FF-4381-AFE5-0D6E3B71405A}" destId="{CD624652-785A-4D3F-8022-AAD47A75B16C}" srcOrd="1" destOrd="0" parTransId="{71CF7D8B-9D3F-4CD6-B9FA-14FCFFD3AD4A}" sibTransId="{6E9CC87E-395A-46EE-815B-547F3B263F54}"/>
    <dgm:cxn modelId="{16DA9C49-3AEB-4D98-92AA-57ED861E79E9}" type="presOf" srcId="{A7F0F462-73FF-4381-AFE5-0D6E3B71405A}" destId="{4DE8ED93-2A7A-4C5B-9961-8300F6C4C355}" srcOrd="0" destOrd="0" presId="urn:diagrams.loki3.com/BracketList"/>
    <dgm:cxn modelId="{F5525F7B-87F7-4138-8F8D-899954CA8F04}" srcId="{BCC8287B-772B-4026-AFBB-C42BC3625D0D}" destId="{3CAB57B6-C1D2-4B34-98E7-D5886B95E2E2}" srcOrd="1" destOrd="0" parTransId="{95A6DDD0-3190-4279-A528-F45BCDAD6D61}" sibTransId="{D2ADF89D-1C73-4E3F-81FF-97AF222FA630}"/>
    <dgm:cxn modelId="{BBE3BD7B-9F7C-460C-99F6-A8AD385CC04D}" type="presOf" srcId="{CD624652-785A-4D3F-8022-AAD47A75B16C}" destId="{6F4D47D5-4B87-4338-867F-7D416BF2EC49}" srcOrd="0" destOrd="1" presId="urn:diagrams.loki3.com/BracketList"/>
    <dgm:cxn modelId="{8E3DEE85-B992-4B77-A5C5-E9ECC76F213F}" srcId="{CBA622F7-3878-433F-92A8-251228AB38EB}" destId="{DF3F9258-DBDB-4557-92C4-07E5EE5D952D}" srcOrd="1" destOrd="0" parTransId="{17B71B2C-CB9B-46DD-AEA9-2CD2B926A0E1}" sibTransId="{915FB65E-9908-42F1-9EC5-1E5ECF5492BD}"/>
    <dgm:cxn modelId="{95182A89-D395-48A2-8144-051217D0BC10}" srcId="{CBA622F7-3878-433F-92A8-251228AB38EB}" destId="{DF8FF679-E2F7-44EB-80EC-A16AB3EA88BB}" srcOrd="0" destOrd="0" parTransId="{9A5D7717-4F83-4C98-9900-C24DBF137B5A}" sibTransId="{16B5C4CD-F8CE-44E0-8402-5EC79EDBB957}"/>
    <dgm:cxn modelId="{E3C70BA1-F4F7-430D-8114-7D352B0B902A}" type="presOf" srcId="{DF3F9258-DBDB-4557-92C4-07E5EE5D952D}" destId="{1C6BCD59-7D8C-4415-AFD0-525AD41C684F}" srcOrd="0" destOrd="1" presId="urn:diagrams.loki3.com/BracketList"/>
    <dgm:cxn modelId="{DB4C46D3-8599-4440-9DED-5668B4EB83AD}" srcId="{3CAB57B6-C1D2-4B34-98E7-D5886B95E2E2}" destId="{14ED7AF9-6557-4CBF-AB6F-45F0308279DE}" srcOrd="1" destOrd="0" parTransId="{8DDE8D4F-C035-4B09-8333-D0C543E12EB8}" sibTransId="{77EF93F1-FDD9-4AF2-8769-B5A1A062B14B}"/>
    <dgm:cxn modelId="{B51F73D7-5463-4A76-ACC0-15CD939DA375}" type="presOf" srcId="{20535D03-A605-484A-8CF2-82571988E7A0}" destId="{6F4D47D5-4B87-4338-867F-7D416BF2EC49}" srcOrd="0" destOrd="0" presId="urn:diagrams.loki3.com/BracketList"/>
    <dgm:cxn modelId="{8749FFDA-AF51-4BCF-8742-BEF8226901EF}" srcId="{BCC8287B-772B-4026-AFBB-C42BC3625D0D}" destId="{A7F0F462-73FF-4381-AFE5-0D6E3B71405A}" srcOrd="2" destOrd="0" parTransId="{8D6A0871-504B-4A24-80E0-7D8423BB2A85}" sibTransId="{6369CC11-A4DF-47B7-95BC-883DB71D6F0E}"/>
    <dgm:cxn modelId="{EE4831E6-D6C6-4AE2-971E-FA4FBC008BC6}" type="presOf" srcId="{3CAB57B6-C1D2-4B34-98E7-D5886B95E2E2}" destId="{E55D12BD-CC31-40C9-A7F6-D0125625AE03}" srcOrd="0" destOrd="0" presId="urn:diagrams.loki3.com/BracketList"/>
    <dgm:cxn modelId="{1FF496F8-B707-492E-8909-1C7765BCBD62}" srcId="{3CAB57B6-C1D2-4B34-98E7-D5886B95E2E2}" destId="{CB39B8E9-2C07-42D9-A2C8-EDF22186F9B7}" srcOrd="0" destOrd="0" parTransId="{108C39C3-CE52-49F7-8233-8EDE970BAA05}" sibTransId="{48A0AD85-AE9B-4588-946F-2216E5E4A76C}"/>
    <dgm:cxn modelId="{50BCC5F8-7972-41F7-82B0-F99FBA700BD0}" type="presOf" srcId="{CB39B8E9-2C07-42D9-A2C8-EDF22186F9B7}" destId="{5EA5F916-EC4A-415D-BAD0-CCCD066DDC03}" srcOrd="0" destOrd="0" presId="urn:diagrams.loki3.com/BracketList"/>
    <dgm:cxn modelId="{466E8096-82B9-40B7-8840-B7AB3D01A504}" type="presParOf" srcId="{825B6123-478B-491B-A475-590D562BE3F6}" destId="{678A8981-C5D1-4723-BC43-7DD10DAE5BFA}" srcOrd="0" destOrd="0" presId="urn:diagrams.loki3.com/BracketList"/>
    <dgm:cxn modelId="{9B4E32E5-91AD-49E3-990F-A393503E5EC7}" type="presParOf" srcId="{678A8981-C5D1-4723-BC43-7DD10DAE5BFA}" destId="{8674A71E-9ED4-446B-AEE0-EBEE0D62B98E}" srcOrd="0" destOrd="0" presId="urn:diagrams.loki3.com/BracketList"/>
    <dgm:cxn modelId="{D5898452-B67A-4349-91C7-9B083C8D3212}" type="presParOf" srcId="{678A8981-C5D1-4723-BC43-7DD10DAE5BFA}" destId="{9672EA5D-4A6E-4A43-BB27-53B7C9411272}" srcOrd="1" destOrd="0" presId="urn:diagrams.loki3.com/BracketList"/>
    <dgm:cxn modelId="{295B3BE1-B336-471B-B1C4-0A08878CF156}" type="presParOf" srcId="{678A8981-C5D1-4723-BC43-7DD10DAE5BFA}" destId="{90D2A0A0-CB7E-471A-B9D7-067CED0F9045}" srcOrd="2" destOrd="0" presId="urn:diagrams.loki3.com/BracketList"/>
    <dgm:cxn modelId="{132CB51D-FACD-4DC6-82E0-EE081E9E66FB}" type="presParOf" srcId="{678A8981-C5D1-4723-BC43-7DD10DAE5BFA}" destId="{1C6BCD59-7D8C-4415-AFD0-525AD41C684F}" srcOrd="3" destOrd="0" presId="urn:diagrams.loki3.com/BracketList"/>
    <dgm:cxn modelId="{DEC6D0BF-DC9C-4763-B440-16BE2D9A81DB}" type="presParOf" srcId="{825B6123-478B-491B-A475-590D562BE3F6}" destId="{F2139F9B-3024-4828-8EA8-09C605C27A92}" srcOrd="1" destOrd="0" presId="urn:diagrams.loki3.com/BracketList"/>
    <dgm:cxn modelId="{DC6FB2C2-E6A5-488A-BC08-017ECA471071}" type="presParOf" srcId="{825B6123-478B-491B-A475-590D562BE3F6}" destId="{070A35A6-D01A-4379-8759-BE56C2727051}" srcOrd="2" destOrd="0" presId="urn:diagrams.loki3.com/BracketList"/>
    <dgm:cxn modelId="{5564D92C-181F-4715-8236-BAC1D772F1CE}" type="presParOf" srcId="{070A35A6-D01A-4379-8759-BE56C2727051}" destId="{E55D12BD-CC31-40C9-A7F6-D0125625AE03}" srcOrd="0" destOrd="0" presId="urn:diagrams.loki3.com/BracketList"/>
    <dgm:cxn modelId="{CA8BDF30-DB19-48D9-BBB6-D39B2D06C92A}" type="presParOf" srcId="{070A35A6-D01A-4379-8759-BE56C2727051}" destId="{4FF7545D-8B25-41F5-97D1-D4D383E6CD2F}" srcOrd="1" destOrd="0" presId="urn:diagrams.loki3.com/BracketList"/>
    <dgm:cxn modelId="{424AD8DE-767B-4F4E-AE1D-472AE896CD21}" type="presParOf" srcId="{070A35A6-D01A-4379-8759-BE56C2727051}" destId="{6F403839-4943-4EAE-BE9B-F338E185DF10}" srcOrd="2" destOrd="0" presId="urn:diagrams.loki3.com/BracketList"/>
    <dgm:cxn modelId="{F5E9766E-CAA3-474D-837F-1896B72AF29D}" type="presParOf" srcId="{070A35A6-D01A-4379-8759-BE56C2727051}" destId="{5EA5F916-EC4A-415D-BAD0-CCCD066DDC03}" srcOrd="3" destOrd="0" presId="urn:diagrams.loki3.com/BracketList"/>
    <dgm:cxn modelId="{47297381-1962-47CE-9244-BFDDF6832D1D}" type="presParOf" srcId="{825B6123-478B-491B-A475-590D562BE3F6}" destId="{FAEA674F-00B2-4D52-8F5E-075D2FEB5371}" srcOrd="3" destOrd="0" presId="urn:diagrams.loki3.com/BracketList"/>
    <dgm:cxn modelId="{1E572C1E-FC27-45FF-95D1-A884BCF0AB61}" type="presParOf" srcId="{825B6123-478B-491B-A475-590D562BE3F6}" destId="{82538C1C-2FEE-4C2A-ACB2-A6BC86848690}" srcOrd="4" destOrd="0" presId="urn:diagrams.loki3.com/BracketList"/>
    <dgm:cxn modelId="{2EA6504F-301F-4ADD-8A27-B8B674BD2E66}" type="presParOf" srcId="{82538C1C-2FEE-4C2A-ACB2-A6BC86848690}" destId="{4DE8ED93-2A7A-4C5B-9961-8300F6C4C355}" srcOrd="0" destOrd="0" presId="urn:diagrams.loki3.com/BracketList"/>
    <dgm:cxn modelId="{446D778B-ADB6-4524-B59B-71856AD04D09}" type="presParOf" srcId="{82538C1C-2FEE-4C2A-ACB2-A6BC86848690}" destId="{FAEA3B02-9DFC-4922-9D54-F689EFA89272}" srcOrd="1" destOrd="0" presId="urn:diagrams.loki3.com/BracketList"/>
    <dgm:cxn modelId="{9889DCA4-1F7D-4D1C-8CA9-11B50B6B36B3}" type="presParOf" srcId="{82538C1C-2FEE-4C2A-ACB2-A6BC86848690}" destId="{95DB0C8D-F64E-4777-BCA2-CD1F767F1585}" srcOrd="2" destOrd="0" presId="urn:diagrams.loki3.com/BracketList"/>
    <dgm:cxn modelId="{6AAE4EAE-677F-4763-8E67-8C2C5E11F9DE}" type="presParOf" srcId="{82538C1C-2FEE-4C2A-ACB2-A6BC86848690}" destId="{6F4D47D5-4B87-4338-867F-7D416BF2EC4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8424A9-A3F3-4F7F-8EBC-8CD6FBEC4E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A3D5C6-369D-43C0-8711-5A07E241938A}">
      <dgm:prSet phldrT="[Text]" custT="1"/>
      <dgm:spPr/>
      <dgm:t>
        <a:bodyPr/>
        <a:lstStyle/>
        <a:p>
          <a:r>
            <a:rPr lang="en-US" sz="4000" dirty="0"/>
            <a:t>Tables</a:t>
          </a:r>
        </a:p>
      </dgm:t>
    </dgm:pt>
    <dgm:pt modelId="{66068600-4B2A-4017-8FE3-DB2AEE92E835}" type="parTrans" cxnId="{640BA3A7-7F42-41E4-8E35-437C5040A5BA}">
      <dgm:prSet/>
      <dgm:spPr/>
      <dgm:t>
        <a:bodyPr/>
        <a:lstStyle/>
        <a:p>
          <a:endParaRPr lang="en-US"/>
        </a:p>
      </dgm:t>
    </dgm:pt>
    <dgm:pt modelId="{65B3ABB0-843C-4A90-98FB-9F12594863AF}" type="sibTrans" cxnId="{640BA3A7-7F42-41E4-8E35-437C5040A5BA}">
      <dgm:prSet/>
      <dgm:spPr/>
      <dgm:t>
        <a:bodyPr/>
        <a:lstStyle/>
        <a:p>
          <a:endParaRPr lang="en-US"/>
        </a:p>
      </dgm:t>
    </dgm:pt>
    <dgm:pt modelId="{2DC13F75-8A69-46E6-AE17-E02B12C6BFB5}">
      <dgm:prSet phldrT="[Text]"/>
      <dgm:spPr/>
      <dgm:t>
        <a:bodyPr/>
        <a:lstStyle/>
        <a:p>
          <a:r>
            <a:rPr lang="en-US" dirty="0"/>
            <a:t>Data Type Compatibility</a:t>
          </a:r>
        </a:p>
      </dgm:t>
    </dgm:pt>
    <dgm:pt modelId="{86FC3453-7703-4C77-8B2C-227C7A69174E}" type="parTrans" cxnId="{C9BF3481-CAE6-4104-B9CB-65F83FC44DF0}">
      <dgm:prSet/>
      <dgm:spPr/>
      <dgm:t>
        <a:bodyPr/>
        <a:lstStyle/>
        <a:p>
          <a:endParaRPr lang="en-US"/>
        </a:p>
      </dgm:t>
    </dgm:pt>
    <dgm:pt modelId="{6EC3E91E-F4FB-4559-9C7A-D1748419D573}" type="sibTrans" cxnId="{C9BF3481-CAE6-4104-B9CB-65F83FC44DF0}">
      <dgm:prSet/>
      <dgm:spPr/>
      <dgm:t>
        <a:bodyPr/>
        <a:lstStyle/>
        <a:p>
          <a:endParaRPr lang="en-US"/>
        </a:p>
      </dgm:t>
    </dgm:pt>
    <dgm:pt modelId="{314652A4-45C8-486C-8D9A-0D5451743C9C}">
      <dgm:prSet phldrT="[Text]"/>
      <dgm:spPr/>
      <dgm:t>
        <a:bodyPr/>
        <a:lstStyle/>
        <a:p>
          <a:r>
            <a:rPr lang="en-US" dirty="0"/>
            <a:t>Indexes</a:t>
          </a:r>
        </a:p>
      </dgm:t>
    </dgm:pt>
    <dgm:pt modelId="{B84FAA92-FBDC-4D8D-BC42-37093413DCC6}" type="parTrans" cxnId="{D941FD93-684D-4211-BA3A-F0B0EF4B866B}">
      <dgm:prSet/>
      <dgm:spPr/>
      <dgm:t>
        <a:bodyPr/>
        <a:lstStyle/>
        <a:p>
          <a:endParaRPr lang="en-US"/>
        </a:p>
      </dgm:t>
    </dgm:pt>
    <dgm:pt modelId="{CDCAC26A-6F84-426B-A57B-4EDD02FF6B6B}" type="sibTrans" cxnId="{D941FD93-684D-4211-BA3A-F0B0EF4B866B}">
      <dgm:prSet/>
      <dgm:spPr/>
      <dgm:t>
        <a:bodyPr/>
        <a:lstStyle/>
        <a:p>
          <a:endParaRPr lang="en-US"/>
        </a:p>
      </dgm:t>
    </dgm:pt>
    <dgm:pt modelId="{EE956385-E531-477D-8DEE-5C4019A99F47}">
      <dgm:prSet phldrT="[Text]" custT="1"/>
      <dgm:spPr/>
      <dgm:t>
        <a:bodyPr/>
        <a:lstStyle/>
        <a:p>
          <a:r>
            <a:rPr lang="en-US" sz="3600" dirty="0"/>
            <a:t>Views &amp; </a:t>
          </a:r>
        </a:p>
        <a:p>
          <a:r>
            <a:rPr lang="en-US" sz="3600" dirty="0"/>
            <a:t>Stored Procedures</a:t>
          </a:r>
        </a:p>
      </dgm:t>
    </dgm:pt>
    <dgm:pt modelId="{ADAFD5EB-C5A1-4D01-AC7D-E23F1D75ED60}" type="parTrans" cxnId="{6540B7AC-3F26-4CF7-9CC9-87C8833E28EF}">
      <dgm:prSet/>
      <dgm:spPr/>
      <dgm:t>
        <a:bodyPr/>
        <a:lstStyle/>
        <a:p>
          <a:endParaRPr lang="en-US"/>
        </a:p>
      </dgm:t>
    </dgm:pt>
    <dgm:pt modelId="{F82FED14-20EA-42D3-96B4-DA92C4BEA9A6}" type="sibTrans" cxnId="{6540B7AC-3F26-4CF7-9CC9-87C8833E28EF}">
      <dgm:prSet/>
      <dgm:spPr/>
      <dgm:t>
        <a:bodyPr/>
        <a:lstStyle/>
        <a:p>
          <a:endParaRPr lang="en-US"/>
        </a:p>
      </dgm:t>
    </dgm:pt>
    <dgm:pt modelId="{2B0ECE17-07EA-4E22-A0D9-15A86F2F68FD}">
      <dgm:prSet phldrT="[Text]"/>
      <dgm:spPr/>
      <dgm:t>
        <a:bodyPr/>
        <a:lstStyle/>
        <a:p>
          <a:r>
            <a:rPr lang="en-US" dirty="0"/>
            <a:t>SQL Syntax</a:t>
          </a:r>
        </a:p>
      </dgm:t>
    </dgm:pt>
    <dgm:pt modelId="{8291A6E3-45E2-4C49-A601-C88BC8BB34A8}" type="parTrans" cxnId="{A3D0B0C2-40CB-419D-8C25-A8F0F445B2C9}">
      <dgm:prSet/>
      <dgm:spPr/>
      <dgm:t>
        <a:bodyPr/>
        <a:lstStyle/>
        <a:p>
          <a:endParaRPr lang="en-US"/>
        </a:p>
      </dgm:t>
    </dgm:pt>
    <dgm:pt modelId="{FE48E723-13C4-44CD-9A6B-859FC765A201}" type="sibTrans" cxnId="{A3D0B0C2-40CB-419D-8C25-A8F0F445B2C9}">
      <dgm:prSet/>
      <dgm:spPr/>
      <dgm:t>
        <a:bodyPr/>
        <a:lstStyle/>
        <a:p>
          <a:endParaRPr lang="en-US"/>
        </a:p>
      </dgm:t>
    </dgm:pt>
    <dgm:pt modelId="{46122ACE-753A-4F2B-AF79-BC4D230F2BC3}">
      <dgm:prSet phldrT="[Text]"/>
      <dgm:spPr/>
      <dgm:t>
        <a:bodyPr/>
        <a:lstStyle/>
        <a:p>
          <a:r>
            <a:rPr lang="en-US" dirty="0"/>
            <a:t>Cross Database Joins</a:t>
          </a:r>
        </a:p>
      </dgm:t>
    </dgm:pt>
    <dgm:pt modelId="{15CE3C77-E1B4-4F71-8044-AC3B230BCA13}" type="parTrans" cxnId="{C73546F2-7CA1-49FC-957D-BC576CDC182F}">
      <dgm:prSet/>
      <dgm:spPr/>
      <dgm:t>
        <a:bodyPr/>
        <a:lstStyle/>
        <a:p>
          <a:endParaRPr lang="en-US"/>
        </a:p>
      </dgm:t>
    </dgm:pt>
    <dgm:pt modelId="{AADB143B-61A7-4139-B71E-EC897F92E582}" type="sibTrans" cxnId="{C73546F2-7CA1-49FC-957D-BC576CDC182F}">
      <dgm:prSet/>
      <dgm:spPr/>
      <dgm:t>
        <a:bodyPr/>
        <a:lstStyle/>
        <a:p>
          <a:endParaRPr lang="en-US"/>
        </a:p>
      </dgm:t>
    </dgm:pt>
    <dgm:pt modelId="{EF0D1676-B0DD-4A94-B9A4-D7DC294274EF}">
      <dgm:prSet phldrT="[Text]"/>
      <dgm:spPr/>
      <dgm:t>
        <a:bodyPr/>
        <a:lstStyle/>
        <a:p>
          <a:r>
            <a:rPr lang="en-US" dirty="0"/>
            <a:t>Synapse Table Distribution</a:t>
          </a:r>
        </a:p>
      </dgm:t>
    </dgm:pt>
    <dgm:pt modelId="{ACA837D1-34B2-4871-9E15-69514039D9F3}" type="parTrans" cxnId="{A660C7A3-A375-46F7-B5EA-977AE0AF0786}">
      <dgm:prSet/>
      <dgm:spPr/>
      <dgm:t>
        <a:bodyPr/>
        <a:lstStyle/>
        <a:p>
          <a:endParaRPr lang="en-US"/>
        </a:p>
      </dgm:t>
    </dgm:pt>
    <dgm:pt modelId="{5F8EAAAF-0EF3-4A48-BA87-92776D099C99}" type="sibTrans" cxnId="{A660C7A3-A375-46F7-B5EA-977AE0AF0786}">
      <dgm:prSet/>
      <dgm:spPr/>
      <dgm:t>
        <a:bodyPr/>
        <a:lstStyle/>
        <a:p>
          <a:endParaRPr lang="en-US"/>
        </a:p>
      </dgm:t>
    </dgm:pt>
    <dgm:pt modelId="{33CFE9EE-73C2-453F-B336-6BBAFDAA06A1}" type="pres">
      <dgm:prSet presAssocID="{B38424A9-A3F3-4F7F-8EBC-8CD6FBEC4E4C}" presName="Name0" presStyleCnt="0">
        <dgm:presLayoutVars>
          <dgm:dir/>
          <dgm:animLvl val="lvl"/>
          <dgm:resizeHandles val="exact"/>
        </dgm:presLayoutVars>
      </dgm:prSet>
      <dgm:spPr/>
    </dgm:pt>
    <dgm:pt modelId="{7FD60E95-4DEE-41E0-8C88-326956879158}" type="pres">
      <dgm:prSet presAssocID="{65A3D5C6-369D-43C0-8711-5A07E241938A}" presName="composite" presStyleCnt="0"/>
      <dgm:spPr/>
    </dgm:pt>
    <dgm:pt modelId="{AAA6822C-C4D6-49BA-A813-95FD6F7A9A47}" type="pres">
      <dgm:prSet presAssocID="{65A3D5C6-369D-43C0-8711-5A07E24193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0D949BC-BFA7-4963-AB73-9AC4A4F385EF}" type="pres">
      <dgm:prSet presAssocID="{65A3D5C6-369D-43C0-8711-5A07E241938A}" presName="desTx" presStyleLbl="alignAccFollowNode1" presStyleIdx="0" presStyleCnt="2">
        <dgm:presLayoutVars>
          <dgm:bulletEnabled val="1"/>
        </dgm:presLayoutVars>
      </dgm:prSet>
      <dgm:spPr/>
    </dgm:pt>
    <dgm:pt modelId="{A17AC1F7-AEDA-4F9C-83F4-A2CC8B298BDC}" type="pres">
      <dgm:prSet presAssocID="{65B3ABB0-843C-4A90-98FB-9F12594863AF}" presName="space" presStyleCnt="0"/>
      <dgm:spPr/>
    </dgm:pt>
    <dgm:pt modelId="{F65C4C1B-1539-44E2-A03A-83A7BAB5BAFE}" type="pres">
      <dgm:prSet presAssocID="{EE956385-E531-477D-8DEE-5C4019A99F47}" presName="composite" presStyleCnt="0"/>
      <dgm:spPr/>
    </dgm:pt>
    <dgm:pt modelId="{1527E763-1381-46ED-BA33-B499A4495224}" type="pres">
      <dgm:prSet presAssocID="{EE956385-E531-477D-8DEE-5C4019A99F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D43EF27-9046-4C09-BB98-6649118DCDFC}" type="pres">
      <dgm:prSet presAssocID="{EE956385-E531-477D-8DEE-5C4019A99F4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D0E6431-8C11-4423-809A-C7A1E104D61B}" type="presOf" srcId="{B38424A9-A3F3-4F7F-8EBC-8CD6FBEC4E4C}" destId="{33CFE9EE-73C2-453F-B336-6BBAFDAA06A1}" srcOrd="0" destOrd="0" presId="urn:microsoft.com/office/officeart/2005/8/layout/hList1"/>
    <dgm:cxn modelId="{39930D62-330E-468D-ABB0-411BB9302913}" type="presOf" srcId="{65A3D5C6-369D-43C0-8711-5A07E241938A}" destId="{AAA6822C-C4D6-49BA-A813-95FD6F7A9A47}" srcOrd="0" destOrd="0" presId="urn:microsoft.com/office/officeart/2005/8/layout/hList1"/>
    <dgm:cxn modelId="{C9BF3481-CAE6-4104-B9CB-65F83FC44DF0}" srcId="{65A3D5C6-369D-43C0-8711-5A07E241938A}" destId="{2DC13F75-8A69-46E6-AE17-E02B12C6BFB5}" srcOrd="0" destOrd="0" parTransId="{86FC3453-7703-4C77-8B2C-227C7A69174E}" sibTransId="{6EC3E91E-F4FB-4559-9C7A-D1748419D573}"/>
    <dgm:cxn modelId="{CAACCE8E-6728-4C41-9924-3F77AA40604E}" type="presOf" srcId="{2DC13F75-8A69-46E6-AE17-E02B12C6BFB5}" destId="{F0D949BC-BFA7-4963-AB73-9AC4A4F385EF}" srcOrd="0" destOrd="0" presId="urn:microsoft.com/office/officeart/2005/8/layout/hList1"/>
    <dgm:cxn modelId="{D941FD93-684D-4211-BA3A-F0B0EF4B866B}" srcId="{65A3D5C6-369D-43C0-8711-5A07E241938A}" destId="{314652A4-45C8-486C-8D9A-0D5451743C9C}" srcOrd="2" destOrd="0" parTransId="{B84FAA92-FBDC-4D8D-BC42-37093413DCC6}" sibTransId="{CDCAC26A-6F84-426B-A57B-4EDD02FF6B6B}"/>
    <dgm:cxn modelId="{BAD29E99-E97E-43F3-8E5B-EA95653E6590}" type="presOf" srcId="{2B0ECE17-07EA-4E22-A0D9-15A86F2F68FD}" destId="{ED43EF27-9046-4C09-BB98-6649118DCDFC}" srcOrd="0" destOrd="0" presId="urn:microsoft.com/office/officeart/2005/8/layout/hList1"/>
    <dgm:cxn modelId="{A660C7A3-A375-46F7-B5EA-977AE0AF0786}" srcId="{65A3D5C6-369D-43C0-8711-5A07E241938A}" destId="{EF0D1676-B0DD-4A94-B9A4-D7DC294274EF}" srcOrd="1" destOrd="0" parTransId="{ACA837D1-34B2-4871-9E15-69514039D9F3}" sibTransId="{5F8EAAAF-0EF3-4A48-BA87-92776D099C99}"/>
    <dgm:cxn modelId="{640BA3A7-7F42-41E4-8E35-437C5040A5BA}" srcId="{B38424A9-A3F3-4F7F-8EBC-8CD6FBEC4E4C}" destId="{65A3D5C6-369D-43C0-8711-5A07E241938A}" srcOrd="0" destOrd="0" parTransId="{66068600-4B2A-4017-8FE3-DB2AEE92E835}" sibTransId="{65B3ABB0-843C-4A90-98FB-9F12594863AF}"/>
    <dgm:cxn modelId="{6540B7AC-3F26-4CF7-9CC9-87C8833E28EF}" srcId="{B38424A9-A3F3-4F7F-8EBC-8CD6FBEC4E4C}" destId="{EE956385-E531-477D-8DEE-5C4019A99F47}" srcOrd="1" destOrd="0" parTransId="{ADAFD5EB-C5A1-4D01-AC7D-E23F1D75ED60}" sibTransId="{F82FED14-20EA-42D3-96B4-DA92C4BEA9A6}"/>
    <dgm:cxn modelId="{A3D0B0C2-40CB-419D-8C25-A8F0F445B2C9}" srcId="{EE956385-E531-477D-8DEE-5C4019A99F47}" destId="{2B0ECE17-07EA-4E22-A0D9-15A86F2F68FD}" srcOrd="0" destOrd="0" parTransId="{8291A6E3-45E2-4C49-A601-C88BC8BB34A8}" sibTransId="{FE48E723-13C4-44CD-9A6B-859FC765A201}"/>
    <dgm:cxn modelId="{8C56F9E9-7A3C-439A-BFB3-EAE157F88099}" type="presOf" srcId="{314652A4-45C8-486C-8D9A-0D5451743C9C}" destId="{F0D949BC-BFA7-4963-AB73-9AC4A4F385EF}" srcOrd="0" destOrd="2" presId="urn:microsoft.com/office/officeart/2005/8/layout/hList1"/>
    <dgm:cxn modelId="{9F507CEC-F222-4FC4-8144-29BE0C0DE31F}" type="presOf" srcId="{46122ACE-753A-4F2B-AF79-BC4D230F2BC3}" destId="{ED43EF27-9046-4C09-BB98-6649118DCDFC}" srcOrd="0" destOrd="1" presId="urn:microsoft.com/office/officeart/2005/8/layout/hList1"/>
    <dgm:cxn modelId="{9A69FBF1-9BAE-47D0-A580-060949E56388}" type="presOf" srcId="{EE956385-E531-477D-8DEE-5C4019A99F47}" destId="{1527E763-1381-46ED-BA33-B499A4495224}" srcOrd="0" destOrd="0" presId="urn:microsoft.com/office/officeart/2005/8/layout/hList1"/>
    <dgm:cxn modelId="{C73546F2-7CA1-49FC-957D-BC576CDC182F}" srcId="{EE956385-E531-477D-8DEE-5C4019A99F47}" destId="{46122ACE-753A-4F2B-AF79-BC4D230F2BC3}" srcOrd="1" destOrd="0" parTransId="{15CE3C77-E1B4-4F71-8044-AC3B230BCA13}" sibTransId="{AADB143B-61A7-4139-B71E-EC897F92E582}"/>
    <dgm:cxn modelId="{451C7EFA-0223-420B-84C4-612E784DE35A}" type="presOf" srcId="{EF0D1676-B0DD-4A94-B9A4-D7DC294274EF}" destId="{F0D949BC-BFA7-4963-AB73-9AC4A4F385EF}" srcOrd="0" destOrd="1" presId="urn:microsoft.com/office/officeart/2005/8/layout/hList1"/>
    <dgm:cxn modelId="{83A8F16D-2444-4AA8-B859-F9805B15F306}" type="presParOf" srcId="{33CFE9EE-73C2-453F-B336-6BBAFDAA06A1}" destId="{7FD60E95-4DEE-41E0-8C88-326956879158}" srcOrd="0" destOrd="0" presId="urn:microsoft.com/office/officeart/2005/8/layout/hList1"/>
    <dgm:cxn modelId="{B53DD83C-7942-405E-8696-BF441EAE9C8A}" type="presParOf" srcId="{7FD60E95-4DEE-41E0-8C88-326956879158}" destId="{AAA6822C-C4D6-49BA-A813-95FD6F7A9A47}" srcOrd="0" destOrd="0" presId="urn:microsoft.com/office/officeart/2005/8/layout/hList1"/>
    <dgm:cxn modelId="{808878F5-0B0F-4485-8BA3-C67155138CEF}" type="presParOf" srcId="{7FD60E95-4DEE-41E0-8C88-326956879158}" destId="{F0D949BC-BFA7-4963-AB73-9AC4A4F385EF}" srcOrd="1" destOrd="0" presId="urn:microsoft.com/office/officeart/2005/8/layout/hList1"/>
    <dgm:cxn modelId="{952B303B-7667-467E-B4AD-4BACB9E11AF2}" type="presParOf" srcId="{33CFE9EE-73C2-453F-B336-6BBAFDAA06A1}" destId="{A17AC1F7-AEDA-4F9C-83F4-A2CC8B298BDC}" srcOrd="1" destOrd="0" presId="urn:microsoft.com/office/officeart/2005/8/layout/hList1"/>
    <dgm:cxn modelId="{FECD5FEA-B405-4164-9F8F-8B19D6E350E5}" type="presParOf" srcId="{33CFE9EE-73C2-453F-B336-6BBAFDAA06A1}" destId="{F65C4C1B-1539-44E2-A03A-83A7BAB5BAFE}" srcOrd="2" destOrd="0" presId="urn:microsoft.com/office/officeart/2005/8/layout/hList1"/>
    <dgm:cxn modelId="{73FECA1C-83B7-4DA7-AD6D-DB728527DEEF}" type="presParOf" srcId="{F65C4C1B-1539-44E2-A03A-83A7BAB5BAFE}" destId="{1527E763-1381-46ED-BA33-B499A4495224}" srcOrd="0" destOrd="0" presId="urn:microsoft.com/office/officeart/2005/8/layout/hList1"/>
    <dgm:cxn modelId="{7F7EE52A-4B56-4104-ABFA-D00BDAD20B74}" type="presParOf" srcId="{F65C4C1B-1539-44E2-A03A-83A7BAB5BAFE}" destId="{ED43EF27-9046-4C09-BB98-6649118DCD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A71E-9ED4-446B-AEE0-EBEE0D62B98E}">
      <dsp:nvSpPr>
        <dsp:cNvPr id="0" name=""/>
        <dsp:cNvSpPr/>
      </dsp:nvSpPr>
      <dsp:spPr>
        <a:xfrm>
          <a:off x="3968" y="254639"/>
          <a:ext cx="2030015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Azure SQL DB</a:t>
          </a:r>
        </a:p>
      </dsp:txBody>
      <dsp:txXfrm>
        <a:off x="3968" y="254639"/>
        <a:ext cx="2030015" cy="1069200"/>
      </dsp:txXfrm>
    </dsp:sp>
    <dsp:sp modelId="{9672EA5D-4A6E-4A43-BB27-53B7C9411272}">
      <dsp:nvSpPr>
        <dsp:cNvPr id="0" name=""/>
        <dsp:cNvSpPr/>
      </dsp:nvSpPr>
      <dsp:spPr>
        <a:xfrm>
          <a:off x="2033984" y="171108"/>
          <a:ext cx="406003" cy="12362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BCD59-7D8C-4415-AFD0-525AD41C684F}">
      <dsp:nvSpPr>
        <dsp:cNvPr id="0" name=""/>
        <dsp:cNvSpPr/>
      </dsp:nvSpPr>
      <dsp:spPr>
        <a:xfrm>
          <a:off x="2602388" y="171108"/>
          <a:ext cx="5521642" cy="1236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&lt;250 GB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Fact Tables &lt; 60 million rows</a:t>
          </a:r>
        </a:p>
      </dsp:txBody>
      <dsp:txXfrm>
        <a:off x="2602388" y="171108"/>
        <a:ext cx="5521642" cy="1236262"/>
      </dsp:txXfrm>
    </dsp:sp>
    <dsp:sp modelId="{E55D12BD-CC31-40C9-A7F6-D0125625AE03}">
      <dsp:nvSpPr>
        <dsp:cNvPr id="0" name=""/>
        <dsp:cNvSpPr/>
      </dsp:nvSpPr>
      <dsp:spPr>
        <a:xfrm>
          <a:off x="3968" y="1745311"/>
          <a:ext cx="2030015" cy="1059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Synapse  (SQL DW)</a:t>
          </a:r>
        </a:p>
      </dsp:txBody>
      <dsp:txXfrm>
        <a:off x="3968" y="1745311"/>
        <a:ext cx="2030015" cy="1059319"/>
      </dsp:txXfrm>
    </dsp:sp>
    <dsp:sp modelId="{4FF7545D-8B25-41F5-97D1-D4D383E6CD2F}">
      <dsp:nvSpPr>
        <dsp:cNvPr id="0" name=""/>
        <dsp:cNvSpPr/>
      </dsp:nvSpPr>
      <dsp:spPr>
        <a:xfrm>
          <a:off x="2033984" y="1522570"/>
          <a:ext cx="406003" cy="1504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5F916-EC4A-415D-BAD0-CCCD066DDC03}">
      <dsp:nvSpPr>
        <dsp:cNvPr id="0" name=""/>
        <dsp:cNvSpPr/>
      </dsp:nvSpPr>
      <dsp:spPr>
        <a:xfrm>
          <a:off x="2602388" y="1522570"/>
          <a:ext cx="5521642" cy="15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&gt; 250 GB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Fact Tables &gt; 60 million rows</a:t>
          </a:r>
        </a:p>
      </dsp:txBody>
      <dsp:txXfrm>
        <a:off x="2602388" y="1522570"/>
        <a:ext cx="5521642" cy="1504800"/>
      </dsp:txXfrm>
    </dsp:sp>
    <dsp:sp modelId="{4DE8ED93-2A7A-4C5B-9961-8300F6C4C355}">
      <dsp:nvSpPr>
        <dsp:cNvPr id="0" name=""/>
        <dsp:cNvSpPr/>
      </dsp:nvSpPr>
      <dsp:spPr>
        <a:xfrm>
          <a:off x="3968" y="3660464"/>
          <a:ext cx="2030015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Managed Instance</a:t>
          </a:r>
        </a:p>
      </dsp:txBody>
      <dsp:txXfrm>
        <a:off x="3968" y="3660464"/>
        <a:ext cx="2030015" cy="1069200"/>
      </dsp:txXfrm>
    </dsp:sp>
    <dsp:sp modelId="{FAEA3B02-9DFC-4922-9D54-F689EFA89272}">
      <dsp:nvSpPr>
        <dsp:cNvPr id="0" name=""/>
        <dsp:cNvSpPr/>
      </dsp:nvSpPr>
      <dsp:spPr>
        <a:xfrm>
          <a:off x="2033984" y="3142571"/>
          <a:ext cx="406003" cy="21049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D47D5-4B87-4338-867F-7D416BF2EC49}">
      <dsp:nvSpPr>
        <dsp:cNvPr id="0" name=""/>
        <dsp:cNvSpPr/>
      </dsp:nvSpPr>
      <dsp:spPr>
        <a:xfrm>
          <a:off x="2602388" y="3142571"/>
          <a:ext cx="5521642" cy="2104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Migrating existing SQL Server databases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Need near-full feature compatibility</a:t>
          </a:r>
        </a:p>
      </dsp:txBody>
      <dsp:txXfrm>
        <a:off x="2602388" y="3142571"/>
        <a:ext cx="5521642" cy="2104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6822C-C4D6-49BA-A813-95FD6F7A9A47}">
      <dsp:nvSpPr>
        <dsp:cNvPr id="0" name=""/>
        <dsp:cNvSpPr/>
      </dsp:nvSpPr>
      <dsp:spPr>
        <a:xfrm>
          <a:off x="43" y="94319"/>
          <a:ext cx="4183525" cy="1501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Tables</a:t>
          </a:r>
        </a:p>
      </dsp:txBody>
      <dsp:txXfrm>
        <a:off x="43" y="94319"/>
        <a:ext cx="4183525" cy="1501532"/>
      </dsp:txXfrm>
    </dsp:sp>
    <dsp:sp modelId="{F0D949BC-BFA7-4963-AB73-9AC4A4F385EF}">
      <dsp:nvSpPr>
        <dsp:cNvPr id="0" name=""/>
        <dsp:cNvSpPr/>
      </dsp:nvSpPr>
      <dsp:spPr>
        <a:xfrm>
          <a:off x="43" y="1595852"/>
          <a:ext cx="4183525" cy="20752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Data Type Compatibility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Synapse Table Distribution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Indexes</a:t>
          </a:r>
        </a:p>
      </dsp:txBody>
      <dsp:txXfrm>
        <a:off x="43" y="1595852"/>
        <a:ext cx="4183525" cy="2075219"/>
      </dsp:txXfrm>
    </dsp:sp>
    <dsp:sp modelId="{1527E763-1381-46ED-BA33-B499A4495224}">
      <dsp:nvSpPr>
        <dsp:cNvPr id="0" name=""/>
        <dsp:cNvSpPr/>
      </dsp:nvSpPr>
      <dsp:spPr>
        <a:xfrm>
          <a:off x="4769262" y="94319"/>
          <a:ext cx="4183525" cy="1501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Views &amp;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Stored Procedures</a:t>
          </a:r>
        </a:p>
      </dsp:txBody>
      <dsp:txXfrm>
        <a:off x="4769262" y="94319"/>
        <a:ext cx="4183525" cy="1501532"/>
      </dsp:txXfrm>
    </dsp:sp>
    <dsp:sp modelId="{ED43EF27-9046-4C09-BB98-6649118DCDFC}">
      <dsp:nvSpPr>
        <dsp:cNvPr id="0" name=""/>
        <dsp:cNvSpPr/>
      </dsp:nvSpPr>
      <dsp:spPr>
        <a:xfrm>
          <a:off x="4769262" y="1595852"/>
          <a:ext cx="4183525" cy="20752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SQL Syntax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Cross Database Joins</a:t>
          </a:r>
        </a:p>
      </dsp:txBody>
      <dsp:txXfrm>
        <a:off x="4769262" y="1595852"/>
        <a:ext cx="4183525" cy="207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C1F4-2844-4D4A-9789-59ED96A5EF75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2113-30E3-4CC7-8EE8-F543875AF9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5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D8FB-3CCF-449F-8438-BB595B6755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D8FB-3CCF-449F-8438-BB595B6755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3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9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5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9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7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9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4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2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475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53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77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2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time_continue=2&amp;v=g2Whs-1ftXU&amp;feature=emb_logo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sv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svg"/><Relationship Id="rId7" Type="http://schemas.openxmlformats.org/officeDocument/2006/relationships/image" Target="../media/image5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139440"/>
            <a:ext cx="6581931" cy="1363785"/>
          </a:xfrm>
        </p:spPr>
        <p:txBody>
          <a:bodyPr>
            <a:normAutofit fontScale="90000"/>
          </a:bodyPr>
          <a:lstStyle/>
          <a:p>
            <a:r>
              <a:rPr lang="en-US" dirty="0"/>
              <a:t>Tips for Migrating Data Warehouses to Azure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03226"/>
            <a:ext cx="6581931" cy="1882584"/>
          </a:xfrm>
        </p:spPr>
        <p:txBody>
          <a:bodyPr/>
          <a:lstStyle/>
          <a:p>
            <a:r>
              <a:rPr lang="en-US" dirty="0"/>
              <a:t>Bob Rubocki – Practice Manager, BI Architect</a:t>
            </a:r>
          </a:p>
          <a:p>
            <a:endParaRPr lang="en-US" dirty="0"/>
          </a:p>
          <a:p>
            <a:r>
              <a:rPr lang="en-US" dirty="0"/>
              <a:t>January 21, 2020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22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CE4C8E-6801-4510-90B3-672AF590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90" y="5392524"/>
            <a:ext cx="10515600" cy="1465476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1800" dirty="0"/>
              <a:t>Source: Linda Wang, MS Program Manager​</a:t>
            </a:r>
          </a:p>
          <a:p>
            <a:pPr marL="0" indent="0" fontAlgn="base">
              <a:buNone/>
            </a:pPr>
            <a:r>
              <a:rPr lang="en-US" sz="1800" dirty="0"/>
              <a:t>“Achieving petabyte-scale data ingestion with Azure Data Factory”​</a:t>
            </a:r>
          </a:p>
          <a:p>
            <a:pPr marL="0" indent="0" fontAlgn="base">
              <a:buNone/>
            </a:pPr>
            <a:r>
              <a:rPr lang="en-US" sz="1800" dirty="0"/>
              <a:t>Microsoft Ignite 2019 – BRK3046​</a:t>
            </a:r>
          </a:p>
          <a:p>
            <a:pPr marL="0" indent="0" fontAlgn="base">
              <a:buNone/>
            </a:pPr>
            <a:r>
              <a:rPr lang="en-US" sz="1800" u="sng" dirty="0">
                <a:hlinkClick r:id="rId2"/>
              </a:rPr>
              <a:t>https://www.youtube.com/watch?time_continue=2&amp;v=g2Whs-1ftXU&amp;feature=emb_logo</a:t>
            </a:r>
            <a:r>
              <a:rPr lang="en-US" sz="1800" dirty="0"/>
              <a:t>​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CC0702-232C-42BF-A4E4-FD5F7EE92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Transfer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8AB1D-DA06-4475-A676-13C7864F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07" b="1326"/>
          <a:stretch/>
        </p:blipFill>
        <p:spPr>
          <a:xfrm>
            <a:off x="693222" y="1356017"/>
            <a:ext cx="10280568" cy="39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DA63E-D70A-405D-805E-545D62E9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18" y="1665521"/>
            <a:ext cx="4467724" cy="3171174"/>
          </a:xfrm>
        </p:spPr>
        <p:txBody>
          <a:bodyPr/>
          <a:lstStyle/>
          <a:p>
            <a:r>
              <a:rPr lang="en-US" sz="3600" dirty="0"/>
              <a:t>Secure</a:t>
            </a:r>
          </a:p>
          <a:p>
            <a:r>
              <a:rPr lang="en-US" sz="3600" dirty="0"/>
              <a:t>Private/dedicated</a:t>
            </a:r>
          </a:p>
          <a:p>
            <a:r>
              <a:rPr lang="en-US" sz="3600" dirty="0"/>
              <a:t>Redundancy</a:t>
            </a:r>
          </a:p>
          <a:p>
            <a:endParaRPr lang="en-US" sz="3600" dirty="0"/>
          </a:p>
          <a:p>
            <a:r>
              <a:rPr lang="en-US" sz="3600" dirty="0"/>
              <a:t>F A S 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D33DC4-B713-4B90-8874-C170111BA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ExpressRoute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97074-3F3F-4AC3-86B8-2645A0FF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01" y="1665521"/>
            <a:ext cx="1937084" cy="35836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B4758-B407-4B84-BE4C-29AAA474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259" y="1665521"/>
            <a:ext cx="2123810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ruck">
            <a:extLst>
              <a:ext uri="{FF2B5EF4-FFF2-40B4-BE49-F238E27FC236}">
                <a16:creationId xmlns:a16="http://schemas.microsoft.com/office/drawing/2014/main" id="{FDD30889-0A15-4D59-A75F-2E95B134E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401" y="1365539"/>
            <a:ext cx="2507673" cy="250767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6380B4-4FC5-4CF5-A7A8-51B62AF48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Data Box</a:t>
            </a:r>
          </a:p>
        </p:txBody>
      </p:sp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F75E2397-55E1-423E-A403-7C786354C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8711" y="1828676"/>
            <a:ext cx="1581398" cy="1581398"/>
          </a:xfrm>
          <a:prstGeom prst="rect">
            <a:avLst/>
          </a:prstGeom>
        </p:spPr>
      </p:pic>
      <p:pic>
        <p:nvPicPr>
          <p:cNvPr id="2050" name="Picture 2" descr="Data Box">
            <a:extLst>
              <a:ext uri="{FF2B5EF4-FFF2-40B4-BE49-F238E27FC236}">
                <a16:creationId xmlns:a16="http://schemas.microsoft.com/office/drawing/2014/main" id="{08D6E11A-EF46-430C-B569-C8D53837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90" y="1828800"/>
            <a:ext cx="22098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Paper">
            <a:extLst>
              <a:ext uri="{FF2B5EF4-FFF2-40B4-BE49-F238E27FC236}">
                <a16:creationId xmlns:a16="http://schemas.microsoft.com/office/drawing/2014/main" id="{E85C0B08-FA27-4CE0-8B0B-F6F6DD0B5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858" y="1865396"/>
            <a:ext cx="1507958" cy="150795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9D6453A-6163-4EED-95CD-B17AD22A15DB}"/>
              </a:ext>
            </a:extLst>
          </p:cNvPr>
          <p:cNvSpPr/>
          <p:nvPr/>
        </p:nvSpPr>
        <p:spPr>
          <a:xfrm>
            <a:off x="2184179" y="2200829"/>
            <a:ext cx="1287379" cy="837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C3A3AD3-4D1C-4C31-BD83-06044D25349B}"/>
              </a:ext>
            </a:extLst>
          </p:cNvPr>
          <p:cNvSpPr/>
          <p:nvPr/>
        </p:nvSpPr>
        <p:spPr>
          <a:xfrm>
            <a:off x="4962899" y="2200829"/>
            <a:ext cx="1287379" cy="837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EDF6ECB-22C0-46F6-8C5B-56353DF3AB97}"/>
              </a:ext>
            </a:extLst>
          </p:cNvPr>
          <p:cNvSpPr/>
          <p:nvPr/>
        </p:nvSpPr>
        <p:spPr>
          <a:xfrm>
            <a:off x="8730896" y="2200829"/>
            <a:ext cx="1287379" cy="837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2485A1E-05BB-41AD-BFD7-43FE46036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28914"/>
              </p:ext>
            </p:extLst>
          </p:nvPr>
        </p:nvGraphicFramePr>
        <p:xfrm>
          <a:off x="618075" y="460856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018862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90756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78016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Box 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Box Heavy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46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TB (80 TB usable)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1PB (770 TB available)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1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USB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Gbps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24061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568970-1055-4717-84B8-DE208A6940B5}"/>
              </a:ext>
            </a:extLst>
          </p:cNvPr>
          <p:cNvCxnSpPr>
            <a:cxnSpLocks/>
          </p:cNvCxnSpPr>
          <p:nvPr/>
        </p:nvCxnSpPr>
        <p:spPr>
          <a:xfrm flipH="1">
            <a:off x="623078" y="3216988"/>
            <a:ext cx="1851993" cy="1212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BBE0F0-A149-4CAB-8DC8-F0CB80724C6F}"/>
              </a:ext>
            </a:extLst>
          </p:cNvPr>
          <p:cNvCxnSpPr>
            <a:cxnSpLocks/>
          </p:cNvCxnSpPr>
          <p:nvPr/>
        </p:nvCxnSpPr>
        <p:spPr>
          <a:xfrm>
            <a:off x="2502285" y="3216988"/>
            <a:ext cx="6243789" cy="1212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73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3D321D-A268-40B3-B0F8-F59AF1CE147C}"/>
              </a:ext>
            </a:extLst>
          </p:cNvPr>
          <p:cNvSpPr/>
          <p:nvPr/>
        </p:nvSpPr>
        <p:spPr>
          <a:xfrm>
            <a:off x="9375910" y="5636240"/>
            <a:ext cx="2530126" cy="1092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F5182-5AA5-458B-B1A3-125DB2B38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Incremental 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29DBF-613C-4C5D-B202-AE26B07B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70" y="1387839"/>
            <a:ext cx="9894859" cy="50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E525D-B095-4C2A-A4C4-79D2C1E35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ETL Tool Selection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63DBD85-93D3-47D9-A784-F5E335BACC71}"/>
              </a:ext>
            </a:extLst>
          </p:cNvPr>
          <p:cNvSpPr txBox="1">
            <a:spLocks/>
          </p:cNvSpPr>
          <p:nvPr/>
        </p:nvSpPr>
        <p:spPr>
          <a:xfrm>
            <a:off x="838200" y="1660849"/>
            <a:ext cx="6589295" cy="4820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Existing tools</a:t>
            </a:r>
          </a:p>
          <a:p>
            <a:endParaRPr lang="en-US" sz="3600" dirty="0"/>
          </a:p>
          <a:p>
            <a:r>
              <a:rPr lang="en-US" sz="3600" dirty="0"/>
              <a:t>Azure Data Factory!</a:t>
            </a:r>
          </a:p>
          <a:p>
            <a:pPr lvl="1"/>
            <a:r>
              <a:rPr lang="en-US" sz="3200" dirty="0"/>
              <a:t>“Serverless” architecture</a:t>
            </a:r>
          </a:p>
          <a:p>
            <a:pPr lvl="1"/>
            <a:r>
              <a:rPr lang="en-US" sz="3200" dirty="0"/>
              <a:t>Azure service integration</a:t>
            </a:r>
          </a:p>
          <a:p>
            <a:pPr lvl="1"/>
            <a:r>
              <a:rPr lang="en-US" sz="3200" dirty="0"/>
              <a:t>SQL execution</a:t>
            </a:r>
          </a:p>
          <a:p>
            <a:pPr lvl="1"/>
            <a:r>
              <a:rPr lang="en-US" sz="3200" dirty="0"/>
              <a:t>Data Flows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38337F-69BC-49B4-9B35-31D6A6DD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50" y="2841927"/>
            <a:ext cx="4869450" cy="25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5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1716C-134B-4B3B-81DD-E1EB07EFE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Reuse as much source extract logic as possible</a:t>
            </a:r>
          </a:p>
          <a:p>
            <a:r>
              <a:rPr lang="en-US" dirty="0"/>
              <a:t>Reuse existing incremental extract logging data (i.e. last extract date)</a:t>
            </a:r>
          </a:p>
          <a:p>
            <a:r>
              <a:rPr lang="en-US" dirty="0"/>
              <a:t>SQL DB vs Synapse (SQL DW) load patterns</a:t>
            </a:r>
          </a:p>
          <a:p>
            <a:r>
              <a:rPr lang="en-US" dirty="0"/>
              <a:t>Consider “modern cloud architecture”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4CE9CA-27F1-46ED-A0A1-58BEA1AE0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ETL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4BC81-75B7-4B10-A230-F401895F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16" y="3764655"/>
            <a:ext cx="8152381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1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F2AA3-7EE1-4190-9AAF-ACF0A619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60850"/>
            <a:ext cx="4268190" cy="4130350"/>
          </a:xfrm>
        </p:spPr>
        <p:txBody>
          <a:bodyPr/>
          <a:lstStyle/>
          <a:p>
            <a:r>
              <a:rPr lang="en-US" sz="3200" dirty="0"/>
              <a:t>Connectivity</a:t>
            </a:r>
          </a:p>
          <a:p>
            <a:r>
              <a:rPr lang="en-US" sz="3200" dirty="0"/>
              <a:t>Authentication</a:t>
            </a:r>
          </a:p>
          <a:p>
            <a:r>
              <a:rPr lang="en-US" sz="3200" dirty="0"/>
              <a:t>SQL Syntax</a:t>
            </a:r>
          </a:p>
          <a:p>
            <a:endParaRPr lang="en-US" sz="3200" dirty="0"/>
          </a:p>
          <a:p>
            <a:r>
              <a:rPr lang="en-US" sz="3200" dirty="0"/>
              <a:t>Report Volume</a:t>
            </a:r>
          </a:p>
          <a:p>
            <a:endParaRPr lang="en-US" sz="3200" dirty="0"/>
          </a:p>
          <a:p>
            <a:r>
              <a:rPr lang="en-US" sz="3200" dirty="0"/>
              <a:t>Retool vs Recreate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E982B6-2323-4E56-84D7-E2A31D86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Reports</a:t>
            </a:r>
          </a:p>
        </p:txBody>
      </p:sp>
      <p:pic>
        <p:nvPicPr>
          <p:cNvPr id="5" name="Graphic 4" descr="Paper">
            <a:extLst>
              <a:ext uri="{FF2B5EF4-FFF2-40B4-BE49-F238E27FC236}">
                <a16:creationId xmlns:a16="http://schemas.microsoft.com/office/drawing/2014/main" id="{F917FA04-F760-4BE8-A61C-E3F7331F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7574" y="1384867"/>
            <a:ext cx="2051462" cy="2051462"/>
          </a:xfrm>
          <a:prstGeom prst="rect">
            <a:avLst/>
          </a:prstGeom>
        </p:spPr>
      </p:pic>
      <p:pic>
        <p:nvPicPr>
          <p:cNvPr id="7" name="Graphic 6" descr="Bar chart RTL">
            <a:extLst>
              <a:ext uri="{FF2B5EF4-FFF2-40B4-BE49-F238E27FC236}">
                <a16:creationId xmlns:a16="http://schemas.microsoft.com/office/drawing/2014/main" id="{766C6C33-9A46-4233-A64A-8A192AF5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3854" y="1588409"/>
            <a:ext cx="1884560" cy="1884560"/>
          </a:xfrm>
          <a:prstGeom prst="rect">
            <a:avLst/>
          </a:prstGeom>
        </p:spPr>
      </p:pic>
      <p:pic>
        <p:nvPicPr>
          <p:cNvPr id="9" name="Graphic 8" descr="Upward trend">
            <a:extLst>
              <a:ext uri="{FF2B5EF4-FFF2-40B4-BE49-F238E27FC236}">
                <a16:creationId xmlns:a16="http://schemas.microsoft.com/office/drawing/2014/main" id="{E3061EB5-7A52-4ADD-B15E-196812046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7982" y="3726025"/>
            <a:ext cx="1870645" cy="1870645"/>
          </a:xfrm>
          <a:prstGeom prst="rect">
            <a:avLst/>
          </a:prstGeom>
        </p:spPr>
      </p:pic>
      <p:pic>
        <p:nvPicPr>
          <p:cNvPr id="11" name="Graphic 10" descr="Statistics RTL">
            <a:extLst>
              <a:ext uri="{FF2B5EF4-FFF2-40B4-BE49-F238E27FC236}">
                <a16:creationId xmlns:a16="http://schemas.microsoft.com/office/drawing/2014/main" id="{F7F95C44-F74C-4C80-82A1-E8A1ACC9A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44493" y="3822584"/>
            <a:ext cx="1581398" cy="1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9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562C7-AE90-4BF7-A811-3485C0D56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161896" cy="837089"/>
          </a:xfrm>
        </p:spPr>
        <p:txBody>
          <a:bodyPr>
            <a:normAutofit/>
          </a:bodyPr>
          <a:lstStyle/>
          <a:p>
            <a:r>
              <a:rPr lang="en-US" dirty="0"/>
              <a:t>Switch Over to End State!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38E45-0E15-4E00-B5A6-A68D9710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96" y="1558523"/>
            <a:ext cx="8947442" cy="4671091"/>
          </a:xfrm>
          <a:prstGeom prst="rect">
            <a:avLst/>
          </a:prstGeom>
          <a:ln w="127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0ADD45-36F6-43A2-B1A7-8967A1E1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88" y="1558523"/>
            <a:ext cx="8966728" cy="46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A184F-ACC0-4EBE-90BE-4568E858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005549" cy="837089"/>
          </a:xfrm>
        </p:spPr>
        <p:txBody>
          <a:bodyPr>
            <a:normAutofit/>
          </a:bodyPr>
          <a:lstStyle/>
          <a:p>
            <a:r>
              <a:rPr lang="en-US" dirty="0"/>
              <a:t>Pragmatic Works Can Help!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8889E-C100-4F53-ACA0-307A0C601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670096"/>
            <a:ext cx="5061857" cy="2205868"/>
          </a:xfrm>
        </p:spPr>
        <p:txBody>
          <a:bodyPr/>
          <a:lstStyle/>
          <a:p>
            <a:r>
              <a:rPr lang="en-US" sz="2800" dirty="0"/>
              <a:t>Planning</a:t>
            </a:r>
          </a:p>
          <a:p>
            <a:r>
              <a:rPr lang="en-US" sz="2800" dirty="0"/>
              <a:t>DW Architecture</a:t>
            </a:r>
          </a:p>
          <a:p>
            <a:r>
              <a:rPr lang="en-US" sz="2800" dirty="0"/>
              <a:t>Data migration</a:t>
            </a:r>
          </a:p>
          <a:p>
            <a:r>
              <a:rPr lang="en-US" sz="2800" dirty="0"/>
              <a:t>ETL</a:t>
            </a:r>
          </a:p>
          <a:p>
            <a:r>
              <a:rPr lang="en-US" sz="2800" dirty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359726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5CF6EB-7856-462D-85E7-5E3A1F676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Challenges for Your Business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594971-F7E0-4DCA-B0AB-29607CA9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>
                <a:latin typeface="+mn-lt"/>
              </a:rPr>
              <a:t>Lack of in-house resources and/or trouble recruiting or retaining talent and/or in-house resources lack expertise in certain areas </a:t>
            </a:r>
          </a:p>
          <a:p>
            <a:pPr lvl="0"/>
            <a:r>
              <a:rPr lang="en-US" sz="2400">
                <a:latin typeface="+mn-lt"/>
              </a:rPr>
              <a:t>Insufficient budget to support a full-time in-house DBA</a:t>
            </a:r>
          </a:p>
          <a:p>
            <a:pPr lvl="0"/>
            <a:r>
              <a:rPr lang="en-US" sz="2400">
                <a:latin typeface="+mn-lt"/>
              </a:rPr>
              <a:t>Inability to provide 24/7 monitoring/support by local in-house resources</a:t>
            </a:r>
          </a:p>
          <a:p>
            <a:r>
              <a:rPr lang="en-US" sz="2400">
                <a:latin typeface="+mn-lt"/>
              </a:rPr>
              <a:t>Large number of incidents and performance issues</a:t>
            </a:r>
          </a:p>
        </p:txBody>
      </p:sp>
    </p:spTree>
    <p:extLst>
      <p:ext uri="{BB962C8B-B14F-4D97-AF65-F5344CB8AC3E}">
        <p14:creationId xmlns:p14="http://schemas.microsoft.com/office/powerpoint/2010/main" val="336428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3BD881-9E67-4CBC-A08D-588D4854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09957"/>
          </a:xfrm>
        </p:spPr>
        <p:txBody>
          <a:bodyPr/>
          <a:lstStyle/>
          <a:p>
            <a:r>
              <a:rPr lang="en-US" sz="3600" dirty="0"/>
              <a:t>Scenario overview</a:t>
            </a:r>
          </a:p>
          <a:p>
            <a:r>
              <a:rPr lang="en-US" sz="3600" dirty="0"/>
              <a:t>Database objects</a:t>
            </a:r>
          </a:p>
          <a:p>
            <a:r>
              <a:rPr lang="en-US" sz="3600" dirty="0"/>
              <a:t>Data migration</a:t>
            </a:r>
          </a:p>
          <a:p>
            <a:r>
              <a:rPr lang="en-US" sz="3600" dirty="0"/>
              <a:t>ETL</a:t>
            </a:r>
          </a:p>
          <a:p>
            <a:r>
              <a:rPr lang="en-US" sz="3600" dirty="0"/>
              <a:t>Reports</a:t>
            </a:r>
          </a:p>
          <a:p>
            <a:r>
              <a:rPr lang="en-US" sz="3600" dirty="0"/>
              <a:t>Complete cutover</a:t>
            </a:r>
          </a:p>
          <a:p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B4054-1EF8-499F-82D4-16B1F44E2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8DBF10F-A3A2-4487-A55F-EA1961AF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58" y="1660849"/>
            <a:ext cx="6471447" cy="36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2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D6F3C-1135-479B-B96E-3736A2F30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solidFill>
                  <a:prstClr val="black"/>
                </a:solidFill>
              </a:rPr>
              <a:t>Combines the best parts of “off the shelf” enterprise monitoring and remote DBA services</a:t>
            </a:r>
          </a:p>
          <a:p>
            <a:r>
              <a:rPr lang="en-US" sz="2400">
                <a:solidFill>
                  <a:prstClr val="black"/>
                </a:solidFill>
              </a:rPr>
              <a:t>Complete solution for managing and optimizing your SQL environments</a:t>
            </a:r>
          </a:p>
          <a:p>
            <a:r>
              <a:rPr lang="en-US" sz="2400">
                <a:solidFill>
                  <a:prstClr val="black"/>
                </a:solidFill>
              </a:rPr>
              <a:t>Includes:</a:t>
            </a:r>
          </a:p>
          <a:p>
            <a:pPr lvl="1"/>
            <a:r>
              <a:rPr lang="en-US" sz="2000">
                <a:solidFill>
                  <a:prstClr val="black"/>
                </a:solidFill>
              </a:rPr>
              <a:t>Kickoff environment assessment &amp; stabilization efforts</a:t>
            </a:r>
          </a:p>
          <a:p>
            <a:pPr lvl="1"/>
            <a:r>
              <a:rPr lang="en-US" sz="2000">
                <a:solidFill>
                  <a:prstClr val="black"/>
                </a:solidFill>
              </a:rPr>
              <a:t>Quarterly environment reviews </a:t>
            </a:r>
          </a:p>
          <a:p>
            <a:pPr lvl="1"/>
            <a:r>
              <a:rPr lang="en-US" sz="2000">
                <a:solidFill>
                  <a:prstClr val="black"/>
                </a:solidFill>
              </a:rPr>
              <a:t>Open source monitoring solution with system analysis, alerting and reporting in Azure </a:t>
            </a:r>
          </a:p>
          <a:p>
            <a:pPr lvl="1"/>
            <a:r>
              <a:rPr lang="en-US" sz="2000">
                <a:solidFill>
                  <a:prstClr val="black"/>
                </a:solidFill>
              </a:rPr>
              <a:t>Hours from our expert DBA resources to resolve issues as needed </a:t>
            </a:r>
            <a:r>
              <a:rPr lang="en-US" sz="1050">
                <a:solidFill>
                  <a:prstClr val="black"/>
                </a:solidFill>
              </a:rPr>
              <a:t>(additional hours billed at discounted rate)</a:t>
            </a:r>
            <a:endParaRPr lang="en-US" sz="2000">
              <a:solidFill>
                <a:prstClr val="black"/>
              </a:solidFill>
            </a:endParaRPr>
          </a:p>
          <a:p>
            <a:pPr lvl="1"/>
            <a:r>
              <a:rPr lang="en-US" sz="2000">
                <a:solidFill>
                  <a:prstClr val="black"/>
                </a:solidFill>
              </a:rPr>
              <a:t>Support for 24/7 or third shift options </a:t>
            </a:r>
          </a:p>
          <a:p>
            <a:pPr lvl="1"/>
            <a:r>
              <a:rPr lang="en-US" sz="2000">
                <a:solidFill>
                  <a:prstClr val="black"/>
                </a:solidFill>
              </a:rPr>
              <a:t>Expert staff based in Eastern Europe (Former MSFT Premier support)</a:t>
            </a:r>
          </a:p>
          <a:p>
            <a:pPr lvl="1"/>
            <a:r>
              <a:rPr lang="en-US" sz="2000">
                <a:solidFill>
                  <a:prstClr val="black"/>
                </a:solidFill>
              </a:rPr>
              <a:t>Flat monthly fee for monitoring and support for up to 100 instances </a:t>
            </a:r>
            <a:r>
              <a:rPr lang="en-US" sz="1000">
                <a:solidFill>
                  <a:prstClr val="black"/>
                </a:solidFill>
              </a:rPr>
              <a:t>(Enterprise Plan / 12-month commitment)</a:t>
            </a:r>
          </a:p>
          <a:p>
            <a:endParaRPr lang="en-US" sz="2400">
              <a:solidFill>
                <a:prstClr val="black"/>
              </a:solidFill>
            </a:endParaRPr>
          </a:p>
          <a:p>
            <a:endParaRPr lang="en-US" sz="2400">
              <a:solidFill>
                <a:prstClr val="black"/>
              </a:solidFill>
            </a:endParaRPr>
          </a:p>
          <a:p>
            <a:endParaRPr lang="en-US" sz="2400">
              <a:solidFill>
                <a:prstClr val="black"/>
              </a:solidFill>
            </a:endParaRPr>
          </a:p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191500" cy="837089"/>
          </a:xfrm>
        </p:spPr>
        <p:txBody>
          <a:bodyPr>
            <a:normAutofit fontScale="90000"/>
          </a:bodyPr>
          <a:lstStyle/>
          <a:p>
            <a:r>
              <a:rPr lang="en-US"/>
              <a:t>DBA Managed Service Overview</a:t>
            </a:r>
          </a:p>
        </p:txBody>
      </p:sp>
    </p:spTree>
    <p:extLst>
      <p:ext uri="{BB962C8B-B14F-4D97-AF65-F5344CB8AC3E}">
        <p14:creationId xmlns:p14="http://schemas.microsoft.com/office/powerpoint/2010/main" val="301206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06A879-9585-443E-8A25-04501E51F2F4}"/>
              </a:ext>
            </a:extLst>
          </p:cNvPr>
          <p:cNvSpPr/>
          <p:nvPr/>
        </p:nvSpPr>
        <p:spPr>
          <a:xfrm>
            <a:off x="2882900" y="2058650"/>
            <a:ext cx="6426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5618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8634-FC85-47ED-8DFF-BFD9A790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519" y="1790126"/>
            <a:ext cx="8448618" cy="39188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Practice Manager &amp; BI Architect, Pragmatic Works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brubocki@pragmaticworks.com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linkedin.com/in/robertrubocki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@BobRubocki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bobrubocki.wordpress.com</a:t>
            </a:r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1C7F5-2EF9-45A2-A5C4-B96F5C9E7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Bob Rubocki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223CF-5011-49AD-8BC5-45437EDD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7" y="4230594"/>
            <a:ext cx="768342" cy="605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E2897-EC75-4372-A3CF-3A8CE9AB2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24" y="5064815"/>
            <a:ext cx="447007" cy="447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F3DEC-8D09-407B-B662-2F5B64CF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33" y="2776107"/>
            <a:ext cx="438904" cy="43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B02F00-070C-4861-BAFA-5A2CE080A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29" y="3540492"/>
            <a:ext cx="479402" cy="467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0E0A5-50C1-4A77-86EA-BF164AE0A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583" y="2922262"/>
            <a:ext cx="2736593" cy="2616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700AF-F095-450F-8F13-A3A0CCCE5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130" y="1903526"/>
            <a:ext cx="400000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7C0B2-00CE-43E0-9AB1-56C39BE8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" y="1558523"/>
            <a:ext cx="7165769" cy="37409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0AA79A-FD0E-4557-BE08-1E41E6024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361221" cy="837089"/>
          </a:xfrm>
        </p:spPr>
        <p:txBody>
          <a:bodyPr>
            <a:normAutofit/>
          </a:bodyPr>
          <a:lstStyle/>
          <a:p>
            <a:r>
              <a:rPr lang="en-US" dirty="0"/>
              <a:t>Migration Scenario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A0F41-C53B-41FD-8459-9A7683E2619D}"/>
              </a:ext>
            </a:extLst>
          </p:cNvPr>
          <p:cNvSpPr txBox="1"/>
          <p:nvPr/>
        </p:nvSpPr>
        <p:spPr>
          <a:xfrm>
            <a:off x="7803079" y="1558523"/>
            <a:ext cx="38109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Existing DW platform varies (SQL, Teradata, Netezza, Oracle, etc.)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New DW is a SQL Server variety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Minimal reporting downtime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&gt; 200 GB</a:t>
            </a:r>
          </a:p>
        </p:txBody>
      </p:sp>
    </p:spTree>
    <p:extLst>
      <p:ext uri="{BB962C8B-B14F-4D97-AF65-F5344CB8AC3E}">
        <p14:creationId xmlns:p14="http://schemas.microsoft.com/office/powerpoint/2010/main" val="427722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C25CB5-7337-49E7-982E-4BA1F3BE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440" y="2651885"/>
            <a:ext cx="2425139" cy="617018"/>
          </a:xfrm>
        </p:spPr>
        <p:txBody>
          <a:bodyPr/>
          <a:lstStyle/>
          <a:p>
            <a:pPr algn="ctr"/>
            <a:r>
              <a:rPr lang="en-US" sz="2000" dirty="0"/>
              <a:t>Azure SQL Database  Managed Instance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7F800-C810-4B65-B1AD-EE677F928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4618" y="2651885"/>
            <a:ext cx="2437082" cy="617018"/>
          </a:xfrm>
        </p:spPr>
        <p:txBody>
          <a:bodyPr/>
          <a:lstStyle/>
          <a:p>
            <a:pPr algn="ctr"/>
            <a:r>
              <a:rPr lang="en-US" sz="2000" dirty="0"/>
              <a:t>Azure SQL Database Single Database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85AA7163-3CB4-4563-9FE4-DA9E9EA81B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9608" y="3482891"/>
            <a:ext cx="1757461" cy="1757461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8464AA-48BF-4A0D-A90C-C85FAA81E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83640" y="2651885"/>
            <a:ext cx="2187222" cy="617018"/>
          </a:xfrm>
        </p:spPr>
        <p:txBody>
          <a:bodyPr/>
          <a:lstStyle/>
          <a:p>
            <a:pPr algn="ctr"/>
            <a:r>
              <a:rPr lang="en-US" sz="2000" dirty="0"/>
              <a:t>SQL Server on Azure VMs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0131F51-1A0C-4739-AEA6-8EA0E90879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61230" y="3681759"/>
            <a:ext cx="1632042" cy="16320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85A19D-90DC-4629-B5C8-586F9D9C6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Azure SQL Server Targets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00CFD7D-6029-440B-B7FF-9BC5CDF59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200" y="3268903"/>
            <a:ext cx="1881942" cy="1999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4DADE-6E2B-4511-B4D6-333DDA42D7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177" y="3399138"/>
            <a:ext cx="2200945" cy="2197284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932401-A94E-41F1-A241-FAAF53581B05}"/>
              </a:ext>
            </a:extLst>
          </p:cNvPr>
          <p:cNvSpPr txBox="1">
            <a:spLocks/>
          </p:cNvSpPr>
          <p:nvPr/>
        </p:nvSpPr>
        <p:spPr>
          <a:xfrm>
            <a:off x="5930402" y="2651885"/>
            <a:ext cx="2437082" cy="61701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Azure Synapse Analytics (SQL DW)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33CDE-E48A-4D68-B904-B032E7739645}"/>
              </a:ext>
            </a:extLst>
          </p:cNvPr>
          <p:cNvSpPr txBox="1"/>
          <p:nvPr/>
        </p:nvSpPr>
        <p:spPr>
          <a:xfrm>
            <a:off x="567440" y="1840671"/>
            <a:ext cx="789966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Platform as a Service </a:t>
            </a:r>
          </a:p>
          <a:p>
            <a:pPr algn="ctr"/>
            <a:r>
              <a:rPr lang="en-US" dirty="0"/>
              <a:t>(PaaS)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2A591-4DC2-4DBC-AAF1-1036F07C4149}"/>
              </a:ext>
            </a:extLst>
          </p:cNvPr>
          <p:cNvSpPr txBox="1"/>
          <p:nvPr/>
        </p:nvSpPr>
        <p:spPr>
          <a:xfrm>
            <a:off x="9102583" y="1840671"/>
            <a:ext cx="23493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Infrastructure as a Service (IaaS)</a:t>
            </a:r>
          </a:p>
        </p:txBody>
      </p:sp>
    </p:spTree>
    <p:extLst>
      <p:ext uri="{BB962C8B-B14F-4D97-AF65-F5344CB8AC3E}">
        <p14:creationId xmlns:p14="http://schemas.microsoft.com/office/powerpoint/2010/main" val="190555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A0201-088D-4EFF-8DEE-723A346B7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312730" cy="837089"/>
          </a:xfrm>
        </p:spPr>
        <p:txBody>
          <a:bodyPr/>
          <a:lstStyle/>
          <a:p>
            <a:r>
              <a:rPr lang="en-US" dirty="0"/>
              <a:t>PaaS Selection Factors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4C423-3BEC-4291-8C45-AC30D8316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908363"/>
              </p:ext>
            </p:extLst>
          </p:nvPr>
        </p:nvGraphicFramePr>
        <p:xfrm>
          <a:off x="1170544" y="12715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7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CB4D51-339C-46D2-80C8-045FB6D4D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038347" cy="837089"/>
          </a:xfrm>
        </p:spPr>
        <p:txBody>
          <a:bodyPr>
            <a:normAutofit/>
          </a:bodyPr>
          <a:lstStyle/>
          <a:p>
            <a:r>
              <a:rPr lang="en-US" dirty="0"/>
              <a:t>Migrate Objects - Scripts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EC78A0-7868-402C-A35D-4B0E9890D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366180"/>
              </p:ext>
            </p:extLst>
          </p:nvPr>
        </p:nvGraphicFramePr>
        <p:xfrm>
          <a:off x="1454484" y="1696944"/>
          <a:ext cx="8952832" cy="376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86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D0A3C-5EAC-499D-A7C0-3C48C1AF3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300855" cy="837089"/>
          </a:xfrm>
        </p:spPr>
        <p:txBody>
          <a:bodyPr/>
          <a:lstStyle/>
          <a:p>
            <a:r>
              <a:rPr lang="en-US" dirty="0"/>
              <a:t>Data Migration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945D5-3E26-4996-B105-24A5C641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56" y="1465475"/>
            <a:ext cx="6215742" cy="48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09EB91-4955-4239-B046-E233CC125AFB}"/>
              </a:ext>
            </a:extLst>
          </p:cNvPr>
          <p:cNvSpPr/>
          <p:nvPr/>
        </p:nvSpPr>
        <p:spPr>
          <a:xfrm>
            <a:off x="9375910" y="5636240"/>
            <a:ext cx="2530126" cy="1092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6740B-4AA7-4A27-9905-1CF264415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003971" cy="837089"/>
          </a:xfrm>
        </p:spPr>
        <p:txBody>
          <a:bodyPr/>
          <a:lstStyle/>
          <a:p>
            <a:r>
              <a:rPr lang="en-US" dirty="0"/>
              <a:t>One Time Full 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D2561-5F21-496D-B522-8DDF6D70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23" y="1638794"/>
            <a:ext cx="9606550" cy="49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8039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</TotalTime>
  <Words>552</Words>
  <Application>Microsoft Office PowerPoint</Application>
  <PresentationFormat>Widescreen</PresentationFormat>
  <Paragraphs>122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AvantGarde Bk BT Book</vt:lpstr>
      <vt:lpstr>AvantGarde Bk BT Demi</vt:lpstr>
      <vt:lpstr>Calibri</vt:lpstr>
      <vt:lpstr>Calibri Light</vt:lpstr>
      <vt:lpstr>Verdana</vt:lpstr>
      <vt:lpstr>Pragmatic Works</vt:lpstr>
      <vt:lpstr>1_Pragmatic Works</vt:lpstr>
      <vt:lpstr>Tips for Migrating Data Warehouses to Azure</vt:lpstr>
      <vt:lpstr>Agenda</vt:lpstr>
      <vt:lpstr>Bob Rubocki</vt:lpstr>
      <vt:lpstr>Migration Scenario</vt:lpstr>
      <vt:lpstr>Azure SQL Server Targets</vt:lpstr>
      <vt:lpstr>PaaS Selection Factors</vt:lpstr>
      <vt:lpstr>Migrate Objects - Scripts</vt:lpstr>
      <vt:lpstr>Data Migration</vt:lpstr>
      <vt:lpstr>One Time Full Load</vt:lpstr>
      <vt:lpstr>Data Transfer Time</vt:lpstr>
      <vt:lpstr>Azure ExpressRoute</vt:lpstr>
      <vt:lpstr>Azure Data Box</vt:lpstr>
      <vt:lpstr>Incremental Load</vt:lpstr>
      <vt:lpstr>ETL Tool Selection</vt:lpstr>
      <vt:lpstr>ETL Development</vt:lpstr>
      <vt:lpstr>Reports</vt:lpstr>
      <vt:lpstr>Switch Over to End State!</vt:lpstr>
      <vt:lpstr>Pragmatic Works Can Help!</vt:lpstr>
      <vt:lpstr>Top Challenges for Your Business</vt:lpstr>
      <vt:lpstr>DBA Managed Service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Header</dc:title>
  <dc:creator>Bob Rubocki</dc:creator>
  <cp:lastModifiedBy>karobito@gmail.com</cp:lastModifiedBy>
  <cp:revision>4</cp:revision>
  <cp:lastPrinted>2019-05-14T14:20:14Z</cp:lastPrinted>
  <dcterms:modified xsi:type="dcterms:W3CDTF">2020-01-23T15:40:39Z</dcterms:modified>
</cp:coreProperties>
</file>