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6" r:id="rId5"/>
    <p:sldId id="270" r:id="rId6"/>
    <p:sldId id="272" r:id="rId7"/>
    <p:sldId id="273" r:id="rId8"/>
    <p:sldId id="274" r:id="rId9"/>
    <p:sldId id="271" r:id="rId10"/>
    <p:sldId id="275" r:id="rId11"/>
    <p:sldId id="280" r:id="rId12"/>
    <p:sldId id="276" r:id="rId13"/>
    <p:sldId id="278" r:id="rId14"/>
    <p:sldId id="283" r:id="rId15"/>
    <p:sldId id="279" r:id="rId16"/>
    <p:sldId id="281" r:id="rId17"/>
    <p:sldId id="282" r:id="rId18"/>
    <p:sldId id="26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51142A-8BDA-4018-BC0C-5213CE7DFC1A}" v="50" dt="2018-12-04T15:36:16.0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4E97FF-30C8-4492-B24F-C83F437003D1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FC181-59F4-4FD0-9CEA-FC6AFC78C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36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885D5-146E-426D-951F-DCC942B7CAE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747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DF48A-80CE-42B0-A1DB-AF6A86C2FDD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243138"/>
            <a:ext cx="7486650" cy="1412118"/>
          </a:xfrm>
          <a:prstGeom prst="rect">
            <a:avLst/>
          </a:prstGeom>
        </p:spPr>
        <p:txBody>
          <a:bodyPr anchor="ctr"/>
          <a:lstStyle>
            <a:lvl1pPr algn="ctr">
              <a:defRPr sz="5400"/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F3E5FB-6A64-4A5E-9518-3AF768D574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14912" y="6257924"/>
            <a:ext cx="7177087" cy="6000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Add Contact Info</a:t>
            </a:r>
          </a:p>
        </p:txBody>
      </p:sp>
    </p:spTree>
    <p:extLst>
      <p:ext uri="{BB962C8B-B14F-4D97-AF65-F5344CB8AC3E}">
        <p14:creationId xmlns:p14="http://schemas.microsoft.com/office/powerpoint/2010/main" val="227593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65D0034A-DCFE-4184-8377-E5817236D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1761B6E0-2679-4F80-BAC2-9CE7FE3505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20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0636A862-8156-4152-8522-E50879D1E6F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172200" y="1825625"/>
            <a:ext cx="5181600" cy="39220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5467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969D929A-7C10-42CA-84DC-D47E8534D73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76794" y="2272937"/>
            <a:ext cx="5181600" cy="31873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Add Contact Info</a:t>
            </a:r>
          </a:p>
        </p:txBody>
      </p:sp>
    </p:spTree>
    <p:extLst>
      <p:ext uri="{BB962C8B-B14F-4D97-AF65-F5344CB8AC3E}">
        <p14:creationId xmlns:p14="http://schemas.microsoft.com/office/powerpoint/2010/main" val="1263868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561BD3B-B431-4D7D-8FC7-1DCB0BB6115D}"/>
              </a:ext>
            </a:extLst>
          </p:cNvPr>
          <p:cNvSpPr/>
          <p:nvPr userDrawn="1"/>
        </p:nvSpPr>
        <p:spPr>
          <a:xfrm>
            <a:off x="112889" y="2246488"/>
            <a:ext cx="5492044" cy="1230489"/>
          </a:xfrm>
          <a:prstGeom prst="rect">
            <a:avLst/>
          </a:prstGeom>
          <a:solidFill>
            <a:srgbClr val="1A4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atin typeface="+mj-lt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C07A6D0-7FEA-4760-B9BB-ECC241DA82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9863" y="4227513"/>
            <a:ext cx="3606800" cy="1208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C19F8D9-F617-4D1C-A5EC-518CDB5688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713" y="2292349"/>
            <a:ext cx="5492750" cy="1184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862774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A4B81-DD40-4735-A6DF-FBD003ADA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E719D-E53F-4514-9314-7A68539CD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3CB513-B306-49A2-8FC5-CFE6936E2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0B3C-86E5-491B-BFCF-126356E765E0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A30657-8183-47D2-845F-4AB19D79F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4A4B33-FE3F-44AE-95F6-1A13F17A7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737E7-CC2B-4585-B0CF-BE42E1B59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82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F70CC66B-C305-43D0-8E1F-7CC621FF3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220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4117CD63-060A-4267-A499-A04848C6B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4228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275FA43B-43C3-45B7-8F87-F5683F350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593CB919-4768-43B8-BDD6-4AAD9EC4E5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20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159111FB-4E76-4F33-A610-DC7BE2C38B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20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288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52D2C056-D156-4BC7-BE8B-9A229CBA3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D735C4BE-1C97-4DFA-AC15-DF130FA79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220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9651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50F932C9-1236-4D38-9C29-714577CACE8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410788" y="3866605"/>
            <a:ext cx="4609011" cy="177654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Add Text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F086D21F-5279-4FBD-8A49-090CC04C301E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172201" y="3866605"/>
            <a:ext cx="4609011" cy="177654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3617597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>
            <a:extLst>
              <a:ext uri="{FF2B5EF4-FFF2-40B4-BE49-F238E27FC236}">
                <a16:creationId xmlns:a16="http://schemas.microsoft.com/office/drawing/2014/main" id="{3BA85CEA-B1AF-4B76-A42C-5191CD8CE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3AAD1514-A419-4148-863C-CAED8DA1FF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143B38E0-A35A-41F7-8A75-EF8DC12C4D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03FFC11D-1F36-4A28-9C13-D5F8B1B7B4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295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AE10DE24-1814-48D5-973D-208B1400B4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295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4186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>
            <a:extLst>
              <a:ext uri="{FF2B5EF4-FFF2-40B4-BE49-F238E27FC236}">
                <a16:creationId xmlns:a16="http://schemas.microsoft.com/office/drawing/2014/main" id="{04ED836A-35D8-450A-882D-6D3E1E0DD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EB008A22-B3F2-4E72-A3AC-4398788D7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B24CF0DB-C50E-4F3A-955D-771296960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295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68021920-2FDD-4F95-AB7B-07E28BA6F4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74BDFBD2-089D-4233-9C1D-7CDE12C4D56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184900" y="2505074"/>
            <a:ext cx="5157787" cy="32295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6953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13CBDB9A-B2E2-4F75-A7AA-9D7BA4C53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2F813416-B86A-4C77-B92D-819FF816C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220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3920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:a16="http://schemas.microsoft.com/office/drawing/2014/main" id="{9A5E9E46-B299-4492-AC93-391254F8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4AE0BC92-FAE0-484F-ABA7-3154BBF6B7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20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87605855-E7E7-43E4-99D8-69DCB364BC2D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172200" y="1825625"/>
            <a:ext cx="5181600" cy="39220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430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2194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62" r:id="rId4"/>
    <p:sldLayoutId id="2147483650" r:id="rId5"/>
    <p:sldLayoutId id="2147483651" r:id="rId6"/>
    <p:sldLayoutId id="2147483654" r:id="rId7"/>
    <p:sldLayoutId id="2147483652" r:id="rId8"/>
    <p:sldLayoutId id="2147483653" r:id="rId9"/>
    <p:sldLayoutId id="2147483663" r:id="rId10"/>
    <p:sldLayoutId id="2147483655" r:id="rId11"/>
    <p:sldLayoutId id="2147483664" r:id="rId12"/>
    <p:sldLayoutId id="214748366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ery.com/professional-microsoft-sql-server-2012-integration-services-brian-knight-9781118101124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blog.pragmaticworks.com/topic/azure/page/2" TargetMode="Externa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ommons.wikimedia.org/wiki/File:Microsoft_Azure_Logo.svg" TargetMode="Externa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jpeg"/><Relationship Id="rId9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blogfbd.blogspot.com/2012/02/recuperar-filas-de-una-tabla.html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commons.wikimedia.org/wiki/File:Microsoft_Azure_Logo.svg" TargetMode="Externa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7FCDDA2-4C81-4C71-A782-DAFDE2A2C5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862" y="4227513"/>
            <a:ext cx="5467539" cy="2424957"/>
          </a:xfrm>
        </p:spPr>
        <p:txBody>
          <a:bodyPr/>
          <a:lstStyle/>
          <a:p>
            <a:r>
              <a:rPr lang="en-US" dirty="0"/>
              <a:t>Steve Hughes</a:t>
            </a:r>
          </a:p>
          <a:p>
            <a:r>
              <a:rPr lang="en-US" dirty="0"/>
              <a:t>Director of Consulting</a:t>
            </a:r>
          </a:p>
          <a:p>
            <a:endParaRPr lang="en-US" dirty="0"/>
          </a:p>
          <a:p>
            <a:r>
              <a:rPr lang="en-US" dirty="0"/>
              <a:t>December 4, 2018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7A5F1D-FBA5-4685-9D5D-5731B1D2DB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2712" y="2292349"/>
            <a:ext cx="7554825" cy="1184627"/>
          </a:xfrm>
        </p:spPr>
        <p:txBody>
          <a:bodyPr/>
          <a:lstStyle/>
          <a:p>
            <a:r>
              <a:rPr lang="en-US" dirty="0"/>
              <a:t>Transforming into a Cloud Business</a:t>
            </a:r>
          </a:p>
          <a:p>
            <a:r>
              <a:rPr lang="en-US" dirty="0"/>
              <a:t>A Pragmatic Works Story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CB9C76-74FC-4810-BACD-B5B7A06DA6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435" y="4082187"/>
            <a:ext cx="1774090" cy="11705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782FD1-13FF-4B9A-B6F8-C0FC1D4D49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575" y="0"/>
            <a:ext cx="3019425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213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6E2F4-909D-464C-A4FF-B8350045F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Transforming our company: Sales and Marketing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F92F5-CF5E-436C-A905-789907015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Books to Video</a:t>
            </a:r>
          </a:p>
          <a:p>
            <a:pPr lvl="1"/>
            <a:r>
              <a:rPr lang="en-US" dirty="0"/>
              <a:t>Over 30 books have been authored by our team on SQL Server technologies</a:t>
            </a:r>
          </a:p>
          <a:p>
            <a:pPr lvl="1"/>
            <a:r>
              <a:rPr lang="en-US" dirty="0"/>
              <a:t>Shifted to a focus on videos for the modern consumer – over 300 videos have been produced by Pragmatic Works consultants to date</a:t>
            </a:r>
          </a:p>
          <a:p>
            <a:r>
              <a:rPr lang="en-US" dirty="0"/>
              <a:t>Move focus of marketing content and sales offerings to focus on Azure opportunities</a:t>
            </a:r>
          </a:p>
          <a:p>
            <a:pPr lvl="1"/>
            <a:r>
              <a:rPr lang="en-US" dirty="0"/>
              <a:t>Azure Migrations</a:t>
            </a:r>
          </a:p>
          <a:p>
            <a:pPr lvl="1"/>
            <a:r>
              <a:rPr lang="en-US" dirty="0"/>
              <a:t>Azure Data Warehouse Solutions</a:t>
            </a:r>
          </a:p>
          <a:p>
            <a:pPr lvl="1"/>
            <a:r>
              <a:rPr lang="en-US" dirty="0"/>
              <a:t>Azure and Power BI Managed Services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D05E12-8186-4323-B1AD-1D8ACF89D9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435048" y="365125"/>
            <a:ext cx="1427162" cy="18015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475D03-1F17-41C9-B302-3EFB93A357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927618" y="4108244"/>
            <a:ext cx="3934592" cy="163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450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B5C1A-7D27-405B-B4F0-18F669DA5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Transforming our company: Internal solutions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1BF09-164E-478F-AFF3-5459A8A82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embraced cloud for our internal solutions</a:t>
            </a:r>
          </a:p>
          <a:p>
            <a:r>
              <a:rPr lang="en-US" dirty="0"/>
              <a:t>Microsoft 365 – email, collaboration, workflow, reporting</a:t>
            </a:r>
          </a:p>
          <a:p>
            <a:r>
              <a:rPr lang="en-US" dirty="0"/>
              <a:t>Azure services – Azure SQL Database, VMs, </a:t>
            </a:r>
            <a:r>
              <a:rPr lang="en-US" dirty="0" err="1"/>
              <a:t>LogicApps</a:t>
            </a:r>
            <a:r>
              <a:rPr lang="en-US" dirty="0"/>
              <a:t>, App Services</a:t>
            </a:r>
          </a:p>
          <a:p>
            <a:r>
              <a:rPr lang="en-US" dirty="0"/>
              <a:t>Ongoing optimization – moving from IaaS to PaaS whenever possible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AB89C9-E11E-484A-BEE5-C8A15FE694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671" y="4207066"/>
            <a:ext cx="268605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492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55A09-C923-4D4C-9881-1381B69B8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Transforming your company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B3969-C72E-4B2C-9421-40F6B816B4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Cloud is the future, what will you do?</a:t>
            </a:r>
          </a:p>
          <a:p>
            <a:r>
              <a:rPr lang="en-US" dirty="0"/>
              <a:t>Security is primarily a political, legal issue, not a technical issue.</a:t>
            </a:r>
          </a:p>
          <a:p>
            <a:r>
              <a:rPr lang="en-US" dirty="0"/>
              <a:t>Is your team ready? Cloud requires an expanded knowledge base, DBAs need to understand networking for example.</a:t>
            </a:r>
          </a:p>
          <a:p>
            <a:r>
              <a:rPr lang="en-US" dirty="0"/>
              <a:t>Azure changed how we work and what we do, it will change your business as well, if you let it.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Graphic 4" descr="City">
            <a:extLst>
              <a:ext uri="{FF2B5EF4-FFF2-40B4-BE49-F238E27FC236}">
                <a16:creationId xmlns:a16="http://schemas.microsoft.com/office/drawing/2014/main" id="{ECB6CB7F-1E17-4A3C-B620-785F0708C5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12097" y="4692976"/>
            <a:ext cx="914400" cy="914400"/>
          </a:xfrm>
          <a:prstGeom prst="rect">
            <a:avLst/>
          </a:prstGeom>
        </p:spPr>
      </p:pic>
      <p:pic>
        <p:nvPicPr>
          <p:cNvPr id="7" name="Graphic 6" descr="Factory">
            <a:extLst>
              <a:ext uri="{FF2B5EF4-FFF2-40B4-BE49-F238E27FC236}">
                <a16:creationId xmlns:a16="http://schemas.microsoft.com/office/drawing/2014/main" id="{F99DB306-AE09-48D3-B109-5E6A87E1B8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20798" y="4692976"/>
            <a:ext cx="914400" cy="914400"/>
          </a:xfrm>
          <a:prstGeom prst="rect">
            <a:avLst/>
          </a:prstGeom>
        </p:spPr>
      </p:pic>
      <p:pic>
        <p:nvPicPr>
          <p:cNvPr id="9" name="Graphic 8" descr="Store">
            <a:extLst>
              <a:ext uri="{FF2B5EF4-FFF2-40B4-BE49-F238E27FC236}">
                <a16:creationId xmlns:a16="http://schemas.microsoft.com/office/drawing/2014/main" id="{274F6E7A-8C1D-43CD-89B8-6A12688FF2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29499" y="469297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933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C98F2-74F1-4A91-88EF-3D5715389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 are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616B6-2370-40A7-A089-437A897865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Top 0.5% of Global Microsoft Partners on Azure</a:t>
            </a:r>
          </a:p>
          <a:p>
            <a:r>
              <a:rPr lang="en-US" dirty="0"/>
              <a:t>95% of our consultants are now Azure Certified</a:t>
            </a:r>
          </a:p>
          <a:p>
            <a:r>
              <a:rPr lang="en-US" dirty="0"/>
              <a:t>Over 80% of our 2018 contracts are Azure based (up from 10%, 1 year ago)</a:t>
            </a:r>
          </a:p>
          <a:p>
            <a:r>
              <a:rPr lang="en-US" dirty="0"/>
              <a:t>Azure Every Day – every day since February 1</a:t>
            </a:r>
          </a:p>
          <a:p>
            <a:r>
              <a:rPr lang="en-US" dirty="0"/>
              <a:t>Azure Data Week – over 1400 registered attendees, presenters from Microsoft and Pragmatic Works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7E0447-7A80-4B16-8870-49E0FF081D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64" y="4399279"/>
            <a:ext cx="3190836" cy="19132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C048F9-B98B-4CBE-A98B-5FE0A07718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8996" y="14923"/>
            <a:ext cx="5283004" cy="1825625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437482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51F03-BF8F-4E83-B599-ACFED796C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Should You Consider a Move to Azure?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C683D-8056-4515-8DCE-B8EBAFE4F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429240" cy="392203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Platform as a Service (PaaS) reduces your dependency on hardware and software management. It can also optimize your maintenance.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Azure can help you scale up to meet increasing data volume and needs in your organization.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Modernize your business and plan for the future. </a:t>
            </a:r>
            <a:br>
              <a:rPr lang="en-US" dirty="0"/>
            </a:br>
            <a:endParaRPr lang="en-US" dirty="0"/>
          </a:p>
          <a:p>
            <a:pPr marL="0" indent="0" algn="ctr">
              <a:buNone/>
            </a:pPr>
            <a:r>
              <a:rPr lang="en-US" b="1" i="1" dirty="0"/>
              <a:t>Looking to move to Azure?</a:t>
            </a:r>
            <a:br>
              <a:rPr lang="en-US" b="1" i="1" dirty="0"/>
            </a:br>
            <a:r>
              <a:rPr lang="en-US" b="1" i="1" dirty="0"/>
              <a:t>Lean on our experience to help you modernize your business </a:t>
            </a:r>
            <a:br>
              <a:rPr lang="en-US" b="1" i="1" dirty="0"/>
            </a:br>
            <a:r>
              <a:rPr lang="en-US" b="1" i="1" dirty="0"/>
              <a:t>and take advantage of Azure for your cloud platform</a:t>
            </a:r>
          </a:p>
        </p:txBody>
      </p:sp>
      <p:pic>
        <p:nvPicPr>
          <p:cNvPr id="5" name="Graphic 4" descr="Truck">
            <a:extLst>
              <a:ext uri="{FF2B5EF4-FFF2-40B4-BE49-F238E27FC236}">
                <a16:creationId xmlns:a16="http://schemas.microsoft.com/office/drawing/2014/main" id="{57B9AC59-EE16-4CBA-A1BD-F1ECEDC1D3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41840" y="48623"/>
            <a:ext cx="2123440" cy="21234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847DDA-86E3-43D0-B099-33CE61A78E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789162" y="709600"/>
            <a:ext cx="1102358" cy="31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385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" name="Content Placeholder 30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8213" y="326102"/>
            <a:ext cx="11355573" cy="6205796"/>
          </a:xfrm>
          <a:prstGeom prst="rect">
            <a:avLst/>
          </a:prstGeom>
          <a:ln w="571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25</a:t>
            </a:r>
          </a:p>
        </p:txBody>
      </p:sp>
      <p:sp>
        <p:nvSpPr>
          <p:cNvPr id="6" name="Rectangle 5"/>
          <p:cNvSpPr/>
          <p:nvPr/>
        </p:nvSpPr>
        <p:spPr>
          <a:xfrm>
            <a:off x="418213" y="326102"/>
            <a:ext cx="11355574" cy="6205796"/>
          </a:xfrm>
          <a:prstGeom prst="rect">
            <a:avLst/>
          </a:prstGeom>
          <a:noFill/>
          <a:ln w="28575">
            <a:solidFill>
              <a:srgbClr val="DBE15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550254" y="0"/>
            <a:ext cx="1380164" cy="592407"/>
          </a:xfrm>
          <a:prstGeom prst="rect">
            <a:avLst/>
          </a:prstGeom>
          <a:solidFill>
            <a:srgbClr val="DBE15C"/>
          </a:solidFill>
          <a:ln w="571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93662" y="599665"/>
            <a:ext cx="8712055" cy="6376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i="1">
                <a:solidFill>
                  <a:srgbClr val="1E9CEB"/>
                </a:solidFill>
                <a:latin typeface="Lato" charset="0"/>
                <a:ea typeface="Lato" charset="0"/>
                <a:cs typeface="Lato" charset="0"/>
              </a:rPr>
              <a:t>Power BI -Managed Services-2019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762885" y="5393017"/>
            <a:ext cx="10666228" cy="0"/>
          </a:xfrm>
          <a:prstGeom prst="line">
            <a:avLst/>
          </a:prstGeom>
          <a:ln>
            <a:solidFill>
              <a:srgbClr val="A2A09B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174" y="5697327"/>
            <a:ext cx="2006508" cy="479038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7984782" y="4009060"/>
            <a:ext cx="36202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A99EE"/>
                </a:solidFill>
                <a:latin typeface="Lato" charset="0"/>
                <a:ea typeface="Lato" charset="0"/>
                <a:cs typeface="Lato" charset="0"/>
              </a:rPr>
              <a:t>Systems Monitor</a:t>
            </a:r>
          </a:p>
          <a:p>
            <a:pPr algn="ctr"/>
            <a:r>
              <a:rPr lang="en-US" sz="1600">
                <a:solidFill>
                  <a:srgbClr val="595959"/>
                </a:solidFill>
                <a:latin typeface="Lato" charset="0"/>
                <a:ea typeface="Lato" charset="0"/>
                <a:cs typeface="Lato" charset="0"/>
              </a:rPr>
              <a:t>Daily validation of your Power BI ecosystem.</a:t>
            </a:r>
          </a:p>
          <a:p>
            <a:pPr algn="ctr"/>
            <a:endParaRPr lang="en-US" sz="2800" b="1">
              <a:solidFill>
                <a:srgbClr val="0A99EE"/>
              </a:solidFill>
              <a:latin typeface="Lato" charset="0"/>
              <a:ea typeface="Lato" charset="0"/>
              <a:cs typeface="Lato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flipV="1">
            <a:off x="3990443" y="1591087"/>
            <a:ext cx="0" cy="3143889"/>
          </a:xfrm>
          <a:prstGeom prst="line">
            <a:avLst/>
          </a:prstGeom>
          <a:ln>
            <a:solidFill>
              <a:srgbClr val="A2A09B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7953717" y="1591087"/>
            <a:ext cx="0" cy="3143889"/>
          </a:xfrm>
          <a:prstGeom prst="line">
            <a:avLst/>
          </a:prstGeom>
          <a:ln>
            <a:solidFill>
              <a:srgbClr val="A2A09B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058AABC-8117-4CAA-8525-6F5851AE8D01}"/>
              </a:ext>
            </a:extLst>
          </p:cNvPr>
          <p:cNvSpPr txBox="1"/>
          <p:nvPr/>
        </p:nvSpPr>
        <p:spPr>
          <a:xfrm>
            <a:off x="4177487" y="4029637"/>
            <a:ext cx="36202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A99EE"/>
                </a:solidFill>
                <a:latin typeface="Lato" charset="0"/>
                <a:ea typeface="Lato" charset="0"/>
                <a:cs typeface="Lato" charset="0"/>
              </a:rPr>
              <a:t>Ecosystem Management</a:t>
            </a:r>
          </a:p>
          <a:p>
            <a:pPr algn="ctr"/>
            <a:r>
              <a:rPr lang="en-US" sz="1600">
                <a:solidFill>
                  <a:srgbClr val="595959"/>
                </a:solidFill>
                <a:latin typeface="Lato" charset="0"/>
                <a:ea typeface="Lato" charset="0"/>
                <a:cs typeface="Lato" charset="0"/>
              </a:rPr>
              <a:t>Plan, Configure, Remediate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E8A620-9410-42D4-857C-4297D401441C}"/>
              </a:ext>
            </a:extLst>
          </p:cNvPr>
          <p:cNvSpPr txBox="1"/>
          <p:nvPr/>
        </p:nvSpPr>
        <p:spPr>
          <a:xfrm>
            <a:off x="531482" y="4013380"/>
            <a:ext cx="36202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A99EE"/>
                </a:solidFill>
                <a:latin typeface="Lato" charset="0"/>
                <a:ea typeface="Lato" charset="0"/>
                <a:cs typeface="Lato" charset="0"/>
              </a:rPr>
              <a:t>User support</a:t>
            </a:r>
          </a:p>
          <a:p>
            <a:pPr algn="ctr"/>
            <a:r>
              <a:rPr lang="en-US" sz="1600">
                <a:solidFill>
                  <a:srgbClr val="595959"/>
                </a:solidFill>
                <a:latin typeface="Lato" charset="0"/>
                <a:ea typeface="Lato" charset="0"/>
                <a:cs typeface="Lato" charset="0"/>
              </a:rPr>
              <a:t>Skills and Development</a:t>
            </a:r>
          </a:p>
          <a:p>
            <a:pPr algn="ctr"/>
            <a:endParaRPr lang="en-US" sz="2800" b="1">
              <a:solidFill>
                <a:srgbClr val="0A99EE"/>
              </a:solidFill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68A018-D75D-4D15-A45F-A6360C563B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2877" y="1707615"/>
            <a:ext cx="3511088" cy="23014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49F187-B9C7-4CAF-ABC0-7CDC085881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41781" y="1830570"/>
            <a:ext cx="3087332" cy="207922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10" name="Picture 2" descr="Image result for user support">
            <a:extLst>
              <a:ext uri="{FF2B5EF4-FFF2-40B4-BE49-F238E27FC236}">
                <a16:creationId xmlns:a16="http://schemas.microsoft.com/office/drawing/2014/main" id="{B650ED48-287F-4046-9F7D-57907914C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407" y="1788884"/>
            <a:ext cx="2789603" cy="2120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A2BD2B4-3EFD-4F0D-B85D-7A9D3B40D7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262112" y="5494609"/>
            <a:ext cx="1081537" cy="52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7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D946A-B396-4938-8D86-CAB811863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disrupts business as usual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F7BD1-03F2-43E5-8F23-F7B4158A5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Cloud technologies require us to revisit how we are doing business today</a:t>
            </a:r>
          </a:p>
          <a:p>
            <a:pPr lvl="1"/>
            <a:r>
              <a:rPr lang="en-US" dirty="0"/>
              <a:t>Trust</a:t>
            </a:r>
          </a:p>
          <a:p>
            <a:pPr lvl="1"/>
            <a:r>
              <a:rPr lang="en-US" dirty="0"/>
              <a:t>Availability</a:t>
            </a:r>
          </a:p>
          <a:p>
            <a:pPr lvl="1"/>
            <a:r>
              <a:rPr lang="en-US" dirty="0"/>
              <a:t>Control</a:t>
            </a:r>
          </a:p>
          <a:p>
            <a:r>
              <a:rPr lang="en-US" dirty="0"/>
              <a:t>At Pragmatic Works, we needed to understand how the cloud changes our company, as will you</a:t>
            </a:r>
          </a:p>
        </p:txBody>
      </p:sp>
    </p:spTree>
    <p:extLst>
      <p:ext uri="{BB962C8B-B14F-4D97-AF65-F5344CB8AC3E}">
        <p14:creationId xmlns:p14="http://schemas.microsoft.com/office/powerpoint/2010/main" val="2257570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5F587-0B7F-4D87-947B-2847EED3E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History of Pragmatic Works, Founded 2007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A2F40A7-7E04-459C-9615-95C9F30460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987" y="1027906"/>
            <a:ext cx="9648825" cy="24193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E970A5D-FDEE-49E8-BAF8-0A5EC6FDB215}"/>
              </a:ext>
            </a:extLst>
          </p:cNvPr>
          <p:cNvSpPr/>
          <p:nvPr/>
        </p:nvSpPr>
        <p:spPr>
          <a:xfrm>
            <a:off x="5257800" y="3683338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ahoma" panose="020B0604030504040204" pitchFamily="34" charset="0"/>
              </a:rPr>
              <a:t>Thank you for visiting the Pragmatic Works website. We specialize in building solutions on the Microsoft platform. We can help you tune your system or help you build a data warehouse and scorecard. If you're already well on your way to a Microsoft solution, we build components to make your job easier like SSIS scoping tools, and add-ons.</a:t>
            </a:r>
            <a:endParaRPr lang="en-US" dirty="0"/>
          </a:p>
        </p:txBody>
      </p:sp>
      <p:pic>
        <p:nvPicPr>
          <p:cNvPr id="1026" name="Picture 2" descr="Brian Knight">
            <a:extLst>
              <a:ext uri="{FF2B5EF4-FFF2-40B4-BE49-F238E27FC236}">
                <a16:creationId xmlns:a16="http://schemas.microsoft.com/office/drawing/2014/main" id="{44120DA1-611A-46BB-868A-5F15841C1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3633786"/>
            <a:ext cx="1913573" cy="1913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890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38AE9-E80F-4289-8B5D-FDFD76A9C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2011 – Continued growth in products and opportunities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ED13831-1019-4E7A-80C0-366B8DCB35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2012" y="1287145"/>
            <a:ext cx="10145348" cy="549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609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6782B-6B01-4928-B55E-E2C56E439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2013 – Welcome PowerPivot and SharePoint BI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C443954-420F-45E9-98DC-9913B71FD3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8607" y="1027906"/>
            <a:ext cx="11453506" cy="442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981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733AF-FCE2-49CC-BF8E-100DBFA01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2016 – Data Lifecycle Optimization, Maturity on Premises with some Cloud (So the Journey Begins)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F5CD3B0-521D-422E-AC59-593B95E820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52780"/>
            <a:ext cx="10515600" cy="386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16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8E647-C50A-452B-B1C9-95D67C2A7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 – We are a cloud company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469420E-DD14-4431-9E41-879FD0887D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747" y="1315116"/>
            <a:ext cx="11930506" cy="422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656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58E3657-B5FD-44FC-8D1C-2653B6CD2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Pragmatic Works – Then, Now</a:t>
            </a:r>
            <a:br>
              <a:rPr lang="en-US" dirty="0"/>
            </a:br>
            <a:r>
              <a:rPr lang="en-US" dirty="0"/>
              <a:t>We have not abandoned our past, we have changed our focus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DB83C43-03CF-404A-8E15-233F0ACA1E1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SQL Server Focused</a:t>
            </a:r>
          </a:p>
          <a:p>
            <a:pPr lvl="1"/>
            <a:r>
              <a:rPr lang="en-US" dirty="0"/>
              <a:t>SSIS</a:t>
            </a:r>
          </a:p>
          <a:p>
            <a:pPr lvl="1"/>
            <a:r>
              <a:rPr lang="en-US" dirty="0"/>
              <a:t>SSAS</a:t>
            </a:r>
          </a:p>
          <a:p>
            <a:pPr lvl="1"/>
            <a:r>
              <a:rPr lang="en-US" dirty="0"/>
              <a:t>SSRS</a:t>
            </a:r>
          </a:p>
          <a:p>
            <a:pPr lvl="1"/>
            <a:r>
              <a:rPr lang="en-US" dirty="0"/>
              <a:t>SQL Data Engine</a:t>
            </a:r>
          </a:p>
          <a:p>
            <a:r>
              <a:rPr lang="en-US" dirty="0"/>
              <a:t>Data Warehouse and BI Solutions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9316A4-72BC-4A4E-B97C-D48CA0CF2F91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r>
              <a:rPr lang="en-US" dirty="0"/>
              <a:t>Azure Focused</a:t>
            </a:r>
          </a:p>
          <a:p>
            <a:pPr lvl="1"/>
            <a:r>
              <a:rPr lang="en-US" dirty="0"/>
              <a:t>Azure Data Factory</a:t>
            </a:r>
          </a:p>
          <a:p>
            <a:pPr lvl="1"/>
            <a:r>
              <a:rPr lang="en-US" dirty="0"/>
              <a:t>Azure Data Warehouse</a:t>
            </a:r>
          </a:p>
          <a:p>
            <a:pPr lvl="1"/>
            <a:r>
              <a:rPr lang="en-US" dirty="0"/>
              <a:t>Azure SQL Database</a:t>
            </a:r>
          </a:p>
          <a:p>
            <a:pPr lvl="1"/>
            <a:r>
              <a:rPr lang="en-US" dirty="0"/>
              <a:t>Azure Databricks</a:t>
            </a:r>
          </a:p>
          <a:p>
            <a:pPr lvl="1"/>
            <a:r>
              <a:rPr lang="en-US" dirty="0"/>
              <a:t>Azure Data Lake</a:t>
            </a:r>
          </a:p>
          <a:p>
            <a:pPr lvl="1"/>
            <a:r>
              <a:rPr lang="en-US" dirty="0"/>
              <a:t>…</a:t>
            </a:r>
          </a:p>
          <a:p>
            <a:r>
              <a:rPr lang="en-US" dirty="0"/>
              <a:t>Azure &amp; SQL Server Solutions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5760BF-9273-4462-80B0-270B679FB1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18882" y="4694792"/>
            <a:ext cx="2886075" cy="9048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EF4552C-1C02-46C3-B449-2867C16779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621520" y="1507318"/>
            <a:ext cx="2204720" cy="63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831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89F7D-30A6-4D5D-A848-609A6A8B9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Transforming our company: The People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3B2B1-A500-459B-AA2C-3D52EEE49D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needed to retool our personnel</a:t>
            </a:r>
          </a:p>
          <a:p>
            <a:r>
              <a:rPr lang="en-US" dirty="0"/>
              <a:t>Transition was two years</a:t>
            </a:r>
          </a:p>
          <a:p>
            <a:r>
              <a:rPr lang="en-US" dirty="0"/>
              <a:t>Focus</a:t>
            </a:r>
          </a:p>
          <a:p>
            <a:pPr lvl="1"/>
            <a:r>
              <a:rPr lang="en-US" dirty="0"/>
              <a:t>Summer of Azure</a:t>
            </a:r>
          </a:p>
          <a:p>
            <a:pPr lvl="1"/>
            <a:r>
              <a:rPr lang="en-US" dirty="0"/>
              <a:t>Azure Certifications</a:t>
            </a:r>
          </a:p>
          <a:p>
            <a:pPr lvl="1"/>
            <a:r>
              <a:rPr lang="en-US" dirty="0"/>
              <a:t>Created Azure training for Microsoft</a:t>
            </a:r>
          </a:p>
          <a:p>
            <a:pPr lvl="2"/>
            <a:r>
              <a:rPr lang="en-US" dirty="0"/>
              <a:t>Azure Data Factory Labs</a:t>
            </a:r>
          </a:p>
          <a:p>
            <a:pPr lvl="2"/>
            <a:r>
              <a:rPr lang="en-US" dirty="0"/>
              <a:t>Azure Data Warehouse Bootcamps for other partners</a:t>
            </a:r>
          </a:p>
        </p:txBody>
      </p:sp>
      <p:pic>
        <p:nvPicPr>
          <p:cNvPr id="5" name="Graphic 4" descr="Group">
            <a:extLst>
              <a:ext uri="{FF2B5EF4-FFF2-40B4-BE49-F238E27FC236}">
                <a16:creationId xmlns:a16="http://schemas.microsoft.com/office/drawing/2014/main" id="{6980A6E9-7540-4C91-8D5C-C9BDA5336D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23522" y="759763"/>
            <a:ext cx="3295880" cy="32958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E8DB80-1ECD-4211-B915-211A2BC29C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834" y="2333744"/>
            <a:ext cx="1987627" cy="19876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7D1B25-B377-4744-9C0A-AA6964071D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9152" y="4321371"/>
            <a:ext cx="4292848" cy="246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984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W_PPtTemplate_Final" id="{CC95A367-A3BC-42AE-9E40-7B3271F44705}" vid="{A33CCDB9-A762-4F05-A047-4B739D4AE7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4247606362E441ADA82642F26A3272" ma:contentTypeVersion="5" ma:contentTypeDescription="Create a new document." ma:contentTypeScope="" ma:versionID="f59df1ed52a263e5674c324207fa42c0">
  <xsd:schema xmlns:xsd="http://www.w3.org/2001/XMLSchema" xmlns:xs="http://www.w3.org/2001/XMLSchema" xmlns:p="http://schemas.microsoft.com/office/2006/metadata/properties" xmlns:ns2="ac2cf9c6-a5cc-43ca-99ef-a3ab066b4ae5" targetNamespace="http://schemas.microsoft.com/office/2006/metadata/properties" ma:root="true" ma:fieldsID="a0cb8ecad9f2fbae87d943dbdd9ae62d" ns2:_="">
    <xsd:import namespace="ac2cf9c6-a5cc-43ca-99ef-a3ab066b4a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2cf9c6-a5cc-43ca-99ef-a3ab066b4a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153ABA6-791E-4C66-BFD3-73D47B7CBE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2cf9c6-a5cc-43ca-99ef-a3ab066b4a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565597D-4DCF-4C27-A03B-A4BAF0F50092}">
  <ds:schemaRefs>
    <ds:schemaRef ds:uri="http://purl.org/dc/terms/"/>
    <ds:schemaRef ds:uri="http://purl.org/dc/elements/1.1/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ac2cf9c6-a5cc-43ca-99ef-a3ab066b4ae5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F040C65E-B55B-4A0E-9B29-AA01A4F3AEA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PW_PPtTemplate_Final</Template>
  <TotalTime>680</TotalTime>
  <Words>588</Words>
  <Application>Microsoft Office PowerPoint</Application>
  <PresentationFormat>Widescreen</PresentationFormat>
  <Paragraphs>80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Lato</vt:lpstr>
      <vt:lpstr>Tahoma</vt:lpstr>
      <vt:lpstr>Wingdings</vt:lpstr>
      <vt:lpstr>Office Theme</vt:lpstr>
      <vt:lpstr>PowerPoint Presentation</vt:lpstr>
      <vt:lpstr>Cloud disrupts business as usual</vt:lpstr>
      <vt:lpstr>The History of Pragmatic Works, Founded 2007</vt:lpstr>
      <vt:lpstr>2011 – Continued growth in products and opportunities</vt:lpstr>
      <vt:lpstr>2013 – Welcome PowerPivot and SharePoint BI</vt:lpstr>
      <vt:lpstr>2016 – Data Lifecycle Optimization, Maturity on Premises with some Cloud (So the Journey Begins)</vt:lpstr>
      <vt:lpstr>Today – We are a cloud company</vt:lpstr>
      <vt:lpstr>Pragmatic Works – Then, Now We have not abandoned our past, we have changed our focus</vt:lpstr>
      <vt:lpstr>Transforming our company: The People</vt:lpstr>
      <vt:lpstr>Transforming our company: Sales and Marketing</vt:lpstr>
      <vt:lpstr>Transforming our company: Internal solutions </vt:lpstr>
      <vt:lpstr>Transforming your company</vt:lpstr>
      <vt:lpstr>Where we are today</vt:lpstr>
      <vt:lpstr>Why Should You Consider a Move to Azure?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Hughes</dc:creator>
  <cp:lastModifiedBy> </cp:lastModifiedBy>
  <cp:revision>1</cp:revision>
  <dcterms:created xsi:type="dcterms:W3CDTF">2018-02-19T00:47:17Z</dcterms:created>
  <dcterms:modified xsi:type="dcterms:W3CDTF">2018-12-14T16:30:16Z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0x010100254247606362E441ADA82642F26A3272</vt:lpwstr>
  </property>
</Properties>
</file>