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120" r:id="rId5"/>
  </p:sldMasterIdLst>
  <p:notesMasterIdLst>
    <p:notesMasterId r:id="rId13"/>
  </p:notesMasterIdLst>
  <p:handoutMasterIdLst>
    <p:handoutMasterId r:id="rId14"/>
  </p:handoutMasterIdLst>
  <p:sldIdLst>
    <p:sldId id="274" r:id="rId6"/>
    <p:sldId id="330" r:id="rId7"/>
    <p:sldId id="423" r:id="rId8"/>
    <p:sldId id="318" r:id="rId9"/>
    <p:sldId id="319" r:id="rId10"/>
    <p:sldId id="315" r:id="rId11"/>
    <p:sldId id="605" r:id="rId1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8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2D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47" autoAdjust="0"/>
    <p:restoredTop sz="77100" autoAdjust="0"/>
  </p:normalViewPr>
  <p:slideViewPr>
    <p:cSldViewPr>
      <p:cViewPr varScale="1">
        <p:scale>
          <a:sx n="69" d="100"/>
          <a:sy n="69" d="100"/>
        </p:scale>
        <p:origin x="654" y="60"/>
      </p:cViewPr>
      <p:guideLst>
        <p:guide orient="horz" pos="3888"/>
        <p:guide pos="3840"/>
      </p:guideLst>
    </p:cSldViewPr>
  </p:slideViewPr>
  <p:outlineViewPr>
    <p:cViewPr>
      <p:scale>
        <a:sx n="33" d="100"/>
        <a:sy n="33" d="100"/>
      </p:scale>
      <p:origin x="0" y="-8259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5152D-AE30-4939-966F-641DF1C2C51F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5D41F-2FE6-4798-89CB-EA3188EE0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7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B1E2A0C-6D21-4658-9413-B9E90F5F3A99}" type="datetimeFigureOut">
              <a:rPr lang="en-US"/>
              <a:pPr>
                <a:defRPr/>
              </a:pPr>
              <a:t>7/26/2018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04728D5-99D5-4B27-8F03-9C83ED48E1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907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4728D5-99D5-4B27-8F03-9C83ED48E17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789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Why Implement Business Intelligence?</a:t>
            </a:r>
          </a:p>
          <a:p>
            <a:pPr lvl="0"/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Self-Service BI Lifecycle</a:t>
            </a:r>
          </a:p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Understanding the Role Self-Service BI Plays with 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4728D5-99D5-4B27-8F03-9C83ED48E17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63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4728D5-99D5-4B27-8F03-9C83ED48E17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8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4728D5-99D5-4B27-8F03-9C83ED48E17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004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4728D5-99D5-4B27-8F03-9C83ED48E17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16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2620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751114"/>
            <a:ext cx="12192000" cy="5510893"/>
          </a:xfrm>
          <a:prstGeom prst="rect">
            <a:avLst/>
          </a:prstGeom>
          <a:solidFill>
            <a:srgbClr val="032D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898410" y="4523014"/>
            <a:ext cx="10310927" cy="15430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[Name], [email], [Twitter]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sz="quarter" idx="11" hasCustomPrompt="1"/>
          </p:nvPr>
        </p:nvSpPr>
        <p:spPr>
          <a:xfrm>
            <a:off x="898525" y="1158875"/>
            <a:ext cx="10310813" cy="3078163"/>
          </a:xfrm>
        </p:spPr>
        <p:txBody>
          <a:bodyPr/>
          <a:lstStyle>
            <a:lvl1pPr marL="0" indent="0">
              <a:buNone/>
              <a:defRPr lang="en-US" sz="80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[Session Title]</a:t>
            </a:r>
          </a:p>
        </p:txBody>
      </p:sp>
    </p:spTree>
    <p:extLst>
      <p:ext uri="{BB962C8B-B14F-4D97-AF65-F5344CB8AC3E}">
        <p14:creationId xmlns:p14="http://schemas.microsoft.com/office/powerpoint/2010/main" val="1470295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2/26/2009</a:t>
            </a:r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Performance Tuning a Data Warehouse – Adam Jorgensen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DF286-71A8-45E9-A5F7-4995209A4D57}" type="slidenum">
              <a:rPr lang="en-US" smtClean="0"/>
              <a:pPr>
                <a:defRPr/>
              </a:pPr>
              <a:t>‹#›</a:t>
            </a:fld>
            <a:endParaRPr lang="en-US" sz="16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023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313853" y="1122363"/>
            <a:ext cx="11588436" cy="2387600"/>
          </a:xfrm>
        </p:spPr>
        <p:txBody>
          <a:bodyPr anchor="b">
            <a:noAutofit/>
          </a:bodyPr>
          <a:lstStyle>
            <a:lvl1pPr algn="l">
              <a:defRPr sz="8800">
                <a:solidFill>
                  <a:srgbClr val="0D2E82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313852" y="3583931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014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313853" y="1122363"/>
            <a:ext cx="11588436" cy="2387600"/>
          </a:xfrm>
        </p:spPr>
        <p:txBody>
          <a:bodyPr anchor="b">
            <a:noAutofit/>
          </a:bodyPr>
          <a:lstStyle>
            <a:lvl1pPr algn="l">
              <a:defRPr sz="8800">
                <a:solidFill>
                  <a:srgbClr val="0D2E82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313852" y="3583931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535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313853" y="1122363"/>
            <a:ext cx="11588436" cy="2387600"/>
          </a:xfrm>
        </p:spPr>
        <p:txBody>
          <a:bodyPr anchor="b">
            <a:noAutofit/>
          </a:bodyPr>
          <a:lstStyle>
            <a:lvl1pPr algn="l">
              <a:defRPr sz="8800">
                <a:solidFill>
                  <a:srgbClr val="0D2E82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313852" y="3583931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821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313853" y="1122363"/>
            <a:ext cx="11588436" cy="2387600"/>
          </a:xfrm>
        </p:spPr>
        <p:txBody>
          <a:bodyPr anchor="b">
            <a:noAutofit/>
          </a:bodyPr>
          <a:lstStyle>
            <a:lvl1pPr algn="l">
              <a:defRPr sz="8800">
                <a:solidFill>
                  <a:srgbClr val="0D2E82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313852" y="3583931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838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313853" y="1122363"/>
            <a:ext cx="11588436" cy="2387600"/>
          </a:xfrm>
        </p:spPr>
        <p:txBody>
          <a:bodyPr anchor="b">
            <a:noAutofit/>
          </a:bodyPr>
          <a:lstStyle>
            <a:lvl1pPr algn="l">
              <a:defRPr sz="8800">
                <a:solidFill>
                  <a:srgbClr val="0D2E82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313852" y="3583931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50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719403" y="2132857"/>
            <a:ext cx="11106149" cy="616739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ts val="5760"/>
              </a:lnSpc>
              <a:spcBef>
                <a:spcPts val="0"/>
              </a:spcBef>
              <a:buNone/>
              <a:defRPr lang="en-US" sz="4800" b="1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1"/>
          </p:nvPr>
        </p:nvSpPr>
        <p:spPr>
          <a:xfrm>
            <a:off x="719403" y="2636913"/>
            <a:ext cx="4032251" cy="576263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ts val="5760"/>
              </a:lnSpc>
              <a:spcBef>
                <a:spcPts val="0"/>
              </a:spcBef>
              <a:buNone/>
              <a:defRPr lang="en-US" sz="1600" b="1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2"/>
          </p:nvPr>
        </p:nvSpPr>
        <p:spPr>
          <a:xfrm>
            <a:off x="623393" y="3501009"/>
            <a:ext cx="10691284" cy="1223963"/>
          </a:xfrm>
        </p:spPr>
        <p:txBody>
          <a:bodyPr/>
          <a:lstStyle>
            <a:lvl1pPr marL="0" indent="0" algn="just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itchFamily="34" charset="0"/>
              <a:buNone/>
              <a:defRPr lang="en-US"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7447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8C2BB-1099-42C7-B9DA-0B9BF4E20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5BCCA-CE79-45F1-BA8E-1F8829F40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BEAF6F-DC08-4587-8E24-A9B3DFD473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53E67F-EFDE-44A4-AA89-02CA59B65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AAB5D-A838-4725-B29A-9440CE18B8F1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37CC81-8390-4285-86AA-B026E74FB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7EA53E-DE6C-459D-8A48-4FA00F3B0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E9D2-306B-4A06-B93A-3D7937835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56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eaker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2620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751114"/>
            <a:ext cx="12192000" cy="5510893"/>
          </a:xfrm>
          <a:prstGeom prst="rect">
            <a:avLst/>
          </a:prstGeom>
          <a:solidFill>
            <a:srgbClr val="032D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31428" y="751113"/>
            <a:ext cx="5099957" cy="5095875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a picture of yourself so people in virtual sessions know what you look like.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98688" y="751115"/>
            <a:ext cx="5977619" cy="1069522"/>
          </a:xfrm>
        </p:spPr>
        <p:txBody>
          <a:bodyPr/>
          <a:lstStyle>
            <a:lvl1pPr eaLnBrk="1" fontAlgn="auto" hangingPunct="1">
              <a:spcAft>
                <a:spcPts val="0"/>
              </a:spcAft>
              <a:defRPr lang="en-US" sz="3600" b="1" kern="1200" cap="all" dirty="0">
                <a:solidFill>
                  <a:schemeClr val="bg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ea typeface="+mj-ea"/>
              </a:rPr>
              <a:t>[Your Name]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98688" y="1901824"/>
            <a:ext cx="5977619" cy="3945165"/>
          </a:xfrm>
        </p:spPr>
        <p:txBody>
          <a:bodyPr>
            <a:normAutofit/>
          </a:bodyPr>
          <a:lstStyle>
            <a:lvl1pPr>
              <a:defRPr lang="en-US" sz="2800" kern="1200" baseline="0" dirty="0" smtClean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Details about yourself. Explain why you are a credible resource.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2620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751114"/>
            <a:ext cx="12192000" cy="5510893"/>
          </a:xfrm>
          <a:prstGeom prst="rect">
            <a:avLst/>
          </a:prstGeom>
          <a:solidFill>
            <a:srgbClr val="032D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603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49036" y="1825625"/>
            <a:ext cx="5570764" cy="4351338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Tx/>
              <a:buNone/>
              <a:defRPr lang="en-US" sz="3600" kern="1200" baseline="0" dirty="0" smtClean="0">
                <a:solidFill>
                  <a:srgbClr val="032D8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indent="0">
              <a:buNone/>
              <a:defRPr lang="en-US" sz="2400" kern="1200" baseline="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List the 3 or 4 big topics you will discuss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380264" cy="4351338"/>
          </a:xfrm>
        </p:spPr>
        <p:txBody>
          <a:bodyPr/>
          <a:lstStyle>
            <a:lvl1pPr marL="0" indent="0">
              <a:buNone/>
              <a:defRPr lang="en-US" sz="3600" kern="1200" baseline="0" dirty="0" smtClean="0">
                <a:solidFill>
                  <a:srgbClr val="032D8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indent="0">
              <a:buNone/>
              <a:defRPr lang="en-US" sz="2400" kern="1200" baseline="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Tx/>
              <a:buNone/>
            </a:pPr>
            <a:r>
              <a:rPr lang="en-US" dirty="0"/>
              <a:t>Optional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ADF286-71A8-45E9-A5F7-4995209A4D57}" type="slidenum">
              <a:rPr lang="en-US" smtClean="0"/>
              <a:pPr>
                <a:defRPr/>
              </a:pPr>
              <a:t>‹#›</a:t>
            </a:fld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653144" y="187780"/>
            <a:ext cx="10531929" cy="84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5400" kern="1200" dirty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94874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1999" cy="61395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1143000"/>
            <a:ext cx="12192000" cy="4188279"/>
          </a:xfrm>
          <a:prstGeom prst="rect">
            <a:avLst/>
          </a:prstGeom>
          <a:solidFill>
            <a:srgbClr val="032D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1999" cy="61395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143000"/>
            <a:ext cx="12192000" cy="4188279"/>
          </a:xfrm>
          <a:prstGeom prst="rect">
            <a:avLst/>
          </a:prstGeom>
          <a:solidFill>
            <a:srgbClr val="032D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Content Placeholder 22"/>
          <p:cNvSpPr>
            <a:spLocks noGrp="1"/>
          </p:cNvSpPr>
          <p:nvPr>
            <p:ph sz="quarter" idx="11" hasCustomPrompt="1"/>
          </p:nvPr>
        </p:nvSpPr>
        <p:spPr>
          <a:xfrm>
            <a:off x="898409" y="1669488"/>
            <a:ext cx="10310813" cy="939111"/>
          </a:xfrm>
        </p:spPr>
        <p:txBody>
          <a:bodyPr>
            <a:normAutofit/>
          </a:bodyPr>
          <a:lstStyle>
            <a:lvl1pPr marL="0" indent="0">
              <a:buNone/>
              <a:defRPr lang="en-US" sz="5400" b="0" kern="1200" dirty="0" smtClean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[Session Title]</a:t>
            </a:r>
          </a:p>
        </p:txBody>
      </p:sp>
      <p:sp>
        <p:nvSpPr>
          <p:cNvPr id="10" name="Content Placeholder 22"/>
          <p:cNvSpPr>
            <a:spLocks noGrp="1"/>
          </p:cNvSpPr>
          <p:nvPr>
            <p:ph sz="quarter" idx="12" hasCustomPrompt="1"/>
          </p:nvPr>
        </p:nvSpPr>
        <p:spPr>
          <a:xfrm>
            <a:off x="898410" y="2743200"/>
            <a:ext cx="10310813" cy="2057400"/>
          </a:xfrm>
        </p:spPr>
        <p:txBody>
          <a:bodyPr>
            <a:normAutofit/>
          </a:bodyPr>
          <a:lstStyle>
            <a:lvl1pPr marL="0" indent="0">
              <a:buNone/>
              <a:defRPr lang="en-US" sz="3600" b="0" kern="1200" dirty="0" smtClean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[Session Title]</a:t>
            </a:r>
          </a:p>
        </p:txBody>
      </p:sp>
    </p:spTree>
    <p:extLst>
      <p:ext uri="{BB962C8B-B14F-4D97-AF65-F5344CB8AC3E}">
        <p14:creationId xmlns:p14="http://schemas.microsoft.com/office/powerpoint/2010/main" val="350995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036" y="1825625"/>
            <a:ext cx="5570764" cy="4351338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Tx/>
              <a:buNone/>
              <a:defRPr lang="en-US" sz="3600" kern="1200" baseline="0" dirty="0" smtClean="0">
                <a:solidFill>
                  <a:srgbClr val="032D8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indent="0">
              <a:buNone/>
              <a:defRPr lang="en-US" sz="2400" kern="1200" baseline="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380264" cy="4351338"/>
          </a:xfrm>
        </p:spPr>
        <p:txBody>
          <a:bodyPr/>
          <a:lstStyle>
            <a:lvl1pPr marL="0" indent="0">
              <a:buNone/>
              <a:defRPr lang="en-US" sz="3600" kern="1200" baseline="0" dirty="0" smtClean="0">
                <a:solidFill>
                  <a:srgbClr val="032D8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indent="0">
              <a:buNone/>
              <a:defRPr lang="en-US" sz="2400" kern="1200" baseline="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Tx/>
              <a:buNone/>
            </a:pPr>
            <a:r>
              <a:rPr lang="en-US"/>
              <a:t>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Tx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Tx/>
              <a:buNone/>
            </a:pPr>
            <a:r>
              <a:rPr lang="en-US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6ADF286-71A8-45E9-A5F7-4995209A4D57}" type="slidenum">
              <a:rPr lang="en-US" smtClean="0"/>
              <a:pPr>
                <a:defRPr/>
              </a:pPr>
              <a:t>‹#›</a:t>
            </a:fld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04850" y="103868"/>
            <a:ext cx="10515600" cy="1063625"/>
          </a:xfrm>
        </p:spPr>
        <p:txBody>
          <a:bodyPr>
            <a:normAutofit/>
          </a:bodyPr>
          <a:lstStyle>
            <a:lvl1pPr>
              <a:defRPr lang="en-US" sz="5400" kern="1200" dirty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0969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036" y="1825625"/>
            <a:ext cx="11103428" cy="4351338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Tx/>
              <a:buNone/>
              <a:defRPr lang="en-US" sz="3600" kern="1200" baseline="0" dirty="0" smtClean="0">
                <a:solidFill>
                  <a:srgbClr val="032D8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indent="0">
              <a:buNone/>
              <a:defRPr lang="en-US" sz="2400" kern="1200" baseline="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6ADF286-71A8-45E9-A5F7-4995209A4D57}" type="slidenum">
              <a:rPr lang="en-US" smtClean="0"/>
              <a:pPr>
                <a:defRPr/>
              </a:pPr>
              <a:t>‹#›</a:t>
            </a:fld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04850" y="103868"/>
            <a:ext cx="10515600" cy="1063625"/>
          </a:xfrm>
        </p:spPr>
        <p:txBody>
          <a:bodyPr>
            <a:normAutofit/>
          </a:bodyPr>
          <a:lstStyle>
            <a:lvl1pPr>
              <a:defRPr lang="en-US" sz="5400" kern="1200" dirty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409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1999" cy="61395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143000"/>
            <a:ext cx="12192000" cy="4188279"/>
          </a:xfrm>
          <a:prstGeom prst="rect">
            <a:avLst/>
          </a:prstGeom>
          <a:solidFill>
            <a:srgbClr val="032D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436460" y="2449966"/>
            <a:ext cx="6729413" cy="346075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 cap="all">
                <a:solidFill>
                  <a:schemeClr val="bg1"/>
                </a:solidFill>
                <a:latin typeface="Century Gothic"/>
                <a:ea typeface="ＭＳ Ｐゴシック" charset="0"/>
                <a:cs typeface="Century Gothic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Century Gothic" charset="0"/>
                <a:ea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Century Gothic" charset="0"/>
                <a:ea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Century Gothic" charset="0"/>
                <a:ea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Century Gothic" charset="0"/>
                <a:ea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Century Gothic" charset="0"/>
                <a:ea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Century Gothic" charset="0"/>
                <a:ea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Century Gothic" charset="0"/>
                <a:ea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>
                <a:ea typeface="+mj-ea"/>
              </a:rPr>
              <a:t>Demo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33751" y="2898320"/>
            <a:ext cx="9234941" cy="1551215"/>
          </a:xfrm>
        </p:spPr>
        <p:txBody>
          <a:bodyPr anchor="t">
            <a:noAutofit/>
          </a:bodyPr>
          <a:lstStyle>
            <a:lvl1pPr marL="0" indent="0">
              <a:buNone/>
              <a:defRPr lang="en-US" sz="3200" kern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[Short Demo Description]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1999" cy="61395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1143000"/>
            <a:ext cx="12192000" cy="4188279"/>
          </a:xfrm>
          <a:prstGeom prst="rect">
            <a:avLst/>
          </a:prstGeom>
          <a:solidFill>
            <a:srgbClr val="032D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436460" y="2449966"/>
            <a:ext cx="6729413" cy="346075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 cap="all">
                <a:solidFill>
                  <a:schemeClr val="bg1"/>
                </a:solidFill>
                <a:latin typeface="Century Gothic"/>
                <a:ea typeface="ＭＳ Ｐゴシック" charset="0"/>
                <a:cs typeface="Century Gothic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Century Gothic" charset="0"/>
                <a:ea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Century Gothic" charset="0"/>
                <a:ea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Century Gothic" charset="0"/>
                <a:ea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Century Gothic" charset="0"/>
                <a:ea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Century Gothic" charset="0"/>
                <a:ea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Century Gothic" charset="0"/>
                <a:ea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Century Gothic" charset="0"/>
                <a:ea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>
                <a:ea typeface="+mj-ea"/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1284464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8" descr="PW-ppt-opening-slide-til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05" y="685814"/>
            <a:ext cx="11402587" cy="4551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PW-logo-text-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141" y="206378"/>
            <a:ext cx="2103437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174524" y="5236950"/>
            <a:ext cx="4785406" cy="1543784"/>
          </a:xfrm>
          <a:solidFill>
            <a:srgbClr val="D9D9D9"/>
          </a:solidFill>
        </p:spPr>
        <p:txBody>
          <a:bodyPr>
            <a:normAutofit/>
          </a:bodyPr>
          <a:lstStyle>
            <a:lvl1pPr marL="0" indent="0">
              <a:buNone/>
              <a:defRPr lang="en-US" sz="1800" b="1" kern="1200" dirty="0" smtClean="0">
                <a:solidFill>
                  <a:srgbClr val="595959"/>
                </a:solidFill>
                <a:latin typeface="Century Gothic"/>
                <a:ea typeface="Microsoft JhengHei" panose="020B0604030504040204" pitchFamily="34" charset="-120"/>
                <a:cs typeface="Century Gothic"/>
              </a:defRPr>
            </a:lvl1pPr>
          </a:lstStyle>
          <a:p>
            <a:pPr lvl="0"/>
            <a:r>
              <a:rPr lang="en-US" dirty="0"/>
              <a:t>[Speaker 1 Contact Details]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6248172" y="5236950"/>
            <a:ext cx="4785406" cy="1543784"/>
          </a:xfrm>
          <a:solidFill>
            <a:srgbClr val="D9D9D9"/>
          </a:solidFill>
        </p:spPr>
        <p:txBody>
          <a:bodyPr>
            <a:normAutofit/>
          </a:bodyPr>
          <a:lstStyle>
            <a:lvl1pPr marL="0" indent="0">
              <a:buNone/>
              <a:defRPr lang="en-US" sz="1800" b="1" kern="1200" dirty="0" smtClean="0">
                <a:solidFill>
                  <a:srgbClr val="595959"/>
                </a:solidFill>
                <a:latin typeface="Century Gothic"/>
                <a:ea typeface="Microsoft JhengHei" panose="020B0604030504040204" pitchFamily="34" charset="-120"/>
                <a:cs typeface="Century Gothic"/>
              </a:defRPr>
            </a:lvl1pPr>
          </a:lstStyle>
          <a:p>
            <a:pPr lvl="0"/>
            <a:r>
              <a:rPr lang="en-US" dirty="0"/>
              <a:t>[Speaker 2 Contact Details]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8" descr="PW-ppt-opening-slide-til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05" y="685814"/>
            <a:ext cx="11402587" cy="4551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PW-logo-text-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141" y="206378"/>
            <a:ext cx="2103437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828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W-ppt-questions-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2465"/>
            <a:ext cx="12192000" cy="7396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PW-ppt-questions-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2465"/>
            <a:ext cx="12192000" cy="7396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38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1203325"/>
          </a:xfrm>
          <a:prstGeom prst="rect">
            <a:avLst/>
          </a:prstGeom>
          <a:solidFill>
            <a:srgbClr val="032D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3799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6ADF286-71A8-45E9-A5F7-4995209A4D57}" type="slidenum">
              <a:rPr lang="en-US" smtClean="0"/>
              <a:pPr>
                <a:defRPr/>
              </a:pPr>
              <a:t>‹#›</a:t>
            </a:fld>
            <a:endParaRPr lang="en-US" sz="1600">
              <a:solidFill>
                <a:schemeClr val="tx2"/>
              </a:solidFill>
            </a:endParaRPr>
          </a:p>
        </p:txBody>
      </p:sp>
      <p:pic>
        <p:nvPicPr>
          <p:cNvPr id="9" name="Picture 3" descr="PW-logo-text-RGB.jp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367913"/>
            <a:ext cx="1632074" cy="38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V="1">
            <a:off x="414338" y="6229347"/>
            <a:ext cx="11162619" cy="17912"/>
          </a:xfrm>
          <a:prstGeom prst="line">
            <a:avLst/>
          </a:prstGeom>
          <a:ln>
            <a:solidFill>
              <a:srgbClr val="D4D6C4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5382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1203325"/>
          </a:xfrm>
          <a:prstGeom prst="rect">
            <a:avLst/>
          </a:prstGeom>
          <a:solidFill>
            <a:srgbClr val="032D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2" name="Picture 3" descr="PW-logo-text-RGB.jp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367913"/>
            <a:ext cx="1632074" cy="38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414338" y="6229347"/>
            <a:ext cx="11162619" cy="17912"/>
          </a:xfrm>
          <a:prstGeom prst="line">
            <a:avLst/>
          </a:prstGeom>
          <a:ln>
            <a:solidFill>
              <a:srgbClr val="D4D6C4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458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1" r:id="rId1"/>
    <p:sldLayoutId id="2147484122" r:id="rId2"/>
    <p:sldLayoutId id="2147484123" r:id="rId3"/>
    <p:sldLayoutId id="2147484124" r:id="rId4"/>
    <p:sldLayoutId id="2147484125" r:id="rId5"/>
    <p:sldLayoutId id="2147484152" r:id="rId6"/>
    <p:sldLayoutId id="2147484126" r:id="rId7"/>
    <p:sldLayoutId id="2147484127" r:id="rId8"/>
    <p:sldLayoutId id="2147484128" r:id="rId9"/>
    <p:sldLayoutId id="2147484129" r:id="rId10"/>
    <p:sldLayoutId id="2147484131" r:id="rId11"/>
    <p:sldLayoutId id="2147484132" r:id="rId12"/>
    <p:sldLayoutId id="2147484133" r:id="rId13"/>
    <p:sldLayoutId id="2147484135" r:id="rId14"/>
    <p:sldLayoutId id="2147484136" r:id="rId15"/>
    <p:sldLayoutId id="2147484151" r:id="rId16"/>
    <p:sldLayoutId id="214748415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Nick lee</a:t>
            </a:r>
          </a:p>
          <a:p>
            <a:r>
              <a:rPr lang="en-US" dirty="0"/>
              <a:t>nlee@pragmaticworks.com</a:t>
            </a:r>
          </a:p>
          <a:p>
            <a:r>
              <a:rPr lang="en-US" dirty="0"/>
              <a:t>Backtosql.wordpress.com</a:t>
            </a:r>
          </a:p>
          <a:p>
            <a:r>
              <a:rPr lang="en-US" dirty="0"/>
              <a:t>@</a:t>
            </a:r>
            <a:r>
              <a:rPr lang="en-US" dirty="0" err="1"/>
              <a:t>backtosql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Power BI Mapping</a:t>
            </a:r>
          </a:p>
        </p:txBody>
      </p:sp>
    </p:spTree>
    <p:extLst>
      <p:ext uri="{BB962C8B-B14F-4D97-AF65-F5344CB8AC3E}">
        <p14:creationId xmlns:p14="http://schemas.microsoft.com/office/powerpoint/2010/main" val="119332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53762"/>
          </a:xfrm>
        </p:spPr>
        <p:txBody>
          <a:bodyPr>
            <a:normAutofit/>
          </a:bodyPr>
          <a:lstStyle/>
          <a:p>
            <a:r>
              <a:rPr lang="en-US" sz="3200" b="1" dirty="0"/>
              <a:t>About Nick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14730AD-A843-485C-9239-2D2E090861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179" y="1918848"/>
            <a:ext cx="6379261" cy="3444801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09600" y="1655805"/>
            <a:ext cx="4163807" cy="4470359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Trainer and Consultant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Technical Editor of Books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Presenter in JSSUG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Blogs at backtoSQL.wordpress.com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Twitter: @</a:t>
            </a:r>
            <a:r>
              <a:rPr lang="en-US" sz="2400" dirty="0" err="1">
                <a:solidFill>
                  <a:schemeClr val="tx1"/>
                </a:solidFill>
              </a:rPr>
              <a:t>backtoSQL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nlee@pragmaticworks.com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0F47CA-031A-41D8-81BB-E519E7B59D8C}"/>
              </a:ext>
            </a:extLst>
          </p:cNvPr>
          <p:cNvSpPr txBox="1"/>
          <p:nvPr/>
        </p:nvSpPr>
        <p:spPr>
          <a:xfrm>
            <a:off x="5447800" y="1210962"/>
            <a:ext cx="5904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My parents always told me that my life won’t go anywhere if I’m on the computer all day and night.</a:t>
            </a:r>
          </a:p>
        </p:txBody>
      </p:sp>
    </p:spTree>
    <p:extLst>
      <p:ext uri="{BB962C8B-B14F-4D97-AF65-F5344CB8AC3E}">
        <p14:creationId xmlns:p14="http://schemas.microsoft.com/office/powerpoint/2010/main" val="41548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Power BI Maps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898410" y="3657600"/>
            <a:ext cx="10310813" cy="16002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Types of maps</a:t>
            </a:r>
          </a:p>
          <a:p>
            <a:r>
              <a:rPr lang="en-US" sz="2800" dirty="0"/>
              <a:t>Use-cases</a:t>
            </a:r>
          </a:p>
          <a:p>
            <a:r>
              <a:rPr lang="en-US" sz="2800" dirty="0"/>
              <a:t>Best Practices</a:t>
            </a:r>
          </a:p>
          <a:p>
            <a:r>
              <a:rPr lang="en-US" sz="2800" dirty="0"/>
              <a:t>Tips and Tricks</a:t>
            </a:r>
          </a:p>
        </p:txBody>
      </p:sp>
    </p:spTree>
    <p:extLst>
      <p:ext uri="{BB962C8B-B14F-4D97-AF65-F5344CB8AC3E}">
        <p14:creationId xmlns:p14="http://schemas.microsoft.com/office/powerpoint/2010/main" val="2047400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eaLnBrk="1" hangingPunct="1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800" b="1" dirty="0"/>
              <a:t>Map</a:t>
            </a:r>
          </a:p>
          <a:p>
            <a:pPr marL="0" lvl="0" indent="0">
              <a:buNone/>
            </a:pPr>
            <a:endParaRPr lang="en-US" sz="1100" b="1" dirty="0"/>
          </a:p>
          <a:p>
            <a:pPr marL="0" lvl="0" indent="0">
              <a:buNone/>
            </a:pPr>
            <a:r>
              <a:rPr lang="en-US" sz="2800" b="1" dirty="0"/>
              <a:t>Fill Map</a:t>
            </a:r>
          </a:p>
          <a:p>
            <a:pPr marL="0" lvl="0" indent="0">
              <a:buNone/>
            </a:pPr>
            <a:endParaRPr lang="en-US" sz="900" b="1" dirty="0"/>
          </a:p>
          <a:p>
            <a:pPr marL="0" lvl="0" indent="0">
              <a:buNone/>
            </a:pPr>
            <a:r>
              <a:rPr lang="en-US" sz="2800" b="1" dirty="0"/>
              <a:t>Shape Map</a:t>
            </a:r>
          </a:p>
          <a:p>
            <a:pPr marL="0" lvl="0" indent="0">
              <a:buNone/>
            </a:pPr>
            <a:endParaRPr lang="en-US" sz="900" b="1" dirty="0"/>
          </a:p>
          <a:p>
            <a:pPr marL="0" lvl="0" indent="0">
              <a:buNone/>
            </a:pPr>
            <a:r>
              <a:rPr lang="en-US" sz="2800" b="1" dirty="0"/>
              <a:t>ArcGIS Map</a:t>
            </a:r>
          </a:p>
          <a:p>
            <a:pPr marL="0" lvl="0" indent="0">
              <a:buNone/>
            </a:pPr>
            <a:endParaRPr lang="en-US" sz="1100" b="1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en-US" sz="2800" b="1" dirty="0"/>
              <a:t>10+ Custom Visual Maps</a:t>
            </a:r>
            <a:endParaRPr lang="en-US" sz="18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5400" dirty="0">
                <a:latin typeface="Segoe UI Light" panose="020B0502040204020203" pitchFamily="34" charset="0"/>
                <a:cs typeface="Segoe UI Light" panose="020B0502040204020203" pitchFamily="34" charset="0"/>
              </a:rPr>
              <a:t>Types of Maps</a:t>
            </a:r>
          </a:p>
        </p:txBody>
      </p:sp>
      <p:sp>
        <p:nvSpPr>
          <p:cNvPr id="114" name="Rounded Rectangle 4"/>
          <p:cNvSpPr/>
          <p:nvPr/>
        </p:nvSpPr>
        <p:spPr>
          <a:xfrm>
            <a:off x="419533" y="5467301"/>
            <a:ext cx="2243445" cy="38802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1435" tIns="34290" rIns="51435" bIns="34290" numCol="1" spcCol="1270" anchor="ctr" anchorCtr="0">
            <a:noAutofit/>
          </a:bodyPr>
          <a:lstStyle/>
          <a:p>
            <a:pPr algn="ctr" defTabSz="1200150">
              <a:lnSpc>
                <a:spcPct val="90000"/>
              </a:lnSpc>
              <a:spcAft>
                <a:spcPct val="35000"/>
              </a:spcAft>
            </a:pPr>
            <a:r>
              <a:rPr lang="en-US" sz="2700" b="1" dirty="0"/>
              <a:t>Data Explorer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11277600" y="1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0D2E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Module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1F2A79-83B4-4B01-B961-A9F361C1E0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1334294"/>
            <a:ext cx="5724525" cy="24757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40EE33-700E-4903-908C-16759AA570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399" y="3810000"/>
            <a:ext cx="5724525" cy="241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68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1"/>
          </p:nvPr>
        </p:nvSpPr>
        <p:spPr>
          <a:xfrm>
            <a:off x="449036" y="1825625"/>
            <a:ext cx="7628164" cy="4351338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3600" dirty="0">
                <a:latin typeface="Segoe UI Light" panose="020B0502040204020203" pitchFamily="34" charset="0"/>
                <a:cs typeface="Segoe UI Light" panose="020B0502040204020203" pitchFamily="34" charset="0"/>
              </a:rPr>
              <a:t>Sales/Production by geographical area</a:t>
            </a:r>
          </a:p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None/>
            </a:pPr>
            <a:endParaRPr lang="en-US" sz="1050" dirty="0"/>
          </a:p>
          <a:p>
            <a:pPr marL="0" lvl="0" indent="0">
              <a:buNone/>
            </a:pPr>
            <a:endParaRPr lang="en-US" sz="3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lvl="0" indent="0">
              <a:buNone/>
            </a:pPr>
            <a:r>
              <a:rPr lang="en-US" sz="3600" dirty="0">
                <a:latin typeface="Segoe UI Light" panose="020B0502040204020203" pitchFamily="34" charset="0"/>
                <a:cs typeface="Segoe UI Light" panose="020B0502040204020203" pitchFamily="34" charset="0"/>
              </a:rPr>
              <a:t>Geographical Trends</a:t>
            </a:r>
          </a:p>
          <a:p>
            <a:pPr marL="0" lvl="0" indent="0">
              <a:buNone/>
            </a:pPr>
            <a:r>
              <a:rPr lang="en-US" dirty="0"/>
              <a:t>Geographical Insights</a:t>
            </a:r>
            <a:endParaRPr lang="en-US" sz="3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lvl="0" indent="0">
              <a:buNone/>
            </a:pPr>
            <a:endParaRPr lang="en-US" sz="105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5400" dirty="0">
                <a:latin typeface="Segoe UI Light" panose="020B0502040204020203" pitchFamily="34" charset="0"/>
                <a:cs typeface="Segoe UI Light" panose="020B0502040204020203" pitchFamily="34" charset="0"/>
              </a:rPr>
              <a:t>When do we use maps?</a:t>
            </a:r>
          </a:p>
        </p:txBody>
      </p:sp>
      <p:sp>
        <p:nvSpPr>
          <p:cNvPr id="114" name="Rounded Rectangle 4"/>
          <p:cNvSpPr/>
          <p:nvPr/>
        </p:nvSpPr>
        <p:spPr>
          <a:xfrm>
            <a:off x="419533" y="5467301"/>
            <a:ext cx="2243445" cy="38802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1435" tIns="34290" rIns="51435" bIns="34290" numCol="1" spcCol="1270" anchor="ctr" anchorCtr="0">
            <a:noAutofit/>
          </a:bodyPr>
          <a:lstStyle/>
          <a:p>
            <a:pPr algn="ctr" defTabSz="1200150">
              <a:lnSpc>
                <a:spcPct val="90000"/>
              </a:lnSpc>
              <a:spcAft>
                <a:spcPct val="35000"/>
              </a:spcAft>
            </a:pPr>
            <a:r>
              <a:rPr lang="en-US" sz="2700" b="1" dirty="0"/>
              <a:t>Data Explorer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11277600" y="1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0D2E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Module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140C29-E962-4D20-A0CA-EDEBBBBF2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514600"/>
            <a:ext cx="7315200" cy="365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05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half" idx="1"/>
          </p:nvPr>
        </p:nvSpPr>
        <p:spPr>
          <a:xfrm>
            <a:off x="449036" y="1825625"/>
            <a:ext cx="11514364" cy="4351338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3300" dirty="0"/>
              <a:t>Using Hierarchies</a:t>
            </a:r>
          </a:p>
          <a:p>
            <a:pPr marL="0" lvl="1" indent="0" eaLnBrk="1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2200" dirty="0"/>
              <a:t>	Premade fields</a:t>
            </a:r>
            <a:br>
              <a:rPr lang="en-US" sz="2200" dirty="0"/>
            </a:br>
            <a:r>
              <a:rPr lang="en-US" sz="2200" dirty="0"/>
              <a:t>	Ad Hoc Hierarchies</a:t>
            </a:r>
            <a:endParaRPr lang="en-US" sz="1100" dirty="0"/>
          </a:p>
          <a:p>
            <a:r>
              <a:rPr lang="en-US" sz="3400" dirty="0"/>
              <a:t>Combining Fields</a:t>
            </a:r>
            <a:br>
              <a:rPr lang="en-US" sz="4800" dirty="0"/>
            </a:br>
            <a:r>
              <a:rPr lang="en-US" sz="3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en-US" sz="2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DAX</a:t>
            </a:r>
            <a:br>
              <a:rPr lang="en-US" sz="2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Query Editor</a:t>
            </a:r>
          </a:p>
          <a:p>
            <a:pPr marL="0" lvl="0" indent="0">
              <a:buNone/>
            </a:pPr>
            <a:r>
              <a:rPr lang="en-US" sz="3300" dirty="0"/>
              <a:t>Data Categorizations</a:t>
            </a:r>
          </a:p>
          <a:p>
            <a:pPr marL="0" lvl="0" indent="0">
              <a:buNone/>
            </a:pPr>
            <a:r>
              <a:rPr lang="en-US" sz="2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State or Province</a:t>
            </a:r>
          </a:p>
          <a:p>
            <a:pPr marL="0" lvl="0" indent="0">
              <a:buNone/>
            </a:pPr>
            <a:r>
              <a:rPr lang="en-US" sz="2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City</a:t>
            </a:r>
          </a:p>
          <a:p>
            <a:pPr marL="0" lvl="0" indent="0">
              <a:buNone/>
            </a:pPr>
            <a:r>
              <a:rPr lang="en-US" sz="2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Place</a:t>
            </a:r>
          </a:p>
          <a:p>
            <a:endParaRPr lang="en-US" sz="3300" dirty="0"/>
          </a:p>
          <a:p>
            <a:endParaRPr lang="en-US" sz="2400" dirty="0"/>
          </a:p>
          <a:p>
            <a:pPr marL="0" lvl="0" indent="0">
              <a:buNone/>
            </a:pPr>
            <a:endParaRPr lang="en-US" sz="2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>
              <a:buNone/>
            </a:pPr>
            <a:endParaRPr lang="en-US" sz="2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5400" dirty="0">
                <a:latin typeface="Segoe UI Light" panose="020B0502040204020203" pitchFamily="34" charset="0"/>
                <a:cs typeface="Segoe UI Light" panose="020B0502040204020203" pitchFamily="34" charset="0"/>
              </a:rPr>
              <a:t>Best Practices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11277600" y="1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0D2E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Module 1</a:t>
            </a:r>
          </a:p>
        </p:txBody>
      </p:sp>
      <p:pic>
        <p:nvPicPr>
          <p:cNvPr id="1026" name="Picture 2" descr="A Hierarchy of Financial Needs and the Meaning of Life">
            <a:extLst>
              <a:ext uri="{FF2B5EF4-FFF2-40B4-BE49-F238E27FC236}">
                <a16:creationId xmlns:a16="http://schemas.microsoft.com/office/drawing/2014/main" id="{0FD739A1-8738-408A-8E73-2648AEFFB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40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4 Functions to Concatenate Strings Using SAS">
            <a:extLst>
              <a:ext uri="{FF2B5EF4-FFF2-40B4-BE49-F238E27FC236}">
                <a16:creationId xmlns:a16="http://schemas.microsoft.com/office/drawing/2014/main" id="{9086C58B-0E4C-4C6B-B0F8-0EAB1D231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52575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categorize'">
            <a:extLst>
              <a:ext uri="{FF2B5EF4-FFF2-40B4-BE49-F238E27FC236}">
                <a16:creationId xmlns:a16="http://schemas.microsoft.com/office/drawing/2014/main" id="{87842D39-7A40-4697-B24A-7327BDA1C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438" y="2209800"/>
            <a:ext cx="3401523" cy="294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0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Power BI Mapping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277600" y="1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0D2E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Module 1</a:t>
            </a:r>
          </a:p>
        </p:txBody>
      </p:sp>
    </p:spTree>
    <p:extLst>
      <p:ext uri="{BB962C8B-B14F-4D97-AF65-F5344CB8AC3E}">
        <p14:creationId xmlns:p14="http://schemas.microsoft.com/office/powerpoint/2010/main" val="853358108"/>
      </p:ext>
    </p:extLst>
  </p:cSld>
  <p:clrMapOvr>
    <a:masterClrMapping/>
  </p:clrMapOvr>
</p:sld>
</file>

<file path=ppt/theme/theme1.xml><?xml version="1.0" encoding="utf-8"?>
<a:theme xmlns:a="http://schemas.openxmlformats.org/drawingml/2006/main" name="tes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/>
      <a:lstStyle>
        <a:defPPr marL="457200" indent="-457200" eaLnBrk="1" hangingPunct="1">
          <a:spcBef>
            <a:spcPct val="20000"/>
          </a:spcBef>
          <a:buFont typeface="Arial" panose="020B0604020202020204" pitchFamily="34" charset="0"/>
          <a:buChar char="•"/>
          <a:defRPr sz="2800" dirty="0" smtClean="0">
            <a:solidFill>
              <a:schemeClr val="bg1"/>
            </a:solidFill>
            <a:latin typeface="Century Gothic" panose="020B0502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ower Query Slides - Virtual Training.pptx [Read-Only]" id="{5BF64AC6-3005-4DCF-9F19-4DC3DDC8B6D0}" vid="{E2B1A029-F6AA-40B3-9102-5E26E2C078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D06F04BF60EF4D93E7F0090079A9E3" ma:contentTypeVersion="4" ma:contentTypeDescription="Create a new document." ma:contentTypeScope="" ma:versionID="793dce7a55fa4dcf037bdbb0dbfe0907">
  <xsd:schema xmlns:xsd="http://www.w3.org/2001/XMLSchema" xmlns:xs="http://www.w3.org/2001/XMLSchema" xmlns:p="http://schemas.microsoft.com/office/2006/metadata/properties" xmlns:ns2="8e87efd2-9931-4545-852f-c2dad4a76b71" targetNamespace="http://schemas.microsoft.com/office/2006/metadata/properties" ma:root="true" ma:fieldsID="6417cc74d627c228c8f2bdff0bc5b804" ns2:_="">
    <xsd:import namespace="8e87efd2-9931-4545-852f-c2dad4a76b7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87efd2-9931-4545-852f-c2dad4a76b7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D93FF35F-3A72-4E63-AF1A-CB335EB2DC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07ECAC-1B6F-4C64-9A12-FEE5D8164200}">
  <ds:schemaRefs>
    <ds:schemaRef ds:uri="http://purl.org/dc/terms/"/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  <ds:schemaRef ds:uri="http://schemas.microsoft.com/office/2006/metadata/properties"/>
    <ds:schemaRef ds:uri="8e87efd2-9931-4545-852f-c2dad4a76b71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981AF883-B09B-4D6E-AA28-4531358F18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87efd2-9931-4545-852f-c2dad4a76b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985C1244-988B-4127-BB78-156A6A304944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Module 2 - .Net Integration</Template>
  <TotalTime>0</TotalTime>
  <Words>149</Words>
  <Application>Microsoft Office PowerPoint</Application>
  <PresentationFormat>Widescreen</PresentationFormat>
  <Paragraphs>60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Microsoft JhengHei</vt:lpstr>
      <vt:lpstr>ＭＳ Ｐゴシック</vt:lpstr>
      <vt:lpstr>ＭＳ Ｐゴシック</vt:lpstr>
      <vt:lpstr>Arial</vt:lpstr>
      <vt:lpstr>Calibri</vt:lpstr>
      <vt:lpstr>Calibri Light</vt:lpstr>
      <vt:lpstr>Century Gothic</vt:lpstr>
      <vt:lpstr>Segoe UI</vt:lpstr>
      <vt:lpstr>Segoe UI Light</vt:lpstr>
      <vt:lpstr>test</vt:lpstr>
      <vt:lpstr>PowerPoint Presentation</vt:lpstr>
      <vt:lpstr>About Nick</vt:lpstr>
      <vt:lpstr>PowerPoint Presentation</vt:lpstr>
      <vt:lpstr>Types of Maps</vt:lpstr>
      <vt:lpstr>When do we use maps?</vt:lpstr>
      <vt:lpstr>Best Practices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2009-02-23T13:47:22Z</dcterms:created>
  <dcterms:modified xsi:type="dcterms:W3CDTF">2018-07-26T21:26:27Z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TC101671261033</vt:lpwstr>
  </property>
  <property fmtid="{D5CDD505-2E9C-101B-9397-08002B2CF9AE}" pid="3" name="ContentTypeId">
    <vt:lpwstr>0x0101008BD06F04BF60EF4D93E7F0090079A9E3</vt:lpwstr>
  </property>
</Properties>
</file>