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g&amp;ehk=Kx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20" r:id="rId5"/>
  </p:sldMasterIdLst>
  <p:notesMasterIdLst>
    <p:notesMasterId r:id="rId21"/>
  </p:notesMasterIdLst>
  <p:handoutMasterIdLst>
    <p:handoutMasterId r:id="rId22"/>
  </p:handoutMasterIdLst>
  <p:sldIdLst>
    <p:sldId id="274" r:id="rId6"/>
    <p:sldId id="330" r:id="rId7"/>
    <p:sldId id="577" r:id="rId8"/>
    <p:sldId id="340" r:id="rId9"/>
    <p:sldId id="579" r:id="rId10"/>
    <p:sldId id="623" r:id="rId11"/>
    <p:sldId id="627" r:id="rId12"/>
    <p:sldId id="341" r:id="rId13"/>
    <p:sldId id="624" r:id="rId14"/>
    <p:sldId id="342" r:id="rId15"/>
    <p:sldId id="625" r:id="rId16"/>
    <p:sldId id="589" r:id="rId17"/>
    <p:sldId id="588" r:id="rId18"/>
    <p:sldId id="628" r:id="rId19"/>
    <p:sldId id="626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D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82" autoAdjust="0"/>
    <p:restoredTop sz="77549" autoAdjust="0"/>
  </p:normalViewPr>
  <p:slideViewPr>
    <p:cSldViewPr>
      <p:cViewPr varScale="1">
        <p:scale>
          <a:sx n="56" d="100"/>
          <a:sy n="56" d="100"/>
        </p:scale>
        <p:origin x="858" y="72"/>
      </p:cViewPr>
      <p:guideLst>
        <p:guide orient="horz" pos="388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3144"/>
    </p:cViewPr>
  </p:sorterViewPr>
  <p:notesViewPr>
    <p:cSldViewPr>
      <p:cViewPr varScale="1">
        <p:scale>
          <a:sx n="61" d="100"/>
          <a:sy n="61" d="100"/>
        </p:scale>
        <p:origin x="144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5152D-AE30-4939-966F-641DF1C2C51F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5D41F-2FE6-4798-89CB-EA3188EE0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7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B1E2A0C-6D21-4658-9413-B9E90F5F3A99}" type="datetimeFigureOut">
              <a:rPr lang="en-US"/>
              <a:pPr>
                <a:defRPr/>
              </a:pPr>
              <a:t>5/23/2018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04728D5-99D5-4B27-8F03-9C83ED48E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07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728D5-99D5-4B27-8F03-9C83ED48E17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43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728D5-99D5-4B27-8F03-9C83ED48E17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80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728D5-99D5-4B27-8F03-9C83ED48E17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06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728D5-99D5-4B27-8F03-9C83ED48E17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83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728D5-99D5-4B27-8F03-9C83ED48E17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00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728D5-99D5-4B27-8F03-9C83ED48E17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93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728D5-99D5-4B27-8F03-9C83ED48E17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03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728D5-99D5-4B27-8F03-9C83ED48E17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6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728D5-99D5-4B27-8F03-9C83ED48E17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14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728D5-99D5-4B27-8F03-9C83ED48E17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6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2620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751114"/>
            <a:ext cx="12192000" cy="5510893"/>
          </a:xfrm>
          <a:prstGeom prst="rect">
            <a:avLst/>
          </a:prstGeom>
          <a:solidFill>
            <a:srgbClr val="032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898410" y="4523014"/>
            <a:ext cx="10310927" cy="1543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[Name], [email], [Twitter]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1" hasCustomPrompt="1"/>
          </p:nvPr>
        </p:nvSpPr>
        <p:spPr>
          <a:xfrm>
            <a:off x="898525" y="1158875"/>
            <a:ext cx="10310813" cy="3078163"/>
          </a:xfrm>
        </p:spPr>
        <p:txBody>
          <a:bodyPr/>
          <a:lstStyle>
            <a:lvl1pPr marL="0" indent="0">
              <a:buNone/>
              <a:defRPr lang="en-US" sz="80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[Session Title]</a:t>
            </a:r>
          </a:p>
        </p:txBody>
      </p:sp>
    </p:spTree>
    <p:extLst>
      <p:ext uri="{BB962C8B-B14F-4D97-AF65-F5344CB8AC3E}">
        <p14:creationId xmlns:p14="http://schemas.microsoft.com/office/powerpoint/2010/main" val="147029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2/26/2009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Performance Tuning a Data Warehouse – Adam Jorgensen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DF286-71A8-45E9-A5F7-4995209A4D57}" type="slidenum">
              <a:rPr lang="en-US" smtClean="0"/>
              <a:pPr>
                <a:defRPr/>
              </a:pPr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2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13853" y="1122363"/>
            <a:ext cx="11588436" cy="2387600"/>
          </a:xfrm>
        </p:spPr>
        <p:txBody>
          <a:bodyPr anchor="b">
            <a:noAutofit/>
          </a:bodyPr>
          <a:lstStyle>
            <a:lvl1pPr algn="l">
              <a:defRPr sz="8800">
                <a:solidFill>
                  <a:srgbClr val="0D2E8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13852" y="3583931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014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13853" y="1122363"/>
            <a:ext cx="11588436" cy="2387600"/>
          </a:xfrm>
        </p:spPr>
        <p:txBody>
          <a:bodyPr anchor="b">
            <a:noAutofit/>
          </a:bodyPr>
          <a:lstStyle>
            <a:lvl1pPr algn="l">
              <a:defRPr sz="8800">
                <a:solidFill>
                  <a:srgbClr val="0D2E8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13852" y="3583931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535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13853" y="1122363"/>
            <a:ext cx="11588436" cy="2387600"/>
          </a:xfrm>
        </p:spPr>
        <p:txBody>
          <a:bodyPr anchor="b">
            <a:noAutofit/>
          </a:bodyPr>
          <a:lstStyle>
            <a:lvl1pPr algn="l">
              <a:defRPr sz="8800">
                <a:solidFill>
                  <a:srgbClr val="0D2E8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13852" y="3583931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21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13853" y="1122363"/>
            <a:ext cx="11588436" cy="2387600"/>
          </a:xfrm>
        </p:spPr>
        <p:txBody>
          <a:bodyPr anchor="b">
            <a:noAutofit/>
          </a:bodyPr>
          <a:lstStyle>
            <a:lvl1pPr algn="l">
              <a:defRPr sz="8800">
                <a:solidFill>
                  <a:srgbClr val="0D2E8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13852" y="3583931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38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13853" y="1122363"/>
            <a:ext cx="11588436" cy="2387600"/>
          </a:xfrm>
        </p:spPr>
        <p:txBody>
          <a:bodyPr anchor="b">
            <a:noAutofit/>
          </a:bodyPr>
          <a:lstStyle>
            <a:lvl1pPr algn="l">
              <a:defRPr sz="8800">
                <a:solidFill>
                  <a:srgbClr val="0D2E8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13852" y="3583931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50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719403" y="2132857"/>
            <a:ext cx="11106149" cy="616739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5760"/>
              </a:lnSpc>
              <a:spcBef>
                <a:spcPts val="0"/>
              </a:spcBef>
              <a:buNone/>
              <a:defRPr lang="en-US" sz="4800" b="1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/>
          </p:nvPr>
        </p:nvSpPr>
        <p:spPr>
          <a:xfrm>
            <a:off x="719403" y="2636913"/>
            <a:ext cx="4032251" cy="576263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5760"/>
              </a:lnSpc>
              <a:spcBef>
                <a:spcPts val="0"/>
              </a:spcBef>
              <a:buNone/>
              <a:defRPr lang="en-US" sz="1600" b="1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2"/>
          </p:nvPr>
        </p:nvSpPr>
        <p:spPr>
          <a:xfrm>
            <a:off x="623393" y="3501009"/>
            <a:ext cx="10691284" cy="1223963"/>
          </a:xfrm>
        </p:spPr>
        <p:txBody>
          <a:bodyPr/>
          <a:lstStyle>
            <a:lvl1pPr marL="0" indent="0" algn="just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 lang="en-US"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7447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8C2BB-1099-42C7-B9DA-0B9BF4E20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5BCCA-CE79-45F1-BA8E-1F8829F40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EAF6F-DC08-4587-8E24-A9B3DFD47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53E67F-EFDE-44A4-AA89-02CA59B65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AB5D-A838-4725-B29A-9440CE18B8F1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7CC81-8390-4285-86AA-B026E74FB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EA53E-DE6C-459D-8A48-4FA00F3B0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E9D2-306B-4A06-B93A-3D7937835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8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2620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751114"/>
            <a:ext cx="12192000" cy="5510893"/>
          </a:xfrm>
          <a:prstGeom prst="rect">
            <a:avLst/>
          </a:prstGeom>
          <a:solidFill>
            <a:srgbClr val="032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31428" y="751113"/>
            <a:ext cx="5099957" cy="509587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 picture of yourself so people in virtual sessions know what you look like.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98688" y="751115"/>
            <a:ext cx="5977619" cy="1069522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 lang="en-US" sz="3600" b="1" kern="1200" cap="all" dirty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ea typeface="+mj-ea"/>
              </a:rPr>
              <a:t>[Your Name]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98688" y="1901824"/>
            <a:ext cx="5977619" cy="3945165"/>
          </a:xfrm>
        </p:spPr>
        <p:txBody>
          <a:bodyPr>
            <a:normAutofit/>
          </a:bodyPr>
          <a:lstStyle>
            <a:lvl1pPr>
              <a:defRPr lang="en-US" sz="2800" kern="1200" baseline="0" dirty="0" smtClean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Details about yourself. Explain why you are a credible resource.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2620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751114"/>
            <a:ext cx="12192000" cy="5510893"/>
          </a:xfrm>
          <a:prstGeom prst="rect">
            <a:avLst/>
          </a:prstGeom>
          <a:solidFill>
            <a:srgbClr val="032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0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9036" y="1825625"/>
            <a:ext cx="5570764" cy="435133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lang="en-US" sz="3600" kern="1200" baseline="0" dirty="0" smtClean="0">
                <a:solidFill>
                  <a:srgbClr val="032D8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 lang="en-US" sz="2400" kern="1200" baseline="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List the 3 or 4 big topics you will discuss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380264" cy="4351338"/>
          </a:xfrm>
        </p:spPr>
        <p:txBody>
          <a:bodyPr/>
          <a:lstStyle>
            <a:lvl1pPr marL="0" indent="0">
              <a:buNone/>
              <a:defRPr lang="en-US" sz="3600" kern="1200" baseline="0" dirty="0" smtClean="0">
                <a:solidFill>
                  <a:srgbClr val="032D8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 lang="en-US" sz="2400" kern="1200" baseline="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</a:pPr>
            <a:r>
              <a:rPr lang="en-US" dirty="0"/>
              <a:t>Optional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ADF286-71A8-45E9-A5F7-4995209A4D57}" type="slidenum">
              <a:rPr lang="en-US" smtClean="0"/>
              <a:pPr>
                <a:defRPr/>
              </a:pPr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53144" y="187780"/>
            <a:ext cx="10531929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5400" kern="12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94874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1999" cy="613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143000"/>
            <a:ext cx="12192000" cy="4188279"/>
          </a:xfrm>
          <a:prstGeom prst="rect">
            <a:avLst/>
          </a:prstGeom>
          <a:solidFill>
            <a:srgbClr val="032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1999" cy="613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143000"/>
            <a:ext cx="12192000" cy="4188279"/>
          </a:xfrm>
          <a:prstGeom prst="rect">
            <a:avLst/>
          </a:prstGeom>
          <a:solidFill>
            <a:srgbClr val="032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ontent Placeholder 22"/>
          <p:cNvSpPr>
            <a:spLocks noGrp="1"/>
          </p:cNvSpPr>
          <p:nvPr>
            <p:ph sz="quarter" idx="11" hasCustomPrompt="1"/>
          </p:nvPr>
        </p:nvSpPr>
        <p:spPr>
          <a:xfrm>
            <a:off x="898409" y="1669488"/>
            <a:ext cx="10310813" cy="939111"/>
          </a:xfrm>
        </p:spPr>
        <p:txBody>
          <a:bodyPr>
            <a:normAutofit/>
          </a:bodyPr>
          <a:lstStyle>
            <a:lvl1pPr marL="0" indent="0">
              <a:buNone/>
              <a:defRPr lang="en-US" sz="5400" b="0" kern="12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[Session Title]</a:t>
            </a:r>
          </a:p>
        </p:txBody>
      </p:sp>
      <p:sp>
        <p:nvSpPr>
          <p:cNvPr id="10" name="Content Placeholder 22"/>
          <p:cNvSpPr>
            <a:spLocks noGrp="1"/>
          </p:cNvSpPr>
          <p:nvPr>
            <p:ph sz="quarter" idx="12" hasCustomPrompt="1"/>
          </p:nvPr>
        </p:nvSpPr>
        <p:spPr>
          <a:xfrm>
            <a:off x="898410" y="2743200"/>
            <a:ext cx="10310813" cy="2057400"/>
          </a:xfrm>
        </p:spPr>
        <p:txBody>
          <a:bodyPr>
            <a:normAutofit/>
          </a:bodyPr>
          <a:lstStyle>
            <a:lvl1pPr marL="0" indent="0">
              <a:buNone/>
              <a:defRPr lang="en-US" sz="3600" b="0" kern="12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[Session Title]</a:t>
            </a:r>
          </a:p>
        </p:txBody>
      </p:sp>
    </p:spTree>
    <p:extLst>
      <p:ext uri="{BB962C8B-B14F-4D97-AF65-F5344CB8AC3E}">
        <p14:creationId xmlns:p14="http://schemas.microsoft.com/office/powerpoint/2010/main" val="35099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036" y="1825625"/>
            <a:ext cx="5570764" cy="435133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lang="en-US" sz="3600" kern="1200" baseline="0" dirty="0" smtClean="0">
                <a:solidFill>
                  <a:srgbClr val="032D8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 lang="en-US" sz="2400" kern="1200" baseline="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80264" cy="4351338"/>
          </a:xfrm>
        </p:spPr>
        <p:txBody>
          <a:bodyPr/>
          <a:lstStyle>
            <a:lvl1pPr marL="0" indent="0">
              <a:buNone/>
              <a:defRPr lang="en-US" sz="3600" kern="1200" baseline="0" dirty="0" smtClean="0">
                <a:solidFill>
                  <a:srgbClr val="032D8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 lang="en-US" sz="2400" kern="1200" baseline="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</a:pPr>
            <a:r>
              <a:rPr lang="en-US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ADF286-71A8-45E9-A5F7-4995209A4D57}" type="slidenum">
              <a:rPr lang="en-US" smtClean="0"/>
              <a:pPr>
                <a:defRPr/>
              </a:pPr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04850" y="103868"/>
            <a:ext cx="10515600" cy="1063625"/>
          </a:xfrm>
        </p:spPr>
        <p:txBody>
          <a:bodyPr>
            <a:normAutofit/>
          </a:bodyPr>
          <a:lstStyle>
            <a:lvl1pPr>
              <a:defRPr lang="en-US" sz="5400" kern="12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096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036" y="1825625"/>
            <a:ext cx="11103428" cy="435133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lang="en-US" sz="3600" kern="1200" baseline="0" dirty="0" smtClean="0">
                <a:solidFill>
                  <a:srgbClr val="032D8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 lang="en-US" sz="2400" kern="1200" baseline="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ADF286-71A8-45E9-A5F7-4995209A4D57}" type="slidenum">
              <a:rPr lang="en-US" smtClean="0"/>
              <a:pPr>
                <a:defRPr/>
              </a:pPr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04850" y="103868"/>
            <a:ext cx="10515600" cy="1063625"/>
          </a:xfrm>
        </p:spPr>
        <p:txBody>
          <a:bodyPr>
            <a:normAutofit/>
          </a:bodyPr>
          <a:lstStyle>
            <a:lvl1pPr>
              <a:defRPr lang="en-US" sz="5400" kern="12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0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1999" cy="613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143000"/>
            <a:ext cx="12192000" cy="4188279"/>
          </a:xfrm>
          <a:prstGeom prst="rect">
            <a:avLst/>
          </a:prstGeom>
          <a:solidFill>
            <a:srgbClr val="032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36460" y="2449966"/>
            <a:ext cx="6729413" cy="346075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 cap="all">
                <a:solidFill>
                  <a:schemeClr val="bg1"/>
                </a:solidFill>
                <a:latin typeface="Century Gothic"/>
                <a:ea typeface="ＭＳ Ｐゴシック" charset="0"/>
                <a:cs typeface="Century Gothic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>
                <a:ea typeface="+mj-ea"/>
              </a:rPr>
              <a:t>Demo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33751" y="2898320"/>
            <a:ext cx="9234941" cy="1551215"/>
          </a:xfrm>
        </p:spPr>
        <p:txBody>
          <a:bodyPr anchor="t">
            <a:noAutofit/>
          </a:bodyPr>
          <a:lstStyle>
            <a:lvl1pPr marL="0" indent="0">
              <a:buNone/>
              <a:defRPr lang="en-US" sz="320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[Short Demo Description]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1999" cy="613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143000"/>
            <a:ext cx="12192000" cy="4188279"/>
          </a:xfrm>
          <a:prstGeom prst="rect">
            <a:avLst/>
          </a:prstGeom>
          <a:solidFill>
            <a:srgbClr val="032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36460" y="2449966"/>
            <a:ext cx="6729413" cy="346075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 cap="all">
                <a:solidFill>
                  <a:schemeClr val="bg1"/>
                </a:solidFill>
                <a:latin typeface="Century Gothic"/>
                <a:ea typeface="ＭＳ Ｐゴシック" charset="0"/>
                <a:cs typeface="Century Gothic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>
                <a:ea typeface="+mj-ea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28446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8" descr="PW-ppt-opening-slide-ti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05" y="685814"/>
            <a:ext cx="11402587" cy="455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PW-logo-text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141" y="206378"/>
            <a:ext cx="210343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74524" y="5236950"/>
            <a:ext cx="4785406" cy="1543784"/>
          </a:xfr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None/>
              <a:defRPr lang="en-US" sz="1800" b="1" kern="1200" dirty="0" smtClean="0">
                <a:solidFill>
                  <a:srgbClr val="595959"/>
                </a:solidFill>
                <a:latin typeface="Century Gothic"/>
                <a:ea typeface="Microsoft JhengHei" panose="020B0604030504040204" pitchFamily="34" charset="-120"/>
                <a:cs typeface="Century Gothic"/>
              </a:defRPr>
            </a:lvl1pPr>
          </a:lstStyle>
          <a:p>
            <a:pPr lvl="0"/>
            <a:r>
              <a:rPr lang="en-US" dirty="0"/>
              <a:t>[Speaker 1 Contact Details]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48172" y="5236950"/>
            <a:ext cx="4785406" cy="1543784"/>
          </a:xfr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None/>
              <a:defRPr lang="en-US" sz="1800" b="1" kern="1200" dirty="0" smtClean="0">
                <a:solidFill>
                  <a:srgbClr val="595959"/>
                </a:solidFill>
                <a:latin typeface="Century Gothic"/>
                <a:ea typeface="Microsoft JhengHei" panose="020B0604030504040204" pitchFamily="34" charset="-120"/>
                <a:cs typeface="Century Gothic"/>
              </a:defRPr>
            </a:lvl1pPr>
          </a:lstStyle>
          <a:p>
            <a:pPr lvl="0"/>
            <a:r>
              <a:rPr lang="en-US" dirty="0"/>
              <a:t>[Speaker 2 Contact Details]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PW-ppt-opening-slide-ti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05" y="685814"/>
            <a:ext cx="11402587" cy="455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PW-logo-text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141" y="206378"/>
            <a:ext cx="210343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82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W-ppt-questions-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465"/>
            <a:ext cx="12192000" cy="739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W-ppt-questions-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465"/>
            <a:ext cx="12192000" cy="739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8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203325"/>
          </a:xfrm>
          <a:prstGeom prst="rect">
            <a:avLst/>
          </a:prstGeom>
          <a:solidFill>
            <a:srgbClr val="032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3799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6ADF286-71A8-45E9-A5F7-4995209A4D57}" type="slidenum">
              <a:rPr lang="en-US" smtClean="0"/>
              <a:pPr>
                <a:defRPr/>
              </a:pPr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pic>
        <p:nvPicPr>
          <p:cNvPr id="9" name="Picture 3" descr="PW-logo-text-RGB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367913"/>
            <a:ext cx="1632074" cy="3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414338" y="6229347"/>
            <a:ext cx="11162619" cy="17912"/>
          </a:xfrm>
          <a:prstGeom prst="line">
            <a:avLst/>
          </a:prstGeom>
          <a:ln>
            <a:solidFill>
              <a:srgbClr val="D4D6C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5382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1203325"/>
          </a:xfrm>
          <a:prstGeom prst="rect">
            <a:avLst/>
          </a:prstGeom>
          <a:solidFill>
            <a:srgbClr val="032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3" descr="PW-logo-text-RGB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367913"/>
            <a:ext cx="1632074" cy="3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14338" y="6229347"/>
            <a:ext cx="11162619" cy="17912"/>
          </a:xfrm>
          <a:prstGeom prst="line">
            <a:avLst/>
          </a:prstGeom>
          <a:ln>
            <a:solidFill>
              <a:srgbClr val="D4D6C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45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52" r:id="rId6"/>
    <p:sldLayoutId id="2147484126" r:id="rId7"/>
    <p:sldLayoutId id="2147484127" r:id="rId8"/>
    <p:sldLayoutId id="2147484128" r:id="rId9"/>
    <p:sldLayoutId id="2147484129" r:id="rId10"/>
    <p:sldLayoutId id="2147484131" r:id="rId11"/>
    <p:sldLayoutId id="2147484132" r:id="rId12"/>
    <p:sldLayoutId id="2147484133" r:id="rId13"/>
    <p:sldLayoutId id="2147484135" r:id="rId14"/>
    <p:sldLayoutId id="2147484136" r:id="rId15"/>
    <p:sldLayoutId id="2147484151" r:id="rId16"/>
    <p:sldLayoutId id="214748415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harlesSterling/themecreator" TargetMode="External"/><Relationship Id="rId2" Type="http://schemas.openxmlformats.org/officeDocument/2006/relationships/hyperlink" Target="https://community.powerbi.com/t5/Community-Blog/How-to-use-your-Office-Theme-as-Power-BI-Report-Theme/ba-p/210813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owerbi.tips/tools/report-theme-generator-v3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&amp;ehk=Kx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reephotoshop.org/2010/12/festival-backgrounds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sz="quarter" idx="10"/>
          </p:nvPr>
        </p:nvSpPr>
        <p:spPr>
          <a:xfrm>
            <a:off x="898410" y="4038600"/>
            <a:ext cx="10310927" cy="2027465"/>
          </a:xfrm>
        </p:spPr>
        <p:txBody>
          <a:bodyPr>
            <a:normAutofit/>
          </a:bodyPr>
          <a:lstStyle/>
          <a:p>
            <a:r>
              <a:rPr lang="en-US" dirty="0"/>
              <a:t>Nick lee</a:t>
            </a:r>
          </a:p>
          <a:p>
            <a:endParaRPr lang="en-US" dirty="0"/>
          </a:p>
          <a:p>
            <a:r>
              <a:rPr lang="en-US" dirty="0"/>
              <a:t>Blog:		backtosql.wordpress.com</a:t>
            </a:r>
          </a:p>
          <a:p>
            <a:r>
              <a:rPr lang="en-US" dirty="0"/>
              <a:t>EMAIL:		nlee@pragmaticworks.com</a:t>
            </a:r>
          </a:p>
          <a:p>
            <a:r>
              <a:rPr lang="en-US" dirty="0"/>
              <a:t>TWITTER: 	@</a:t>
            </a:r>
            <a:r>
              <a:rPr lang="en-US" dirty="0" err="1"/>
              <a:t>backtosql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898525" y="1158875"/>
            <a:ext cx="10310813" cy="202746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Creating Your Power BI Reports With “Wow”</a:t>
            </a:r>
          </a:p>
        </p:txBody>
      </p:sp>
    </p:spTree>
    <p:extLst>
      <p:ext uri="{BB962C8B-B14F-4D97-AF65-F5344CB8AC3E}">
        <p14:creationId xmlns:p14="http://schemas.microsoft.com/office/powerpoint/2010/main" val="119332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1"/>
          </p:nvPr>
        </p:nvSpPr>
        <p:spPr/>
        <p:txBody>
          <a:bodyPr numCol="2">
            <a:noAutofit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Pro: Innately Shows Trends in Data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/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lvl="0" indent="0">
              <a:buNone/>
            </a:pP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Con: Innately Shows Trends in Data</a:t>
            </a:r>
          </a:p>
          <a:p>
            <a:pPr marL="0" lvl="0" indent="0">
              <a:buNone/>
            </a:pPr>
            <a:r>
              <a:rPr lang="en-US" sz="1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e.g. Comparing two measures to each other</a:t>
            </a:r>
            <a:endParaRPr lang="en-US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lvl="0" indent="0">
              <a:buNone/>
            </a:pPr>
            <a:endParaRPr lang="en-US" sz="1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54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Combo Chart</a:t>
            </a:r>
          </a:p>
        </p:txBody>
      </p:sp>
      <p:pic>
        <p:nvPicPr>
          <p:cNvPr id="3" name="Graphic 2" descr="Bar chart">
            <a:extLst>
              <a:ext uri="{FF2B5EF4-FFF2-40B4-BE49-F238E27FC236}">
                <a16:creationId xmlns:a16="http://schemas.microsoft.com/office/drawing/2014/main" id="{09CFBB5E-A885-4A27-A230-7E6201FAF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4888" y="1820888"/>
            <a:ext cx="3284512" cy="3284512"/>
          </a:xfrm>
          <a:prstGeom prst="rect">
            <a:avLst/>
          </a:prstGeom>
        </p:spPr>
      </p:pic>
      <p:pic>
        <p:nvPicPr>
          <p:cNvPr id="6" name="Graphic 5" descr="Upward trend">
            <a:extLst>
              <a:ext uri="{FF2B5EF4-FFF2-40B4-BE49-F238E27FC236}">
                <a16:creationId xmlns:a16="http://schemas.microsoft.com/office/drawing/2014/main" id="{0E505117-9996-4FAC-B208-1950D833C2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54888" y="1820888"/>
            <a:ext cx="3304268" cy="328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2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Alternative Usage with Combo Charts</a:t>
            </a:r>
          </a:p>
        </p:txBody>
      </p:sp>
    </p:spTree>
    <p:extLst>
      <p:ext uri="{BB962C8B-B14F-4D97-AF65-F5344CB8AC3E}">
        <p14:creationId xmlns:p14="http://schemas.microsoft.com/office/powerpoint/2010/main" val="905720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Colors</a:t>
            </a:r>
          </a:p>
          <a:p>
            <a:r>
              <a:rPr lang="en-US" dirty="0"/>
              <a:t>Fonts &amp; Font Sizes</a:t>
            </a:r>
          </a:p>
          <a:p>
            <a:r>
              <a:rPr lang="en-US" dirty="0"/>
              <a:t>Customization </a:t>
            </a:r>
            <a:r>
              <a:rPr lang="en-US" i="1" dirty="0"/>
              <a:t>per</a:t>
            </a:r>
            <a:r>
              <a:rPr lang="en-US" dirty="0"/>
              <a:t> visual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Using Office Themes: </a:t>
            </a:r>
            <a:r>
              <a:rPr lang="en-US" sz="1800" u="sng" dirty="0">
                <a:hlinkClick r:id="rId2"/>
              </a:rPr>
              <a:t>https://community.powerbi.com/t5/Community-Blog/How-to-use-your-Office-Theme-as-Power-BI-Report-Theme/ba-p/210813</a:t>
            </a:r>
            <a:endParaRPr lang="en-US" sz="1800" u="sng" dirty="0"/>
          </a:p>
          <a:p>
            <a:r>
              <a:rPr lang="en-US" sz="1800" dirty="0">
                <a:solidFill>
                  <a:schemeClr val="tx1"/>
                </a:solidFill>
              </a:rPr>
              <a:t>Report Themes Gallery: </a:t>
            </a:r>
            <a:r>
              <a:rPr lang="en-US" sz="1800" u="sng" dirty="0"/>
              <a:t>http://community.powerbi.com/t5/Themes-Gallery/bd-p/ThemesGallery</a:t>
            </a:r>
            <a:endParaRPr lang="en-US" sz="1800" dirty="0"/>
          </a:p>
          <a:p>
            <a:r>
              <a:rPr lang="en-US" sz="1800" dirty="0">
                <a:solidFill>
                  <a:schemeClr val="tx1"/>
                </a:solidFill>
              </a:rPr>
              <a:t>Theme Generator by Charles Sterling: </a:t>
            </a:r>
            <a:r>
              <a:rPr lang="en-US" sz="1800" u="sng" dirty="0">
                <a:hlinkClick r:id="rId3"/>
              </a:rPr>
              <a:t>https://github.com/CharlesSterling/themecreator</a:t>
            </a:r>
            <a:endParaRPr lang="en-US" sz="1800" dirty="0"/>
          </a:p>
          <a:p>
            <a:r>
              <a:rPr lang="en-US" sz="1800" dirty="0">
                <a:solidFill>
                  <a:schemeClr val="tx1"/>
                </a:solidFill>
              </a:rPr>
              <a:t>Theme Generator by </a:t>
            </a:r>
            <a:r>
              <a:rPr lang="en-US" sz="1800" dirty="0" err="1">
                <a:solidFill>
                  <a:schemeClr val="tx1"/>
                </a:solidFill>
              </a:rPr>
              <a:t>Powerbi.Tips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  <a:r>
              <a:rPr lang="en-US" sz="1800" u="sng" dirty="0">
                <a:hlinkClick r:id="rId4"/>
              </a:rPr>
              <a:t>https://powerbi.tips/tools/report-theme-generator-v3/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</a:t>
            </a:r>
          </a:p>
        </p:txBody>
      </p:sp>
    </p:spTree>
    <p:extLst>
      <p:ext uri="{BB962C8B-B14F-4D97-AF65-F5344CB8AC3E}">
        <p14:creationId xmlns:p14="http://schemas.microsoft.com/office/powerpoint/2010/main" val="698905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49036" y="1825625"/>
            <a:ext cx="11742964" cy="4651375"/>
          </a:xfrm>
        </p:spPr>
        <p:txBody>
          <a:bodyPr>
            <a:normAutofit/>
          </a:bodyPr>
          <a:lstStyle/>
          <a:p>
            <a:r>
              <a:rPr lang="en-US" dirty="0"/>
              <a:t>Adds Depth to Reports</a:t>
            </a:r>
          </a:p>
          <a:p>
            <a:pPr lvl="1"/>
            <a:r>
              <a:rPr lang="en-US" dirty="0"/>
              <a:t>Helps accentuate certain fields</a:t>
            </a:r>
          </a:p>
          <a:p>
            <a:pPr lvl="1"/>
            <a:endParaRPr lang="en-US" dirty="0"/>
          </a:p>
          <a:p>
            <a:r>
              <a:rPr lang="en-US" dirty="0"/>
              <a:t>Page by Page</a:t>
            </a:r>
          </a:p>
          <a:p>
            <a:br>
              <a:rPr lang="en-US" dirty="0"/>
            </a:br>
            <a:r>
              <a:rPr lang="en-US" dirty="0"/>
              <a:t>Adds a “WOW” factor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Backgrounds</a:t>
            </a:r>
          </a:p>
        </p:txBody>
      </p:sp>
    </p:spTree>
    <p:extLst>
      <p:ext uri="{BB962C8B-B14F-4D97-AF65-F5344CB8AC3E}">
        <p14:creationId xmlns:p14="http://schemas.microsoft.com/office/powerpoint/2010/main" val="293339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Makes a Developer’s Life Easy</a:t>
            </a:r>
          </a:p>
          <a:p>
            <a:endParaRPr lang="en-US" dirty="0"/>
          </a:p>
          <a:p>
            <a:r>
              <a:rPr lang="en-US" dirty="0"/>
              <a:t>Saves All of the </a:t>
            </a:r>
            <a:r>
              <a:rPr lang="en-US" dirty="0" err="1"/>
              <a:t>MetaData</a:t>
            </a:r>
            <a:r>
              <a:rPr lang="en-US" dirty="0"/>
              <a:t> in a .</a:t>
            </a:r>
            <a:r>
              <a:rPr lang="en-US" dirty="0" err="1"/>
              <a:t>pbix</a:t>
            </a:r>
            <a:r>
              <a:rPr lang="en-US" dirty="0"/>
              <a:t> File</a:t>
            </a:r>
          </a:p>
          <a:p>
            <a:endParaRPr lang="en-US" dirty="0"/>
          </a:p>
          <a:p>
            <a:r>
              <a:rPr lang="en-US" dirty="0"/>
              <a:t>Includes:</a:t>
            </a:r>
          </a:p>
          <a:p>
            <a:r>
              <a:rPr lang="en-US" sz="1800" dirty="0">
                <a:solidFill>
                  <a:schemeClr val="tx1"/>
                </a:solidFill>
              </a:rPr>
              <a:t>-Business Rules / Transformations                 -All Page &amp; Visual Formatting options</a:t>
            </a:r>
          </a:p>
          <a:p>
            <a:r>
              <a:rPr lang="en-US" sz="1800" dirty="0">
                <a:solidFill>
                  <a:schemeClr val="tx1"/>
                </a:solidFill>
              </a:rPr>
              <a:t>-Design Surface / Visualization Layouts        -Themes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Templates</a:t>
            </a:r>
          </a:p>
        </p:txBody>
      </p:sp>
    </p:spTree>
    <p:extLst>
      <p:ext uri="{BB962C8B-B14F-4D97-AF65-F5344CB8AC3E}">
        <p14:creationId xmlns:p14="http://schemas.microsoft.com/office/powerpoint/2010/main" val="3526061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sz="quarter" idx="10"/>
          </p:nvPr>
        </p:nvSpPr>
        <p:spPr>
          <a:xfrm>
            <a:off x="898410" y="4038600"/>
            <a:ext cx="10310927" cy="2027465"/>
          </a:xfrm>
        </p:spPr>
        <p:txBody>
          <a:bodyPr>
            <a:normAutofit/>
          </a:bodyPr>
          <a:lstStyle/>
          <a:p>
            <a:r>
              <a:rPr lang="en-US" dirty="0"/>
              <a:t>Nick lee</a:t>
            </a:r>
          </a:p>
          <a:p>
            <a:endParaRPr lang="en-US" dirty="0"/>
          </a:p>
          <a:p>
            <a:r>
              <a:rPr lang="en-US" dirty="0"/>
              <a:t>Blog:		backtosql.wordpress.com</a:t>
            </a:r>
          </a:p>
          <a:p>
            <a:r>
              <a:rPr lang="en-US" dirty="0"/>
              <a:t>EMAIL:		nlee@pragmaticworks.com</a:t>
            </a:r>
          </a:p>
          <a:p>
            <a:r>
              <a:rPr lang="en-US" dirty="0"/>
              <a:t>TWITTER: 	@</a:t>
            </a:r>
            <a:r>
              <a:rPr lang="en-US" dirty="0" err="1"/>
              <a:t>backtosql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898525" y="1158875"/>
            <a:ext cx="10310813" cy="202746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Creating Your Power BI Reports With “Wow”</a:t>
            </a:r>
          </a:p>
        </p:txBody>
      </p:sp>
    </p:spTree>
    <p:extLst>
      <p:ext uri="{BB962C8B-B14F-4D97-AF65-F5344CB8AC3E}">
        <p14:creationId xmlns:p14="http://schemas.microsoft.com/office/powerpoint/2010/main" val="4095564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53762"/>
          </a:xfrm>
        </p:spPr>
        <p:txBody>
          <a:bodyPr>
            <a:normAutofit/>
          </a:bodyPr>
          <a:lstStyle/>
          <a:p>
            <a:r>
              <a:rPr lang="en-US" sz="3200" b="1" dirty="0"/>
              <a:t>About Nick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14730AD-A843-485C-9239-2D2E09086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79" y="1918848"/>
            <a:ext cx="6379261" cy="3444801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1655805"/>
            <a:ext cx="4163807" cy="4470359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Trainer and Consultant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Technical Editor of Books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Presenter in JSSUG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Blogs at backtoSQL.wordpress.com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nlee@pragmaticworks.com</a:t>
            </a:r>
          </a:p>
          <a:p>
            <a:r>
              <a:rPr lang="en-US" sz="2400" dirty="0"/>
              <a:t>Twitter: @</a:t>
            </a:r>
            <a:r>
              <a:rPr lang="en-US" sz="2400" dirty="0" err="1"/>
              <a:t>backtoSQL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0F47CA-031A-41D8-81BB-E519E7B59D8C}"/>
              </a:ext>
            </a:extLst>
          </p:cNvPr>
          <p:cNvSpPr txBox="1"/>
          <p:nvPr/>
        </p:nvSpPr>
        <p:spPr>
          <a:xfrm>
            <a:off x="5447800" y="1210962"/>
            <a:ext cx="5904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My parents always told me that my life won’t go anywhere if I’m on the computer all day and night.</a:t>
            </a:r>
          </a:p>
        </p:txBody>
      </p:sp>
    </p:spTree>
    <p:extLst>
      <p:ext uri="{BB962C8B-B14F-4D97-AF65-F5344CB8AC3E}">
        <p14:creationId xmlns:p14="http://schemas.microsoft.com/office/powerpoint/2010/main" val="41548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7467600" cy="448422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4700" dirty="0"/>
              <a:t>Consider your Audience</a:t>
            </a:r>
            <a:endParaRPr lang="en-US" sz="47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lvl="0" indent="0">
              <a:lnSpc>
                <a:spcPct val="170000"/>
              </a:lnSpc>
              <a:buNone/>
            </a:pPr>
            <a:r>
              <a:rPr lang="en-US" sz="4700" dirty="0">
                <a:latin typeface="Segoe UI Light" panose="020B0502040204020203" pitchFamily="34" charset="0"/>
                <a:cs typeface="Segoe UI Light" panose="020B0502040204020203" pitchFamily="34" charset="0"/>
              </a:rPr>
              <a:t>Avoid Information Overload</a:t>
            </a:r>
          </a:p>
          <a:p>
            <a:pPr marL="0" lvl="0" indent="0">
              <a:lnSpc>
                <a:spcPct val="170000"/>
              </a:lnSpc>
              <a:buNone/>
            </a:pPr>
            <a:r>
              <a:rPr lang="en-US" sz="47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Consistency is </a:t>
            </a:r>
            <a:r>
              <a:rPr lang="en-US" sz="4700" dirty="0"/>
              <a:t>key</a:t>
            </a:r>
            <a:endParaRPr lang="en-US" sz="47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lvl="0" indent="0">
              <a:buNone/>
            </a:pP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None/>
            </a:pPr>
            <a:endParaRPr lang="en-US" sz="13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dirty="0"/>
              <a:t>Key Design Factors</a:t>
            </a:r>
            <a:endParaRPr lang="en-US" sz="5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1277600" y="1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0D2E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Module 5</a:t>
            </a:r>
          </a:p>
        </p:txBody>
      </p:sp>
      <p:pic>
        <p:nvPicPr>
          <p:cNvPr id="5" name="Graphic 4" descr="Key">
            <a:extLst>
              <a:ext uri="{FF2B5EF4-FFF2-40B4-BE49-F238E27FC236}">
                <a16:creationId xmlns:a16="http://schemas.microsoft.com/office/drawing/2014/main" id="{9FB7A7E1-AA5C-4EE7-99CF-98AB5A039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0228" y="1948889"/>
            <a:ext cx="2960222" cy="2960222"/>
          </a:xfrm>
          <a:prstGeom prst="rect">
            <a:avLst/>
          </a:prstGeom>
        </p:spPr>
      </p:pic>
      <p:pic>
        <p:nvPicPr>
          <p:cNvPr id="1026" name="Picture 2" descr="Image result for just because you can doesn't mean you should">
            <a:extLst>
              <a:ext uri="{FF2B5EF4-FFF2-40B4-BE49-F238E27FC236}">
                <a16:creationId xmlns:a16="http://schemas.microsoft.com/office/drawing/2014/main" id="{1AAE2B96-F923-4669-9A8D-D5A5B2437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190" y="2064745"/>
            <a:ext cx="5019810" cy="272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8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1"/>
          </p:nvPr>
        </p:nvSpPr>
        <p:spPr>
          <a:xfrm>
            <a:off x="4724400" y="1484753"/>
            <a:ext cx="6858000" cy="4351338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4700" dirty="0">
                <a:latin typeface="Segoe UI Light" panose="020B0502040204020203" pitchFamily="34" charset="0"/>
                <a:cs typeface="Segoe UI Light" panose="020B0502040204020203" pitchFamily="34" charset="0"/>
              </a:rPr>
              <a:t>What do they want?</a:t>
            </a:r>
          </a:p>
          <a:p>
            <a:pPr>
              <a:lnSpc>
                <a:spcPct val="120000"/>
              </a:lnSpc>
            </a:pPr>
            <a:r>
              <a:rPr lang="en-US" sz="26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know how much money they’re making</a:t>
            </a:r>
            <a:endParaRPr lang="en-US" sz="47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700" dirty="0">
                <a:latin typeface="Segoe UI Light" panose="020B0502040204020203" pitchFamily="34" charset="0"/>
                <a:cs typeface="Segoe UI Light" panose="020B0502040204020203" pitchFamily="34" charset="0"/>
              </a:rPr>
              <a:t>How do </a:t>
            </a:r>
            <a:r>
              <a:rPr lang="en-US" sz="4700" dirty="0"/>
              <a:t>they want it?</a:t>
            </a:r>
            <a:endParaRPr lang="en-US" sz="2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Perfect</a:t>
            </a:r>
            <a:endParaRPr lang="en-US" sz="2600" i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4700" dirty="0"/>
              <a:t>When do they need it?</a:t>
            </a:r>
          </a:p>
          <a:p>
            <a:pPr marL="0" lvl="0" indent="0">
              <a:buNone/>
            </a:pPr>
            <a:r>
              <a:rPr lang="en-US" sz="26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Literally right now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54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Consider your Audience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1277600" y="1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0D2E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Module 5</a:t>
            </a:r>
          </a:p>
        </p:txBody>
      </p:sp>
      <p:pic>
        <p:nvPicPr>
          <p:cNvPr id="6" name="Graphic 5" descr="Upward trend">
            <a:extLst>
              <a:ext uri="{FF2B5EF4-FFF2-40B4-BE49-F238E27FC236}">
                <a16:creationId xmlns:a16="http://schemas.microsoft.com/office/drawing/2014/main" id="{E1F57AD2-DA61-43A6-9EA0-8A71B81B4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828800"/>
            <a:ext cx="3663244" cy="366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1"/>
          </p:nvPr>
        </p:nvSpPr>
        <p:spPr>
          <a:xfrm>
            <a:off x="161925" y="990600"/>
            <a:ext cx="7391400" cy="3509962"/>
          </a:xfrm>
        </p:spPr>
        <p:txBody>
          <a:bodyPr>
            <a:normAutofit fontScale="92500"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en-US" sz="47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4700" dirty="0">
                <a:latin typeface="Segoe UI Light" panose="020B0502040204020203" pitchFamily="34" charset="0"/>
                <a:cs typeface="Segoe UI Light" panose="020B0502040204020203" pitchFamily="34" charset="0"/>
              </a:rPr>
              <a:t>Too Much Non-Relevant Data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lnSpc>
                <a:spcPct val="170000"/>
              </a:lnSpc>
              <a:buNone/>
            </a:pPr>
            <a:r>
              <a:rPr lang="en-US" sz="4700" dirty="0"/>
              <a:t>Too Much Relevant Data</a:t>
            </a:r>
            <a:endParaRPr lang="en-US" sz="47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54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Information Overload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1277600" y="1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0D2E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Module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BD90D5-D9BE-4C62-A6D5-DE5102E87846}"/>
              </a:ext>
            </a:extLst>
          </p:cNvPr>
          <p:cNvSpPr txBox="1"/>
          <p:nvPr/>
        </p:nvSpPr>
        <p:spPr bwMode="auto">
          <a:xfrm>
            <a:off x="6391275" y="4191000"/>
            <a:ext cx="5638800" cy="2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200" dirty="0">
                <a:latin typeface="Century Gothic" panose="020B0502020202020204" pitchFamily="34" charset="0"/>
              </a:rPr>
              <a:t>“</a:t>
            </a:r>
            <a:r>
              <a:rPr lang="en-US" sz="2200" i="1" dirty="0">
                <a:latin typeface="Century Gothic" panose="020B0502020202020204" pitchFamily="34" charset="0"/>
              </a:rPr>
              <a:t>We are overwhelmed by information, not because there is too much, but because we don’t know how to tame it. </a:t>
            </a:r>
            <a:br>
              <a:rPr lang="en-US" sz="2200" dirty="0">
                <a:latin typeface="Century Gothic" panose="020B0502020202020204" pitchFamily="34" charset="0"/>
              </a:rPr>
            </a:br>
            <a:r>
              <a:rPr lang="en-US" sz="2200" dirty="0">
                <a:latin typeface="Century Gothic" panose="020B0502020202020204" pitchFamily="34" charset="0"/>
              </a:rPr>
              <a:t>		-</a:t>
            </a:r>
            <a:r>
              <a:rPr lang="en-US" sz="2200" i="1" dirty="0">
                <a:latin typeface="Century Gothic" panose="020B0502020202020204" pitchFamily="34" charset="0"/>
              </a:rPr>
              <a:t>Stephen Few</a:t>
            </a:r>
            <a:r>
              <a:rPr lang="en-US" sz="2200" dirty="0">
                <a:latin typeface="Century Gothic" panose="020B0502020202020204" pitchFamily="34" charset="0"/>
              </a:rPr>
              <a:t>”</a:t>
            </a:r>
          </a:p>
          <a:p>
            <a:pPr lvl="4" eaLnBrk="1" hangingPunct="1">
              <a:spcBef>
                <a:spcPct val="20000"/>
              </a:spcBef>
            </a:pPr>
            <a:r>
              <a:rPr lang="en-US" sz="2200" dirty="0">
                <a:latin typeface="Century Gothic" panose="020B0502020202020204" pitchFamily="34" charset="0"/>
              </a:rPr>
              <a:t>	-Michael Scott</a:t>
            </a: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5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60689"/>
            <a:ext cx="5181600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700" dirty="0"/>
              <a:t>Intuitiveness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900" dirty="0">
                <a:solidFill>
                  <a:schemeClr val="tx1"/>
                </a:solidFill>
              </a:rPr>
              <a:t>Navigation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900" dirty="0">
                <a:solidFill>
                  <a:schemeClr val="tx1"/>
                </a:solidFill>
              </a:rPr>
              <a:t>Deciphering Data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900" dirty="0">
                <a:solidFill>
                  <a:schemeClr val="tx1"/>
                </a:solidFill>
              </a:rPr>
              <a:t>Finding Answers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1277600" y="1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0D2E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Module 5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704850" y="103868"/>
            <a:ext cx="10515600" cy="1063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kern="12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Consistency is Key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FF1FDCD-C069-48BC-BB11-430C70538E6E}"/>
              </a:ext>
            </a:extLst>
          </p:cNvPr>
          <p:cNvSpPr txBox="1">
            <a:spLocks/>
          </p:cNvSpPr>
          <p:nvPr/>
        </p:nvSpPr>
        <p:spPr>
          <a:xfrm>
            <a:off x="5928783" y="1560689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lang="en-US" sz="3600" kern="1200" baseline="0" dirty="0" smtClean="0">
                <a:solidFill>
                  <a:srgbClr val="032D8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10000"/>
              </a:lnSpc>
            </a:pPr>
            <a:r>
              <a:rPr lang="en-US" sz="4600" i="1" dirty="0"/>
              <a:t>Formatting</a:t>
            </a:r>
          </a:p>
          <a:p>
            <a:pPr marL="914400" lvl="1" indent="-457200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900" dirty="0"/>
              <a:t>Nomenclature</a:t>
            </a:r>
          </a:p>
          <a:p>
            <a:pPr marL="914400" lvl="1" indent="-457200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900" dirty="0"/>
              <a:t>Design Style</a:t>
            </a:r>
          </a:p>
        </p:txBody>
      </p:sp>
      <p:pic>
        <p:nvPicPr>
          <p:cNvPr id="13" name="Graphic 12" descr="Key">
            <a:extLst>
              <a:ext uri="{FF2B5EF4-FFF2-40B4-BE49-F238E27FC236}">
                <a16:creationId xmlns:a16="http://schemas.microsoft.com/office/drawing/2014/main" id="{017034FC-54D6-4E17-B549-B12DB527E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06289" y="3429000"/>
            <a:ext cx="2960222" cy="2960222"/>
          </a:xfrm>
          <a:prstGeom prst="rect">
            <a:avLst/>
          </a:prstGeom>
          <a:scene3d>
            <a:camera prst="orthographicFront">
              <a:rot lat="0" lon="102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48641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1"/>
          </p:nvPr>
        </p:nvSpPr>
        <p:spPr>
          <a:xfrm>
            <a:off x="449036" y="1825625"/>
            <a:ext cx="8466364" cy="435133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4000" dirty="0">
                <a:latin typeface="Segoe UI Light" panose="020B0502040204020203" pitchFamily="34" charset="0"/>
                <a:cs typeface="Segoe UI Light" panose="020B0502040204020203" pitchFamily="34" charset="0"/>
              </a:rPr>
              <a:t>Using Tools from Your Own Shed</a:t>
            </a:r>
          </a:p>
          <a:p>
            <a:pPr>
              <a:lnSpc>
                <a:spcPct val="110000"/>
              </a:lnSpc>
            </a:pPr>
            <a:endParaRPr lang="en-US" sz="2800" dirty="0"/>
          </a:p>
          <a:p>
            <a:pPr>
              <a:lnSpc>
                <a:spcPct val="110000"/>
              </a:lnSpc>
            </a:pPr>
            <a:r>
              <a:rPr lang="en-US" sz="4000" dirty="0"/>
              <a:t>Creativity goes a long way</a:t>
            </a:r>
            <a:endParaRPr lang="en-US" sz="2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5400" dirty="0">
                <a:latin typeface="Segoe UI Light" panose="020B0502040204020203" pitchFamily="34" charset="0"/>
                <a:cs typeface="Segoe UI Light" panose="020B0502040204020203" pitchFamily="34" charset="0"/>
              </a:rPr>
              <a:t>Alternative Uses for Existing Visuals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1277600" y="1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0D2E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Module 5</a:t>
            </a:r>
          </a:p>
        </p:txBody>
      </p:sp>
    </p:spTree>
    <p:extLst>
      <p:ext uri="{BB962C8B-B14F-4D97-AF65-F5344CB8AC3E}">
        <p14:creationId xmlns:p14="http://schemas.microsoft.com/office/powerpoint/2010/main" val="41663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1"/>
          </p:nvPr>
        </p:nvSpPr>
        <p:spPr>
          <a:xfrm>
            <a:off x="449036" y="1825625"/>
            <a:ext cx="8466364" cy="435133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4000" dirty="0"/>
              <a:t>Help Answer Many Questions</a:t>
            </a:r>
            <a:endParaRPr lang="en-US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Intuitive way to filter data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Easy to design &amp; use</a:t>
            </a:r>
          </a:p>
          <a:p>
            <a:pPr>
              <a:lnSpc>
                <a:spcPct val="110000"/>
              </a:lnSpc>
            </a:pPr>
            <a:endParaRPr lang="en-US" sz="2800" dirty="0"/>
          </a:p>
          <a:p>
            <a:pPr>
              <a:lnSpc>
                <a:spcPct val="110000"/>
              </a:lnSpc>
            </a:pPr>
            <a:r>
              <a:rPr lang="en-US" sz="4000" dirty="0"/>
              <a:t>Multiple Slicers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Clutter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Necessary Evil</a:t>
            </a:r>
            <a:endParaRPr lang="en-US" sz="2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5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Slicers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1277600" y="1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0D2E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Module 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150109-557F-483E-A588-91B04D46D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706" y="3048000"/>
            <a:ext cx="5170516" cy="300554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804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Alternative Usage with Slicers</a:t>
            </a:r>
          </a:p>
        </p:txBody>
      </p:sp>
    </p:spTree>
    <p:extLst>
      <p:ext uri="{BB962C8B-B14F-4D97-AF65-F5344CB8AC3E}">
        <p14:creationId xmlns:p14="http://schemas.microsoft.com/office/powerpoint/2010/main" val="3145030769"/>
      </p:ext>
    </p:extLst>
  </p:cSld>
  <p:clrMapOvr>
    <a:masterClrMapping/>
  </p:clrMapOvr>
</p:sld>
</file>

<file path=ppt/theme/theme1.xml><?xml version="1.0" encoding="utf-8"?>
<a:theme xmlns:a="http://schemas.openxmlformats.org/drawingml/2006/main" name="tes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 marL="457200" indent="-457200" eaLnBrk="1" hangingPunct="1">
          <a:spcBef>
            <a:spcPct val="20000"/>
          </a:spcBef>
          <a:buFont typeface="Arial" panose="020B0604020202020204" pitchFamily="34" charset="0"/>
          <a:buChar char="•"/>
          <a:defRPr sz="2800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 Query Slides - Virtual Training.pptx [Read-Only]" id="{5BF64AC6-3005-4DCF-9F19-4DC3DDC8B6D0}" vid="{E2B1A029-F6AA-40B3-9102-5E26E2C078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D06F04BF60EF4D93E7F0090079A9E3" ma:contentTypeVersion="4" ma:contentTypeDescription="Create a new document." ma:contentTypeScope="" ma:versionID="793dce7a55fa4dcf037bdbb0dbfe0907">
  <xsd:schema xmlns:xsd="http://www.w3.org/2001/XMLSchema" xmlns:xs="http://www.w3.org/2001/XMLSchema" xmlns:p="http://schemas.microsoft.com/office/2006/metadata/properties" xmlns:ns2="8e87efd2-9931-4545-852f-c2dad4a76b71" targetNamespace="http://schemas.microsoft.com/office/2006/metadata/properties" ma:root="true" ma:fieldsID="6417cc74d627c228c8f2bdff0bc5b804" ns2:_="">
    <xsd:import namespace="8e87efd2-9931-4545-852f-c2dad4a76b7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7efd2-9931-4545-852f-c2dad4a76b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3FF35F-3A72-4E63-AF1A-CB335EB2DC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5C1244-988B-4127-BB78-156A6A304944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981AF883-B09B-4D6E-AA28-4531358F18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87efd2-9931-4545-852f-c2dad4a76b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407ECAC-1B6F-4C64-9A12-FEE5D8164200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8e87efd2-9931-4545-852f-c2dad4a76b7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Module 2 - .Net Integration</Template>
  <TotalTime>0</TotalTime>
  <Words>391</Words>
  <Application>Microsoft Office PowerPoint</Application>
  <PresentationFormat>Widescreen</PresentationFormat>
  <Paragraphs>107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Microsoft JhengHei</vt:lpstr>
      <vt:lpstr>ＭＳ Ｐゴシック</vt:lpstr>
      <vt:lpstr>ＭＳ Ｐゴシック</vt:lpstr>
      <vt:lpstr>Arial</vt:lpstr>
      <vt:lpstr>Calibri</vt:lpstr>
      <vt:lpstr>Calibri Light</vt:lpstr>
      <vt:lpstr>Century Gothic</vt:lpstr>
      <vt:lpstr>Segoe UI</vt:lpstr>
      <vt:lpstr>Segoe UI Light</vt:lpstr>
      <vt:lpstr>test</vt:lpstr>
      <vt:lpstr>PowerPoint Presentation</vt:lpstr>
      <vt:lpstr>About Nick</vt:lpstr>
      <vt:lpstr>Key Design Factors</vt:lpstr>
      <vt:lpstr>Consider your Audience</vt:lpstr>
      <vt:lpstr>Information Overload</vt:lpstr>
      <vt:lpstr>PowerPoint Presentation</vt:lpstr>
      <vt:lpstr>Alternative Uses for Existing Visuals</vt:lpstr>
      <vt:lpstr>Slicers</vt:lpstr>
      <vt:lpstr>PowerPoint Presentation</vt:lpstr>
      <vt:lpstr>Combo Chart</vt:lpstr>
      <vt:lpstr>PowerPoint Presentation</vt:lpstr>
      <vt:lpstr>Themes</vt:lpstr>
      <vt:lpstr>Page Backgrounds</vt:lpstr>
      <vt:lpstr>Templates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2009-02-23T13:47:22Z</dcterms:created>
  <dcterms:modified xsi:type="dcterms:W3CDTF">2018-05-23T15:30:41Z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TC101671261033</vt:lpwstr>
  </property>
  <property fmtid="{D5CDD505-2E9C-101B-9397-08002B2CF9AE}" pid="3" name="ContentTypeId">
    <vt:lpwstr>0x0101008BD06F04BF60EF4D93E7F0090079A9E3</vt:lpwstr>
  </property>
</Properties>
</file>