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9" r:id="rId5"/>
    <p:sldId id="276" r:id="rId6"/>
    <p:sldId id="261" r:id="rId7"/>
    <p:sldId id="277" r:id="rId8"/>
    <p:sldId id="262" r:id="rId9"/>
    <p:sldId id="273" r:id="rId10"/>
    <p:sldId id="274" r:id="rId11"/>
    <p:sldId id="275" r:id="rId12"/>
    <p:sldId id="279" r:id="rId13"/>
    <p:sldId id="27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405F2B-A933-4510-8066-A947FA7C7879}" v="67" dt="2020-04-14T02:42:41.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65882" autoAdjust="0"/>
  </p:normalViewPr>
  <p:slideViewPr>
    <p:cSldViewPr snapToGrid="0" snapToObjects="1">
      <p:cViewPr varScale="1">
        <p:scale>
          <a:sx n="75" d="100"/>
          <a:sy n="75" d="100"/>
        </p:scale>
        <p:origin x="1674"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4/21/2020</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2BFC9-8550-433A-97F2-75760F97CFF1}"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20CC7-6FAF-43C6-95ED-88229267581B}" type="slidenum">
              <a:rPr lang="en-US" smtClean="0"/>
              <a:t>‹#›</a:t>
            </a:fld>
            <a:endParaRPr lang="en-US"/>
          </a:p>
        </p:txBody>
      </p:sp>
    </p:spTree>
    <p:extLst>
      <p:ext uri="{BB962C8B-B14F-4D97-AF65-F5344CB8AC3E}">
        <p14:creationId xmlns:p14="http://schemas.microsoft.com/office/powerpoint/2010/main" val="410902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happy Tuesday</a:t>
            </a:r>
          </a:p>
          <a:p>
            <a:endParaRPr lang="en-US" dirty="0"/>
          </a:p>
          <a:p>
            <a:r>
              <a:rPr lang="en-US" dirty="0"/>
              <a:t>Hope everyone is staying at home and healthy as we live in a crazy world so to speak.  </a:t>
            </a:r>
          </a:p>
          <a:p>
            <a:endParaRPr lang="en-US" dirty="0"/>
          </a:p>
          <a:p>
            <a:endParaRPr lang="en-US" dirty="0"/>
          </a:p>
        </p:txBody>
      </p:sp>
      <p:sp>
        <p:nvSpPr>
          <p:cNvPr id="4" name="Slide Number Placeholder 3"/>
          <p:cNvSpPr>
            <a:spLocks noGrp="1"/>
          </p:cNvSpPr>
          <p:nvPr>
            <p:ph type="sldNum" sz="quarter" idx="5"/>
          </p:nvPr>
        </p:nvSpPr>
        <p:spPr/>
        <p:txBody>
          <a:bodyPr/>
          <a:lstStyle/>
          <a:p>
            <a:fld id="{4F520CC7-6FAF-43C6-95ED-88229267581B}" type="slidenum">
              <a:rPr lang="en-US" smtClean="0"/>
              <a:t>1</a:t>
            </a:fld>
            <a:endParaRPr lang="en-US"/>
          </a:p>
        </p:txBody>
      </p:sp>
    </p:spTree>
    <p:extLst>
      <p:ext uri="{BB962C8B-B14F-4D97-AF65-F5344CB8AC3E}">
        <p14:creationId xmlns:p14="http://schemas.microsoft.com/office/powerpoint/2010/main" val="133152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worked with MSFT and Amazon and K12 in the Seattle area</a:t>
            </a:r>
          </a:p>
          <a:p>
            <a:endParaRPr lang="en-US" dirty="0"/>
          </a:p>
          <a:p>
            <a:r>
              <a:rPr lang="en-US" dirty="0"/>
              <a:t>Ok, that enough about me, let get to something more interesting, like Power BI!</a:t>
            </a:r>
          </a:p>
        </p:txBody>
      </p:sp>
      <p:sp>
        <p:nvSpPr>
          <p:cNvPr id="4" name="Slide Number Placeholder 3"/>
          <p:cNvSpPr>
            <a:spLocks noGrp="1"/>
          </p:cNvSpPr>
          <p:nvPr>
            <p:ph type="sldNum" sz="quarter" idx="5"/>
          </p:nvPr>
        </p:nvSpPr>
        <p:spPr/>
        <p:txBody>
          <a:bodyPr/>
          <a:lstStyle/>
          <a:p>
            <a:fld id="{4F520CC7-6FAF-43C6-95ED-88229267581B}" type="slidenum">
              <a:rPr lang="en-US" smtClean="0"/>
              <a:t>2</a:t>
            </a:fld>
            <a:endParaRPr lang="en-US"/>
          </a:p>
        </p:txBody>
      </p:sp>
    </p:spTree>
    <p:extLst>
      <p:ext uri="{BB962C8B-B14F-4D97-AF65-F5344CB8AC3E}">
        <p14:creationId xmlns:p14="http://schemas.microsoft.com/office/powerpoint/2010/main" val="428475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talk about Python and Power BI and what you’ll need to download and configure</a:t>
            </a:r>
          </a:p>
          <a:p>
            <a:endParaRPr lang="en-US" dirty="0"/>
          </a:p>
          <a:p>
            <a:r>
              <a:rPr lang="en-US" dirty="0"/>
              <a:t>General Overview of Web Scraping</a:t>
            </a:r>
          </a:p>
          <a:p>
            <a:endParaRPr lang="en-US" dirty="0"/>
          </a:p>
          <a:p>
            <a:r>
              <a:rPr lang="en-US" dirty="0"/>
              <a:t>A couple of simple examples of web scraping that is natively in Power BI with COVID-19 data </a:t>
            </a:r>
          </a:p>
          <a:p>
            <a:endParaRPr lang="en-US" dirty="0"/>
          </a:p>
          <a:p>
            <a:r>
              <a:rPr lang="en-US" dirty="0"/>
              <a:t>A couple of example of using Python in Power BI with COVID-19 data</a:t>
            </a:r>
          </a:p>
          <a:p>
            <a:endParaRPr lang="en-US" dirty="0"/>
          </a:p>
          <a:p>
            <a:r>
              <a:rPr lang="en-US" dirty="0"/>
              <a:t>One example of web scarping a table with Python in Power BI with COVID-19 data</a:t>
            </a:r>
          </a:p>
          <a:p>
            <a:endParaRPr lang="en-US" dirty="0"/>
          </a:p>
          <a:p>
            <a:r>
              <a:rPr lang="en-US" dirty="0"/>
              <a:t>Example of Power Query/M example with paginated data in Power BI with movie data</a:t>
            </a:r>
          </a:p>
          <a:p>
            <a:endParaRPr lang="en-US" dirty="0"/>
          </a:p>
          <a:p>
            <a:r>
              <a:rPr lang="en-US" dirty="0"/>
              <a:t>Last, Questions</a:t>
            </a:r>
          </a:p>
        </p:txBody>
      </p:sp>
      <p:sp>
        <p:nvSpPr>
          <p:cNvPr id="4" name="Slide Number Placeholder 3"/>
          <p:cNvSpPr>
            <a:spLocks noGrp="1"/>
          </p:cNvSpPr>
          <p:nvPr>
            <p:ph type="sldNum" sz="quarter" idx="5"/>
          </p:nvPr>
        </p:nvSpPr>
        <p:spPr/>
        <p:txBody>
          <a:bodyPr/>
          <a:lstStyle/>
          <a:p>
            <a:fld id="{4F520CC7-6FAF-43C6-95ED-88229267581B}" type="slidenum">
              <a:rPr lang="en-US" smtClean="0"/>
              <a:t>3</a:t>
            </a:fld>
            <a:endParaRPr lang="en-US"/>
          </a:p>
        </p:txBody>
      </p:sp>
    </p:spTree>
    <p:extLst>
      <p:ext uri="{BB962C8B-B14F-4D97-AF65-F5344CB8AC3E}">
        <p14:creationId xmlns:p14="http://schemas.microsoft.com/office/powerpoint/2010/main" val="269544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you should know before you start: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Advanced Python is not required, so don’t worry for </a:t>
            </a:r>
            <a:r>
              <a:rPr lang="en-US" sz="1200" kern="1200">
                <a:solidFill>
                  <a:schemeClr val="tx1"/>
                </a:solidFill>
                <a:effectLst/>
                <a:latin typeface="+mn-lt"/>
                <a:ea typeface="+mn-ea"/>
                <a:cs typeface="+mn-cs"/>
              </a:rPr>
              <a:t>this session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Anaconda installed – Anaconda is a software package will Launch Jupyter workbooks and libraries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Jupyter notebooks is where you test and deploy your code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have Python 3.6 or later installed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You’ll need to configure your Power BI for Python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you’ll see , we’ll add python code to Power BI for add data for reporting</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Links for references will be provided at the 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F520CC7-6FAF-43C6-95ED-88229267581B}" type="slidenum">
              <a:rPr lang="en-US" smtClean="0"/>
              <a:t>4</a:t>
            </a:fld>
            <a:endParaRPr lang="en-US"/>
          </a:p>
        </p:txBody>
      </p:sp>
    </p:spTree>
    <p:extLst>
      <p:ext uri="{BB962C8B-B14F-4D97-AF65-F5344CB8AC3E}">
        <p14:creationId xmlns:p14="http://schemas.microsoft.com/office/powerpoint/2010/main" val="107652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Web scraping is a process of extracting specific information as data from web content.  Power BI offers an easy way to scrap some of that information and import them as a dataset ready for reporting.  In this webinar, you’ll learn how scrap information from websites and use them as data in your Power BI reports.  While using Power BI, you’ll see how to import data easily into your report.  The integration with Python in Power BI will also be focused when web scraping.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some instances where you can scrap web pages for web links, scrap items from retail page for catalogs, or scrap blogs for data. In this webinar, we’ll focus more on getting informational data for reporting and analytics – like importing .csv files from a web source and scraping tables from HTML.</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F520CC7-6FAF-43C6-95ED-88229267581B}" type="slidenum">
              <a:rPr lang="en-US" smtClean="0"/>
              <a:t>5</a:t>
            </a:fld>
            <a:endParaRPr lang="en-US"/>
          </a:p>
        </p:txBody>
      </p:sp>
    </p:spTree>
    <p:extLst>
      <p:ext uri="{BB962C8B-B14F-4D97-AF65-F5344CB8AC3E}">
        <p14:creationId xmlns:p14="http://schemas.microsoft.com/office/powerpoint/2010/main" val="365282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20CC7-6FAF-43C6-95ED-88229267581B}" type="slidenum">
              <a:rPr lang="en-US" smtClean="0"/>
              <a:t>7</a:t>
            </a:fld>
            <a:endParaRPr lang="en-US"/>
          </a:p>
        </p:txBody>
      </p:sp>
    </p:spTree>
    <p:extLst>
      <p:ext uri="{BB962C8B-B14F-4D97-AF65-F5344CB8AC3E}">
        <p14:creationId xmlns:p14="http://schemas.microsoft.com/office/powerpoint/2010/main" val="353985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format may change, and you’ll have to adjust your data. </a:t>
            </a:r>
          </a:p>
          <a:p>
            <a:endParaRPr lang="en-US" dirty="0"/>
          </a:p>
          <a:p>
            <a:r>
              <a:rPr lang="en-US" dirty="0"/>
              <a:t>You can setup data refreshed with theses web sources as anonymous</a:t>
            </a:r>
          </a:p>
          <a:p>
            <a:endParaRPr lang="en-US" dirty="0"/>
          </a:p>
          <a:p>
            <a:r>
              <a:rPr lang="en-US" dirty="0"/>
              <a:t>Python is not available to data refreshes</a:t>
            </a:r>
          </a:p>
          <a:p>
            <a:endParaRPr lang="en-US" dirty="0"/>
          </a:p>
          <a:p>
            <a:r>
              <a:rPr lang="en-US" dirty="0"/>
              <a:t>  </a:t>
            </a:r>
          </a:p>
        </p:txBody>
      </p:sp>
      <p:sp>
        <p:nvSpPr>
          <p:cNvPr id="4" name="Slide Number Placeholder 3"/>
          <p:cNvSpPr>
            <a:spLocks noGrp="1"/>
          </p:cNvSpPr>
          <p:nvPr>
            <p:ph type="sldNum" sz="quarter" idx="5"/>
          </p:nvPr>
        </p:nvSpPr>
        <p:spPr/>
        <p:txBody>
          <a:bodyPr/>
          <a:lstStyle/>
          <a:p>
            <a:fld id="{4F520CC7-6FAF-43C6-95ED-88229267581B}" type="slidenum">
              <a:rPr lang="en-US" smtClean="0"/>
              <a:t>10</a:t>
            </a:fld>
            <a:endParaRPr lang="en-US"/>
          </a:p>
        </p:txBody>
      </p:sp>
    </p:spTree>
    <p:extLst>
      <p:ext uri="{BB962C8B-B14F-4D97-AF65-F5344CB8AC3E}">
        <p14:creationId xmlns:p14="http://schemas.microsoft.com/office/powerpoint/2010/main" val="315705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a:p>
            <a:endParaRPr lang="en-US" dirty="0"/>
          </a:p>
          <a:p>
            <a:r>
              <a:rPr lang="en-US" dirty="0"/>
              <a:t>Feel free to email if you like a final copy of the power bi file of if you have any other questions</a:t>
            </a:r>
          </a:p>
          <a:p>
            <a:endParaRPr lang="en-US" dirty="0"/>
          </a:p>
          <a:p>
            <a:r>
              <a:rPr lang="en-US" dirty="0"/>
              <a:t>This video should be up on our LinkedIn and YouTube channel by tomorrow (ask Krystal)</a:t>
            </a:r>
          </a:p>
          <a:p>
            <a:endParaRPr lang="en-US" dirty="0"/>
          </a:p>
          <a:p>
            <a:r>
              <a:rPr lang="en-US" dirty="0"/>
              <a:t>I would encourage you to explore the CDC and </a:t>
            </a:r>
            <a:r>
              <a:rPr lang="en-US" dirty="0" err="1"/>
              <a:t>Worldometer</a:t>
            </a:r>
            <a:r>
              <a:rPr lang="en-US" dirty="0"/>
              <a:t> sites (or any other) to see what else you can scrap on your own!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4F520CC7-6FAF-43C6-95ED-88229267581B}" type="slidenum">
              <a:rPr lang="en-US" smtClean="0"/>
              <a:t>11</a:t>
            </a:fld>
            <a:endParaRPr lang="en-US"/>
          </a:p>
        </p:txBody>
      </p:sp>
    </p:spTree>
    <p:extLst>
      <p:ext uri="{BB962C8B-B14F-4D97-AF65-F5344CB8AC3E}">
        <p14:creationId xmlns:p14="http://schemas.microsoft.com/office/powerpoint/2010/main" val="2313273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2208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0"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DBF31D-3C62-2445-8550-5572C820169B}"/>
              </a:ext>
            </a:extLst>
          </p:cNvPr>
          <p:cNvPicPr>
            <a:picLocks noChangeAspect="1"/>
          </p:cNvPicPr>
          <p:nvPr userDrawn="1"/>
        </p:nvPicPr>
        <p:blipFill>
          <a:blip r:embed="rId21"/>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worldometers.info/coronavirus/#countr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docs.microsoft.com/en-us/power-bi/desktop-python-visuals" TargetMode="External"/><Relationship Id="rId2" Type="http://schemas.openxmlformats.org/officeDocument/2006/relationships/hyperlink" Target="https://www.anaconda.com/distribution/" TargetMode="External"/><Relationship Id="rId1" Type="http://schemas.openxmlformats.org/officeDocument/2006/relationships/slideLayout" Target="../slideLayouts/slideLayout4.xml"/><Relationship Id="rId5" Type="http://schemas.openxmlformats.org/officeDocument/2006/relationships/hyperlink" Target="https://lnkd.in/gpB9asr" TargetMode="External"/><Relationship Id="rId4" Type="http://schemas.openxmlformats.org/officeDocument/2006/relationships/hyperlink" Target="https://docs.microsoft.com/en-us/power-bi/desktop-python-scrip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500920"/>
            <a:ext cx="6215743" cy="837089"/>
          </a:xfrm>
        </p:spPr>
        <p:txBody>
          <a:bodyPr>
            <a:normAutofit fontScale="90000"/>
          </a:bodyPr>
          <a:lstStyle/>
          <a:p>
            <a:r>
              <a:rPr lang="en-US" dirty="0"/>
              <a:t>Web Scraping with Power BI &amp; Python                </a:t>
            </a:r>
            <a:r>
              <a:rPr lang="en-US" sz="2200" b="0" dirty="0"/>
              <a:t>4/14/2020</a:t>
            </a:r>
            <a:endParaRPr lang="en-US" b="0" dirty="0"/>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200" y="4441185"/>
            <a:ext cx="4632960" cy="406082"/>
          </a:xfrm>
        </p:spPr>
        <p:txBody>
          <a:bodyPr/>
          <a:lstStyle/>
          <a:p>
            <a:r>
              <a:rPr lang="en-US" dirty="0"/>
              <a:t>Pete Gil</a:t>
            </a:r>
          </a:p>
          <a:p>
            <a:r>
              <a:rPr lang="en-US" dirty="0"/>
              <a:t>Senior Consultant</a:t>
            </a:r>
          </a:p>
          <a:p>
            <a:r>
              <a:rPr lang="en-US" dirty="0"/>
              <a:t>pgil@pragmaticworks.com</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Tree>
    <p:extLst>
      <p:ext uri="{BB962C8B-B14F-4D97-AF65-F5344CB8AC3E}">
        <p14:creationId xmlns:p14="http://schemas.microsoft.com/office/powerpoint/2010/main" val="138660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670247" y="4512683"/>
            <a:ext cx="10174961" cy="837089"/>
          </a:xfrm>
        </p:spPr>
        <p:txBody>
          <a:bodyPr>
            <a:noAutofit/>
          </a:bodyPr>
          <a:lstStyle/>
          <a:p>
            <a:r>
              <a:rPr lang="en-US" sz="2400" dirty="0"/>
              <a:t>References:</a:t>
            </a:r>
            <a:br>
              <a:rPr lang="en-US" sz="2400" dirty="0"/>
            </a:br>
            <a:br>
              <a:rPr lang="en-US" sz="2400" dirty="0"/>
            </a:br>
            <a:r>
              <a:rPr lang="en-US" sz="2400" dirty="0"/>
              <a:t>Worldometers.info, 2020</a:t>
            </a:r>
            <a:br>
              <a:rPr lang="en-US" sz="2400" dirty="0"/>
            </a:br>
            <a:r>
              <a:rPr lang="en-US" sz="2400" b="0" dirty="0"/>
              <a:t>https://www.worldometers.info/coronavirus/#countries</a:t>
            </a:r>
            <a:br>
              <a:rPr lang="en-US" sz="2400" dirty="0"/>
            </a:br>
            <a:br>
              <a:rPr lang="en-US" sz="2400" dirty="0"/>
            </a:br>
            <a:r>
              <a:rPr lang="en-US" sz="2400" dirty="0"/>
              <a:t>Center for Disease Control and Prevention, 2020</a:t>
            </a:r>
            <a:br>
              <a:rPr lang="en-US" sz="2400" dirty="0"/>
            </a:br>
            <a:r>
              <a:rPr lang="en-US" sz="2400" b="0" dirty="0"/>
              <a:t>https://www.cdc.gov/coronavirus/2019-ncov/cases-updates/cases-in-us.html</a:t>
            </a:r>
            <a:br>
              <a:rPr lang="en-US" sz="2400" dirty="0"/>
            </a:br>
            <a:br>
              <a:rPr lang="en-US" sz="2400" dirty="0"/>
            </a:br>
            <a:r>
              <a:rPr lang="en-US" sz="2400" dirty="0"/>
              <a:t>John Hopkins University, Center for Systems Science and Engineering, 2020</a:t>
            </a:r>
            <a:br>
              <a:rPr lang="en-US" sz="2400" dirty="0"/>
            </a:br>
            <a:r>
              <a:rPr lang="en-US" sz="2400" b="0" dirty="0"/>
              <a:t>https://github.com/CSSEGISandData/COVID-19</a:t>
            </a:r>
            <a:br>
              <a:rPr lang="en-US" sz="2400" dirty="0"/>
            </a:br>
            <a:br>
              <a:rPr lang="en-US" sz="2400" dirty="0"/>
            </a:br>
            <a:r>
              <a:rPr lang="en-US" sz="2400" dirty="0"/>
              <a:t>Box Office Mojo, 2020</a:t>
            </a:r>
            <a:br>
              <a:rPr lang="en-US" sz="2400" dirty="0"/>
            </a:br>
            <a:r>
              <a:rPr lang="en-US" sz="2400" b="0" dirty="0"/>
              <a:t>https://www.boxofficemojo.com/chart/top_lifetime_gross/</a:t>
            </a:r>
          </a:p>
        </p:txBody>
      </p:sp>
    </p:spTree>
    <p:extLst>
      <p:ext uri="{BB962C8B-B14F-4D97-AF65-F5344CB8AC3E}">
        <p14:creationId xmlns:p14="http://schemas.microsoft.com/office/powerpoint/2010/main" val="178311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47B5A518-A581-6744-80CD-42E678ED2450}"/>
              </a:ext>
            </a:extLst>
          </p:cNvPr>
          <p:cNvSpPr txBox="1">
            <a:spLocks/>
          </p:cNvSpPr>
          <p:nvPr/>
        </p:nvSpPr>
        <p:spPr>
          <a:xfrm>
            <a:off x="1774891" y="2644836"/>
            <a:ext cx="8642215" cy="632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1">
                    <a:lumMod val="75000"/>
                    <a:lumOff val="25000"/>
                  </a:schemeClr>
                </a:solidFill>
                <a:latin typeface="AvantGarde Bk BT Book" panose="020B0402020202020204" pitchFamily="34" charset="0"/>
              </a:rPr>
              <a:t>pgil@pragmaticworks.com</a:t>
            </a:r>
            <a:endParaRPr lang="en-US" dirty="0">
              <a:latin typeface="AvantGarde Bk BT Book" panose="020B0402020202020204" pitchFamily="34" charset="0"/>
            </a:endParaRPr>
          </a:p>
        </p:txBody>
      </p:sp>
      <p:grpSp>
        <p:nvGrpSpPr>
          <p:cNvPr id="11" name="Group 10">
            <a:extLst>
              <a:ext uri="{FF2B5EF4-FFF2-40B4-BE49-F238E27FC236}">
                <a16:creationId xmlns:a16="http://schemas.microsoft.com/office/drawing/2014/main" id="{C13643C9-394B-BF49-9DD9-BF2893736854}"/>
              </a:ext>
            </a:extLst>
          </p:cNvPr>
          <p:cNvGrpSpPr/>
          <p:nvPr/>
        </p:nvGrpSpPr>
        <p:grpSpPr>
          <a:xfrm>
            <a:off x="4420081" y="3767757"/>
            <a:ext cx="3351834" cy="914400"/>
            <a:chOff x="4336109" y="3786418"/>
            <a:chExt cx="3351834" cy="914400"/>
          </a:xfrm>
        </p:grpSpPr>
        <p:pic>
          <p:nvPicPr>
            <p:cNvPr id="7" name="Picture 6">
              <a:extLst>
                <a:ext uri="{FF2B5EF4-FFF2-40B4-BE49-F238E27FC236}">
                  <a16:creationId xmlns:a16="http://schemas.microsoft.com/office/drawing/2014/main" id="{5098D174-9C0F-B14A-A31B-F21007C06B55}"/>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8" name="Picture 7">
              <a:extLst>
                <a:ext uri="{FF2B5EF4-FFF2-40B4-BE49-F238E27FC236}">
                  <a16:creationId xmlns:a16="http://schemas.microsoft.com/office/drawing/2014/main" id="{201D4E58-98B1-8147-83E0-27AE0681F5C3}"/>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0" name="Picture 9">
              <a:extLst>
                <a:ext uri="{FF2B5EF4-FFF2-40B4-BE49-F238E27FC236}">
                  <a16:creationId xmlns:a16="http://schemas.microsoft.com/office/drawing/2014/main" id="{19542024-A9DD-B64B-A592-D00537EA125A}"/>
                </a:ext>
              </a:extLst>
            </p:cNvPr>
            <p:cNvPicPr>
              <a:picLocks noChangeAspect="1"/>
            </p:cNvPicPr>
            <p:nvPr/>
          </p:nvPicPr>
          <p:blipFill>
            <a:blip r:embed="rId5"/>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28359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7A5846-CFB3-4678-9F2E-D096017A31F3}"/>
              </a:ext>
            </a:extLst>
          </p:cNvPr>
          <p:cNvSpPr>
            <a:spLocks noGrp="1"/>
          </p:cNvSpPr>
          <p:nvPr>
            <p:ph type="ctrTitle"/>
          </p:nvPr>
        </p:nvSpPr>
        <p:spPr>
          <a:xfrm>
            <a:off x="6408717" y="10"/>
            <a:ext cx="5783283" cy="6400790"/>
          </a:xfrm>
        </p:spPr>
        <p:txBody>
          <a:bodyPr vert="horz" lIns="91440" tIns="45720" rIns="91440" bIns="45720" rtlCol="0" anchor="b">
            <a:noAutofit/>
          </a:bodyPr>
          <a:lstStyle/>
          <a:p>
            <a:r>
              <a:rPr lang="en-US" sz="4400" dirty="0">
                <a:solidFill>
                  <a:schemeClr val="tx1"/>
                </a:solidFill>
                <a:latin typeface="+mj-lt"/>
              </a:rPr>
              <a:t>About Me</a:t>
            </a:r>
            <a:br>
              <a:rPr lang="en-US" sz="4400" dirty="0">
                <a:solidFill>
                  <a:schemeClr val="tx1"/>
                </a:solidFill>
                <a:latin typeface="+mj-lt"/>
              </a:rPr>
            </a:br>
            <a:br>
              <a:rPr lang="en-US" sz="4400" dirty="0">
                <a:solidFill>
                  <a:schemeClr val="tx1"/>
                </a:solidFill>
                <a:latin typeface="+mj-lt"/>
              </a:rPr>
            </a:br>
            <a:r>
              <a:rPr lang="en-US" sz="3200" dirty="0">
                <a:solidFill>
                  <a:schemeClr val="tx1"/>
                </a:solidFill>
                <a:latin typeface="+mj-lt"/>
              </a:rPr>
              <a:t>12+ years in BI Reporting &amp; Data Analytics</a:t>
            </a:r>
            <a:br>
              <a:rPr lang="en-US" sz="3200" dirty="0">
                <a:solidFill>
                  <a:schemeClr val="tx1"/>
                </a:solidFill>
                <a:latin typeface="+mj-lt"/>
              </a:rPr>
            </a:br>
            <a:br>
              <a:rPr lang="en-US" sz="3200" dirty="0">
                <a:solidFill>
                  <a:schemeClr val="tx1"/>
                </a:solidFill>
                <a:latin typeface="+mj-lt"/>
              </a:rPr>
            </a:br>
            <a:r>
              <a:rPr lang="en-US" sz="3200" dirty="0">
                <a:solidFill>
                  <a:schemeClr val="tx1"/>
                </a:solidFill>
                <a:latin typeface="+mj-lt"/>
              </a:rPr>
              <a:t>MCSA: BI Reporting</a:t>
            </a:r>
            <a:br>
              <a:rPr lang="en-US" sz="3200" dirty="0">
                <a:solidFill>
                  <a:schemeClr val="tx1"/>
                </a:solidFill>
                <a:latin typeface="+mj-lt"/>
              </a:rPr>
            </a:br>
            <a:br>
              <a:rPr lang="en-US" sz="3200" dirty="0">
                <a:solidFill>
                  <a:schemeClr val="tx1"/>
                </a:solidFill>
                <a:latin typeface="+mj-lt"/>
              </a:rPr>
            </a:br>
            <a:br>
              <a:rPr lang="en-US" sz="3200" dirty="0">
                <a:solidFill>
                  <a:schemeClr val="tx1"/>
                </a:solidFill>
                <a:latin typeface="+mj-lt"/>
              </a:rPr>
            </a:br>
            <a:r>
              <a:rPr lang="en-US" sz="3200" dirty="0">
                <a:solidFill>
                  <a:schemeClr val="tx1"/>
                </a:solidFill>
                <a:latin typeface="+mj-lt"/>
              </a:rPr>
              <a:t>Data Geek</a:t>
            </a:r>
            <a:br>
              <a:rPr lang="en-US" sz="3200" dirty="0">
                <a:solidFill>
                  <a:schemeClr val="tx1"/>
                </a:solidFill>
                <a:latin typeface="+mj-lt"/>
              </a:rPr>
            </a:br>
            <a:r>
              <a:rPr lang="en-US" sz="3200" dirty="0">
                <a:solidFill>
                  <a:schemeClr val="tx1"/>
                </a:solidFill>
                <a:latin typeface="+mj-lt"/>
              </a:rPr>
              <a:t>Music Production</a:t>
            </a:r>
            <a:br>
              <a:rPr lang="en-US" sz="3200" dirty="0">
                <a:solidFill>
                  <a:schemeClr val="tx1"/>
                </a:solidFill>
                <a:latin typeface="+mj-lt"/>
              </a:rPr>
            </a:br>
            <a:r>
              <a:rPr lang="en-US" sz="3200" dirty="0">
                <a:solidFill>
                  <a:schemeClr val="tx1"/>
                </a:solidFill>
                <a:latin typeface="+mj-lt"/>
              </a:rPr>
              <a:t>Video Games</a:t>
            </a:r>
            <a:br>
              <a:rPr lang="en-US" sz="3200" dirty="0">
                <a:solidFill>
                  <a:schemeClr val="tx1"/>
                </a:solidFill>
                <a:latin typeface="+mj-lt"/>
              </a:rPr>
            </a:br>
            <a:br>
              <a:rPr lang="en-US" sz="3200" dirty="0">
                <a:solidFill>
                  <a:schemeClr val="tx1"/>
                </a:solidFill>
                <a:latin typeface="+mj-lt"/>
              </a:rPr>
            </a:br>
            <a:endParaRPr lang="en-US" sz="4400" dirty="0">
              <a:solidFill>
                <a:schemeClr val="tx1"/>
              </a:solidFill>
              <a:latin typeface="+mj-lt"/>
            </a:endParaRP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erson in a blue shirt&#10;&#10;Description automatically generated">
            <a:extLst>
              <a:ext uri="{FF2B5EF4-FFF2-40B4-BE49-F238E27FC236}">
                <a16:creationId xmlns:a16="http://schemas.microsoft.com/office/drawing/2014/main" id="{B7313695-6604-432D-858B-9AE30214DD26}"/>
              </a:ext>
            </a:extLst>
          </p:cNvPr>
          <p:cNvPicPr>
            <a:picLocks noGrp="1" noChangeAspect="1"/>
          </p:cNvPicPr>
          <p:nvPr>
            <p:ph idx="1"/>
          </p:nvPr>
        </p:nvPicPr>
        <p:blipFill rotWithShape="1">
          <a:blip r:embed="rId3"/>
          <a:srcRect l="212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6846969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784632"/>
            <a:ext cx="10515600" cy="4421899"/>
          </a:xfrm>
        </p:spPr>
        <p:txBody>
          <a:bodyPr/>
          <a:lstStyle/>
          <a:p>
            <a:r>
              <a:rPr lang="en-US" sz="2400" dirty="0"/>
              <a:t>Working with Python &amp; Power BI</a:t>
            </a:r>
          </a:p>
          <a:p>
            <a:r>
              <a:rPr lang="en-US" sz="2400" dirty="0"/>
              <a:t>What is Web Scraping?</a:t>
            </a:r>
          </a:p>
          <a:p>
            <a:r>
              <a:rPr lang="en-US" sz="2400" dirty="0"/>
              <a:t>HTML Table &amp; Table from Example in Power BI Demo</a:t>
            </a:r>
          </a:p>
          <a:p>
            <a:pPr lvl="1"/>
            <a:r>
              <a:rPr lang="en-US" sz="2000" dirty="0">
                <a:hlinkClick r:id="rId3"/>
              </a:rPr>
              <a:t>https://www.worldometers.info/coronavirus/#countries</a:t>
            </a:r>
            <a:endParaRPr lang="en-US" sz="2000" dirty="0"/>
          </a:p>
          <a:p>
            <a:r>
              <a:rPr lang="en-US" sz="2400" dirty="0"/>
              <a:t>Using Python to Import data into Power BI Demo</a:t>
            </a:r>
          </a:p>
          <a:p>
            <a:pPr lvl="1"/>
            <a:r>
              <a:rPr lang="en-US" sz="2000" dirty="0"/>
              <a:t>Importing a .csv with web source into a Pandas Dataframe</a:t>
            </a:r>
          </a:p>
          <a:p>
            <a:pPr lvl="2"/>
            <a:r>
              <a:rPr lang="en-US" sz="1800" dirty="0"/>
              <a:t>CDC Website</a:t>
            </a:r>
          </a:p>
          <a:p>
            <a:pPr lvl="2"/>
            <a:r>
              <a:rPr lang="en-US" sz="1800" dirty="0"/>
              <a:t>John Hopkins GitHub raw data</a:t>
            </a:r>
          </a:p>
          <a:p>
            <a:r>
              <a:rPr lang="en-US" sz="2400" dirty="0"/>
              <a:t>Using Python to scrap a table from a website</a:t>
            </a:r>
          </a:p>
          <a:p>
            <a:r>
              <a:rPr lang="en-US" sz="2400" dirty="0"/>
              <a:t>Using Power Query/M to Web Scrap Paginated data in Power BI Demo</a:t>
            </a:r>
          </a:p>
          <a:p>
            <a:pPr lvl="1"/>
            <a:r>
              <a:rPr lang="en-US" sz="2000" dirty="0"/>
              <a:t>Box Office Mojo website data</a:t>
            </a:r>
          </a:p>
          <a:p>
            <a:r>
              <a:rPr lang="en-US" sz="2400" dirty="0"/>
              <a:t>Q &amp; A</a:t>
            </a:r>
          </a:p>
          <a:p>
            <a:endParaRPr lang="en-US" sz="1800" dirty="0">
              <a:solidFill>
                <a:schemeClr val="tx1">
                  <a:lumMod val="75000"/>
                  <a:lumOff val="25000"/>
                </a:schemeClr>
              </a:solidFill>
            </a:endParaRPr>
          </a:p>
          <a:p>
            <a:endParaRPr lang="en-US" sz="18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lstStyle/>
          <a:p>
            <a:r>
              <a:rPr lang="en-US" dirty="0"/>
              <a:t>Agenda</a:t>
            </a:r>
          </a:p>
        </p:txBody>
      </p:sp>
    </p:spTree>
    <p:extLst>
      <p:ext uri="{BB962C8B-B14F-4D97-AF65-F5344CB8AC3E}">
        <p14:creationId xmlns:p14="http://schemas.microsoft.com/office/powerpoint/2010/main" val="282712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707477" y="3447232"/>
            <a:ext cx="12050531" cy="837089"/>
          </a:xfrm>
        </p:spPr>
        <p:txBody>
          <a:bodyPr>
            <a:normAutofit fontScale="90000"/>
          </a:bodyPr>
          <a:lstStyle/>
          <a:p>
            <a:br>
              <a:rPr lang="en-US" dirty="0"/>
            </a:br>
            <a:br>
              <a:rPr lang="en-US" dirty="0"/>
            </a:br>
            <a:r>
              <a:rPr lang="en-US" sz="4400" dirty="0"/>
              <a:t>Working with Python &amp; Power BI</a:t>
            </a:r>
            <a:br>
              <a:rPr lang="en-US" sz="4400" dirty="0"/>
            </a:br>
            <a:br>
              <a:rPr lang="en-US" sz="4400" dirty="0"/>
            </a:br>
            <a:r>
              <a:rPr lang="en-US" sz="4400" b="0" dirty="0"/>
              <a:t>Anaconda Installed</a:t>
            </a:r>
            <a:br>
              <a:rPr lang="en-US" sz="4400" b="0" dirty="0"/>
            </a:br>
            <a:r>
              <a:rPr lang="en-US" sz="4400" b="0" dirty="0"/>
              <a:t>	##Python 3.6 or later</a:t>
            </a:r>
            <a:br>
              <a:rPr lang="en-US" sz="4400" b="0" dirty="0"/>
            </a:br>
            <a:r>
              <a:rPr lang="en-US" sz="4400" b="0" dirty="0"/>
              <a:t>Configure Power BI for Python</a:t>
            </a:r>
            <a:br>
              <a:rPr lang="en-US" dirty="0"/>
            </a:br>
            <a:endParaRPr lang="en-US" dirty="0"/>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606443" y="1903784"/>
            <a:ext cx="5879841" cy="30504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solidFill>
                <a:schemeClr val="tx1">
                  <a:lumMod val="75000"/>
                  <a:lumOff val="25000"/>
                </a:schemeClr>
              </a:solidFill>
              <a:latin typeface="AvantGarde Bk BT Book" panose="020B0402020202020204" pitchFamily="34" charset="0"/>
            </a:endParaRPr>
          </a:p>
        </p:txBody>
      </p:sp>
    </p:spTree>
    <p:extLst>
      <p:ext uri="{BB962C8B-B14F-4D97-AF65-F5344CB8AC3E}">
        <p14:creationId xmlns:p14="http://schemas.microsoft.com/office/powerpoint/2010/main" val="301260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670248" y="1046929"/>
            <a:ext cx="6215743" cy="837089"/>
          </a:xfrm>
        </p:spPr>
        <p:txBody>
          <a:bodyPr>
            <a:normAutofit/>
          </a:bodyPr>
          <a:lstStyle/>
          <a:p>
            <a:r>
              <a:rPr lang="en-US" dirty="0"/>
              <a:t>What is </a:t>
            </a:r>
            <a:r>
              <a:rPr lang="en-US"/>
              <a:t>Web Scraping?</a:t>
            </a:r>
            <a:endParaRPr lang="en-US" dirty="0"/>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670248" y="2065040"/>
            <a:ext cx="5879841" cy="30504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solidFill>
                <a:schemeClr val="tx1">
                  <a:lumMod val="75000"/>
                  <a:lumOff val="25000"/>
                </a:schemeClr>
              </a:solidFill>
              <a:latin typeface="AvantGarde Bk BT Book" panose="020B0402020202020204" pitchFamily="34" charset="0"/>
            </a:endParaRPr>
          </a:p>
        </p:txBody>
      </p:sp>
    </p:spTree>
    <p:extLst>
      <p:ext uri="{BB962C8B-B14F-4D97-AF65-F5344CB8AC3E}">
        <p14:creationId xmlns:p14="http://schemas.microsoft.com/office/powerpoint/2010/main" val="372036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670248" y="1465474"/>
            <a:ext cx="6215743" cy="837089"/>
          </a:xfrm>
        </p:spPr>
        <p:txBody>
          <a:bodyPr>
            <a:normAutofit fontScale="90000"/>
          </a:bodyPr>
          <a:lstStyle/>
          <a:p>
            <a:r>
              <a:rPr lang="en-US" dirty="0"/>
              <a:t>HTML table / Table from Example Demo</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6119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670248" y="1465474"/>
            <a:ext cx="6215743" cy="837089"/>
          </a:xfrm>
        </p:spPr>
        <p:txBody>
          <a:bodyPr>
            <a:normAutofit fontScale="90000"/>
          </a:bodyPr>
          <a:lstStyle/>
          <a:p>
            <a:r>
              <a:rPr lang="en-US" dirty="0"/>
              <a:t>Using Python in Power BI Demo</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1020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670248" y="1732493"/>
            <a:ext cx="6215743" cy="837089"/>
          </a:xfrm>
        </p:spPr>
        <p:txBody>
          <a:bodyPr>
            <a:normAutofit fontScale="90000"/>
          </a:bodyPr>
          <a:lstStyle/>
          <a:p>
            <a:r>
              <a:rPr lang="en-US" dirty="0"/>
              <a:t>Using Power Query/M to Web Scrap Paginated data into Power BI Demo</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5335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670248" y="1610833"/>
            <a:ext cx="8176040" cy="4146698"/>
          </a:xfrm>
        </p:spPr>
        <p:txBody>
          <a:bodyPr>
            <a:normAutofit fontScale="90000"/>
          </a:bodyPr>
          <a:lstStyle/>
          <a:p>
            <a:br>
              <a:rPr lang="en-US" dirty="0"/>
            </a:br>
            <a:br>
              <a:rPr lang="en-US" dirty="0"/>
            </a:br>
            <a:r>
              <a:rPr lang="en-US" sz="3600" dirty="0"/>
              <a:t>Anaconda</a:t>
            </a:r>
            <a:br>
              <a:rPr lang="en-US" dirty="0"/>
            </a:br>
            <a:r>
              <a:rPr lang="en-US" sz="2700" dirty="0">
                <a:hlinkClick r:id="rId2"/>
              </a:rPr>
              <a:t>https://www.anaconda.com/distribution/</a:t>
            </a:r>
            <a:br>
              <a:rPr lang="en-US" sz="2700" dirty="0"/>
            </a:br>
            <a:br>
              <a:rPr lang="en-US" dirty="0"/>
            </a:br>
            <a:r>
              <a:rPr lang="en-US" sz="3600" dirty="0"/>
              <a:t>Power BI &amp; Python together</a:t>
            </a:r>
            <a:br>
              <a:rPr lang="en-US" dirty="0"/>
            </a:br>
            <a:r>
              <a:rPr lang="en-US" sz="2700" dirty="0">
                <a:hlinkClick r:id="rId3"/>
              </a:rPr>
              <a:t>https://docs.microsoft.com/en-us/power-bi/desktop-python-visuals</a:t>
            </a:r>
            <a:br>
              <a:rPr lang="en-US" sz="2700" dirty="0"/>
            </a:br>
            <a:br>
              <a:rPr lang="en-US" sz="2700" dirty="0"/>
            </a:br>
            <a:r>
              <a:rPr lang="en-US" sz="2700" dirty="0">
                <a:hlinkClick r:id="rId4"/>
              </a:rPr>
              <a:t>https://docs.microsoft.com/en-us/power-bi/desktop-python-scripts</a:t>
            </a:r>
            <a:br>
              <a:rPr lang="en-US" sz="2700" dirty="0"/>
            </a:br>
            <a:br>
              <a:rPr lang="en-US" sz="2700" dirty="0"/>
            </a:br>
            <a:r>
              <a:rPr lang="en-US" sz="3600" dirty="0"/>
              <a:t>COVID-19 Report</a:t>
            </a:r>
            <a:br>
              <a:rPr lang="en-US" sz="2700" dirty="0"/>
            </a:br>
            <a:r>
              <a:rPr lang="en-US" sz="2700" dirty="0">
                <a:hlinkClick r:id="rId5"/>
              </a:rPr>
              <a:t>https://lnkd.in/gpB9asr</a:t>
            </a:r>
            <a:br>
              <a:rPr lang="en-US" sz="2700" dirty="0"/>
            </a:br>
            <a:endParaRPr lang="en-US" sz="2700" dirty="0"/>
          </a:p>
        </p:txBody>
      </p:sp>
    </p:spTree>
    <p:extLst>
      <p:ext uri="{BB962C8B-B14F-4D97-AF65-F5344CB8AC3E}">
        <p14:creationId xmlns:p14="http://schemas.microsoft.com/office/powerpoint/2010/main" val="2532716546"/>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13" ma:contentTypeDescription="Create a new document." ma:contentTypeScope="" ma:versionID="dde1fa8aba31e09161a902f39401a57e">
  <xsd:schema xmlns:xsd="http://www.w3.org/2001/XMLSchema" xmlns:xs="http://www.w3.org/2001/XMLSchema" xmlns:p="http://schemas.microsoft.com/office/2006/metadata/properties" xmlns:ns2="ac2cf9c6-a5cc-43ca-99ef-a3ab066b4ae5" xmlns:ns3="1d6a7d0a-77ae-48b6-a3f7-d8d039761d64" targetNamespace="http://schemas.microsoft.com/office/2006/metadata/properties" ma:root="true" ma:fieldsID="9676848b5c4e6950c2484c682c6de321" ns2:_="" ns3:_="">
    <xsd:import namespace="ac2cf9c6-a5cc-43ca-99ef-a3ab066b4ae5"/>
    <xsd:import namespace="1d6a7d0a-77ae-48b6-a3f7-d8d039761d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Fil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FileURL" ma:index="20" nillable="true" ma:displayName="FileURL" ma:description="Link to Data Sheet File" ma:format="Hyperlink" ma:internalName="Fil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6a7d0a-77ae-48b6-a3f7-d8d039761d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URL xmlns="ac2cf9c6-a5cc-43ca-99ef-a3ab066b4ae5">
      <Url xsi:nil="true"/>
      <Description xsi:nil="true"/>
    </File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70CF75-205B-4860-B855-A2D105DE4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1d6a7d0a-77ae-48b6-a3f7-d8d039761d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EA5888-9705-4D73-B45E-466F1EA731AB}">
  <ds:schemaRefs>
    <ds:schemaRef ds:uri="http://schemas.microsoft.com/office/2006/metadata/properties"/>
    <ds:schemaRef ds:uri="http://schemas.microsoft.com/office/infopath/2007/PartnerControls"/>
    <ds:schemaRef ds:uri="ac2cf9c6-a5cc-43ca-99ef-a3ab066b4ae5"/>
  </ds:schemaRefs>
</ds:datastoreItem>
</file>

<file path=customXml/itemProps3.xml><?xml version="1.0" encoding="utf-8"?>
<ds:datastoreItem xmlns:ds="http://schemas.openxmlformats.org/officeDocument/2006/customXml" ds:itemID="{49C60976-2800-4D6A-B8D2-CF8D78F864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1860</TotalTime>
  <Words>857</Words>
  <Application>Microsoft Office PowerPoint</Application>
  <PresentationFormat>Widescreen</PresentationFormat>
  <Paragraphs>89</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AvantGarde Bk BT Book</vt:lpstr>
      <vt:lpstr>AvantGarde Bk BT Demi</vt:lpstr>
      <vt:lpstr>Calibri</vt:lpstr>
      <vt:lpstr>Calibri Light</vt:lpstr>
      <vt:lpstr>Verdana</vt:lpstr>
      <vt:lpstr>Pragmatic Works</vt:lpstr>
      <vt:lpstr>Web Scraping with Power BI &amp; Python                4/14/2020</vt:lpstr>
      <vt:lpstr>About Me  12+ years in BI Reporting &amp; Data Analytics  MCSA: BI Reporting   Data Geek Music Production Video Games  </vt:lpstr>
      <vt:lpstr>Agenda</vt:lpstr>
      <vt:lpstr>  Working with Python &amp; Power BI  Anaconda Installed  ##Python 3.6 or later Configure Power BI for Python </vt:lpstr>
      <vt:lpstr>What is Web Scraping?</vt:lpstr>
      <vt:lpstr>HTML table / Table from Example Demo</vt:lpstr>
      <vt:lpstr>Using Python in Power BI Demo</vt:lpstr>
      <vt:lpstr>Using Power Query/M to Web Scrap Paginated data into Power BI Demo</vt:lpstr>
      <vt:lpstr>  Anaconda https://www.anaconda.com/distribution/  Power BI &amp; Python together https://docs.microsoft.com/en-us/power-bi/desktop-python-visuals  https://docs.microsoft.com/en-us/power-bi/desktop-python-scripts  COVID-19 Report https://lnkd.in/gpB9asr </vt:lpstr>
      <vt:lpstr>References:  Worldometers.info, 2020 https://www.worldometers.info/coronavirus/#countries  Center for Disease Control and Prevention, 2020 https://www.cdc.gov/coronavirus/2019-ncov/cases-updates/cases-in-us.html  John Hopkins University, Center for Systems Science and Engineering, 2020 https://github.com/CSSEGISandData/COVID-19  Box Office Mojo, 2020 https://www.boxofficemojo.com/chart/top_lifetime_gross/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Scraping with Power BI &amp; Python                4/28/2020</dc:title>
  <dc:creator>Pete Gil</dc:creator>
  <cp:lastModifiedBy>karobito@gmail.com</cp:lastModifiedBy>
  <cp:revision>2</cp:revision>
  <dcterms:created xsi:type="dcterms:W3CDTF">2020-03-27T04:05:56Z</dcterms:created>
  <dcterms:modified xsi:type="dcterms:W3CDTF">2020-04-21T14:38:01Z</dcterms:modified>
</cp:coreProperties>
</file>