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2" r:id="rId2"/>
    <p:sldMasterId id="2147483679" r:id="rId3"/>
    <p:sldMasterId id="2147483689" r:id="rId4"/>
  </p:sldMasterIdLst>
  <p:notesMasterIdLst>
    <p:notesMasterId r:id="rId56"/>
  </p:notesMasterIdLst>
  <p:handoutMasterIdLst>
    <p:handoutMasterId r:id="rId57"/>
  </p:handoutMasterIdLst>
  <p:sldIdLst>
    <p:sldId id="272" r:id="rId5"/>
    <p:sldId id="286" r:id="rId6"/>
    <p:sldId id="296" r:id="rId7"/>
    <p:sldId id="287" r:id="rId8"/>
    <p:sldId id="288" r:id="rId9"/>
    <p:sldId id="300" r:id="rId10"/>
    <p:sldId id="336" r:id="rId11"/>
    <p:sldId id="293" r:id="rId12"/>
    <p:sldId id="301" r:id="rId13"/>
    <p:sldId id="294" r:id="rId14"/>
    <p:sldId id="302" r:id="rId15"/>
    <p:sldId id="337" r:id="rId16"/>
    <p:sldId id="291" r:id="rId17"/>
    <p:sldId id="298" r:id="rId18"/>
    <p:sldId id="299" r:id="rId19"/>
    <p:sldId id="338" r:id="rId20"/>
    <p:sldId id="339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15" r:id="rId54"/>
    <p:sldId id="26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89D803-9FCC-4C09-94AD-745CAAAB79C2}">
          <p14:sldIdLst>
            <p14:sldId id="272"/>
            <p14:sldId id="286"/>
            <p14:sldId id="296"/>
            <p14:sldId id="287"/>
            <p14:sldId id="288"/>
            <p14:sldId id="300"/>
            <p14:sldId id="336"/>
            <p14:sldId id="293"/>
            <p14:sldId id="301"/>
            <p14:sldId id="294"/>
            <p14:sldId id="302"/>
            <p14:sldId id="337"/>
            <p14:sldId id="291"/>
            <p14:sldId id="298"/>
            <p14:sldId id="299"/>
            <p14:sldId id="338"/>
            <p14:sldId id="339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1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Jorgensen" initials="AJ" lastIdx="1" clrIdx="0">
    <p:extLst>
      <p:ext uri="{19B8F6BF-5375-455C-9EA6-DF929625EA0E}">
        <p15:presenceInfo xmlns:p15="http://schemas.microsoft.com/office/powerpoint/2012/main" userId="Adam Jorg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62F90"/>
    <a:srgbClr val="666666"/>
    <a:srgbClr val="0D2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81658" autoAdjust="0"/>
  </p:normalViewPr>
  <p:slideViewPr>
    <p:cSldViewPr snapToGrid="0" showGuides="1">
      <p:cViewPr varScale="1">
        <p:scale>
          <a:sx n="59" d="100"/>
          <a:sy n="59" d="100"/>
        </p:scale>
        <p:origin x="14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FD5E46-EBD3-4EDB-9D92-D825913799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86B12-E1E4-4BA7-AAF2-11BD452486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8E2-9258-47F2-A4D7-8221402D6CF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B2EA2-3320-4853-B024-AD84F6A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E674E-DFA1-4DBC-BFF1-C2B9722D9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46FE-8014-425E-8A7D-2FBCDE3E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04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BBBE-CDC2-4BF4-9713-3BFAEF45EAEF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48AE5-6073-4A99-8AF3-B8BE49D5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2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0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4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88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18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36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93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90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38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91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14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88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60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51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8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10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9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9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3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48AE5-6073-4A99-8AF3-B8BE49D5CE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263081" y="444500"/>
            <a:ext cx="7314558" cy="3706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1200" dirty="0" smtClean="0">
                <a:solidFill>
                  <a:srgbClr val="0D2E8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Header</a:t>
            </a:r>
          </a:p>
          <a:p>
            <a:pPr marL="457200" lvl="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898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125B-5F1E-4D23-8DDE-C91C8B1A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82758B4-5C94-4D95-BB19-F6295B82B4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51025"/>
            <a:ext cx="5494867" cy="3754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02152-D7F4-42DF-9BF6-4B1E74C373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05222" y="1851025"/>
            <a:ext cx="5494867" cy="3754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68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46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F48A-80CE-42B0-A1DB-AF6A86C2F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243138"/>
            <a:ext cx="7486650" cy="1412118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3E5FB-6A64-4A5E-9518-3AF768D574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14912" y="6257924"/>
            <a:ext cx="7177087" cy="600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355443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70CC66B-C305-43D0-8E1F-7CC621FF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117CD63-060A-4267-A499-A04848C6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6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75FA43B-43C3-45B7-8F87-F5683F35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93CB919-4768-43B8-BDD6-4AAD9EC4E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59111FB-4E76-4F33-A610-DC7BE2C3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08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2D2C056-D156-4BC7-BE8B-9A229CBA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735C4BE-1C97-4DFA-AC15-DF130FA7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96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0F932C9-1236-4D38-9C29-714577CACE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10788" y="3866605"/>
            <a:ext cx="4609011" cy="1776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86D21F-5279-4FBD-8A49-090CC04C301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1" y="3866605"/>
            <a:ext cx="4609011" cy="1776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51473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BA85CEA-B1AF-4B76-A42C-5191CD8C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AD1514-A419-4148-863C-CAED8DA1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43B38E0-A35A-41F7-8A75-EF8DC12C4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3FFC11D-1F36-4A28-9C13-D5F8B1B7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E10DE24-1814-48D5-973D-208B1400B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31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04ED836A-35D8-450A-882D-6D3E1E0D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B008A22-B3F2-4E72-A3AC-4398788D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24CF0DB-C50E-4F3A-955D-77129696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021920-2FDD-4F95-AB7B-07E28BA6F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4BDFBD2-089D-4233-9C1D-7CDE12C4D56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84900" y="2505074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12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3CBDB9A-B2E2-4F75-A7AA-9D7BA4C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F813416-B86A-4C77-B92D-819FF816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35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154476" y="4876800"/>
            <a:ext cx="3811983" cy="1668780"/>
          </a:xfrm>
          <a:prstGeom prst="rect">
            <a:avLst/>
          </a:prstGeom>
        </p:spPr>
        <p:txBody>
          <a:bodyPr/>
          <a:lstStyle>
            <a:lvl1pPr marL="182880" indent="0">
              <a:lnSpc>
                <a:spcPct val="100000"/>
              </a:lnSpc>
              <a:buNone/>
              <a:defRPr sz="1800" b="1" i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182880" indent="0">
              <a:lnSpc>
                <a:spcPct val="100000"/>
              </a:lnSpc>
              <a:buNone/>
              <a:defRPr sz="1600" i="1" baseline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Consultant name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Blog URL</a:t>
            </a:r>
          </a:p>
          <a:p>
            <a:pPr lvl="1"/>
            <a:r>
              <a:rPr lang="en-US" dirty="0"/>
              <a:t>Twitter handle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96704" y="4876800"/>
            <a:ext cx="3811983" cy="1668780"/>
          </a:xfrm>
          <a:prstGeom prst="rect">
            <a:avLst/>
          </a:prstGeom>
        </p:spPr>
        <p:txBody>
          <a:bodyPr/>
          <a:lstStyle>
            <a:lvl1pPr marL="182880" indent="0">
              <a:lnSpc>
                <a:spcPct val="100000"/>
              </a:lnSpc>
              <a:buNone/>
              <a:defRPr sz="1800" b="1" i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182880" indent="0">
              <a:lnSpc>
                <a:spcPct val="100000"/>
              </a:lnSpc>
              <a:buNone/>
              <a:defRPr sz="1600" i="1" baseline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Consultant name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Blog URL</a:t>
            </a:r>
          </a:p>
          <a:p>
            <a:pPr lvl="1"/>
            <a:r>
              <a:rPr lang="en-US" dirty="0"/>
              <a:t>Twitter handle</a:t>
            </a:r>
          </a:p>
        </p:txBody>
      </p:sp>
    </p:spTree>
    <p:extLst>
      <p:ext uri="{BB962C8B-B14F-4D97-AF65-F5344CB8AC3E}">
        <p14:creationId xmlns:p14="http://schemas.microsoft.com/office/powerpoint/2010/main" val="542257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9A5E9E46-B299-4492-AC93-391254F8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AE0BC92-FAE0-484F-ABA7-3154BBF6B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605855-E7E7-43E4-99D8-69DCB364BC2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559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5D0034A-DCFE-4184-8377-E5817236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61B6E0-2679-4F80-BAC2-9CE7FE35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36A862-8156-4152-8522-E50879D1E6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43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69D929A-7C10-42CA-84DC-D47E8534D7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6794" y="2272937"/>
            <a:ext cx="5181600" cy="31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855380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61BD3B-B431-4D7D-8FC7-1DCB0BB6115D}"/>
              </a:ext>
            </a:extLst>
          </p:cNvPr>
          <p:cNvSpPr/>
          <p:nvPr userDrawn="1"/>
        </p:nvSpPr>
        <p:spPr>
          <a:xfrm>
            <a:off x="112889" y="2246488"/>
            <a:ext cx="5492044" cy="1230489"/>
          </a:xfrm>
          <a:prstGeom prst="rect">
            <a:avLst/>
          </a:prstGeom>
          <a:solidFill>
            <a:srgbClr val="1A4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7A6D0-7FEA-4760-B9BB-ECC241DA82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63" y="4227513"/>
            <a:ext cx="3606800" cy="120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19F8D9-F617-4D1C-A5EC-518CDB568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3" y="2292349"/>
            <a:ext cx="5492750" cy="1184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606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61BD3B-B431-4D7D-8FC7-1DCB0BB6115D}"/>
              </a:ext>
            </a:extLst>
          </p:cNvPr>
          <p:cNvSpPr/>
          <p:nvPr userDrawn="1"/>
        </p:nvSpPr>
        <p:spPr>
          <a:xfrm>
            <a:off x="112889" y="2246488"/>
            <a:ext cx="5492044" cy="1230489"/>
          </a:xfrm>
          <a:prstGeom prst="rect">
            <a:avLst/>
          </a:prstGeom>
          <a:solidFill>
            <a:srgbClr val="1A4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7A6D0-7FEA-4760-B9BB-ECC241DA82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63" y="4227513"/>
            <a:ext cx="3606800" cy="120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19F8D9-F617-4D1C-A5EC-518CDB568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3" y="2292349"/>
            <a:ext cx="5492750" cy="1184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3781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1655-7A6B-4004-972D-B445744C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8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3B76-398F-4249-96B3-21B7DED5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B170C-3095-45CF-A755-AFA56B9BFA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51025"/>
            <a:ext cx="11020425" cy="3754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7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3B76-398F-4249-96B3-21B7DED5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B170C-3095-45CF-A755-AFA56B9BFA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51025"/>
            <a:ext cx="5494867" cy="3754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8E8FFC-C47F-4F87-987E-EFFA8A7BDF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05222" y="1851025"/>
            <a:ext cx="5494867" cy="3754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1ED2-DDA4-4A56-AF43-74D575CF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33ED-BF69-42D9-9B02-F7B23E70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10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rianKnight\Pictures\iPod Photo Cache\PWLittleGu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8" y="57047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96348" y="4343400"/>
            <a:ext cx="3657599" cy="2514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253947" y="4343400"/>
            <a:ext cx="3657599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1546" y="4343400"/>
            <a:ext cx="3657599" cy="2514600"/>
          </a:xfrm>
          <a:prstGeom prst="rect">
            <a:avLst/>
          </a:prstGeom>
          <a:solidFill>
            <a:srgbClr val="0D2E8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62399" y="4648200"/>
            <a:ext cx="3116478" cy="1895714"/>
            <a:chOff x="862399" y="4648200"/>
            <a:chExt cx="3116478" cy="189571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99" y="4648200"/>
              <a:ext cx="640080" cy="6400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1502479" y="4703505"/>
              <a:ext cx="2476397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Products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862399" y="5343585"/>
              <a:ext cx="3116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Improve the quality,</a:t>
              </a:r>
              <a:r>
                <a:rPr lang="en-US" baseline="0" dirty="0">
                  <a:solidFill>
                    <a:schemeClr val="bg2"/>
                  </a:solidFill>
                </a:rPr>
                <a:t> productivity, and performance of your SQL Server and BI solutions.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4519997" y="4648200"/>
            <a:ext cx="3116478" cy="1895714"/>
            <a:chOff x="862399" y="4648200"/>
            <a:chExt cx="3116478" cy="1895714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99" y="4648200"/>
              <a:ext cx="640080" cy="6400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02479" y="4703505"/>
              <a:ext cx="2476397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62399" y="5343585"/>
              <a:ext cx="3116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Speed development through training</a:t>
              </a:r>
              <a:r>
                <a:rPr lang="en-US" baseline="0" dirty="0">
                  <a:solidFill>
                    <a:schemeClr val="bg2"/>
                  </a:solidFill>
                </a:rPr>
                <a:t> and rapid development services from Pragmatic Works.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8186616" y="4648200"/>
            <a:ext cx="3116478" cy="1895714"/>
            <a:chOff x="862399" y="4648200"/>
            <a:chExt cx="3116478" cy="1895714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99" y="4648200"/>
              <a:ext cx="640080" cy="6400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502479" y="4703505"/>
              <a:ext cx="2476397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Foundation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862399" y="5343585"/>
              <a:ext cx="3116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Helping those</a:t>
              </a:r>
              <a:r>
                <a:rPr lang="en-US" baseline="0" dirty="0">
                  <a:solidFill>
                    <a:schemeClr val="bg2"/>
                  </a:solidFill>
                </a:rPr>
                <a:t> who don’t have the means to get into information technology and to achieve their dreams.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202362" y="4752975"/>
            <a:ext cx="3824288" cy="1797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49475" y="4752975"/>
            <a:ext cx="3824288" cy="1797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8" descr="PW-ppt-opening-slide-til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3938"/>
            <a:ext cx="91440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W-logo-text-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281" y="365144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27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4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alth_Insurance_Portability_and_Accountability_Ac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yment_Card_Industry_Data_Security_Standar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_Data_Protection_Regul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sonally_identifiable_inform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Protection_Directiv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relational-databases/security/row-level-security?view=sql-server-201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relational-databases/security/dynamic-data-masking?view=sql-server-201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microsoft.com/en-us/azure/sql-database/sql-database-dynamic-data-masking-get-start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DDA2-4C81-4C71-A782-DAFDE2A2C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863" y="4227513"/>
            <a:ext cx="4375504" cy="2024431"/>
          </a:xfrm>
        </p:spPr>
        <p:txBody>
          <a:bodyPr/>
          <a:lstStyle/>
          <a:p>
            <a:r>
              <a:rPr lang="en-US" dirty="0"/>
              <a:t>Jon Bloom, Principle</a:t>
            </a:r>
          </a:p>
          <a:p>
            <a:endParaRPr lang="en-US" dirty="0"/>
          </a:p>
          <a:p>
            <a:r>
              <a:rPr lang="en-US" dirty="0"/>
              <a:t>01/08/2019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5F1D-FBA5-4685-9D5D-5731B1D2D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3" y="2292349"/>
            <a:ext cx="6110534" cy="1184627"/>
          </a:xfrm>
        </p:spPr>
        <p:txBody>
          <a:bodyPr anchor="t"/>
          <a:lstStyle/>
          <a:p>
            <a:r>
              <a:rPr lang="en-US" dirty="0"/>
              <a:t>Intro to Data Governance in Azure SQL DB</a:t>
            </a:r>
          </a:p>
          <a:p>
            <a:r>
              <a:rPr lang="en-US" sz="3200" dirty="0"/>
              <a:t>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0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Custodian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Access to the data is authorized and controlled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Data stewards are identified for each data set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Technical processes sustain data integrity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Processes exist for data quality issue resolution in partnership with Data Stewards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Technical controls safeguard data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Data added to data sets are consistent with the common data model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Versions of Master Data are maintained along with the history of changes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Change management practices are applied in maintenance of the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Data content and changes can be audited</a:t>
            </a:r>
          </a:p>
        </p:txBody>
      </p:sp>
    </p:spTree>
    <p:extLst>
      <p:ext uri="{BB962C8B-B14F-4D97-AF65-F5344CB8AC3E}">
        <p14:creationId xmlns:p14="http://schemas.microsoft.com/office/powerpoint/2010/main" val="154971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Data Officer (CDO)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65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New Role Mid to Large Orgs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Reports to CEO or CFO or CIO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Aligns Data Strategy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Consolidate Software / Vendors / Developer Skills</a:t>
            </a:r>
          </a:p>
          <a:p>
            <a:pPr marL="1028700" lvl="1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Cost Savings</a:t>
            </a:r>
          </a:p>
          <a:p>
            <a:pPr marL="1028700" lvl="1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Build In-house / 3</a:t>
            </a:r>
            <a:r>
              <a:rPr lang="en-US" sz="2800" baseline="30000" dirty="0">
                <a:solidFill>
                  <a:srgbClr val="000000"/>
                </a:solidFill>
                <a:latin typeface="Calibri (Body)"/>
              </a:rPr>
              <a:t>rd</a:t>
            </a:r>
            <a:r>
              <a:rPr lang="en-US" sz="2800" dirty="0">
                <a:solidFill>
                  <a:srgbClr val="000000"/>
                </a:solidFill>
                <a:latin typeface="Calibri (Body)"/>
              </a:rPr>
              <a:t> Party Software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Leverage Domain Knowledge</a:t>
            </a:r>
          </a:p>
          <a:p>
            <a:pPr marL="1028700" lvl="1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Leverage Internal Staff as needed</a:t>
            </a:r>
          </a:p>
        </p:txBody>
      </p:sp>
    </p:spTree>
    <p:extLst>
      <p:ext uri="{BB962C8B-B14F-4D97-AF65-F5344CB8AC3E}">
        <p14:creationId xmlns:p14="http://schemas.microsoft.com/office/powerpoint/2010/main" val="152694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 Management (MDM)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Method used to define and manage the critical data of an organization to provide, with data integration, a single point of reference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Streamlines data sharing among personnel and departments</a:t>
            </a:r>
          </a:p>
        </p:txBody>
      </p:sp>
    </p:spTree>
    <p:extLst>
      <p:ext uri="{BB962C8B-B14F-4D97-AF65-F5344CB8AC3E}">
        <p14:creationId xmlns:p14="http://schemas.microsoft.com/office/powerpoint/2010/main" val="374360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 Management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75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ctr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Removing duplicates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Standardizing data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Incorporating rules to eliminate incorrect data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 (Body)"/>
              </a:rPr>
              <a:t>Create an authoritative source of master data</a:t>
            </a: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Calibri (Body)"/>
            </a:endParaRPr>
          </a:p>
          <a:p>
            <a:pPr marL="571500" indent="-571500" fontAlgn="ctr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608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Master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consolidation – The process of capturing master data from multiple sources and integrating into a single hub (operational data store) for replication to other destination systems.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federation – The process of providing a single virtual view of master data from one or more sources to one or more destination systems.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propagation – The process of copying master data from one system to another, typically through point-to-point interfaces in legacy systems.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04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Contain List of all Data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Tables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Fields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Field Types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Automated using AI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Scans DBs for Changes</a:t>
            </a:r>
          </a:p>
        </p:txBody>
      </p:sp>
    </p:spTree>
    <p:extLst>
      <p:ext uri="{BB962C8B-B14F-4D97-AF65-F5344CB8AC3E}">
        <p14:creationId xmlns:p14="http://schemas.microsoft.com/office/powerpoint/2010/main" val="206210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New &amp; Existing Rules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Constantly Changing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Penalties for Non-Compliance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Design Ecosystem with Data 1st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 (Body)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2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HIPPA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563C1"/>
                </a:solidFill>
                <a:latin typeface="Calibri (Body)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HIPPA</a:t>
            </a:r>
            <a:r>
              <a:rPr lang="en-US" sz="2800" dirty="0">
                <a:latin typeface="Calibri (Body)"/>
                <a:ea typeface="Calibri" panose="020F0502020204030204" pitchFamily="34" charset="0"/>
              </a:rPr>
              <a:t> Health Insurance Portability and Accountability Act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Law (1996) stipulate how Personally Identifiable Information maintained by the healthcare and healthcare insurance industries should be protected from fraud and theft, and address limitations on healthcare insurance coverage</a:t>
            </a:r>
          </a:p>
        </p:txBody>
      </p:sp>
    </p:spTree>
    <p:extLst>
      <p:ext uri="{BB962C8B-B14F-4D97-AF65-F5344CB8AC3E}">
        <p14:creationId xmlns:p14="http://schemas.microsoft.com/office/powerpoint/2010/main" val="399468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PCI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u="sng" dirty="0">
                <a:hlinkClick r:id="rId3"/>
              </a:rPr>
              <a:t>PCI</a:t>
            </a:r>
            <a:r>
              <a:rPr lang="en-US" sz="2800" dirty="0"/>
              <a:t> Payment Card Industry Data Security Standard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 information security standard for organizations that handle branded credit cards from the major card schemes</a:t>
            </a:r>
          </a:p>
        </p:txBody>
      </p:sp>
    </p:spTree>
    <p:extLst>
      <p:ext uri="{BB962C8B-B14F-4D97-AF65-F5344CB8AC3E}">
        <p14:creationId xmlns:p14="http://schemas.microsoft.com/office/powerpoint/2010/main" val="345219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GDPR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563C1"/>
                </a:solidFill>
                <a:latin typeface="Calibri (Body)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GDPR</a:t>
            </a:r>
            <a:r>
              <a:rPr lang="en-US" sz="2800" dirty="0">
                <a:latin typeface="Calibri (Body)"/>
                <a:ea typeface="Calibri" panose="020F0502020204030204" pitchFamily="34" charset="0"/>
              </a:rPr>
              <a:t> General Data Protection Regulation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Aims primarily to give control to individuals over their personal data and to simplify the regulatory environment</a:t>
            </a:r>
          </a:p>
        </p:txBody>
      </p:sp>
    </p:spTree>
    <p:extLst>
      <p:ext uri="{BB962C8B-B14F-4D97-AF65-F5344CB8AC3E}">
        <p14:creationId xmlns:p14="http://schemas.microsoft.com/office/powerpoint/2010/main" val="179924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About 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Intro to Azure Data Governance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Demos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Summary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25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PII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563C1"/>
                </a:solidFill>
                <a:latin typeface="Calibri (Body)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PII</a:t>
            </a:r>
            <a:r>
              <a:rPr lang="en-US" sz="2800" dirty="0">
                <a:latin typeface="Calibri (Body)"/>
                <a:ea typeface="Calibri" panose="020F0502020204030204" pitchFamily="34" charset="0"/>
              </a:rPr>
              <a:t> Personally Identifiable Information 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information that can be used on its own or with other information to identify, contact, or locate a single person, or to identify an individual in context </a:t>
            </a:r>
          </a:p>
        </p:txBody>
      </p:sp>
    </p:spTree>
    <p:extLst>
      <p:ext uri="{BB962C8B-B14F-4D97-AF65-F5344CB8AC3E}">
        <p14:creationId xmlns:p14="http://schemas.microsoft.com/office/powerpoint/2010/main" val="350134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US DPL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563C1"/>
                </a:solidFill>
                <a:latin typeface="Calibri (Body)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data protection law</a:t>
            </a:r>
            <a:endParaRPr lang="en-US" sz="2400" dirty="0">
              <a:latin typeface="Calibri (Body)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 (Body)"/>
                <a:ea typeface="Calibri" panose="020F0502020204030204" pitchFamily="34" charset="0"/>
              </a:rPr>
              <a:t>United States privacy legislation tends to be adopted on an ad hoc basis, at both National and State level, not uniform in definitions or adoption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 (Body)"/>
                <a:ea typeface="Calibri" panose="020F0502020204030204" pitchFamily="34" charset="0"/>
              </a:rPr>
              <a:t>Need to ensure that their current processes comply with GDPR requirements, or face strict, and potentially costly, sanctions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 (Body)"/>
                <a:ea typeface="Calibri" panose="020F0502020204030204" pitchFamily="34" charset="0"/>
              </a:rPr>
              <a:t>Any retailer who requests information from a customer for a specific purpose, can only use the information for that purpose, and must delete the information from its records afterwards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 (Body)"/>
                <a:ea typeface="Calibri" panose="020F0502020204030204" pitchFamily="34" charset="0"/>
              </a:rPr>
              <a:t>If a retailer profiles a customer, using methods such as online purchase history, they may need to obtain individual consent to do so, according to GDP</a:t>
            </a:r>
          </a:p>
        </p:txBody>
      </p:sp>
    </p:spTree>
    <p:extLst>
      <p:ext uri="{BB962C8B-B14F-4D97-AF65-F5344CB8AC3E}">
        <p14:creationId xmlns:p14="http://schemas.microsoft.com/office/powerpoint/2010/main" val="267349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 US DPL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Internally Sensitive Data 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Salary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Sales Quotas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Financial Data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Customer Data</a:t>
            </a:r>
          </a:p>
        </p:txBody>
      </p:sp>
    </p:spTree>
    <p:extLst>
      <p:ext uri="{BB962C8B-B14F-4D97-AF65-F5344CB8AC3E}">
        <p14:creationId xmlns:p14="http://schemas.microsoft.com/office/powerpoint/2010/main" val="100215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3 Levels of Security in Azure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 (Body)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45608-587C-48B1-9453-A7F8C79A63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05082" y="1237129"/>
            <a:ext cx="7153836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1: Protect the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Transparent Data Encryption using Certificate or Key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Always Encrypted | Encrypted at all times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In transit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In memory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On disk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During query processing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 (Body)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4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2: Control Access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Azure Active Directory (Azure AD) authentication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563C1"/>
                </a:solidFill>
                <a:latin typeface="Calibri (Body)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 Level Security</a:t>
            </a:r>
            <a:r>
              <a:rPr lang="en-US" sz="2800" dirty="0">
                <a:latin typeface="Calibri (Body)"/>
                <a:ea typeface="Calibri" panose="020F0502020204030204" pitchFamily="34" charset="0"/>
              </a:rPr>
              <a:t> 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SSMS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Database &amp; Schema Bound to Table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Create Security Policy = filter predicate, as an inline table-valued function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Users &amp; Groups assigned to Roles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Predicates store Users &amp; Assigned Permissions</a:t>
            </a:r>
          </a:p>
        </p:txBody>
      </p:sp>
    </p:spTree>
    <p:extLst>
      <p:ext uri="{BB962C8B-B14F-4D97-AF65-F5344CB8AC3E}">
        <p14:creationId xmlns:p14="http://schemas.microsoft.com/office/powerpoint/2010/main" val="41461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2: Control Access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563C1"/>
                </a:solidFill>
                <a:latin typeface="Calibri (Body)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 Data Masking</a:t>
            </a:r>
            <a:r>
              <a:rPr lang="en-US" sz="2800" dirty="0">
                <a:latin typeface="Calibri (Body)"/>
                <a:ea typeface="Calibri" panose="020F0502020204030204" pitchFamily="34" charset="0"/>
              </a:rPr>
              <a:t>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563C1"/>
                </a:solidFill>
                <a:latin typeface="Calibri (Body)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Applied in Azure</a:t>
            </a:r>
            <a:endParaRPr lang="en-US" sz="2800" dirty="0">
              <a:latin typeface="Calibri (Body)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Table or Column level | Configuration Tab | T-SQL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Masked In real time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Email Address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Social Security Number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Phone Number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Text, </a:t>
            </a:r>
            <a:r>
              <a:rPr lang="pt-BR" sz="2800" dirty="0">
                <a:latin typeface="Calibri (Body)"/>
                <a:ea typeface="Calibri" panose="020F0502020204030204" pitchFamily="34" charset="0"/>
              </a:rPr>
              <a:t>PCI, HIPPA, GDPR,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415437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3: Monitor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SQL Database Threat Detection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SQL Database Auditing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Track and Log Server Activity (default setting) 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Track and Log Database Activity (specific databases)</a:t>
            </a:r>
          </a:p>
        </p:txBody>
      </p:sp>
    </p:spTree>
    <p:extLst>
      <p:ext uri="{BB962C8B-B14F-4D97-AF65-F5344CB8AC3E}">
        <p14:creationId xmlns:p14="http://schemas.microsoft.com/office/powerpoint/2010/main" val="327605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Security: Other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Firewall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Server level rules that allow a range of IPs access in Azure Portal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Database level rules using Azure Portal, T-SQL or PowerShell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Manage User Permission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Encrypted Connections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Encrypted connection between a client application and SQL Database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Reduces the risk of man-in-the-middle attacks</a:t>
            </a:r>
          </a:p>
        </p:txBody>
      </p:sp>
    </p:spTree>
    <p:extLst>
      <p:ext uri="{BB962C8B-B14F-4D97-AF65-F5344CB8AC3E}">
        <p14:creationId xmlns:p14="http://schemas.microsoft.com/office/powerpoint/2010/main" val="1728022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Row Level Security in Azure SQL DB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Dynamic Data Masking in Azure SQL DB</a:t>
            </a:r>
          </a:p>
        </p:txBody>
      </p:sp>
    </p:spTree>
    <p:extLst>
      <p:ext uri="{BB962C8B-B14F-4D97-AF65-F5344CB8AC3E}">
        <p14:creationId xmlns:p14="http://schemas.microsoft.com/office/powerpoint/2010/main" val="281231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Principle Consultant Pragmatic Works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Worked with data since 1996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Consulting 6 years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Reside in Tampa Bay, Fl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C0B42-4583-44F4-ACBF-C3F39867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80" y="1690688"/>
            <a:ext cx="2316863" cy="23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6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E364A-3737-4E02-8D9F-25E3FEA5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1243012"/>
            <a:ext cx="5295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97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2A01F-9D1D-47B6-90D2-465265AA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7" y="1329667"/>
            <a:ext cx="3026989" cy="38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3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60CF7-AA17-4149-88B3-5D7060EA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71" y="764801"/>
            <a:ext cx="31432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4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567DE-DE0D-411F-9A15-C5757588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99" y="1597283"/>
            <a:ext cx="7259171" cy="2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5D5D1-33C1-45A6-91DF-BA7C5100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2" y="1470212"/>
            <a:ext cx="7065064" cy="29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67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C03ED-8789-4DCB-AD4E-B3676B2B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65" y="1690688"/>
            <a:ext cx="6947087" cy="23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2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65B6E-849B-4186-A2F2-C8818A3D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4" y="1020907"/>
            <a:ext cx="5862357" cy="39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77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56AA1-F00D-4106-BD16-35EBA120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03" y="1690688"/>
            <a:ext cx="4865594" cy="29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5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A5F5F-FC7D-4D23-B3B6-9EBFC2C3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58" y="1016249"/>
            <a:ext cx="5248835" cy="44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ECD1D-2761-4204-9E76-B08D3CBD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690688"/>
            <a:ext cx="8398454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82" y="580278"/>
            <a:ext cx="10515600" cy="1325563"/>
          </a:xfrm>
        </p:spPr>
        <p:txBody>
          <a:bodyPr/>
          <a:lstStyle/>
          <a:p>
            <a:r>
              <a:rPr lang="en-US" dirty="0"/>
              <a:t>Brief Description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Data Governance has slowly crept into the limelight, for good reason.  With </a:t>
            </a:r>
            <a:r>
              <a:rPr lang="en-US" sz="2800" i="1" dirty="0">
                <a:latin typeface="Calibri (Body)"/>
                <a:ea typeface="Calibri" panose="020F0502020204030204" pitchFamily="34" charset="0"/>
              </a:rPr>
              <a:t>upcoming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mandates on Data Privacy, having a Data Governance framework in place will support and fortify your efforts to becoming a Data Driven organization.  See how easy you can apply Row Level Security and Data Masking to your Azure SQL Database.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79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7ADEC-8884-47BF-9D96-82EA5649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1" y="1690687"/>
            <a:ext cx="11342063" cy="22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4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D35F1-F951-4E15-85B7-A359F0C9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922685"/>
            <a:ext cx="8201800" cy="26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2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9DB70-EE7E-42FF-8BE1-A7E4CDBF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405718" cy="2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6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ED8CA-2BAD-4B32-9EB0-3974A1E5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509432"/>
            <a:ext cx="11202694" cy="23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1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52A43-490E-444B-AFE4-F0943D37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34" y="1690688"/>
            <a:ext cx="6428254" cy="34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7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BA850-C812-417B-9538-8CFF7033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8725"/>
            <a:ext cx="9945222" cy="32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D6704-5E3A-4E53-B838-5B39D175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1" y="1690687"/>
            <a:ext cx="9205776" cy="28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82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280D7-873A-4611-9E51-87E8F831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9" y="1641382"/>
            <a:ext cx="11301361" cy="22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7D1B2-AD74-4C85-B6C3-C8D0573C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7" y="1623453"/>
            <a:ext cx="11367331" cy="27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2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A3D3-3007-4F08-BB55-0493F06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6817C-8A94-48E9-ADA0-298FF1F8D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8348"/>
            <a:ext cx="7606553" cy="41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Data Governance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Create an organized, consistent and proper handling of an organization's data to ensure accuracy trusted by the enterprise.  Comprised of 3 things: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People – assign Data Steward who the data within an 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Processes – centralized steps to ensure data Stored, Processed, Archived and Protected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Information Technology – applications and tools to govern content and metadata</a:t>
            </a:r>
          </a:p>
        </p:txBody>
      </p:sp>
    </p:spTree>
    <p:extLst>
      <p:ext uri="{BB962C8B-B14F-4D97-AF65-F5344CB8AC3E}">
        <p14:creationId xmlns:p14="http://schemas.microsoft.com/office/powerpoint/2010/main" val="3493758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Data Governance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Azure SQL DB Security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Azure SQL Data Masking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(Body)"/>
                <a:ea typeface="Calibri" panose="020F0502020204030204" pitchFamily="34" charset="0"/>
              </a:rPr>
              <a:t>Azure SQL Row </a:t>
            </a:r>
            <a:r>
              <a:rPr lang="en-US" sz="2800">
                <a:latin typeface="Calibri (Body)"/>
                <a:ea typeface="Calibri" panose="020F0502020204030204" pitchFamily="34" charset="0"/>
              </a:rPr>
              <a:t>Level Security</a:t>
            </a:r>
            <a:endParaRPr lang="en-US" sz="2800" dirty="0">
              <a:latin typeface="Calibri (Body)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3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4F6D5-99AC-4E5D-81CC-136F9023E0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Jon Bloom</a:t>
            </a:r>
          </a:p>
          <a:p>
            <a:r>
              <a:rPr lang="en-US" sz="2000" dirty="0"/>
              <a:t>jbloom@pragmaticworks.com</a:t>
            </a:r>
          </a:p>
          <a:p>
            <a:r>
              <a:rPr lang="en-US" sz="2000" dirty="0"/>
              <a:t>https://pragmaticworks.com/</a:t>
            </a:r>
          </a:p>
        </p:txBody>
      </p:sp>
    </p:spTree>
    <p:extLst>
      <p:ext uri="{BB962C8B-B14F-4D97-AF65-F5344CB8AC3E}">
        <p14:creationId xmlns:p14="http://schemas.microsoft.com/office/powerpoint/2010/main" val="145419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/>
              <a:t>Data Governance?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Best Practices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Consistency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Transparency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Point of Ownership / Responsibility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Data Driven Org</a:t>
            </a:r>
          </a:p>
        </p:txBody>
      </p:sp>
    </p:spTree>
    <p:extLst>
      <p:ext uri="{BB962C8B-B14F-4D97-AF65-F5344CB8AC3E}">
        <p14:creationId xmlns:p14="http://schemas.microsoft.com/office/powerpoint/2010/main" val="15247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Steward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Responsible for data quality within orgs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Data Stewards are responsible for what is stored in a data field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Accuracy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Completeness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20025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Steward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Has clear and unambiguous data element definition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Does not conflict with other data elements in the metadata registry (removes duplicates, overlap etc.)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Has clear enumerated value definitions if it is of type Code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Is still being used (remove unused data elements)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Is being used consistently in various computer systems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Is being used, fit for purpose = Data Fitness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Has adequate documentation on appropriate usage and notes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Documents the origin and sources of authority on each metadata element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Is protected against unauthorized access or change</a:t>
            </a:r>
          </a:p>
        </p:txBody>
      </p:sp>
    </p:spTree>
    <p:extLst>
      <p:ext uri="{BB962C8B-B14F-4D97-AF65-F5344CB8AC3E}">
        <p14:creationId xmlns:p14="http://schemas.microsoft.com/office/powerpoint/2010/main" val="159706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04C-99DC-48DE-A7D4-13AF4F43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Custodian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96673-8613-435C-92D8-C1A0E9CB5B03}"/>
              </a:ext>
            </a:extLst>
          </p:cNvPr>
          <p:cNvSpPr txBox="1"/>
          <p:nvPr/>
        </p:nvSpPr>
        <p:spPr>
          <a:xfrm>
            <a:off x="838201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Responsible for the safe custody, transport, storage of the data and implementation of business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Common job titles for data custodians are Database Administrator (DBA), Data Modeler, and ETL Developer</a:t>
            </a:r>
          </a:p>
        </p:txBody>
      </p:sp>
    </p:spTree>
    <p:extLst>
      <p:ext uri="{BB962C8B-B14F-4D97-AF65-F5344CB8AC3E}">
        <p14:creationId xmlns:p14="http://schemas.microsoft.com/office/powerpoint/2010/main" val="37460990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agmatic Works">
      <a:dk1>
        <a:srgbClr val="000000"/>
      </a:dk1>
      <a:lt1>
        <a:sysClr val="window" lastClr="FFFFFF"/>
      </a:lt1>
      <a:dk2>
        <a:srgbClr val="0D2E8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agmatic Works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E9FCFB-D67B-4E50-B9E5-C5CB42BE5CAF}" vid="{AB3D1271-AA3E-4CF0-9FC6-6974595D046E}"/>
    </a:ext>
  </a:extLst>
</a:theme>
</file>

<file path=ppt/theme/theme2.xml><?xml version="1.0" encoding="utf-8"?>
<a:theme xmlns:a="http://schemas.openxmlformats.org/drawingml/2006/main" name="Introduction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E9FCFB-D67B-4E50-B9E5-C5CB42BE5CAF}" vid="{19FC6E30-DF00-454D-8208-9A1A8E94CD3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07B09E-92C4-45A1-8325-8597773FC511}" vid="{1B604246-AB52-473A-A53D-20AD53C4D3D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_PPtTemplate_Final" id="{CC95A367-A3BC-42AE-9E40-7B3271F44705}" vid="{A33CCDB9-A762-4F05-A047-4B739D4AE7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Pragmatic Works Template</Template>
  <TotalTime>2967</TotalTime>
  <Words>1225</Words>
  <Application>Microsoft Office PowerPoint</Application>
  <PresentationFormat>Widescreen</PresentationFormat>
  <Paragraphs>247</Paragraphs>
  <Slides>51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(Body)</vt:lpstr>
      <vt:lpstr>Calibri Light</vt:lpstr>
      <vt:lpstr>Century Gothic</vt:lpstr>
      <vt:lpstr>Segoe UI Light</vt:lpstr>
      <vt:lpstr>Custom Design</vt:lpstr>
      <vt:lpstr>Introduction Master</vt:lpstr>
      <vt:lpstr>1_Office Theme</vt:lpstr>
      <vt:lpstr>Office Theme</vt:lpstr>
      <vt:lpstr>PowerPoint Presentation</vt:lpstr>
      <vt:lpstr>Agenda</vt:lpstr>
      <vt:lpstr>About Me</vt:lpstr>
      <vt:lpstr>Brief Description</vt:lpstr>
      <vt:lpstr>Enterprise Data Governance</vt:lpstr>
      <vt:lpstr>Why Data Governance?</vt:lpstr>
      <vt:lpstr>Data Steward</vt:lpstr>
      <vt:lpstr>Data Steward Responsibilities</vt:lpstr>
      <vt:lpstr>Data Custodian</vt:lpstr>
      <vt:lpstr>Data Custodian Responsibilities</vt:lpstr>
      <vt:lpstr>Chief Data Officer (CDO)</vt:lpstr>
      <vt:lpstr>Master Data Management (MDM)</vt:lpstr>
      <vt:lpstr>Master Data Management Tools</vt:lpstr>
      <vt:lpstr>Transmission of Master Data</vt:lpstr>
      <vt:lpstr>Data Catalogs</vt:lpstr>
      <vt:lpstr>Regulatory Compliance</vt:lpstr>
      <vt:lpstr>Regulatory Compliance HIPPA</vt:lpstr>
      <vt:lpstr>Regulatory Compliance PCI</vt:lpstr>
      <vt:lpstr>Regulatory Compliance GDPR</vt:lpstr>
      <vt:lpstr>Regulatory Compliance PII</vt:lpstr>
      <vt:lpstr>Regulatory Compliance US DPL</vt:lpstr>
      <vt:lpstr>Regulatory Compliance US DPL</vt:lpstr>
      <vt:lpstr>Azure Security</vt:lpstr>
      <vt:lpstr>Security 1: Protect the Data</vt:lpstr>
      <vt:lpstr>Security 2: Control Access</vt:lpstr>
      <vt:lpstr>Security 2: Control Access</vt:lpstr>
      <vt:lpstr>Security 3: Monitor Activity</vt:lpstr>
      <vt:lpstr>Security: Other</vt:lpstr>
      <vt:lpstr>Demo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Azure SQL Database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Steve Hughes</dc:creator>
  <cp:lastModifiedBy> </cp:lastModifiedBy>
  <cp:revision>266</cp:revision>
  <dcterms:created xsi:type="dcterms:W3CDTF">2015-06-11T22:37:04Z</dcterms:created>
  <dcterms:modified xsi:type="dcterms:W3CDTF">2019-01-08T18:40:46Z</dcterms:modified>
</cp:coreProperties>
</file>