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9.xml" ContentType="application/vnd.openxmlformats-officedocument.presentationml.notesSlide+xml"/>
  <Override PartName="/ppt/ink/ink1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9" r:id="rId5"/>
    <p:sldId id="276" r:id="rId6"/>
    <p:sldId id="273" r:id="rId7"/>
    <p:sldId id="277" r:id="rId8"/>
    <p:sldId id="291" r:id="rId9"/>
    <p:sldId id="293" r:id="rId10"/>
    <p:sldId id="292" r:id="rId11"/>
    <p:sldId id="279" r:id="rId12"/>
    <p:sldId id="280" r:id="rId13"/>
    <p:sldId id="281" r:id="rId14"/>
    <p:sldId id="287" r:id="rId15"/>
    <p:sldId id="288" r:id="rId16"/>
    <p:sldId id="282" r:id="rId17"/>
    <p:sldId id="283" r:id="rId18"/>
    <p:sldId id="295" r:id="rId19"/>
    <p:sldId id="296" r:id="rId20"/>
    <p:sldId id="297" r:id="rId21"/>
    <p:sldId id="285" r:id="rId22"/>
    <p:sldId id="274" r:id="rId23"/>
    <p:sldId id="286" r:id="rId24"/>
    <p:sldId id="290" r:id="rId25"/>
    <p:sldId id="298" r:id="rId26"/>
    <p:sldId id="299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691"/>
    <a:srgbClr val="01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E38CC-BD48-4635-8F3A-2F1A06F4E73C}" v="703" dt="2020-08-24T11:43:01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3067" autoAdjust="0"/>
  </p:normalViewPr>
  <p:slideViewPr>
    <p:cSldViewPr snapToGrid="0" snapToObjects="1">
      <p:cViewPr varScale="1">
        <p:scale>
          <a:sx n="67" d="100"/>
          <a:sy n="67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4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13798-EB04-4379-913C-9AF78DC2F36E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60C51F-592A-4B4D-84ED-37B5836A89D9}">
      <dgm:prSet phldrT="[Text]"/>
      <dgm:spPr/>
      <dgm:t>
        <a:bodyPr/>
        <a:lstStyle/>
        <a:p>
          <a:r>
            <a:rPr lang="en-US" dirty="0"/>
            <a:t>Are you currently using Power BI?</a:t>
          </a:r>
        </a:p>
      </dgm:t>
    </dgm:pt>
    <dgm:pt modelId="{AB2D7CE9-C2D2-4F1A-9FAC-86729B60A2D3}" type="parTrans" cxnId="{089D0F9D-715E-4F52-A9E6-F2A486779AC8}">
      <dgm:prSet/>
      <dgm:spPr/>
      <dgm:t>
        <a:bodyPr/>
        <a:lstStyle/>
        <a:p>
          <a:endParaRPr lang="en-US"/>
        </a:p>
      </dgm:t>
    </dgm:pt>
    <dgm:pt modelId="{E601E81C-D5C4-4F63-AFD9-6900E6C48E38}" type="sibTrans" cxnId="{089D0F9D-715E-4F52-A9E6-F2A486779AC8}">
      <dgm:prSet/>
      <dgm:spPr/>
      <dgm:t>
        <a:bodyPr/>
        <a:lstStyle/>
        <a:p>
          <a:endParaRPr lang="en-US"/>
        </a:p>
      </dgm:t>
    </dgm:pt>
    <dgm:pt modelId="{0023BEB0-6AE8-4478-9A4A-85E0F25EBEFE}">
      <dgm:prSet phldrT="[Text]"/>
      <dgm:spPr/>
      <dgm:t>
        <a:bodyPr/>
        <a:lstStyle/>
        <a:p>
          <a:r>
            <a:rPr lang="en-US" dirty="0"/>
            <a:t>Are you interested in validating your Power BI knowledge?</a:t>
          </a:r>
        </a:p>
      </dgm:t>
    </dgm:pt>
    <dgm:pt modelId="{A74F682D-FD8B-4FB3-940A-AC163B4CF3A2}" type="parTrans" cxnId="{F98918AE-1DCA-49DF-BD73-091215F6ACA0}">
      <dgm:prSet/>
      <dgm:spPr/>
      <dgm:t>
        <a:bodyPr/>
        <a:lstStyle/>
        <a:p>
          <a:endParaRPr lang="en-US"/>
        </a:p>
      </dgm:t>
    </dgm:pt>
    <dgm:pt modelId="{62A9BFB2-CBB6-4882-84A5-0EE527151441}" type="sibTrans" cxnId="{F98918AE-1DCA-49DF-BD73-091215F6ACA0}">
      <dgm:prSet/>
      <dgm:spPr/>
      <dgm:t>
        <a:bodyPr/>
        <a:lstStyle/>
        <a:p>
          <a:endParaRPr lang="en-US"/>
        </a:p>
      </dgm:t>
    </dgm:pt>
    <dgm:pt modelId="{CD30FF64-63C4-423F-B326-B273BB9A5D3D}">
      <dgm:prSet phldrT="[Text]"/>
      <dgm:spPr/>
      <dgm:t>
        <a:bodyPr/>
        <a:lstStyle/>
        <a:p>
          <a:r>
            <a:rPr lang="en-US" dirty="0"/>
            <a:t>Are there incentives at your job for earning certifications?</a:t>
          </a:r>
        </a:p>
      </dgm:t>
    </dgm:pt>
    <dgm:pt modelId="{F62DA22A-CB43-4F45-87E7-D72239AAB227}" type="parTrans" cxnId="{A9170F7A-5581-4933-8133-21F4D19CE0E5}">
      <dgm:prSet/>
      <dgm:spPr/>
      <dgm:t>
        <a:bodyPr/>
        <a:lstStyle/>
        <a:p>
          <a:endParaRPr lang="en-US"/>
        </a:p>
      </dgm:t>
    </dgm:pt>
    <dgm:pt modelId="{2FED6102-7E99-4058-B874-1F8B4AEEB914}" type="sibTrans" cxnId="{A9170F7A-5581-4933-8133-21F4D19CE0E5}">
      <dgm:prSet/>
      <dgm:spPr/>
      <dgm:t>
        <a:bodyPr/>
        <a:lstStyle/>
        <a:p>
          <a:endParaRPr lang="en-US"/>
        </a:p>
      </dgm:t>
    </dgm:pt>
    <dgm:pt modelId="{22CC9E8D-FBA8-41BA-BBAF-411297C18C70}">
      <dgm:prSet phldrT="[Text]"/>
      <dgm:spPr/>
      <dgm:t>
        <a:bodyPr/>
        <a:lstStyle/>
        <a:p>
          <a:r>
            <a:rPr lang="en-US" dirty="0"/>
            <a:t>Are you trying to transition to a Power BI specific job?</a:t>
          </a:r>
        </a:p>
      </dgm:t>
    </dgm:pt>
    <dgm:pt modelId="{1CD44D1B-10E9-4B8D-A0D1-1A0348059490}" type="parTrans" cxnId="{8CDDF066-A879-4570-BCA4-A98E7B35384F}">
      <dgm:prSet/>
      <dgm:spPr/>
      <dgm:t>
        <a:bodyPr/>
        <a:lstStyle/>
        <a:p>
          <a:endParaRPr lang="en-US"/>
        </a:p>
      </dgm:t>
    </dgm:pt>
    <dgm:pt modelId="{C712A932-50DA-46C2-9B92-858449D3A9A4}" type="sibTrans" cxnId="{8CDDF066-A879-4570-BCA4-A98E7B35384F}">
      <dgm:prSet/>
      <dgm:spPr/>
      <dgm:t>
        <a:bodyPr/>
        <a:lstStyle/>
        <a:p>
          <a:endParaRPr lang="en-US"/>
        </a:p>
      </dgm:t>
    </dgm:pt>
    <dgm:pt modelId="{8640172D-C09C-4239-A226-F80FF02F8EB2}">
      <dgm:prSet phldrT="[Text]"/>
      <dgm:spPr/>
      <dgm:t>
        <a:bodyPr/>
        <a:lstStyle/>
        <a:p>
          <a:r>
            <a:rPr lang="en-US" dirty="0"/>
            <a:t>Do you have an expiring MCSA: BI Reporting certification?</a:t>
          </a:r>
        </a:p>
      </dgm:t>
    </dgm:pt>
    <dgm:pt modelId="{592DE58C-327D-410B-A151-03469ED40E93}" type="parTrans" cxnId="{89CCE47B-EE6F-468B-831B-D39DAF9DF358}">
      <dgm:prSet/>
      <dgm:spPr/>
      <dgm:t>
        <a:bodyPr/>
        <a:lstStyle/>
        <a:p>
          <a:endParaRPr lang="en-US"/>
        </a:p>
      </dgm:t>
    </dgm:pt>
    <dgm:pt modelId="{88170BDB-CC57-4A71-B86F-42ABA5C410F6}" type="sibTrans" cxnId="{89CCE47B-EE6F-468B-831B-D39DAF9DF358}">
      <dgm:prSet/>
      <dgm:spPr/>
      <dgm:t>
        <a:bodyPr/>
        <a:lstStyle/>
        <a:p>
          <a:endParaRPr lang="en-US"/>
        </a:p>
      </dgm:t>
    </dgm:pt>
    <dgm:pt modelId="{C98A8B65-C042-4BA3-B699-578A631FB9EB}" type="pres">
      <dgm:prSet presAssocID="{35113798-EB04-4379-913C-9AF78DC2F36E}" presName="Name0" presStyleCnt="0">
        <dgm:presLayoutVars>
          <dgm:dir/>
          <dgm:resizeHandles val="exact"/>
        </dgm:presLayoutVars>
      </dgm:prSet>
      <dgm:spPr/>
    </dgm:pt>
    <dgm:pt modelId="{25D011B3-A4A0-4E91-80F0-4601A82619B8}" type="pres">
      <dgm:prSet presAssocID="{7760C51F-592A-4B4D-84ED-37B5836A89D9}" presName="node" presStyleLbl="node1" presStyleIdx="0" presStyleCnt="5" custScaleX="100232">
        <dgm:presLayoutVars>
          <dgm:bulletEnabled val="1"/>
        </dgm:presLayoutVars>
      </dgm:prSet>
      <dgm:spPr/>
    </dgm:pt>
    <dgm:pt modelId="{BEC59941-B615-4EC8-B178-D62131C7FB9E}" type="pres">
      <dgm:prSet presAssocID="{E601E81C-D5C4-4F63-AFD9-6900E6C48E38}" presName="sibTrans" presStyleLbl="sibTrans1D1" presStyleIdx="0" presStyleCnt="4"/>
      <dgm:spPr/>
    </dgm:pt>
    <dgm:pt modelId="{5743B666-41C1-48C0-B339-83647F6F9C3C}" type="pres">
      <dgm:prSet presAssocID="{E601E81C-D5C4-4F63-AFD9-6900E6C48E38}" presName="connectorText" presStyleLbl="sibTrans1D1" presStyleIdx="0" presStyleCnt="4"/>
      <dgm:spPr/>
    </dgm:pt>
    <dgm:pt modelId="{EB55BFEB-456C-4F78-B268-444C9E49D0B0}" type="pres">
      <dgm:prSet presAssocID="{0023BEB0-6AE8-4478-9A4A-85E0F25EBEFE}" presName="node" presStyleLbl="node1" presStyleIdx="1" presStyleCnt="5">
        <dgm:presLayoutVars>
          <dgm:bulletEnabled val="1"/>
        </dgm:presLayoutVars>
      </dgm:prSet>
      <dgm:spPr/>
    </dgm:pt>
    <dgm:pt modelId="{3D7636DA-239F-407B-B313-FABC40CD47DF}" type="pres">
      <dgm:prSet presAssocID="{62A9BFB2-CBB6-4882-84A5-0EE527151441}" presName="sibTrans" presStyleLbl="sibTrans1D1" presStyleIdx="1" presStyleCnt="4"/>
      <dgm:spPr/>
    </dgm:pt>
    <dgm:pt modelId="{20913E6A-5672-43E4-BEB5-E19B58DAC94D}" type="pres">
      <dgm:prSet presAssocID="{62A9BFB2-CBB6-4882-84A5-0EE527151441}" presName="connectorText" presStyleLbl="sibTrans1D1" presStyleIdx="1" presStyleCnt="4"/>
      <dgm:spPr/>
    </dgm:pt>
    <dgm:pt modelId="{9110D3E7-B440-4E79-8ED1-5724F6787AC4}" type="pres">
      <dgm:prSet presAssocID="{CD30FF64-63C4-423F-B326-B273BB9A5D3D}" presName="node" presStyleLbl="node1" presStyleIdx="2" presStyleCnt="5">
        <dgm:presLayoutVars>
          <dgm:bulletEnabled val="1"/>
        </dgm:presLayoutVars>
      </dgm:prSet>
      <dgm:spPr/>
    </dgm:pt>
    <dgm:pt modelId="{C155CAAC-8AA4-4252-85A6-0A84474AB9DB}" type="pres">
      <dgm:prSet presAssocID="{2FED6102-7E99-4058-B874-1F8B4AEEB914}" presName="sibTrans" presStyleLbl="sibTrans1D1" presStyleIdx="2" presStyleCnt="4"/>
      <dgm:spPr/>
    </dgm:pt>
    <dgm:pt modelId="{F812DCE9-E547-4CBD-9D1A-E58220DA21C7}" type="pres">
      <dgm:prSet presAssocID="{2FED6102-7E99-4058-B874-1F8B4AEEB914}" presName="connectorText" presStyleLbl="sibTrans1D1" presStyleIdx="2" presStyleCnt="4"/>
      <dgm:spPr/>
    </dgm:pt>
    <dgm:pt modelId="{28265CA5-81C6-43D0-A082-6B009D5543CB}" type="pres">
      <dgm:prSet presAssocID="{22CC9E8D-FBA8-41BA-BBAF-411297C18C70}" presName="node" presStyleLbl="node1" presStyleIdx="3" presStyleCnt="5">
        <dgm:presLayoutVars>
          <dgm:bulletEnabled val="1"/>
        </dgm:presLayoutVars>
      </dgm:prSet>
      <dgm:spPr/>
    </dgm:pt>
    <dgm:pt modelId="{4DCF60BE-1548-4812-BBE1-5D571B7513B0}" type="pres">
      <dgm:prSet presAssocID="{C712A932-50DA-46C2-9B92-858449D3A9A4}" presName="sibTrans" presStyleLbl="sibTrans1D1" presStyleIdx="3" presStyleCnt="4"/>
      <dgm:spPr/>
    </dgm:pt>
    <dgm:pt modelId="{4851DFD4-D2B9-4B0E-AEB7-B11E9D5C70CB}" type="pres">
      <dgm:prSet presAssocID="{C712A932-50DA-46C2-9B92-858449D3A9A4}" presName="connectorText" presStyleLbl="sibTrans1D1" presStyleIdx="3" presStyleCnt="4"/>
      <dgm:spPr/>
    </dgm:pt>
    <dgm:pt modelId="{91FDE385-C7D5-4F52-9742-807535DE9822}" type="pres">
      <dgm:prSet presAssocID="{8640172D-C09C-4239-A226-F80FF02F8EB2}" presName="node" presStyleLbl="node1" presStyleIdx="4" presStyleCnt="5">
        <dgm:presLayoutVars>
          <dgm:bulletEnabled val="1"/>
        </dgm:presLayoutVars>
      </dgm:prSet>
      <dgm:spPr/>
    </dgm:pt>
  </dgm:ptLst>
  <dgm:cxnLst>
    <dgm:cxn modelId="{01196D04-347B-4FEE-944C-75996DD0AA40}" type="presOf" srcId="{C712A932-50DA-46C2-9B92-858449D3A9A4}" destId="{4851DFD4-D2B9-4B0E-AEB7-B11E9D5C70CB}" srcOrd="1" destOrd="0" presId="urn:microsoft.com/office/officeart/2005/8/layout/bProcess3"/>
    <dgm:cxn modelId="{0EB57C0C-AF53-4EF2-9A8C-DCA43252CE8E}" type="presOf" srcId="{22CC9E8D-FBA8-41BA-BBAF-411297C18C70}" destId="{28265CA5-81C6-43D0-A082-6B009D5543CB}" srcOrd="0" destOrd="0" presId="urn:microsoft.com/office/officeart/2005/8/layout/bProcess3"/>
    <dgm:cxn modelId="{25DAB72C-3686-4094-A689-C9833F58BD74}" type="presOf" srcId="{E601E81C-D5C4-4F63-AFD9-6900E6C48E38}" destId="{5743B666-41C1-48C0-B339-83647F6F9C3C}" srcOrd="1" destOrd="0" presId="urn:microsoft.com/office/officeart/2005/8/layout/bProcess3"/>
    <dgm:cxn modelId="{47F7A042-537A-4813-BCF3-5D889298FD40}" type="presOf" srcId="{C712A932-50DA-46C2-9B92-858449D3A9A4}" destId="{4DCF60BE-1548-4812-BBE1-5D571B7513B0}" srcOrd="0" destOrd="0" presId="urn:microsoft.com/office/officeart/2005/8/layout/bProcess3"/>
    <dgm:cxn modelId="{8CDDF066-A879-4570-BCA4-A98E7B35384F}" srcId="{35113798-EB04-4379-913C-9AF78DC2F36E}" destId="{22CC9E8D-FBA8-41BA-BBAF-411297C18C70}" srcOrd="3" destOrd="0" parTransId="{1CD44D1B-10E9-4B8D-A0D1-1A0348059490}" sibTransId="{C712A932-50DA-46C2-9B92-858449D3A9A4}"/>
    <dgm:cxn modelId="{AD0F7375-5B0C-4CD7-BC7C-8F323DEF41E1}" type="presOf" srcId="{62A9BFB2-CBB6-4882-84A5-0EE527151441}" destId="{3D7636DA-239F-407B-B313-FABC40CD47DF}" srcOrd="0" destOrd="0" presId="urn:microsoft.com/office/officeart/2005/8/layout/bProcess3"/>
    <dgm:cxn modelId="{A9170F7A-5581-4933-8133-21F4D19CE0E5}" srcId="{35113798-EB04-4379-913C-9AF78DC2F36E}" destId="{CD30FF64-63C4-423F-B326-B273BB9A5D3D}" srcOrd="2" destOrd="0" parTransId="{F62DA22A-CB43-4F45-87E7-D72239AAB227}" sibTransId="{2FED6102-7E99-4058-B874-1F8B4AEEB914}"/>
    <dgm:cxn modelId="{C367697B-FC2D-4CD9-90EA-9D0FC862C5A9}" type="presOf" srcId="{62A9BFB2-CBB6-4882-84A5-0EE527151441}" destId="{20913E6A-5672-43E4-BEB5-E19B58DAC94D}" srcOrd="1" destOrd="0" presId="urn:microsoft.com/office/officeart/2005/8/layout/bProcess3"/>
    <dgm:cxn modelId="{89CCE47B-EE6F-468B-831B-D39DAF9DF358}" srcId="{35113798-EB04-4379-913C-9AF78DC2F36E}" destId="{8640172D-C09C-4239-A226-F80FF02F8EB2}" srcOrd="4" destOrd="0" parTransId="{592DE58C-327D-410B-A151-03469ED40E93}" sibTransId="{88170BDB-CC57-4A71-B86F-42ABA5C410F6}"/>
    <dgm:cxn modelId="{E86BFC80-1F06-45AE-816F-7AD69DC8D1A2}" type="presOf" srcId="{35113798-EB04-4379-913C-9AF78DC2F36E}" destId="{C98A8B65-C042-4BA3-B699-578A631FB9EB}" srcOrd="0" destOrd="0" presId="urn:microsoft.com/office/officeart/2005/8/layout/bProcess3"/>
    <dgm:cxn modelId="{B46D6084-844E-4175-AD29-9E0AEE035E88}" type="presOf" srcId="{2FED6102-7E99-4058-B874-1F8B4AEEB914}" destId="{F812DCE9-E547-4CBD-9D1A-E58220DA21C7}" srcOrd="1" destOrd="0" presId="urn:microsoft.com/office/officeart/2005/8/layout/bProcess3"/>
    <dgm:cxn modelId="{4E523486-D52C-49FB-9EE3-6D22AC00B7D1}" type="presOf" srcId="{E601E81C-D5C4-4F63-AFD9-6900E6C48E38}" destId="{BEC59941-B615-4EC8-B178-D62131C7FB9E}" srcOrd="0" destOrd="0" presId="urn:microsoft.com/office/officeart/2005/8/layout/bProcess3"/>
    <dgm:cxn modelId="{3AA0EE95-D25D-4C8F-87AB-CEB844545207}" type="presOf" srcId="{CD30FF64-63C4-423F-B326-B273BB9A5D3D}" destId="{9110D3E7-B440-4E79-8ED1-5724F6787AC4}" srcOrd="0" destOrd="0" presId="urn:microsoft.com/office/officeart/2005/8/layout/bProcess3"/>
    <dgm:cxn modelId="{B772E79B-B2A5-447F-83E9-ADDAF1AEAF17}" type="presOf" srcId="{2FED6102-7E99-4058-B874-1F8B4AEEB914}" destId="{C155CAAC-8AA4-4252-85A6-0A84474AB9DB}" srcOrd="0" destOrd="0" presId="urn:microsoft.com/office/officeart/2005/8/layout/bProcess3"/>
    <dgm:cxn modelId="{089D0F9D-715E-4F52-A9E6-F2A486779AC8}" srcId="{35113798-EB04-4379-913C-9AF78DC2F36E}" destId="{7760C51F-592A-4B4D-84ED-37B5836A89D9}" srcOrd="0" destOrd="0" parTransId="{AB2D7CE9-C2D2-4F1A-9FAC-86729B60A2D3}" sibTransId="{E601E81C-D5C4-4F63-AFD9-6900E6C48E38}"/>
    <dgm:cxn modelId="{E36A689D-3B67-47A5-AE4F-8D3FC49E5C63}" type="presOf" srcId="{8640172D-C09C-4239-A226-F80FF02F8EB2}" destId="{91FDE385-C7D5-4F52-9742-807535DE9822}" srcOrd="0" destOrd="0" presId="urn:microsoft.com/office/officeart/2005/8/layout/bProcess3"/>
    <dgm:cxn modelId="{F98918AE-1DCA-49DF-BD73-091215F6ACA0}" srcId="{35113798-EB04-4379-913C-9AF78DC2F36E}" destId="{0023BEB0-6AE8-4478-9A4A-85E0F25EBEFE}" srcOrd="1" destOrd="0" parTransId="{A74F682D-FD8B-4FB3-940A-AC163B4CF3A2}" sibTransId="{62A9BFB2-CBB6-4882-84A5-0EE527151441}"/>
    <dgm:cxn modelId="{430803AF-2132-4072-82F8-E4EDAA16359A}" type="presOf" srcId="{7760C51F-592A-4B4D-84ED-37B5836A89D9}" destId="{25D011B3-A4A0-4E91-80F0-4601A82619B8}" srcOrd="0" destOrd="0" presId="urn:microsoft.com/office/officeart/2005/8/layout/bProcess3"/>
    <dgm:cxn modelId="{93ADB4DE-305A-4054-8BF4-F2B036483A86}" type="presOf" srcId="{0023BEB0-6AE8-4478-9A4A-85E0F25EBEFE}" destId="{EB55BFEB-456C-4F78-B268-444C9E49D0B0}" srcOrd="0" destOrd="0" presId="urn:microsoft.com/office/officeart/2005/8/layout/bProcess3"/>
    <dgm:cxn modelId="{A4084766-7E81-4767-A46E-A93F4187DD97}" type="presParOf" srcId="{C98A8B65-C042-4BA3-B699-578A631FB9EB}" destId="{25D011B3-A4A0-4E91-80F0-4601A82619B8}" srcOrd="0" destOrd="0" presId="urn:microsoft.com/office/officeart/2005/8/layout/bProcess3"/>
    <dgm:cxn modelId="{D8CB4B95-A0B9-4A29-AFE2-AABF1C9FDECF}" type="presParOf" srcId="{C98A8B65-C042-4BA3-B699-578A631FB9EB}" destId="{BEC59941-B615-4EC8-B178-D62131C7FB9E}" srcOrd="1" destOrd="0" presId="urn:microsoft.com/office/officeart/2005/8/layout/bProcess3"/>
    <dgm:cxn modelId="{87DE2B9A-C3A1-40E9-87AA-906FE8B73169}" type="presParOf" srcId="{BEC59941-B615-4EC8-B178-D62131C7FB9E}" destId="{5743B666-41C1-48C0-B339-83647F6F9C3C}" srcOrd="0" destOrd="0" presId="urn:microsoft.com/office/officeart/2005/8/layout/bProcess3"/>
    <dgm:cxn modelId="{E165C718-C503-4A52-B77D-4A66262FC5E7}" type="presParOf" srcId="{C98A8B65-C042-4BA3-B699-578A631FB9EB}" destId="{EB55BFEB-456C-4F78-B268-444C9E49D0B0}" srcOrd="2" destOrd="0" presId="urn:microsoft.com/office/officeart/2005/8/layout/bProcess3"/>
    <dgm:cxn modelId="{09A69B81-7EAB-4947-B7F7-DDDCA275BFC3}" type="presParOf" srcId="{C98A8B65-C042-4BA3-B699-578A631FB9EB}" destId="{3D7636DA-239F-407B-B313-FABC40CD47DF}" srcOrd="3" destOrd="0" presId="urn:microsoft.com/office/officeart/2005/8/layout/bProcess3"/>
    <dgm:cxn modelId="{66C5991E-F77B-48E6-9B56-5073CB21DB83}" type="presParOf" srcId="{3D7636DA-239F-407B-B313-FABC40CD47DF}" destId="{20913E6A-5672-43E4-BEB5-E19B58DAC94D}" srcOrd="0" destOrd="0" presId="urn:microsoft.com/office/officeart/2005/8/layout/bProcess3"/>
    <dgm:cxn modelId="{6F2E49C5-2AF4-4A77-B3E6-8E38CDFA1495}" type="presParOf" srcId="{C98A8B65-C042-4BA3-B699-578A631FB9EB}" destId="{9110D3E7-B440-4E79-8ED1-5724F6787AC4}" srcOrd="4" destOrd="0" presId="urn:microsoft.com/office/officeart/2005/8/layout/bProcess3"/>
    <dgm:cxn modelId="{73A4EFC7-50A9-4D8B-9825-2EF8D7B7E05E}" type="presParOf" srcId="{C98A8B65-C042-4BA3-B699-578A631FB9EB}" destId="{C155CAAC-8AA4-4252-85A6-0A84474AB9DB}" srcOrd="5" destOrd="0" presId="urn:microsoft.com/office/officeart/2005/8/layout/bProcess3"/>
    <dgm:cxn modelId="{A3BDB51D-5949-47DC-A9B7-FE4EBEC5EDEA}" type="presParOf" srcId="{C155CAAC-8AA4-4252-85A6-0A84474AB9DB}" destId="{F812DCE9-E547-4CBD-9D1A-E58220DA21C7}" srcOrd="0" destOrd="0" presId="urn:microsoft.com/office/officeart/2005/8/layout/bProcess3"/>
    <dgm:cxn modelId="{EEF47FCB-2D7E-44CF-B0EA-5FE33050A3FA}" type="presParOf" srcId="{C98A8B65-C042-4BA3-B699-578A631FB9EB}" destId="{28265CA5-81C6-43D0-A082-6B009D5543CB}" srcOrd="6" destOrd="0" presId="urn:microsoft.com/office/officeart/2005/8/layout/bProcess3"/>
    <dgm:cxn modelId="{29ADB18C-F6EB-4E78-B2D1-5528209CF0D4}" type="presParOf" srcId="{C98A8B65-C042-4BA3-B699-578A631FB9EB}" destId="{4DCF60BE-1548-4812-BBE1-5D571B7513B0}" srcOrd="7" destOrd="0" presId="urn:microsoft.com/office/officeart/2005/8/layout/bProcess3"/>
    <dgm:cxn modelId="{CF268A28-D120-4969-9D1F-619C81ABEFA1}" type="presParOf" srcId="{4DCF60BE-1548-4812-BBE1-5D571B7513B0}" destId="{4851DFD4-D2B9-4B0E-AEB7-B11E9D5C70CB}" srcOrd="0" destOrd="0" presId="urn:microsoft.com/office/officeart/2005/8/layout/bProcess3"/>
    <dgm:cxn modelId="{678DC124-1573-4E79-ADDF-7EAD2F94F2CC}" type="presParOf" srcId="{C98A8B65-C042-4BA3-B699-578A631FB9EB}" destId="{91FDE385-C7D5-4F52-9742-807535DE982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59941-B615-4EC8-B178-D62131C7FB9E}">
      <dsp:nvSpPr>
        <dsp:cNvPr id="0" name=""/>
        <dsp:cNvSpPr/>
      </dsp:nvSpPr>
      <dsp:spPr>
        <a:xfrm>
          <a:off x="3261364" y="778307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45051" y="820880"/>
        <a:ext cx="31472" cy="6294"/>
      </dsp:txXfrm>
    </dsp:sp>
    <dsp:sp modelId="{25D011B3-A4A0-4E91-80F0-4601A82619B8}">
      <dsp:nvSpPr>
        <dsp:cNvPr id="0" name=""/>
        <dsp:cNvSpPr/>
      </dsp:nvSpPr>
      <dsp:spPr>
        <a:xfrm>
          <a:off x="520089" y="3009"/>
          <a:ext cx="2743075" cy="16420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Are you currently using Power BI?</a:t>
          </a:r>
        </a:p>
      </dsp:txBody>
      <dsp:txXfrm>
        <a:off x="520089" y="3009"/>
        <a:ext cx="2743075" cy="1642035"/>
      </dsp:txXfrm>
    </dsp:sp>
    <dsp:sp modelId="{3D7636DA-239F-407B-B313-FABC40CD47DF}">
      <dsp:nvSpPr>
        <dsp:cNvPr id="0" name=""/>
        <dsp:cNvSpPr/>
      </dsp:nvSpPr>
      <dsp:spPr>
        <a:xfrm>
          <a:off x="6627537" y="778307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1224" y="820880"/>
        <a:ext cx="31472" cy="6294"/>
      </dsp:txXfrm>
    </dsp:sp>
    <dsp:sp modelId="{EB55BFEB-456C-4F78-B268-444C9E49D0B0}">
      <dsp:nvSpPr>
        <dsp:cNvPr id="0" name=""/>
        <dsp:cNvSpPr/>
      </dsp:nvSpPr>
      <dsp:spPr>
        <a:xfrm>
          <a:off x="3892611" y="3009"/>
          <a:ext cx="2736725" cy="16420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Are you interested in validating your Power BI knowledge?</a:t>
          </a:r>
        </a:p>
      </dsp:txBody>
      <dsp:txXfrm>
        <a:off x="3892611" y="3009"/>
        <a:ext cx="2736725" cy="1642035"/>
      </dsp:txXfrm>
    </dsp:sp>
    <dsp:sp modelId="{C155CAAC-8AA4-4252-85A6-0A84474AB9DB}">
      <dsp:nvSpPr>
        <dsp:cNvPr id="0" name=""/>
        <dsp:cNvSpPr/>
      </dsp:nvSpPr>
      <dsp:spPr>
        <a:xfrm>
          <a:off x="1888452" y="1643245"/>
          <a:ext cx="6738695" cy="598846"/>
        </a:xfrm>
        <a:custGeom>
          <a:avLst/>
          <a:gdLst/>
          <a:ahLst/>
          <a:cxnLst/>
          <a:rect l="0" t="0" r="0" b="0"/>
          <a:pathLst>
            <a:path>
              <a:moveTo>
                <a:pt x="6738695" y="0"/>
              </a:moveTo>
              <a:lnTo>
                <a:pt x="6738695" y="316523"/>
              </a:lnTo>
              <a:lnTo>
                <a:pt x="0" y="316523"/>
              </a:lnTo>
              <a:lnTo>
                <a:pt x="0" y="59884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8599" y="1939521"/>
        <a:ext cx="338401" cy="6294"/>
      </dsp:txXfrm>
    </dsp:sp>
    <dsp:sp modelId="{9110D3E7-B440-4E79-8ED1-5724F6787AC4}">
      <dsp:nvSpPr>
        <dsp:cNvPr id="0" name=""/>
        <dsp:cNvSpPr/>
      </dsp:nvSpPr>
      <dsp:spPr>
        <a:xfrm>
          <a:off x="7258784" y="3009"/>
          <a:ext cx="2736725" cy="16420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Are there incentives at your job for earning certifications?</a:t>
          </a:r>
        </a:p>
      </dsp:txBody>
      <dsp:txXfrm>
        <a:off x="7258784" y="3009"/>
        <a:ext cx="2736725" cy="1642035"/>
      </dsp:txXfrm>
    </dsp:sp>
    <dsp:sp modelId="{4DCF60BE-1548-4812-BBE1-5D571B7513B0}">
      <dsp:nvSpPr>
        <dsp:cNvPr id="0" name=""/>
        <dsp:cNvSpPr/>
      </dsp:nvSpPr>
      <dsp:spPr>
        <a:xfrm>
          <a:off x="3255015" y="3049790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8702" y="3092363"/>
        <a:ext cx="31472" cy="6294"/>
      </dsp:txXfrm>
    </dsp:sp>
    <dsp:sp modelId="{28265CA5-81C6-43D0-A082-6B009D5543CB}">
      <dsp:nvSpPr>
        <dsp:cNvPr id="0" name=""/>
        <dsp:cNvSpPr/>
      </dsp:nvSpPr>
      <dsp:spPr>
        <a:xfrm>
          <a:off x="520089" y="2274492"/>
          <a:ext cx="2736725" cy="16420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Are you trying to transition to a Power BI specific job?</a:t>
          </a:r>
        </a:p>
      </dsp:txBody>
      <dsp:txXfrm>
        <a:off x="520089" y="2274492"/>
        <a:ext cx="2736725" cy="1642035"/>
      </dsp:txXfrm>
    </dsp:sp>
    <dsp:sp modelId="{91FDE385-C7D5-4F52-9742-807535DE9822}">
      <dsp:nvSpPr>
        <dsp:cNvPr id="0" name=""/>
        <dsp:cNvSpPr/>
      </dsp:nvSpPr>
      <dsp:spPr>
        <a:xfrm>
          <a:off x="3886262" y="2274492"/>
          <a:ext cx="2736725" cy="16420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Do you have an expiring MCSA: BI Reporting certification?</a:t>
          </a:r>
        </a:p>
      </dsp:txBody>
      <dsp:txXfrm>
        <a:off x="3886262" y="2274492"/>
        <a:ext cx="2736725" cy="1642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36CC2D-3DB2-1F41-BC2A-4FBE0491F7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F5A9-307E-6E4E-9CB6-15D4C2668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8830-DBBA-3141-8AA0-46484002B111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D1992-A99C-EE40-A6D9-F9CB860999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5844C-B836-B941-BA85-340ECD6D3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6774-6DC4-F54A-B8FC-0BCD76508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6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6.3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37.1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40:24.9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1,'1'39,"2"1,2-1,2 0,1-1,2 0,2 0,1-1,36 70,-3-27,2-3,103 124,-47-85,168 147,-227-222,376 299,-77-68,-181-149,12 12,-132-92,-2 2,-2 2,49 76,-5-7,285 312,-252-301,-21-30,126 98,-137-123,114 85,326 198,-369-259,735 469,-580-345,-102-68,457 325,30-29,-398-262,-56-40,42 25,15 0,-69-44,-39-10,379 210,132-7,129 88,-240-106,-283-162,404 204,-588-281,2-5,165 52,-91-40,-70-23,2-5,158 29,755 28,-860-89,759 93,-576-40,-3 15,390 139,253 33,-734-191,254 34,-17-56,-173-20,433 71,-405-41,514 42,-211-16,-364-34,48 12,-140-17,243 6,-117-30,258 2,-291-13,-285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41:24.1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6.7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7:53.0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7:53.5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0,'4'0,"6"5,0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7.6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8.1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8.3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08.8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8T12:38:36.2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91B45-FDDF-4B80-9303-EDA5AD1C81F2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1FB8B-0FA3-42CF-BD8C-251D9FCA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0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experience was all Excel-based (starting in 2012) – self taught (thanks </a:t>
            </a:r>
            <a:r>
              <a:rPr lang="en-US" dirty="0" err="1"/>
              <a:t>Youtube</a:t>
            </a:r>
            <a:r>
              <a:rPr lang="en-US" dirty="0"/>
              <a:t>).  </a:t>
            </a:r>
          </a:p>
          <a:p>
            <a:r>
              <a:rPr lang="en-US" dirty="0"/>
              <a:t>Speak about journey from non-data person to data consultant (maybe some audience members are looking to make the same leap).  </a:t>
            </a:r>
          </a:p>
          <a:p>
            <a:r>
              <a:rPr lang="en-US" dirty="0"/>
              <a:t>When did I take each test (February for 70-778 and July for DA-100)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to reflect on this list of topics – and their general weight to the whole exam.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4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minimum – this should help direct your preparation – some areas have more weight on content than others.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6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makes the exam – created the study material – and created the product (Power BI).  Staying close to the source will likely have to best overall impact.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40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2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very expensive!</a:t>
            </a:r>
          </a:p>
          <a:p>
            <a:r>
              <a:rPr lang="en-US" dirty="0"/>
              <a:t>Some people prefer to learn in a ‘classroom’ setting.   (Perhaps your organization is willing to cover the cost of training).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4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check the reviews if you go through a program like Udemy – some are very poorly rated – and were created more as a cash grab – then genuine support. </a:t>
            </a:r>
          </a:p>
          <a:p>
            <a:r>
              <a:rPr lang="en-US" dirty="0"/>
              <a:t>Parker Stevens with BI Elite is well-known in the industry and has curated plenty of content – specific to preparing for this exam.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10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talk about experience with at-home testing/proctoring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9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experience taking 70-778 versus DA-100</a:t>
            </a:r>
            <a:br>
              <a:rPr lang="en-US" dirty="0"/>
            </a:br>
            <a:r>
              <a:rPr lang="en-US" dirty="0"/>
              <a:t>70-778 was more theory driven  - way more DAX in previous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9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 and certification are one in the same.  </a:t>
            </a:r>
          </a:p>
          <a:p>
            <a:r>
              <a:rPr lang="en-US" dirty="0"/>
              <a:t>It’s an exam – a badge – and at most a qualification that you are appropriately proficient in your understanding of Power BI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moment to review where this certification sits in the larger landscape of azure products.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48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Sits under both Azure and Business Applications categories.  </a:t>
            </a:r>
          </a:p>
          <a:p>
            <a:r>
              <a:rPr lang="en-US" dirty="0"/>
              <a:t>Some certifications require two exams (as the previous MCSA BI Reporting once did). </a:t>
            </a:r>
          </a:p>
          <a:p>
            <a:r>
              <a:rPr lang="en-US" dirty="0"/>
              <a:t>A partial prerequisite could be Power Platform fundamentals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7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 this certification doesn’t suddenly thrust open the doors of companies hiring for Power BI developers.  </a:t>
            </a:r>
          </a:p>
          <a:p>
            <a:r>
              <a:rPr lang="en-US" dirty="0"/>
              <a:t>Paper-smart should be paired with experience – there’s an expectation that if you take that job – you know what you’re doing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path to certification is unique for each person.  In some circumstances – it may not make sense to take the test at this moment.  </a:t>
            </a:r>
          </a:p>
          <a:p>
            <a:r>
              <a:rPr lang="en-US" dirty="0"/>
              <a:t>You must come to an understanding of your purpose with this exam – so here are some common scenarios where taking the test may be prudent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3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seems pretty-straight forward.  </a:t>
            </a:r>
          </a:p>
          <a:p>
            <a:r>
              <a:rPr lang="en-US" dirty="0"/>
              <a:t>Exams are not built to be easily passed if you have limited experience with the program.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1FB8B-0FA3-42CF-BD8C-251D9FCADE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2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B03CB7D-3B8C-D246-B142-2550A53BA321}"/>
              </a:ext>
            </a:extLst>
          </p:cNvPr>
          <p:cNvSpPr/>
          <p:nvPr userDrawn="1"/>
        </p:nvSpPr>
        <p:spPr>
          <a:xfrm>
            <a:off x="-61993" y="23497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FA2A39-1BB8-804F-85C2-4378774A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22E38-B400-D04A-AF2F-69CB73ACEF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54345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37D2A-10E7-2F4A-9DDB-9F4A05289C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35103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A SUBTITLE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B0971F-4476-0B47-8789-03E8F18CB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1993" y="-15499"/>
            <a:ext cx="12269492" cy="4250332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ACDB053-F180-B146-BA8B-0173ECB5D1B6}"/>
              </a:ext>
            </a:extLst>
          </p:cNvPr>
          <p:cNvSpPr/>
          <p:nvPr userDrawn="1"/>
        </p:nvSpPr>
        <p:spPr>
          <a:xfrm>
            <a:off x="-95847" y="-40783"/>
            <a:ext cx="11906845" cy="4816766"/>
          </a:xfrm>
          <a:custGeom>
            <a:avLst/>
            <a:gdLst>
              <a:gd name="connsiteX0" fmla="*/ 0 w 1060704"/>
              <a:gd name="connsiteY0" fmla="*/ 914400 h 914400"/>
              <a:gd name="connsiteX1" fmla="*/ 0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5092262 w 6152966"/>
              <a:gd name="connsiteY0" fmla="*/ 1623848 h 1623848"/>
              <a:gd name="connsiteX1" fmla="*/ 0 w 6152966"/>
              <a:gd name="connsiteY1" fmla="*/ 0 h 1623848"/>
              <a:gd name="connsiteX2" fmla="*/ 6152966 w 6152966"/>
              <a:gd name="connsiteY2" fmla="*/ 1623848 h 1623848"/>
              <a:gd name="connsiteX3" fmla="*/ 5092262 w 6152966"/>
              <a:gd name="connsiteY3" fmla="*/ 1623848 h 1623848"/>
              <a:gd name="connsiteX0" fmla="*/ 11256580 w 11256580"/>
              <a:gd name="connsiteY0" fmla="*/ 4824248 h 4824248"/>
              <a:gd name="connsiteX1" fmla="*/ 0 w 11256580"/>
              <a:gd name="connsiteY1" fmla="*/ 0 h 4824248"/>
              <a:gd name="connsiteX2" fmla="*/ 6152966 w 11256580"/>
              <a:gd name="connsiteY2" fmla="*/ 1623848 h 4824248"/>
              <a:gd name="connsiteX3" fmla="*/ 11256580 w 11256580"/>
              <a:gd name="connsiteY3" fmla="*/ 4824248 h 4824248"/>
              <a:gd name="connsiteX0" fmla="*/ 11256580 w 11875848"/>
              <a:gd name="connsiteY0" fmla="*/ 4824248 h 4824248"/>
              <a:gd name="connsiteX1" fmla="*/ 0 w 11875848"/>
              <a:gd name="connsiteY1" fmla="*/ 0 h 4824248"/>
              <a:gd name="connsiteX2" fmla="*/ 11875848 w 11875848"/>
              <a:gd name="connsiteY2" fmla="*/ 4303986 h 4824248"/>
              <a:gd name="connsiteX3" fmla="*/ 11256580 w 11875848"/>
              <a:gd name="connsiteY3" fmla="*/ 4824248 h 4824248"/>
              <a:gd name="connsiteX0" fmla="*/ 11303876 w 11875848"/>
              <a:gd name="connsiteY0" fmla="*/ 4840014 h 4840014"/>
              <a:gd name="connsiteX1" fmla="*/ 0 w 11875848"/>
              <a:gd name="connsiteY1" fmla="*/ 0 h 4840014"/>
              <a:gd name="connsiteX2" fmla="*/ 11875848 w 11875848"/>
              <a:gd name="connsiteY2" fmla="*/ 4303986 h 4840014"/>
              <a:gd name="connsiteX3" fmla="*/ 11303876 w 11875848"/>
              <a:gd name="connsiteY3" fmla="*/ 4840014 h 4840014"/>
              <a:gd name="connsiteX0" fmla="*/ 11334873 w 11906845"/>
              <a:gd name="connsiteY0" fmla="*/ 4809017 h 4809017"/>
              <a:gd name="connsiteX1" fmla="*/ 0 w 11906845"/>
              <a:gd name="connsiteY1" fmla="*/ 0 h 4809017"/>
              <a:gd name="connsiteX2" fmla="*/ 11906845 w 11906845"/>
              <a:gd name="connsiteY2" fmla="*/ 4272989 h 4809017"/>
              <a:gd name="connsiteX3" fmla="*/ 11334873 w 11906845"/>
              <a:gd name="connsiteY3" fmla="*/ 4809017 h 4809017"/>
              <a:gd name="connsiteX0" fmla="*/ 11311626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11626 w 11906845"/>
              <a:gd name="connsiteY3" fmla="*/ 4816766 h 4816766"/>
              <a:gd name="connsiteX0" fmla="*/ 11327124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27124 w 11906845"/>
              <a:gd name="connsiteY3" fmla="*/ 4816766 h 48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845" h="4816766">
                <a:moveTo>
                  <a:pt x="11327124" y="4816766"/>
                </a:moveTo>
                <a:lnTo>
                  <a:pt x="0" y="0"/>
                </a:lnTo>
                <a:lnTo>
                  <a:pt x="11906845" y="4272989"/>
                </a:lnTo>
                <a:lnTo>
                  <a:pt x="11327124" y="481676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B9454D-958C-9B41-AEEC-7589142A7652}"/>
              </a:ext>
            </a:extLst>
          </p:cNvPr>
          <p:cNvCxnSpPr/>
          <p:nvPr userDrawn="1"/>
        </p:nvCxnSpPr>
        <p:spPr>
          <a:xfrm>
            <a:off x="838200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7B6C75-FA7C-924B-AB8A-7ACC6DF1D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F81897-FC8E-F14A-B004-B42A107F6151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CFA7873-E710-0E46-AB9E-9B1B4FA05D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10026811" cy="6858000"/>
          </a:xfrm>
          <a:custGeom>
            <a:avLst/>
            <a:gdLst>
              <a:gd name="connsiteX0" fmla="*/ 0 w 6464300"/>
              <a:gd name="connsiteY0" fmla="*/ 0 h 6858000"/>
              <a:gd name="connsiteX1" fmla="*/ 6464300 w 6464300"/>
              <a:gd name="connsiteY1" fmla="*/ 0 h 6858000"/>
              <a:gd name="connsiteX2" fmla="*/ 6464300 w 6464300"/>
              <a:gd name="connsiteY2" fmla="*/ 6858000 h 6858000"/>
              <a:gd name="connsiteX3" fmla="*/ 0 w 6464300"/>
              <a:gd name="connsiteY3" fmla="*/ 6858000 h 6858000"/>
              <a:gd name="connsiteX4" fmla="*/ 0 w 6464300"/>
              <a:gd name="connsiteY4" fmla="*/ 0 h 6858000"/>
              <a:gd name="connsiteX0" fmla="*/ 5751094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5751094 w 12215394"/>
              <a:gd name="connsiteY4" fmla="*/ 0 h 6906126"/>
              <a:gd name="connsiteX0" fmla="*/ 8470230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8470230 w 12215394"/>
              <a:gd name="connsiteY4" fmla="*/ 0 h 6906126"/>
              <a:gd name="connsiteX0" fmla="*/ 6749007 w 10494171"/>
              <a:gd name="connsiteY0" fmla="*/ 0 h 6858000"/>
              <a:gd name="connsiteX1" fmla="*/ 10494171 w 10494171"/>
              <a:gd name="connsiteY1" fmla="*/ 0 h 6858000"/>
              <a:gd name="connsiteX2" fmla="*/ 10494171 w 10494171"/>
              <a:gd name="connsiteY2" fmla="*/ 6858000 h 6858000"/>
              <a:gd name="connsiteX3" fmla="*/ 0 w 10494171"/>
              <a:gd name="connsiteY3" fmla="*/ 6852338 h 6858000"/>
              <a:gd name="connsiteX4" fmla="*/ 6749007 w 10494171"/>
              <a:gd name="connsiteY4" fmla="*/ 0 h 6858000"/>
              <a:gd name="connsiteX0" fmla="*/ 6281647 w 10026811"/>
              <a:gd name="connsiteY0" fmla="*/ 0 h 6858000"/>
              <a:gd name="connsiteX1" fmla="*/ 10026811 w 10026811"/>
              <a:gd name="connsiteY1" fmla="*/ 0 h 6858000"/>
              <a:gd name="connsiteX2" fmla="*/ 10026811 w 10026811"/>
              <a:gd name="connsiteY2" fmla="*/ 6858000 h 6858000"/>
              <a:gd name="connsiteX3" fmla="*/ 0 w 10026811"/>
              <a:gd name="connsiteY3" fmla="*/ 6852338 h 6858000"/>
              <a:gd name="connsiteX4" fmla="*/ 6281647 w 1002681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6811" h="6858000">
                <a:moveTo>
                  <a:pt x="6281647" y="0"/>
                </a:moveTo>
                <a:lnTo>
                  <a:pt x="10026811" y="0"/>
                </a:lnTo>
                <a:lnTo>
                  <a:pt x="10026811" y="6858000"/>
                </a:lnTo>
                <a:lnTo>
                  <a:pt x="0" y="6852338"/>
                </a:lnTo>
                <a:lnTo>
                  <a:pt x="6281647" y="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8EC5A4-43CE-4B41-8413-BD413F86BF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436" y="1678603"/>
            <a:ext cx="4607560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01C748-1F7E-F54C-B824-C02B4F7590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3437" y="797001"/>
            <a:ext cx="4607560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D6D300-13D3-0649-B310-50D3688BF654}"/>
              </a:ext>
            </a:extLst>
          </p:cNvPr>
          <p:cNvCxnSpPr/>
          <p:nvPr userDrawn="1"/>
        </p:nvCxnSpPr>
        <p:spPr>
          <a:xfrm>
            <a:off x="7223756" y="778340"/>
            <a:ext cx="84131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AA24098-8EB4-1C4C-A63F-6402E8BBE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F81897-FC8E-F14A-B004-B42A107F6151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3C9164DD-D180-B441-B1F1-218FA7324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-1"/>
            <a:ext cx="10026811" cy="6858000"/>
          </a:xfrm>
          <a:custGeom>
            <a:avLst/>
            <a:gdLst>
              <a:gd name="connsiteX0" fmla="*/ 0 w 6464300"/>
              <a:gd name="connsiteY0" fmla="*/ 0 h 6858000"/>
              <a:gd name="connsiteX1" fmla="*/ 6464300 w 6464300"/>
              <a:gd name="connsiteY1" fmla="*/ 0 h 6858000"/>
              <a:gd name="connsiteX2" fmla="*/ 6464300 w 6464300"/>
              <a:gd name="connsiteY2" fmla="*/ 6858000 h 6858000"/>
              <a:gd name="connsiteX3" fmla="*/ 0 w 6464300"/>
              <a:gd name="connsiteY3" fmla="*/ 6858000 h 6858000"/>
              <a:gd name="connsiteX4" fmla="*/ 0 w 6464300"/>
              <a:gd name="connsiteY4" fmla="*/ 0 h 6858000"/>
              <a:gd name="connsiteX0" fmla="*/ 5751094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5751094 w 12215394"/>
              <a:gd name="connsiteY4" fmla="*/ 0 h 6906126"/>
              <a:gd name="connsiteX0" fmla="*/ 8470230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8470230 w 12215394"/>
              <a:gd name="connsiteY4" fmla="*/ 0 h 6906126"/>
              <a:gd name="connsiteX0" fmla="*/ 6749007 w 10494171"/>
              <a:gd name="connsiteY0" fmla="*/ 0 h 6858000"/>
              <a:gd name="connsiteX1" fmla="*/ 10494171 w 10494171"/>
              <a:gd name="connsiteY1" fmla="*/ 0 h 6858000"/>
              <a:gd name="connsiteX2" fmla="*/ 10494171 w 10494171"/>
              <a:gd name="connsiteY2" fmla="*/ 6858000 h 6858000"/>
              <a:gd name="connsiteX3" fmla="*/ 0 w 10494171"/>
              <a:gd name="connsiteY3" fmla="*/ 6852338 h 6858000"/>
              <a:gd name="connsiteX4" fmla="*/ 6749007 w 10494171"/>
              <a:gd name="connsiteY4" fmla="*/ 0 h 6858000"/>
              <a:gd name="connsiteX0" fmla="*/ 6281647 w 10026811"/>
              <a:gd name="connsiteY0" fmla="*/ 0 h 6858000"/>
              <a:gd name="connsiteX1" fmla="*/ 10026811 w 10026811"/>
              <a:gd name="connsiteY1" fmla="*/ 0 h 6858000"/>
              <a:gd name="connsiteX2" fmla="*/ 10026811 w 10026811"/>
              <a:gd name="connsiteY2" fmla="*/ 6858000 h 6858000"/>
              <a:gd name="connsiteX3" fmla="*/ 0 w 10026811"/>
              <a:gd name="connsiteY3" fmla="*/ 6852338 h 6858000"/>
              <a:gd name="connsiteX4" fmla="*/ 6281647 w 1002681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6811" h="6858000">
                <a:moveTo>
                  <a:pt x="6281647" y="0"/>
                </a:moveTo>
                <a:lnTo>
                  <a:pt x="10026811" y="0"/>
                </a:lnTo>
                <a:lnTo>
                  <a:pt x="10026811" y="6858000"/>
                </a:lnTo>
                <a:lnTo>
                  <a:pt x="0" y="6852338"/>
                </a:lnTo>
                <a:lnTo>
                  <a:pt x="6281647" y="0"/>
                </a:lnTo>
                <a:close/>
              </a:path>
            </a:pathLst>
          </a:custGeom>
        </p:spPr>
      </p:pic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8EC5A4-43CE-4B41-8413-BD413F86BF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436" y="1678603"/>
            <a:ext cx="4607560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01C748-1F7E-F54C-B824-C02B4F7590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3437" y="797001"/>
            <a:ext cx="4607560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D6D300-13D3-0649-B310-50D3688BF654}"/>
              </a:ext>
            </a:extLst>
          </p:cNvPr>
          <p:cNvCxnSpPr/>
          <p:nvPr userDrawn="1"/>
        </p:nvCxnSpPr>
        <p:spPr>
          <a:xfrm>
            <a:off x="7223756" y="778340"/>
            <a:ext cx="84131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504546A-D24F-CE4D-AEA8-32090A029D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0ACFB8-3A37-E34A-983D-079254279AD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6C508-29C5-864B-BA84-35D4CC688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0AA33-B31D-2046-B9A6-A9CC2685C5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0356D7-2CBB-2949-86F8-465785F47B40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89406-4269-8C46-8E60-6A2EE3AB1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9929-85BD-614C-A173-B557CD4A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31229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41781-2107-534F-8376-259CC38E17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72100" y="1359603"/>
            <a:ext cx="6270172" cy="3049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This is sample 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67B936-3AAF-9045-9979-06A55C4147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2100" y="52251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A0543F-AB63-2849-B2A4-5CCFCEFFF1F3}"/>
              </a:ext>
            </a:extLst>
          </p:cNvPr>
          <p:cNvCxnSpPr/>
          <p:nvPr userDrawn="1"/>
        </p:nvCxnSpPr>
        <p:spPr>
          <a:xfrm>
            <a:off x="5372100" y="52251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4BCE119-91E5-3A4F-B00B-E6E7627BC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0356D7-2CBB-2949-86F8-465785F47B40}"/>
              </a:ext>
            </a:extLst>
          </p:cNvPr>
          <p:cNvSpPr/>
          <p:nvPr userDrawn="1"/>
        </p:nvSpPr>
        <p:spPr>
          <a:xfrm>
            <a:off x="0" y="289932"/>
            <a:ext cx="12192000" cy="6568068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89406-4269-8C46-8E60-6A2EE3AB1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62B7F-AD42-2F4B-AAE8-2F09841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41781-2107-534F-8376-259CC38E17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72100" y="1359603"/>
            <a:ext cx="6270172" cy="3049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This is sample 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67B936-3AAF-9045-9979-06A55C4147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2100" y="52251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A0543F-AB63-2849-B2A4-5CCFCEFFF1F3}"/>
              </a:ext>
            </a:extLst>
          </p:cNvPr>
          <p:cNvCxnSpPr/>
          <p:nvPr userDrawn="1"/>
        </p:nvCxnSpPr>
        <p:spPr>
          <a:xfrm>
            <a:off x="5372100" y="52251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C552BF2-6F84-1A40-800D-9E6992D54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31229" cy="6858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97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D41858-BF05-8442-BDFA-E94A2A8824E3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B9D24-88B4-D74D-9A60-3F0430B67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F0E95-B3F1-BB48-BD0B-A9A56F7A2D6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77492" y="-16330"/>
            <a:ext cx="9363006" cy="5388429"/>
          </a:xfrm>
          <a:custGeom>
            <a:avLst/>
            <a:gdLst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12269492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3550035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9363006"/>
              <a:gd name="connsiteY0" fmla="*/ 16329 h 5388429"/>
              <a:gd name="connsiteX1" fmla="*/ 9363006 w 9363006"/>
              <a:gd name="connsiteY1" fmla="*/ 0 h 5388429"/>
              <a:gd name="connsiteX2" fmla="*/ 3550035 w 9363006"/>
              <a:gd name="connsiteY2" fmla="*/ 5388429 h 5388429"/>
              <a:gd name="connsiteX3" fmla="*/ 0 w 9363006"/>
              <a:gd name="connsiteY3" fmla="*/ 5388429 h 5388429"/>
              <a:gd name="connsiteX4" fmla="*/ 0 w 9363006"/>
              <a:gd name="connsiteY4" fmla="*/ 16329 h 53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3006" h="5388429">
                <a:moveTo>
                  <a:pt x="0" y="16329"/>
                </a:moveTo>
                <a:lnTo>
                  <a:pt x="9363006" y="0"/>
                </a:lnTo>
                <a:lnTo>
                  <a:pt x="3550035" y="5388429"/>
                </a:lnTo>
                <a:lnTo>
                  <a:pt x="0" y="5388429"/>
                </a:lnTo>
                <a:lnTo>
                  <a:pt x="0" y="1632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56445-7563-4145-BA07-479156D742A9}"/>
              </a:ext>
            </a:extLst>
          </p:cNvPr>
          <p:cNvSpPr/>
          <p:nvPr userDrawn="1"/>
        </p:nvSpPr>
        <p:spPr>
          <a:xfrm>
            <a:off x="3472543" y="-74613"/>
            <a:ext cx="8735786" cy="5470071"/>
          </a:xfrm>
          <a:custGeom>
            <a:avLst/>
            <a:gdLst>
              <a:gd name="connsiteX0" fmla="*/ 0 w 4196442"/>
              <a:gd name="connsiteY0" fmla="*/ 0 h 4196442"/>
              <a:gd name="connsiteX1" fmla="*/ 4196442 w 4196442"/>
              <a:gd name="connsiteY1" fmla="*/ 0 h 4196442"/>
              <a:gd name="connsiteX2" fmla="*/ 4196442 w 4196442"/>
              <a:gd name="connsiteY2" fmla="*/ 4196442 h 4196442"/>
              <a:gd name="connsiteX3" fmla="*/ 0 w 4196442"/>
              <a:gd name="connsiteY3" fmla="*/ 4196442 h 4196442"/>
              <a:gd name="connsiteX4" fmla="*/ 0 w 4196442"/>
              <a:gd name="connsiteY4" fmla="*/ 0 h 4196442"/>
              <a:gd name="connsiteX0" fmla="*/ 1485900 w 5682342"/>
              <a:gd name="connsiteY0" fmla="*/ 0 h 4196442"/>
              <a:gd name="connsiteX1" fmla="*/ 5682342 w 5682342"/>
              <a:gd name="connsiteY1" fmla="*/ 0 h 4196442"/>
              <a:gd name="connsiteX2" fmla="*/ 5682342 w 5682342"/>
              <a:gd name="connsiteY2" fmla="*/ 4196442 h 4196442"/>
              <a:gd name="connsiteX3" fmla="*/ 0 w 5682342"/>
              <a:gd name="connsiteY3" fmla="*/ 4163785 h 4196442"/>
              <a:gd name="connsiteX4" fmla="*/ 1485900 w 5682342"/>
              <a:gd name="connsiteY4" fmla="*/ 0 h 4196442"/>
              <a:gd name="connsiteX0" fmla="*/ 4523015 w 8719457"/>
              <a:gd name="connsiteY0" fmla="*/ 0 h 4196442"/>
              <a:gd name="connsiteX1" fmla="*/ 8719457 w 8719457"/>
              <a:gd name="connsiteY1" fmla="*/ 0 h 4196442"/>
              <a:gd name="connsiteX2" fmla="*/ 8719457 w 8719457"/>
              <a:gd name="connsiteY2" fmla="*/ 4196442 h 4196442"/>
              <a:gd name="connsiteX3" fmla="*/ 0 w 8719457"/>
              <a:gd name="connsiteY3" fmla="*/ 4180113 h 4196442"/>
              <a:gd name="connsiteX4" fmla="*/ 4523015 w 8719457"/>
              <a:gd name="connsiteY4" fmla="*/ 0 h 4196442"/>
              <a:gd name="connsiteX0" fmla="*/ 5878287 w 8719457"/>
              <a:gd name="connsiteY0" fmla="*/ 0 h 5470071"/>
              <a:gd name="connsiteX1" fmla="*/ 8719457 w 8719457"/>
              <a:gd name="connsiteY1" fmla="*/ 1273629 h 5470071"/>
              <a:gd name="connsiteX2" fmla="*/ 8719457 w 8719457"/>
              <a:gd name="connsiteY2" fmla="*/ 5470071 h 5470071"/>
              <a:gd name="connsiteX3" fmla="*/ 0 w 8719457"/>
              <a:gd name="connsiteY3" fmla="*/ 5453742 h 5470071"/>
              <a:gd name="connsiteX4" fmla="*/ 5878287 w 8719457"/>
              <a:gd name="connsiteY4" fmla="*/ 0 h 5470071"/>
              <a:gd name="connsiteX0" fmla="*/ 5878287 w 8735786"/>
              <a:gd name="connsiteY0" fmla="*/ 0 h 5470071"/>
              <a:gd name="connsiteX1" fmla="*/ 8735786 w 8735786"/>
              <a:gd name="connsiteY1" fmla="*/ 16329 h 5470071"/>
              <a:gd name="connsiteX2" fmla="*/ 8719457 w 8735786"/>
              <a:gd name="connsiteY2" fmla="*/ 5470071 h 5470071"/>
              <a:gd name="connsiteX3" fmla="*/ 0 w 8735786"/>
              <a:gd name="connsiteY3" fmla="*/ 5453742 h 5470071"/>
              <a:gd name="connsiteX4" fmla="*/ 5878287 w 8735786"/>
              <a:gd name="connsiteY4" fmla="*/ 0 h 547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5786" h="5470071">
                <a:moveTo>
                  <a:pt x="5878287" y="0"/>
                </a:moveTo>
                <a:lnTo>
                  <a:pt x="8735786" y="16329"/>
                </a:lnTo>
                <a:lnTo>
                  <a:pt x="8719457" y="5470071"/>
                </a:lnTo>
                <a:lnTo>
                  <a:pt x="0" y="5453742"/>
                </a:lnTo>
                <a:lnTo>
                  <a:pt x="5878287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25E5C-3405-C049-8991-FA5F39FA9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0" y="2073729"/>
            <a:ext cx="4751614" cy="2449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908546-2F4D-EC40-9724-3C039268C7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1" y="571986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697780-5EC0-7845-AA13-76148B77BED3}"/>
              </a:ext>
            </a:extLst>
          </p:cNvPr>
          <p:cNvCxnSpPr/>
          <p:nvPr userDrawn="1"/>
        </p:nvCxnSpPr>
        <p:spPr>
          <a:xfrm>
            <a:off x="381001" y="571986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8366C1-B850-2B44-A7FF-07E480332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D41858-BF05-8442-BDFA-E94A2A882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B9D24-88B4-D74D-9A60-3F0430B67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156445-7563-4145-BA07-479156D742A9}"/>
              </a:ext>
            </a:extLst>
          </p:cNvPr>
          <p:cNvSpPr/>
          <p:nvPr userDrawn="1"/>
        </p:nvSpPr>
        <p:spPr>
          <a:xfrm>
            <a:off x="3472543" y="-74613"/>
            <a:ext cx="8735786" cy="5470071"/>
          </a:xfrm>
          <a:custGeom>
            <a:avLst/>
            <a:gdLst>
              <a:gd name="connsiteX0" fmla="*/ 0 w 4196442"/>
              <a:gd name="connsiteY0" fmla="*/ 0 h 4196442"/>
              <a:gd name="connsiteX1" fmla="*/ 4196442 w 4196442"/>
              <a:gd name="connsiteY1" fmla="*/ 0 h 4196442"/>
              <a:gd name="connsiteX2" fmla="*/ 4196442 w 4196442"/>
              <a:gd name="connsiteY2" fmla="*/ 4196442 h 4196442"/>
              <a:gd name="connsiteX3" fmla="*/ 0 w 4196442"/>
              <a:gd name="connsiteY3" fmla="*/ 4196442 h 4196442"/>
              <a:gd name="connsiteX4" fmla="*/ 0 w 4196442"/>
              <a:gd name="connsiteY4" fmla="*/ 0 h 4196442"/>
              <a:gd name="connsiteX0" fmla="*/ 1485900 w 5682342"/>
              <a:gd name="connsiteY0" fmla="*/ 0 h 4196442"/>
              <a:gd name="connsiteX1" fmla="*/ 5682342 w 5682342"/>
              <a:gd name="connsiteY1" fmla="*/ 0 h 4196442"/>
              <a:gd name="connsiteX2" fmla="*/ 5682342 w 5682342"/>
              <a:gd name="connsiteY2" fmla="*/ 4196442 h 4196442"/>
              <a:gd name="connsiteX3" fmla="*/ 0 w 5682342"/>
              <a:gd name="connsiteY3" fmla="*/ 4163785 h 4196442"/>
              <a:gd name="connsiteX4" fmla="*/ 1485900 w 5682342"/>
              <a:gd name="connsiteY4" fmla="*/ 0 h 4196442"/>
              <a:gd name="connsiteX0" fmla="*/ 4523015 w 8719457"/>
              <a:gd name="connsiteY0" fmla="*/ 0 h 4196442"/>
              <a:gd name="connsiteX1" fmla="*/ 8719457 w 8719457"/>
              <a:gd name="connsiteY1" fmla="*/ 0 h 4196442"/>
              <a:gd name="connsiteX2" fmla="*/ 8719457 w 8719457"/>
              <a:gd name="connsiteY2" fmla="*/ 4196442 h 4196442"/>
              <a:gd name="connsiteX3" fmla="*/ 0 w 8719457"/>
              <a:gd name="connsiteY3" fmla="*/ 4180113 h 4196442"/>
              <a:gd name="connsiteX4" fmla="*/ 4523015 w 8719457"/>
              <a:gd name="connsiteY4" fmla="*/ 0 h 4196442"/>
              <a:gd name="connsiteX0" fmla="*/ 5878287 w 8719457"/>
              <a:gd name="connsiteY0" fmla="*/ 0 h 5470071"/>
              <a:gd name="connsiteX1" fmla="*/ 8719457 w 8719457"/>
              <a:gd name="connsiteY1" fmla="*/ 1273629 h 5470071"/>
              <a:gd name="connsiteX2" fmla="*/ 8719457 w 8719457"/>
              <a:gd name="connsiteY2" fmla="*/ 5470071 h 5470071"/>
              <a:gd name="connsiteX3" fmla="*/ 0 w 8719457"/>
              <a:gd name="connsiteY3" fmla="*/ 5453742 h 5470071"/>
              <a:gd name="connsiteX4" fmla="*/ 5878287 w 8719457"/>
              <a:gd name="connsiteY4" fmla="*/ 0 h 5470071"/>
              <a:gd name="connsiteX0" fmla="*/ 5878287 w 8735786"/>
              <a:gd name="connsiteY0" fmla="*/ 0 h 5470071"/>
              <a:gd name="connsiteX1" fmla="*/ 8735786 w 8735786"/>
              <a:gd name="connsiteY1" fmla="*/ 16329 h 5470071"/>
              <a:gd name="connsiteX2" fmla="*/ 8719457 w 8735786"/>
              <a:gd name="connsiteY2" fmla="*/ 5470071 h 5470071"/>
              <a:gd name="connsiteX3" fmla="*/ 0 w 8735786"/>
              <a:gd name="connsiteY3" fmla="*/ 5453742 h 5470071"/>
              <a:gd name="connsiteX4" fmla="*/ 5878287 w 8735786"/>
              <a:gd name="connsiteY4" fmla="*/ 0 h 547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5786" h="5470071">
                <a:moveTo>
                  <a:pt x="5878287" y="0"/>
                </a:moveTo>
                <a:lnTo>
                  <a:pt x="8735786" y="16329"/>
                </a:lnTo>
                <a:lnTo>
                  <a:pt x="8719457" y="5470071"/>
                </a:lnTo>
                <a:lnTo>
                  <a:pt x="0" y="5453742"/>
                </a:lnTo>
                <a:lnTo>
                  <a:pt x="5878287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25E5C-3405-C049-8991-FA5F39FA9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0" y="2073729"/>
            <a:ext cx="4751614" cy="2449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908546-2F4D-EC40-9724-3C039268C7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1" y="571986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697780-5EC0-7845-AA13-76148B77BED3}"/>
              </a:ext>
            </a:extLst>
          </p:cNvPr>
          <p:cNvCxnSpPr/>
          <p:nvPr userDrawn="1"/>
        </p:nvCxnSpPr>
        <p:spPr>
          <a:xfrm>
            <a:off x="381001" y="571986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8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0FFD2A4A-7109-3845-9EB5-6BE730310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-73152" y="-16330"/>
            <a:ext cx="9363006" cy="5388429"/>
          </a:xfrm>
          <a:custGeom>
            <a:avLst/>
            <a:gdLst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12269492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3550035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9363006"/>
              <a:gd name="connsiteY0" fmla="*/ 16329 h 5388429"/>
              <a:gd name="connsiteX1" fmla="*/ 9363006 w 9363006"/>
              <a:gd name="connsiteY1" fmla="*/ 0 h 5388429"/>
              <a:gd name="connsiteX2" fmla="*/ 3550035 w 9363006"/>
              <a:gd name="connsiteY2" fmla="*/ 5388429 h 5388429"/>
              <a:gd name="connsiteX3" fmla="*/ 0 w 9363006"/>
              <a:gd name="connsiteY3" fmla="*/ 5388429 h 5388429"/>
              <a:gd name="connsiteX4" fmla="*/ 0 w 9363006"/>
              <a:gd name="connsiteY4" fmla="*/ 16329 h 53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3006" h="5388429">
                <a:moveTo>
                  <a:pt x="0" y="16329"/>
                </a:moveTo>
                <a:lnTo>
                  <a:pt x="9363006" y="0"/>
                </a:lnTo>
                <a:lnTo>
                  <a:pt x="3550035" y="5388429"/>
                </a:lnTo>
                <a:lnTo>
                  <a:pt x="0" y="5388429"/>
                </a:lnTo>
                <a:lnTo>
                  <a:pt x="0" y="16329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16E6FD-F31F-684F-AE9B-B2374A00B0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6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-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64CC10-AE26-AB4C-82E6-8526800F52BC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5B15D-F69E-684A-A890-927277CF1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63ECCF-FB24-F543-AAD1-857AA6D2E1E8}"/>
              </a:ext>
            </a:extLst>
          </p:cNvPr>
          <p:cNvSpPr txBox="1">
            <a:spLocks/>
          </p:cNvSpPr>
          <p:nvPr userDrawn="1"/>
        </p:nvSpPr>
        <p:spPr>
          <a:xfrm>
            <a:off x="2988128" y="199827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Have Any 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694E23-29C1-2A4C-ABEA-D06B79F2DF2F}"/>
              </a:ext>
            </a:extLst>
          </p:cNvPr>
          <p:cNvCxnSpPr/>
          <p:nvPr userDrawn="1"/>
        </p:nvCxnSpPr>
        <p:spPr>
          <a:xfrm>
            <a:off x="3140235" y="2000659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9E7E4-301B-C745-99BC-10D956E3AB74}"/>
              </a:ext>
            </a:extLst>
          </p:cNvPr>
          <p:cNvGrpSpPr/>
          <p:nvPr userDrawn="1"/>
        </p:nvGrpSpPr>
        <p:grpSpPr>
          <a:xfrm>
            <a:off x="4420081" y="3067781"/>
            <a:ext cx="3351834" cy="914400"/>
            <a:chOff x="4336109" y="3786418"/>
            <a:chExt cx="3351834" cy="914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01B897-21CD-FF4C-BC7C-DDE0003A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543" y="3786418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92CBEE-6278-8B4A-A7B3-F23A015B9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4826" y="3786418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F59F87-3955-E640-8BD4-4107EEB2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6109" y="3786418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89FEA9F-9FE5-8842-AB4B-5A547D421F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24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-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7373CA-225A-084E-A6A1-A210E754B41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97B09-AE5C-0042-8B5F-D87FBF530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B36A95-8BC2-E349-9CE5-747221FC4911}"/>
              </a:ext>
            </a:extLst>
          </p:cNvPr>
          <p:cNvSpPr txBox="1">
            <a:spLocks/>
          </p:cNvSpPr>
          <p:nvPr userDrawn="1"/>
        </p:nvSpPr>
        <p:spPr>
          <a:xfrm>
            <a:off x="2988128" y="1706408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Have Any 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B9513E-E08E-CE4F-9F03-1AFCFB3BAFB6}"/>
              </a:ext>
            </a:extLst>
          </p:cNvPr>
          <p:cNvCxnSpPr/>
          <p:nvPr userDrawn="1"/>
        </p:nvCxnSpPr>
        <p:spPr>
          <a:xfrm>
            <a:off x="3140235" y="1708797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3A6D83-C8F5-ED4C-AAA1-7A46EC08DFDD}"/>
              </a:ext>
            </a:extLst>
          </p:cNvPr>
          <p:cNvGrpSpPr/>
          <p:nvPr userDrawn="1"/>
        </p:nvGrpSpPr>
        <p:grpSpPr>
          <a:xfrm>
            <a:off x="4420081" y="3767757"/>
            <a:ext cx="3351834" cy="914400"/>
            <a:chOff x="4336109" y="3786418"/>
            <a:chExt cx="3351834" cy="914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A8E2D1-50CA-C643-B206-EDD3495A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543" y="3786418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3C28A-D0C5-1746-9781-0B18D380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4826" y="3786418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147492-E666-7345-8E1E-6DF561BA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6109" y="3786418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3BE65A-F08E-4647-896F-514DAFFD5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3379" y="2647330"/>
            <a:ext cx="8667750" cy="885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Lorem ipsum dolor sit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amet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consectetuer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adipiscing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elit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Aenean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commodo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ligula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eget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dolor.</a:t>
            </a:r>
            <a:endParaRPr lang="en-US" dirty="0">
              <a:latin typeface="AvantGarde Bk BT Book" panose="020B04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3A7B2D-FF0E-914D-B7B8-1AB8201184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B03CB7D-3B8C-D246-B142-2550A53BA321}"/>
              </a:ext>
            </a:extLst>
          </p:cNvPr>
          <p:cNvSpPr/>
          <p:nvPr userDrawn="1"/>
        </p:nvSpPr>
        <p:spPr>
          <a:xfrm>
            <a:off x="-61993" y="23497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FA2A39-1BB8-804F-85C2-4378774A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22E38-B400-D04A-AF2F-69CB73ACEF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54345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37D2A-10E7-2F4A-9DDB-9F4A05289C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35103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A SUBTITLE</a:t>
            </a:r>
          </a:p>
        </p:txBody>
      </p:sp>
      <p:pic>
        <p:nvPicPr>
          <p:cNvPr id="10" name="Picture Placeholder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4128204E-AB1B-554B-B20F-0007748AB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993" y="0"/>
            <a:ext cx="12269492" cy="4250332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CACDB053-F180-B146-BA8B-0173ECB5D1B6}"/>
              </a:ext>
            </a:extLst>
          </p:cNvPr>
          <p:cNvSpPr/>
          <p:nvPr userDrawn="1"/>
        </p:nvSpPr>
        <p:spPr>
          <a:xfrm>
            <a:off x="-95847" y="-40783"/>
            <a:ext cx="11906845" cy="4816766"/>
          </a:xfrm>
          <a:custGeom>
            <a:avLst/>
            <a:gdLst>
              <a:gd name="connsiteX0" fmla="*/ 0 w 1060704"/>
              <a:gd name="connsiteY0" fmla="*/ 914400 h 914400"/>
              <a:gd name="connsiteX1" fmla="*/ 0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5092262 w 6152966"/>
              <a:gd name="connsiteY0" fmla="*/ 1623848 h 1623848"/>
              <a:gd name="connsiteX1" fmla="*/ 0 w 6152966"/>
              <a:gd name="connsiteY1" fmla="*/ 0 h 1623848"/>
              <a:gd name="connsiteX2" fmla="*/ 6152966 w 6152966"/>
              <a:gd name="connsiteY2" fmla="*/ 1623848 h 1623848"/>
              <a:gd name="connsiteX3" fmla="*/ 5092262 w 6152966"/>
              <a:gd name="connsiteY3" fmla="*/ 1623848 h 1623848"/>
              <a:gd name="connsiteX0" fmla="*/ 11256580 w 11256580"/>
              <a:gd name="connsiteY0" fmla="*/ 4824248 h 4824248"/>
              <a:gd name="connsiteX1" fmla="*/ 0 w 11256580"/>
              <a:gd name="connsiteY1" fmla="*/ 0 h 4824248"/>
              <a:gd name="connsiteX2" fmla="*/ 6152966 w 11256580"/>
              <a:gd name="connsiteY2" fmla="*/ 1623848 h 4824248"/>
              <a:gd name="connsiteX3" fmla="*/ 11256580 w 11256580"/>
              <a:gd name="connsiteY3" fmla="*/ 4824248 h 4824248"/>
              <a:gd name="connsiteX0" fmla="*/ 11256580 w 11875848"/>
              <a:gd name="connsiteY0" fmla="*/ 4824248 h 4824248"/>
              <a:gd name="connsiteX1" fmla="*/ 0 w 11875848"/>
              <a:gd name="connsiteY1" fmla="*/ 0 h 4824248"/>
              <a:gd name="connsiteX2" fmla="*/ 11875848 w 11875848"/>
              <a:gd name="connsiteY2" fmla="*/ 4303986 h 4824248"/>
              <a:gd name="connsiteX3" fmla="*/ 11256580 w 11875848"/>
              <a:gd name="connsiteY3" fmla="*/ 4824248 h 4824248"/>
              <a:gd name="connsiteX0" fmla="*/ 11303876 w 11875848"/>
              <a:gd name="connsiteY0" fmla="*/ 4840014 h 4840014"/>
              <a:gd name="connsiteX1" fmla="*/ 0 w 11875848"/>
              <a:gd name="connsiteY1" fmla="*/ 0 h 4840014"/>
              <a:gd name="connsiteX2" fmla="*/ 11875848 w 11875848"/>
              <a:gd name="connsiteY2" fmla="*/ 4303986 h 4840014"/>
              <a:gd name="connsiteX3" fmla="*/ 11303876 w 11875848"/>
              <a:gd name="connsiteY3" fmla="*/ 4840014 h 4840014"/>
              <a:gd name="connsiteX0" fmla="*/ 11334873 w 11906845"/>
              <a:gd name="connsiteY0" fmla="*/ 4809017 h 4809017"/>
              <a:gd name="connsiteX1" fmla="*/ 0 w 11906845"/>
              <a:gd name="connsiteY1" fmla="*/ 0 h 4809017"/>
              <a:gd name="connsiteX2" fmla="*/ 11906845 w 11906845"/>
              <a:gd name="connsiteY2" fmla="*/ 4272989 h 4809017"/>
              <a:gd name="connsiteX3" fmla="*/ 11334873 w 11906845"/>
              <a:gd name="connsiteY3" fmla="*/ 4809017 h 4809017"/>
              <a:gd name="connsiteX0" fmla="*/ 11311626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11626 w 11906845"/>
              <a:gd name="connsiteY3" fmla="*/ 4816766 h 4816766"/>
              <a:gd name="connsiteX0" fmla="*/ 11327124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27124 w 11906845"/>
              <a:gd name="connsiteY3" fmla="*/ 4816766 h 48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845" h="4816766">
                <a:moveTo>
                  <a:pt x="11327124" y="4816766"/>
                </a:moveTo>
                <a:lnTo>
                  <a:pt x="0" y="0"/>
                </a:lnTo>
                <a:lnTo>
                  <a:pt x="11906845" y="4272989"/>
                </a:lnTo>
                <a:lnTo>
                  <a:pt x="11327124" y="481676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B9454D-958C-9B41-AEEC-7589142A7652}"/>
              </a:ext>
            </a:extLst>
          </p:cNvPr>
          <p:cNvCxnSpPr/>
          <p:nvPr userDrawn="1"/>
        </p:nvCxnSpPr>
        <p:spPr>
          <a:xfrm>
            <a:off x="838200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750687-3808-D04B-991C-4A7EA1070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BB6CCF-6258-F74C-95B3-FBCE9C9B4101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EBD6C-4572-AA4E-BEE9-5C1C5E3E9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DF2D-262D-5741-815E-59AC295C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3918857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0BE7-73F8-5846-984A-B12E88211B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67956F-EEE7-C242-9F01-76FC7B0FD330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82C911-EED3-3347-A4BD-CBAFED661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DB1001C-F76A-B341-B061-6C905A3FECFB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F11D9-8DBF-CE4D-9ADA-5030A99B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550E-474D-DD49-B73E-30F59A20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15345F-6F6F-F54B-B7DF-F88EBF965A9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0CA3B6-C097-554B-BC52-84F7B8E3D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C9358-30C6-A040-97E1-E9FB150063C5}"/>
              </a:ext>
            </a:extLst>
          </p:cNvPr>
          <p:cNvSpPr/>
          <p:nvPr userDrawn="1"/>
        </p:nvSpPr>
        <p:spPr>
          <a:xfrm rot="10800000" flipH="1">
            <a:off x="2987166" y="-35679"/>
            <a:ext cx="9232598" cy="6942292"/>
          </a:xfrm>
          <a:custGeom>
            <a:avLst/>
            <a:gdLst>
              <a:gd name="connsiteX0" fmla="*/ 0 w 2743200"/>
              <a:gd name="connsiteY0" fmla="*/ 0 h 2090057"/>
              <a:gd name="connsiteX1" fmla="*/ 2743200 w 2743200"/>
              <a:gd name="connsiteY1" fmla="*/ 0 h 2090057"/>
              <a:gd name="connsiteX2" fmla="*/ 2743200 w 2743200"/>
              <a:gd name="connsiteY2" fmla="*/ 2090057 h 2090057"/>
              <a:gd name="connsiteX3" fmla="*/ 0 w 2743200"/>
              <a:gd name="connsiteY3" fmla="*/ 2090057 h 2090057"/>
              <a:gd name="connsiteX4" fmla="*/ 0 w 2743200"/>
              <a:gd name="connsiteY4" fmla="*/ 0 h 2090057"/>
              <a:gd name="connsiteX0" fmla="*/ 0 w 9629192"/>
              <a:gd name="connsiteY0" fmla="*/ 0 h 3153747"/>
              <a:gd name="connsiteX1" fmla="*/ 2743200 w 9629192"/>
              <a:gd name="connsiteY1" fmla="*/ 0 h 3153747"/>
              <a:gd name="connsiteX2" fmla="*/ 9629192 w 9629192"/>
              <a:gd name="connsiteY2" fmla="*/ 3153747 h 3153747"/>
              <a:gd name="connsiteX3" fmla="*/ 0 w 9629192"/>
              <a:gd name="connsiteY3" fmla="*/ 2090057 h 3153747"/>
              <a:gd name="connsiteX4" fmla="*/ 0 w 9629192"/>
              <a:gd name="connsiteY4" fmla="*/ 0 h 3153747"/>
              <a:gd name="connsiteX0" fmla="*/ 0 w 9629192"/>
              <a:gd name="connsiteY0" fmla="*/ 0 h 3508310"/>
              <a:gd name="connsiteX1" fmla="*/ 2743200 w 9629192"/>
              <a:gd name="connsiteY1" fmla="*/ 0 h 3508310"/>
              <a:gd name="connsiteX2" fmla="*/ 9629192 w 9629192"/>
              <a:gd name="connsiteY2" fmla="*/ 3153747 h 3508310"/>
              <a:gd name="connsiteX3" fmla="*/ 9106678 w 9629192"/>
              <a:gd name="connsiteY3" fmla="*/ 3508310 h 3508310"/>
              <a:gd name="connsiteX4" fmla="*/ 0 w 9629192"/>
              <a:gd name="connsiteY4" fmla="*/ 0 h 3508310"/>
              <a:gd name="connsiteX0" fmla="*/ 0 w 9554547"/>
              <a:gd name="connsiteY0" fmla="*/ 0 h 3508310"/>
              <a:gd name="connsiteX1" fmla="*/ 2743200 w 9554547"/>
              <a:gd name="connsiteY1" fmla="*/ 0 h 3508310"/>
              <a:gd name="connsiteX2" fmla="*/ 9554547 w 9554547"/>
              <a:gd name="connsiteY2" fmla="*/ 3116425 h 3508310"/>
              <a:gd name="connsiteX3" fmla="*/ 9106678 w 9554547"/>
              <a:gd name="connsiteY3" fmla="*/ 3508310 h 3508310"/>
              <a:gd name="connsiteX4" fmla="*/ 0 w 9554547"/>
              <a:gd name="connsiteY4" fmla="*/ 0 h 3508310"/>
              <a:gd name="connsiteX0" fmla="*/ 0 w 9573209"/>
              <a:gd name="connsiteY0" fmla="*/ 765111 h 4273421"/>
              <a:gd name="connsiteX1" fmla="*/ 9573209 w 9573209"/>
              <a:gd name="connsiteY1" fmla="*/ 0 h 4273421"/>
              <a:gd name="connsiteX2" fmla="*/ 9554547 w 9573209"/>
              <a:gd name="connsiteY2" fmla="*/ 3881536 h 4273421"/>
              <a:gd name="connsiteX3" fmla="*/ 9106678 w 9573209"/>
              <a:gd name="connsiteY3" fmla="*/ 4273421 h 4273421"/>
              <a:gd name="connsiteX4" fmla="*/ 0 w 9573209"/>
              <a:gd name="connsiteY4" fmla="*/ 765111 h 4273421"/>
              <a:gd name="connsiteX0" fmla="*/ 0 w 12372393"/>
              <a:gd name="connsiteY0" fmla="*/ 0 h 4292082"/>
              <a:gd name="connsiteX1" fmla="*/ 12372393 w 12372393"/>
              <a:gd name="connsiteY1" fmla="*/ 18661 h 4292082"/>
              <a:gd name="connsiteX2" fmla="*/ 12353731 w 12372393"/>
              <a:gd name="connsiteY2" fmla="*/ 3900197 h 4292082"/>
              <a:gd name="connsiteX3" fmla="*/ 11905862 w 12372393"/>
              <a:gd name="connsiteY3" fmla="*/ 4292082 h 4292082"/>
              <a:gd name="connsiteX4" fmla="*/ 0 w 12372393"/>
              <a:gd name="connsiteY4" fmla="*/ 0 h 4292082"/>
              <a:gd name="connsiteX0" fmla="*/ 0 w 12372393"/>
              <a:gd name="connsiteY0" fmla="*/ 0 h 4702629"/>
              <a:gd name="connsiteX1" fmla="*/ 12372393 w 12372393"/>
              <a:gd name="connsiteY1" fmla="*/ 18661 h 4702629"/>
              <a:gd name="connsiteX2" fmla="*/ 12353731 w 12372393"/>
              <a:gd name="connsiteY2" fmla="*/ 3900197 h 4702629"/>
              <a:gd name="connsiteX3" fmla="*/ 11495315 w 12372393"/>
              <a:gd name="connsiteY3" fmla="*/ 4702629 h 4702629"/>
              <a:gd name="connsiteX4" fmla="*/ 0 w 12372393"/>
              <a:gd name="connsiteY4" fmla="*/ 0 h 4702629"/>
              <a:gd name="connsiteX0" fmla="*/ 0 w 12372393"/>
              <a:gd name="connsiteY0" fmla="*/ 0 h 7035282"/>
              <a:gd name="connsiteX1" fmla="*/ 12372393 w 12372393"/>
              <a:gd name="connsiteY1" fmla="*/ 18661 h 7035282"/>
              <a:gd name="connsiteX2" fmla="*/ 12353731 w 12372393"/>
              <a:gd name="connsiteY2" fmla="*/ 3900197 h 7035282"/>
              <a:gd name="connsiteX3" fmla="*/ 11569960 w 12372393"/>
              <a:gd name="connsiteY3" fmla="*/ 7035282 h 7035282"/>
              <a:gd name="connsiteX4" fmla="*/ 0 w 12372393"/>
              <a:gd name="connsiteY4" fmla="*/ 0 h 7035282"/>
              <a:gd name="connsiteX0" fmla="*/ 0 w 12372393"/>
              <a:gd name="connsiteY0" fmla="*/ 0 h 7053944"/>
              <a:gd name="connsiteX1" fmla="*/ 12372393 w 12372393"/>
              <a:gd name="connsiteY1" fmla="*/ 18661 h 7053944"/>
              <a:gd name="connsiteX2" fmla="*/ 12316409 w 12372393"/>
              <a:gd name="connsiteY2" fmla="*/ 7053944 h 7053944"/>
              <a:gd name="connsiteX3" fmla="*/ 11569960 w 12372393"/>
              <a:gd name="connsiteY3" fmla="*/ 7035282 h 7053944"/>
              <a:gd name="connsiteX4" fmla="*/ 0 w 12372393"/>
              <a:gd name="connsiteY4" fmla="*/ 0 h 7053944"/>
              <a:gd name="connsiteX0" fmla="*/ 0 w 9405259"/>
              <a:gd name="connsiteY0" fmla="*/ 0 h 7035283"/>
              <a:gd name="connsiteX1" fmla="*/ 9405259 w 9405259"/>
              <a:gd name="connsiteY1" fmla="*/ 0 h 7035283"/>
              <a:gd name="connsiteX2" fmla="*/ 9349275 w 9405259"/>
              <a:gd name="connsiteY2" fmla="*/ 7035283 h 7035283"/>
              <a:gd name="connsiteX3" fmla="*/ 8602826 w 9405259"/>
              <a:gd name="connsiteY3" fmla="*/ 7016621 h 7035283"/>
              <a:gd name="connsiteX4" fmla="*/ 0 w 9405259"/>
              <a:gd name="connsiteY4" fmla="*/ 0 h 7035283"/>
              <a:gd name="connsiteX0" fmla="*/ 0 w 9349275"/>
              <a:gd name="connsiteY0" fmla="*/ 0 h 7035283"/>
              <a:gd name="connsiteX1" fmla="*/ 9349275 w 9349275"/>
              <a:gd name="connsiteY1" fmla="*/ 0 h 7035283"/>
              <a:gd name="connsiteX2" fmla="*/ 9293291 w 9349275"/>
              <a:gd name="connsiteY2" fmla="*/ 7035283 h 7035283"/>
              <a:gd name="connsiteX3" fmla="*/ 8546842 w 9349275"/>
              <a:gd name="connsiteY3" fmla="*/ 7016621 h 7035283"/>
              <a:gd name="connsiteX4" fmla="*/ 0 w 9349275"/>
              <a:gd name="connsiteY4" fmla="*/ 0 h 7035283"/>
              <a:gd name="connsiteX0" fmla="*/ 0 w 9380272"/>
              <a:gd name="connsiteY0" fmla="*/ 15499 h 7035283"/>
              <a:gd name="connsiteX1" fmla="*/ 9380272 w 9380272"/>
              <a:gd name="connsiteY1" fmla="*/ 0 h 7035283"/>
              <a:gd name="connsiteX2" fmla="*/ 9324288 w 9380272"/>
              <a:gd name="connsiteY2" fmla="*/ 7035283 h 7035283"/>
              <a:gd name="connsiteX3" fmla="*/ 8577839 w 9380272"/>
              <a:gd name="connsiteY3" fmla="*/ 7016621 h 7035283"/>
              <a:gd name="connsiteX4" fmla="*/ 0 w 9380272"/>
              <a:gd name="connsiteY4" fmla="*/ 15499 h 7035283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62295 w 9380272"/>
              <a:gd name="connsiteY2" fmla="*/ 6539337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15800 w 9380272"/>
              <a:gd name="connsiteY2" fmla="*/ 6942293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6942293"/>
              <a:gd name="connsiteX1" fmla="*/ 9380272 w 9380272"/>
              <a:gd name="connsiteY1" fmla="*/ 0 h 6942293"/>
              <a:gd name="connsiteX2" fmla="*/ 9215800 w 9380272"/>
              <a:gd name="connsiteY2" fmla="*/ 6942293 h 6942293"/>
              <a:gd name="connsiteX3" fmla="*/ 8469351 w 9380272"/>
              <a:gd name="connsiteY3" fmla="*/ 6923631 h 6942293"/>
              <a:gd name="connsiteX4" fmla="*/ 0 w 9380272"/>
              <a:gd name="connsiteY4" fmla="*/ 15499 h 6942293"/>
              <a:gd name="connsiteX0" fmla="*/ 0 w 9380272"/>
              <a:gd name="connsiteY0" fmla="*/ 15499 h 6954628"/>
              <a:gd name="connsiteX1" fmla="*/ 9380272 w 9380272"/>
              <a:gd name="connsiteY1" fmla="*/ 0 h 6954628"/>
              <a:gd name="connsiteX2" fmla="*/ 9215800 w 9380272"/>
              <a:gd name="connsiteY2" fmla="*/ 6942293 h 6954628"/>
              <a:gd name="connsiteX3" fmla="*/ 8515846 w 9380272"/>
              <a:gd name="connsiteY3" fmla="*/ 6954628 h 6954628"/>
              <a:gd name="connsiteX4" fmla="*/ 0 w 9380272"/>
              <a:gd name="connsiteY4" fmla="*/ 15499 h 6954628"/>
              <a:gd name="connsiteX0" fmla="*/ 0 w 9216342"/>
              <a:gd name="connsiteY0" fmla="*/ 0 h 6939129"/>
              <a:gd name="connsiteX1" fmla="*/ 9178794 w 9216342"/>
              <a:gd name="connsiteY1" fmla="*/ 77491 h 6939129"/>
              <a:gd name="connsiteX2" fmla="*/ 9215800 w 9216342"/>
              <a:gd name="connsiteY2" fmla="*/ 6926794 h 6939129"/>
              <a:gd name="connsiteX3" fmla="*/ 8515846 w 9216342"/>
              <a:gd name="connsiteY3" fmla="*/ 6939129 h 6939129"/>
              <a:gd name="connsiteX4" fmla="*/ 0 w 9216342"/>
              <a:gd name="connsiteY4" fmla="*/ 0 h 6939129"/>
              <a:gd name="connsiteX0" fmla="*/ 0 w 9225289"/>
              <a:gd name="connsiteY0" fmla="*/ 0 h 6939129"/>
              <a:gd name="connsiteX1" fmla="*/ 9225289 w 9225289"/>
              <a:gd name="connsiteY1" fmla="*/ 15498 h 6939129"/>
              <a:gd name="connsiteX2" fmla="*/ 9215800 w 9225289"/>
              <a:gd name="connsiteY2" fmla="*/ 6926794 h 6939129"/>
              <a:gd name="connsiteX3" fmla="*/ 8515846 w 9225289"/>
              <a:gd name="connsiteY3" fmla="*/ 6939129 h 6939129"/>
              <a:gd name="connsiteX4" fmla="*/ 0 w 9225289"/>
              <a:gd name="connsiteY4" fmla="*/ 0 h 6939129"/>
              <a:gd name="connsiteX0" fmla="*/ 0 w 9247562"/>
              <a:gd name="connsiteY0" fmla="*/ 0 h 6939129"/>
              <a:gd name="connsiteX1" fmla="*/ 9225289 w 9247562"/>
              <a:gd name="connsiteY1" fmla="*/ 15498 h 6939129"/>
              <a:gd name="connsiteX2" fmla="*/ 9246797 w 9247562"/>
              <a:gd name="connsiteY2" fmla="*/ 6895797 h 6939129"/>
              <a:gd name="connsiteX3" fmla="*/ 8515846 w 9247562"/>
              <a:gd name="connsiteY3" fmla="*/ 6939129 h 6939129"/>
              <a:gd name="connsiteX4" fmla="*/ 0 w 9247562"/>
              <a:gd name="connsiteY4" fmla="*/ 0 h 6939129"/>
              <a:gd name="connsiteX0" fmla="*/ 0 w 9232598"/>
              <a:gd name="connsiteY0" fmla="*/ 0 h 6942292"/>
              <a:gd name="connsiteX1" fmla="*/ 9225289 w 9232598"/>
              <a:gd name="connsiteY1" fmla="*/ 15498 h 6942292"/>
              <a:gd name="connsiteX2" fmla="*/ 9231298 w 9232598"/>
              <a:gd name="connsiteY2" fmla="*/ 6942292 h 6942292"/>
              <a:gd name="connsiteX3" fmla="*/ 8515846 w 9232598"/>
              <a:gd name="connsiteY3" fmla="*/ 6939129 h 6942292"/>
              <a:gd name="connsiteX4" fmla="*/ 0 w 9232598"/>
              <a:gd name="connsiteY4" fmla="*/ 0 h 69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598" h="6942292">
                <a:moveTo>
                  <a:pt x="0" y="0"/>
                </a:moveTo>
                <a:lnTo>
                  <a:pt x="9225289" y="15498"/>
                </a:lnTo>
                <a:cubicBezTo>
                  <a:pt x="9219068" y="1309343"/>
                  <a:pt x="9237519" y="5648447"/>
                  <a:pt x="9231298" y="6942292"/>
                </a:cubicBezTo>
                <a:lnTo>
                  <a:pt x="8515846" y="6939129"/>
                </a:lnTo>
                <a:lnTo>
                  <a:pt x="0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  <a:effectLst>
            <a:outerShdw blurRad="114300" dist="50800" dir="6540000" sx="116000" sy="116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1493B2-9723-6F41-8AFF-2A0131B3A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52091F-2D67-DC48-A824-B6EFBC289684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C4BDA0-6A9C-D243-A61F-719ED00B7A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0824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5B3D08E-B84A-134E-92C1-DC9D49DC9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2622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43199EE7-E342-2B42-B947-F24F1FBD4C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4420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4A709514-94E8-0440-8CD8-7B8ED5F947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219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9A5793-BBFE-CA4D-B84B-06DD02686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06574"/>
            <a:ext cx="5061857" cy="1750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719110D-99B4-E147-A31E-11999304D1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0643" y="2529274"/>
            <a:ext cx="3163714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5883C6-AE8B-C44C-85E9-33DD630AFA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DB1001C-F76A-B341-B061-6C905A3FECFB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F11D9-8DBF-CE4D-9ADA-5030A99B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550E-474D-DD49-B73E-30F59A20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15345F-6F6F-F54B-B7DF-F88EBF965A9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0CA3B6-C097-554B-BC52-84F7B8E3D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C9358-30C6-A040-97E1-E9FB150063C5}"/>
              </a:ext>
            </a:extLst>
          </p:cNvPr>
          <p:cNvSpPr/>
          <p:nvPr userDrawn="1"/>
        </p:nvSpPr>
        <p:spPr>
          <a:xfrm rot="10800000" flipH="1">
            <a:off x="2987166" y="-35679"/>
            <a:ext cx="9232598" cy="6942292"/>
          </a:xfrm>
          <a:custGeom>
            <a:avLst/>
            <a:gdLst>
              <a:gd name="connsiteX0" fmla="*/ 0 w 2743200"/>
              <a:gd name="connsiteY0" fmla="*/ 0 h 2090057"/>
              <a:gd name="connsiteX1" fmla="*/ 2743200 w 2743200"/>
              <a:gd name="connsiteY1" fmla="*/ 0 h 2090057"/>
              <a:gd name="connsiteX2" fmla="*/ 2743200 w 2743200"/>
              <a:gd name="connsiteY2" fmla="*/ 2090057 h 2090057"/>
              <a:gd name="connsiteX3" fmla="*/ 0 w 2743200"/>
              <a:gd name="connsiteY3" fmla="*/ 2090057 h 2090057"/>
              <a:gd name="connsiteX4" fmla="*/ 0 w 2743200"/>
              <a:gd name="connsiteY4" fmla="*/ 0 h 2090057"/>
              <a:gd name="connsiteX0" fmla="*/ 0 w 9629192"/>
              <a:gd name="connsiteY0" fmla="*/ 0 h 3153747"/>
              <a:gd name="connsiteX1" fmla="*/ 2743200 w 9629192"/>
              <a:gd name="connsiteY1" fmla="*/ 0 h 3153747"/>
              <a:gd name="connsiteX2" fmla="*/ 9629192 w 9629192"/>
              <a:gd name="connsiteY2" fmla="*/ 3153747 h 3153747"/>
              <a:gd name="connsiteX3" fmla="*/ 0 w 9629192"/>
              <a:gd name="connsiteY3" fmla="*/ 2090057 h 3153747"/>
              <a:gd name="connsiteX4" fmla="*/ 0 w 9629192"/>
              <a:gd name="connsiteY4" fmla="*/ 0 h 3153747"/>
              <a:gd name="connsiteX0" fmla="*/ 0 w 9629192"/>
              <a:gd name="connsiteY0" fmla="*/ 0 h 3508310"/>
              <a:gd name="connsiteX1" fmla="*/ 2743200 w 9629192"/>
              <a:gd name="connsiteY1" fmla="*/ 0 h 3508310"/>
              <a:gd name="connsiteX2" fmla="*/ 9629192 w 9629192"/>
              <a:gd name="connsiteY2" fmla="*/ 3153747 h 3508310"/>
              <a:gd name="connsiteX3" fmla="*/ 9106678 w 9629192"/>
              <a:gd name="connsiteY3" fmla="*/ 3508310 h 3508310"/>
              <a:gd name="connsiteX4" fmla="*/ 0 w 9629192"/>
              <a:gd name="connsiteY4" fmla="*/ 0 h 3508310"/>
              <a:gd name="connsiteX0" fmla="*/ 0 w 9554547"/>
              <a:gd name="connsiteY0" fmla="*/ 0 h 3508310"/>
              <a:gd name="connsiteX1" fmla="*/ 2743200 w 9554547"/>
              <a:gd name="connsiteY1" fmla="*/ 0 h 3508310"/>
              <a:gd name="connsiteX2" fmla="*/ 9554547 w 9554547"/>
              <a:gd name="connsiteY2" fmla="*/ 3116425 h 3508310"/>
              <a:gd name="connsiteX3" fmla="*/ 9106678 w 9554547"/>
              <a:gd name="connsiteY3" fmla="*/ 3508310 h 3508310"/>
              <a:gd name="connsiteX4" fmla="*/ 0 w 9554547"/>
              <a:gd name="connsiteY4" fmla="*/ 0 h 3508310"/>
              <a:gd name="connsiteX0" fmla="*/ 0 w 9573209"/>
              <a:gd name="connsiteY0" fmla="*/ 765111 h 4273421"/>
              <a:gd name="connsiteX1" fmla="*/ 9573209 w 9573209"/>
              <a:gd name="connsiteY1" fmla="*/ 0 h 4273421"/>
              <a:gd name="connsiteX2" fmla="*/ 9554547 w 9573209"/>
              <a:gd name="connsiteY2" fmla="*/ 3881536 h 4273421"/>
              <a:gd name="connsiteX3" fmla="*/ 9106678 w 9573209"/>
              <a:gd name="connsiteY3" fmla="*/ 4273421 h 4273421"/>
              <a:gd name="connsiteX4" fmla="*/ 0 w 9573209"/>
              <a:gd name="connsiteY4" fmla="*/ 765111 h 4273421"/>
              <a:gd name="connsiteX0" fmla="*/ 0 w 12372393"/>
              <a:gd name="connsiteY0" fmla="*/ 0 h 4292082"/>
              <a:gd name="connsiteX1" fmla="*/ 12372393 w 12372393"/>
              <a:gd name="connsiteY1" fmla="*/ 18661 h 4292082"/>
              <a:gd name="connsiteX2" fmla="*/ 12353731 w 12372393"/>
              <a:gd name="connsiteY2" fmla="*/ 3900197 h 4292082"/>
              <a:gd name="connsiteX3" fmla="*/ 11905862 w 12372393"/>
              <a:gd name="connsiteY3" fmla="*/ 4292082 h 4292082"/>
              <a:gd name="connsiteX4" fmla="*/ 0 w 12372393"/>
              <a:gd name="connsiteY4" fmla="*/ 0 h 4292082"/>
              <a:gd name="connsiteX0" fmla="*/ 0 w 12372393"/>
              <a:gd name="connsiteY0" fmla="*/ 0 h 4702629"/>
              <a:gd name="connsiteX1" fmla="*/ 12372393 w 12372393"/>
              <a:gd name="connsiteY1" fmla="*/ 18661 h 4702629"/>
              <a:gd name="connsiteX2" fmla="*/ 12353731 w 12372393"/>
              <a:gd name="connsiteY2" fmla="*/ 3900197 h 4702629"/>
              <a:gd name="connsiteX3" fmla="*/ 11495315 w 12372393"/>
              <a:gd name="connsiteY3" fmla="*/ 4702629 h 4702629"/>
              <a:gd name="connsiteX4" fmla="*/ 0 w 12372393"/>
              <a:gd name="connsiteY4" fmla="*/ 0 h 4702629"/>
              <a:gd name="connsiteX0" fmla="*/ 0 w 12372393"/>
              <a:gd name="connsiteY0" fmla="*/ 0 h 7035282"/>
              <a:gd name="connsiteX1" fmla="*/ 12372393 w 12372393"/>
              <a:gd name="connsiteY1" fmla="*/ 18661 h 7035282"/>
              <a:gd name="connsiteX2" fmla="*/ 12353731 w 12372393"/>
              <a:gd name="connsiteY2" fmla="*/ 3900197 h 7035282"/>
              <a:gd name="connsiteX3" fmla="*/ 11569960 w 12372393"/>
              <a:gd name="connsiteY3" fmla="*/ 7035282 h 7035282"/>
              <a:gd name="connsiteX4" fmla="*/ 0 w 12372393"/>
              <a:gd name="connsiteY4" fmla="*/ 0 h 7035282"/>
              <a:gd name="connsiteX0" fmla="*/ 0 w 12372393"/>
              <a:gd name="connsiteY0" fmla="*/ 0 h 7053944"/>
              <a:gd name="connsiteX1" fmla="*/ 12372393 w 12372393"/>
              <a:gd name="connsiteY1" fmla="*/ 18661 h 7053944"/>
              <a:gd name="connsiteX2" fmla="*/ 12316409 w 12372393"/>
              <a:gd name="connsiteY2" fmla="*/ 7053944 h 7053944"/>
              <a:gd name="connsiteX3" fmla="*/ 11569960 w 12372393"/>
              <a:gd name="connsiteY3" fmla="*/ 7035282 h 7053944"/>
              <a:gd name="connsiteX4" fmla="*/ 0 w 12372393"/>
              <a:gd name="connsiteY4" fmla="*/ 0 h 7053944"/>
              <a:gd name="connsiteX0" fmla="*/ 0 w 9405259"/>
              <a:gd name="connsiteY0" fmla="*/ 0 h 7035283"/>
              <a:gd name="connsiteX1" fmla="*/ 9405259 w 9405259"/>
              <a:gd name="connsiteY1" fmla="*/ 0 h 7035283"/>
              <a:gd name="connsiteX2" fmla="*/ 9349275 w 9405259"/>
              <a:gd name="connsiteY2" fmla="*/ 7035283 h 7035283"/>
              <a:gd name="connsiteX3" fmla="*/ 8602826 w 9405259"/>
              <a:gd name="connsiteY3" fmla="*/ 7016621 h 7035283"/>
              <a:gd name="connsiteX4" fmla="*/ 0 w 9405259"/>
              <a:gd name="connsiteY4" fmla="*/ 0 h 7035283"/>
              <a:gd name="connsiteX0" fmla="*/ 0 w 9349275"/>
              <a:gd name="connsiteY0" fmla="*/ 0 h 7035283"/>
              <a:gd name="connsiteX1" fmla="*/ 9349275 w 9349275"/>
              <a:gd name="connsiteY1" fmla="*/ 0 h 7035283"/>
              <a:gd name="connsiteX2" fmla="*/ 9293291 w 9349275"/>
              <a:gd name="connsiteY2" fmla="*/ 7035283 h 7035283"/>
              <a:gd name="connsiteX3" fmla="*/ 8546842 w 9349275"/>
              <a:gd name="connsiteY3" fmla="*/ 7016621 h 7035283"/>
              <a:gd name="connsiteX4" fmla="*/ 0 w 9349275"/>
              <a:gd name="connsiteY4" fmla="*/ 0 h 7035283"/>
              <a:gd name="connsiteX0" fmla="*/ 0 w 9380272"/>
              <a:gd name="connsiteY0" fmla="*/ 15499 h 7035283"/>
              <a:gd name="connsiteX1" fmla="*/ 9380272 w 9380272"/>
              <a:gd name="connsiteY1" fmla="*/ 0 h 7035283"/>
              <a:gd name="connsiteX2" fmla="*/ 9324288 w 9380272"/>
              <a:gd name="connsiteY2" fmla="*/ 7035283 h 7035283"/>
              <a:gd name="connsiteX3" fmla="*/ 8577839 w 9380272"/>
              <a:gd name="connsiteY3" fmla="*/ 7016621 h 7035283"/>
              <a:gd name="connsiteX4" fmla="*/ 0 w 9380272"/>
              <a:gd name="connsiteY4" fmla="*/ 15499 h 7035283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62295 w 9380272"/>
              <a:gd name="connsiteY2" fmla="*/ 6539337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15800 w 9380272"/>
              <a:gd name="connsiteY2" fmla="*/ 6942293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6942293"/>
              <a:gd name="connsiteX1" fmla="*/ 9380272 w 9380272"/>
              <a:gd name="connsiteY1" fmla="*/ 0 h 6942293"/>
              <a:gd name="connsiteX2" fmla="*/ 9215800 w 9380272"/>
              <a:gd name="connsiteY2" fmla="*/ 6942293 h 6942293"/>
              <a:gd name="connsiteX3" fmla="*/ 8469351 w 9380272"/>
              <a:gd name="connsiteY3" fmla="*/ 6923631 h 6942293"/>
              <a:gd name="connsiteX4" fmla="*/ 0 w 9380272"/>
              <a:gd name="connsiteY4" fmla="*/ 15499 h 6942293"/>
              <a:gd name="connsiteX0" fmla="*/ 0 w 9380272"/>
              <a:gd name="connsiteY0" fmla="*/ 15499 h 6954628"/>
              <a:gd name="connsiteX1" fmla="*/ 9380272 w 9380272"/>
              <a:gd name="connsiteY1" fmla="*/ 0 h 6954628"/>
              <a:gd name="connsiteX2" fmla="*/ 9215800 w 9380272"/>
              <a:gd name="connsiteY2" fmla="*/ 6942293 h 6954628"/>
              <a:gd name="connsiteX3" fmla="*/ 8515846 w 9380272"/>
              <a:gd name="connsiteY3" fmla="*/ 6954628 h 6954628"/>
              <a:gd name="connsiteX4" fmla="*/ 0 w 9380272"/>
              <a:gd name="connsiteY4" fmla="*/ 15499 h 6954628"/>
              <a:gd name="connsiteX0" fmla="*/ 0 w 9216342"/>
              <a:gd name="connsiteY0" fmla="*/ 0 h 6939129"/>
              <a:gd name="connsiteX1" fmla="*/ 9178794 w 9216342"/>
              <a:gd name="connsiteY1" fmla="*/ 77491 h 6939129"/>
              <a:gd name="connsiteX2" fmla="*/ 9215800 w 9216342"/>
              <a:gd name="connsiteY2" fmla="*/ 6926794 h 6939129"/>
              <a:gd name="connsiteX3" fmla="*/ 8515846 w 9216342"/>
              <a:gd name="connsiteY3" fmla="*/ 6939129 h 6939129"/>
              <a:gd name="connsiteX4" fmla="*/ 0 w 9216342"/>
              <a:gd name="connsiteY4" fmla="*/ 0 h 6939129"/>
              <a:gd name="connsiteX0" fmla="*/ 0 w 9225289"/>
              <a:gd name="connsiteY0" fmla="*/ 0 h 6939129"/>
              <a:gd name="connsiteX1" fmla="*/ 9225289 w 9225289"/>
              <a:gd name="connsiteY1" fmla="*/ 15498 h 6939129"/>
              <a:gd name="connsiteX2" fmla="*/ 9215800 w 9225289"/>
              <a:gd name="connsiteY2" fmla="*/ 6926794 h 6939129"/>
              <a:gd name="connsiteX3" fmla="*/ 8515846 w 9225289"/>
              <a:gd name="connsiteY3" fmla="*/ 6939129 h 6939129"/>
              <a:gd name="connsiteX4" fmla="*/ 0 w 9225289"/>
              <a:gd name="connsiteY4" fmla="*/ 0 h 6939129"/>
              <a:gd name="connsiteX0" fmla="*/ 0 w 9247562"/>
              <a:gd name="connsiteY0" fmla="*/ 0 h 6939129"/>
              <a:gd name="connsiteX1" fmla="*/ 9225289 w 9247562"/>
              <a:gd name="connsiteY1" fmla="*/ 15498 h 6939129"/>
              <a:gd name="connsiteX2" fmla="*/ 9246797 w 9247562"/>
              <a:gd name="connsiteY2" fmla="*/ 6895797 h 6939129"/>
              <a:gd name="connsiteX3" fmla="*/ 8515846 w 9247562"/>
              <a:gd name="connsiteY3" fmla="*/ 6939129 h 6939129"/>
              <a:gd name="connsiteX4" fmla="*/ 0 w 9247562"/>
              <a:gd name="connsiteY4" fmla="*/ 0 h 6939129"/>
              <a:gd name="connsiteX0" fmla="*/ 0 w 9232598"/>
              <a:gd name="connsiteY0" fmla="*/ 0 h 6942292"/>
              <a:gd name="connsiteX1" fmla="*/ 9225289 w 9232598"/>
              <a:gd name="connsiteY1" fmla="*/ 15498 h 6942292"/>
              <a:gd name="connsiteX2" fmla="*/ 9231298 w 9232598"/>
              <a:gd name="connsiteY2" fmla="*/ 6942292 h 6942292"/>
              <a:gd name="connsiteX3" fmla="*/ 8515846 w 9232598"/>
              <a:gd name="connsiteY3" fmla="*/ 6939129 h 6942292"/>
              <a:gd name="connsiteX4" fmla="*/ 0 w 9232598"/>
              <a:gd name="connsiteY4" fmla="*/ 0 h 69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598" h="6942292">
                <a:moveTo>
                  <a:pt x="0" y="0"/>
                </a:moveTo>
                <a:lnTo>
                  <a:pt x="9225289" y="15498"/>
                </a:lnTo>
                <a:cubicBezTo>
                  <a:pt x="9219068" y="1309343"/>
                  <a:pt x="9237519" y="5648447"/>
                  <a:pt x="9231298" y="6942292"/>
                </a:cubicBezTo>
                <a:lnTo>
                  <a:pt x="8515846" y="6939129"/>
                </a:lnTo>
                <a:lnTo>
                  <a:pt x="0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  <a:effectLst>
            <a:outerShdw blurRad="114300" dist="50800" dir="6540000" sx="116000" sy="116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1493B2-9723-6F41-8AFF-2A0131B3A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52091F-2D67-DC48-A824-B6EFBC289684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9" descr="A close up of a computer&#10;&#10;Description automatically generated">
            <a:extLst>
              <a:ext uri="{FF2B5EF4-FFF2-40B4-BE49-F238E27FC236}">
                <a16:creationId xmlns:a16="http://schemas.microsoft.com/office/drawing/2014/main" id="{E8B1ED9F-1D3C-F044-ABA5-A15DEEFE7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824" y="4286419"/>
            <a:ext cx="2068849" cy="2067379"/>
          </a:xfrm>
          <a:prstGeom prst="rect">
            <a:avLst/>
          </a:prstGeom>
        </p:spPr>
      </p:pic>
      <p:pic>
        <p:nvPicPr>
          <p:cNvPr id="27" name="Picture Placeholder 11" descr="A picture containing person, wall, indoor, cellphone&#10;&#10;Description automatically generated">
            <a:extLst>
              <a:ext uri="{FF2B5EF4-FFF2-40B4-BE49-F238E27FC236}">
                <a16:creationId xmlns:a16="http://schemas.microsoft.com/office/drawing/2014/main" id="{787499CA-6838-134B-81E1-1213B201A9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2621" y="4286419"/>
            <a:ext cx="2068849" cy="2067379"/>
          </a:xfrm>
          <a:prstGeom prst="rect">
            <a:avLst/>
          </a:prstGeom>
        </p:spPr>
      </p:pic>
      <p:pic>
        <p:nvPicPr>
          <p:cNvPr id="28" name="Picture Placeholder 1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A99ED6F5-9FA0-714C-ACCE-FD9A8983E6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4420" y="4286419"/>
            <a:ext cx="2068849" cy="2067379"/>
          </a:xfrm>
          <a:prstGeom prst="rect">
            <a:avLst/>
          </a:prstGeom>
        </p:spPr>
      </p:pic>
      <p:pic>
        <p:nvPicPr>
          <p:cNvPr id="29" name="Picture Placeholder 15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452DC964-C0D9-8D48-9F44-1036AEF1BC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219" y="4286419"/>
            <a:ext cx="2068849" cy="206737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9A5793-BBFE-CA4D-B84B-06DD02686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06574"/>
            <a:ext cx="5061857" cy="1750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719110D-99B4-E147-A31E-11999304D1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0643" y="2529274"/>
            <a:ext cx="3163714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2AE09-E1A6-924D-8354-67401B05B2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E68A70-EF09-AB49-AD3F-6CCF1C537851}"/>
              </a:ext>
            </a:extLst>
          </p:cNvPr>
          <p:cNvSpPr/>
          <p:nvPr userDrawn="1"/>
        </p:nvSpPr>
        <p:spPr>
          <a:xfrm>
            <a:off x="-77492" y="123414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10D47-8E5F-4A49-A69A-B0696B00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B790-3DBA-0347-8535-B6B80E4A6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93678" y="-40783"/>
            <a:ext cx="4095610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E67405-28C9-A844-849B-0235276E57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22412" y="-40783"/>
            <a:ext cx="4095610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BB7D63-C2E0-0547-8D1E-0B8F8A430CE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39932" y="-40783"/>
            <a:ext cx="4052068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770448A-3689-1946-B481-BA5EEC50F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5148" y="4353638"/>
            <a:ext cx="6821704" cy="632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2C57B-D0E6-3E40-AF91-7D62CD9F9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3663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DD124E-6E6E-8C4C-BDAB-809B51D09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21137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AC3FC4C-4C07-B244-B056-FA2DDEB0FD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2420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11B649-AE37-9146-A546-3DBE62B847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8128" y="3516547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BA4923-EB44-B346-9430-8DB75FF5551F}"/>
              </a:ext>
            </a:extLst>
          </p:cNvPr>
          <p:cNvCxnSpPr/>
          <p:nvPr userDrawn="1"/>
        </p:nvCxnSpPr>
        <p:spPr>
          <a:xfrm>
            <a:off x="3868023" y="3529361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8AE57F2-775A-124A-9A06-DBDB69A41D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E68A70-EF09-AB49-AD3F-6CCF1C537851}"/>
              </a:ext>
            </a:extLst>
          </p:cNvPr>
          <p:cNvSpPr/>
          <p:nvPr userDrawn="1"/>
        </p:nvSpPr>
        <p:spPr>
          <a:xfrm>
            <a:off x="0" y="-52756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5193943-DA36-324C-8334-9343715AFBC4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0" y="-40783"/>
            <a:ext cx="4095610" cy="34697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3C9177-916A-5A44-AC42-56103D8C9AF5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116090" y="-40783"/>
            <a:ext cx="4095610" cy="346978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64D0F95-C625-A54A-B593-AC8F035DB55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233610" y="-40783"/>
            <a:ext cx="4052068" cy="346978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10D47-8E5F-4A49-A69A-B0696B00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770448A-3689-1946-B481-BA5EEC50F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5148" y="4353638"/>
            <a:ext cx="6821704" cy="632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2C57B-D0E6-3E40-AF91-7D62CD9F9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DD124E-6E6E-8C4C-BDAB-809B51D09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4800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AC3FC4C-4C07-B244-B056-FA2DDEB0FD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6083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11B649-AE37-9146-A546-3DBE62B847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8128" y="3516547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BA4923-EB44-B346-9430-8DB75FF5551F}"/>
              </a:ext>
            </a:extLst>
          </p:cNvPr>
          <p:cNvCxnSpPr/>
          <p:nvPr userDrawn="1"/>
        </p:nvCxnSpPr>
        <p:spPr>
          <a:xfrm>
            <a:off x="3868023" y="3529361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BAA798F-2BD5-144C-A889-616504712C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12AAF-4ADA-2E4D-A022-AEFB2464D4F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EF12D3-9E37-D747-A17C-1FD55FF75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7DC96-1736-E84A-A114-DB3573B617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440" y="1583105"/>
            <a:ext cx="3514329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205CF-3CB6-F747-B68F-DECC503AB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" y="2200123"/>
            <a:ext cx="3514329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0C2F6-4A45-F84E-9B51-955CC61F02E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05153" y="1583105"/>
            <a:ext cx="3531636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0A338-179E-2B40-A33E-45ECB269E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5153" y="2200123"/>
            <a:ext cx="3531636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9C6150-436C-6640-8873-BB6BDD10D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5173" y="1583105"/>
            <a:ext cx="3531636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342DCCA-8430-424B-B082-E5B1BDCED4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173" y="2200123"/>
            <a:ext cx="3531636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7007917-4F05-7341-BDCA-34A2289CBD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D2D6FD-E679-CB48-915E-A7FDB558582E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45877A6-D7BA-3F42-9F45-98FC5B10D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12AAF-4ADA-2E4D-A022-AEFB2464D4F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D3D53-658A-BE41-9292-4F3CEB4AEEB4}"/>
              </a:ext>
            </a:extLst>
          </p:cNvPr>
          <p:cNvSpPr/>
          <p:nvPr userDrawn="1"/>
        </p:nvSpPr>
        <p:spPr>
          <a:xfrm>
            <a:off x="472440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83B5C-174F-EE4D-9B6F-14C73FDB3D02}"/>
              </a:ext>
            </a:extLst>
          </p:cNvPr>
          <p:cNvSpPr/>
          <p:nvPr userDrawn="1"/>
        </p:nvSpPr>
        <p:spPr>
          <a:xfrm>
            <a:off x="4309655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4A2483-CCA7-2649-9D60-FBEC69CE6ADE}"/>
              </a:ext>
            </a:extLst>
          </p:cNvPr>
          <p:cNvSpPr/>
          <p:nvPr userDrawn="1"/>
        </p:nvSpPr>
        <p:spPr>
          <a:xfrm>
            <a:off x="8163198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8486FA-6B4C-3847-A969-9A65B0758ADB}"/>
              </a:ext>
            </a:extLst>
          </p:cNvPr>
          <p:cNvSpPr/>
          <p:nvPr userDrawn="1"/>
        </p:nvSpPr>
        <p:spPr>
          <a:xfrm>
            <a:off x="472440" y="1581015"/>
            <a:ext cx="3531636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687A2-92A9-1746-BF25-4FD6D5A23833}"/>
              </a:ext>
            </a:extLst>
          </p:cNvPr>
          <p:cNvSpPr/>
          <p:nvPr userDrawn="1"/>
        </p:nvSpPr>
        <p:spPr>
          <a:xfrm>
            <a:off x="4313806" y="1581015"/>
            <a:ext cx="3514329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9458BC-59B9-6145-90CF-66039DA04BB1}"/>
              </a:ext>
            </a:extLst>
          </p:cNvPr>
          <p:cNvSpPr/>
          <p:nvPr userDrawn="1"/>
        </p:nvSpPr>
        <p:spPr>
          <a:xfrm>
            <a:off x="8167349" y="1581015"/>
            <a:ext cx="3514329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A1DA76-E728-7E4E-9E74-82D1D2467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498" y="1749717"/>
            <a:ext cx="848211" cy="616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438C2E-EA6D-2C40-B102-18112D8614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41" y="1636621"/>
            <a:ext cx="959058" cy="843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0E47F7-EA6B-A14E-A670-E5064AC8DE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162" y="1653328"/>
            <a:ext cx="809657" cy="809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F12D3-9E37-D747-A17C-1FD55FF75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205CF-3CB6-F747-B68F-DECC503AB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" y="2545167"/>
            <a:ext cx="3514329" cy="1996767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0A338-179E-2B40-A33E-45ECB269E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5153" y="2533529"/>
            <a:ext cx="3531636" cy="2008405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342DCCA-8430-424B-B082-E5B1BDCED4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173" y="2533208"/>
            <a:ext cx="3531636" cy="2008726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7007917-4F05-7341-BDCA-34A2289CBD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D2D6FD-E679-CB48-915E-A7FDB558582E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0A57DDC-4C57-BD41-BDEB-664192CB70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F77D54-163F-6043-A2F4-27C442EE964A}"/>
              </a:ext>
            </a:extLst>
          </p:cNvPr>
          <p:cNvSpPr/>
          <p:nvPr userDrawn="1"/>
        </p:nvSpPr>
        <p:spPr>
          <a:xfrm>
            <a:off x="-61993" y="23497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6CF5B4-F63F-8744-A63E-31C56719876D}"/>
              </a:ext>
            </a:extLst>
          </p:cNvPr>
          <p:cNvSpPr txBox="1">
            <a:spLocks/>
          </p:cNvSpPr>
          <p:nvPr userDrawn="1"/>
        </p:nvSpPr>
        <p:spPr>
          <a:xfrm>
            <a:off x="838200" y="3054345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This is a Header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F73694-56A6-C648-BFC6-121A4A3F6553}"/>
              </a:ext>
            </a:extLst>
          </p:cNvPr>
          <p:cNvSpPr txBox="1">
            <a:spLocks/>
          </p:cNvSpPr>
          <p:nvPr userDrawn="1"/>
        </p:nvSpPr>
        <p:spPr>
          <a:xfrm>
            <a:off x="838200" y="4035103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THIS IS A SUBTITLE</a:t>
            </a:r>
            <a:endParaRPr lang="en-US" dirty="0"/>
          </a:p>
        </p:txBody>
      </p:sp>
      <p:pic>
        <p:nvPicPr>
          <p:cNvPr id="11" name="Picture Placeholder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46E682E2-C3F4-1A4E-9901-C4C8D31512C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993" y="0"/>
            <a:ext cx="12269492" cy="4250332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riangle 10">
            <a:extLst>
              <a:ext uri="{FF2B5EF4-FFF2-40B4-BE49-F238E27FC236}">
                <a16:creationId xmlns:a16="http://schemas.microsoft.com/office/drawing/2014/main" id="{4DD7C716-3FFC-7340-ACD1-E6F64107C244}"/>
              </a:ext>
            </a:extLst>
          </p:cNvPr>
          <p:cNvSpPr/>
          <p:nvPr userDrawn="1"/>
        </p:nvSpPr>
        <p:spPr>
          <a:xfrm>
            <a:off x="-95847" y="-40783"/>
            <a:ext cx="11906845" cy="4816766"/>
          </a:xfrm>
          <a:custGeom>
            <a:avLst/>
            <a:gdLst>
              <a:gd name="connsiteX0" fmla="*/ 0 w 1060704"/>
              <a:gd name="connsiteY0" fmla="*/ 914400 h 914400"/>
              <a:gd name="connsiteX1" fmla="*/ 0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5092262 w 6152966"/>
              <a:gd name="connsiteY0" fmla="*/ 1623848 h 1623848"/>
              <a:gd name="connsiteX1" fmla="*/ 0 w 6152966"/>
              <a:gd name="connsiteY1" fmla="*/ 0 h 1623848"/>
              <a:gd name="connsiteX2" fmla="*/ 6152966 w 6152966"/>
              <a:gd name="connsiteY2" fmla="*/ 1623848 h 1623848"/>
              <a:gd name="connsiteX3" fmla="*/ 5092262 w 6152966"/>
              <a:gd name="connsiteY3" fmla="*/ 1623848 h 1623848"/>
              <a:gd name="connsiteX0" fmla="*/ 11256580 w 11256580"/>
              <a:gd name="connsiteY0" fmla="*/ 4824248 h 4824248"/>
              <a:gd name="connsiteX1" fmla="*/ 0 w 11256580"/>
              <a:gd name="connsiteY1" fmla="*/ 0 h 4824248"/>
              <a:gd name="connsiteX2" fmla="*/ 6152966 w 11256580"/>
              <a:gd name="connsiteY2" fmla="*/ 1623848 h 4824248"/>
              <a:gd name="connsiteX3" fmla="*/ 11256580 w 11256580"/>
              <a:gd name="connsiteY3" fmla="*/ 4824248 h 4824248"/>
              <a:gd name="connsiteX0" fmla="*/ 11256580 w 11875848"/>
              <a:gd name="connsiteY0" fmla="*/ 4824248 h 4824248"/>
              <a:gd name="connsiteX1" fmla="*/ 0 w 11875848"/>
              <a:gd name="connsiteY1" fmla="*/ 0 h 4824248"/>
              <a:gd name="connsiteX2" fmla="*/ 11875848 w 11875848"/>
              <a:gd name="connsiteY2" fmla="*/ 4303986 h 4824248"/>
              <a:gd name="connsiteX3" fmla="*/ 11256580 w 11875848"/>
              <a:gd name="connsiteY3" fmla="*/ 4824248 h 4824248"/>
              <a:gd name="connsiteX0" fmla="*/ 11303876 w 11875848"/>
              <a:gd name="connsiteY0" fmla="*/ 4840014 h 4840014"/>
              <a:gd name="connsiteX1" fmla="*/ 0 w 11875848"/>
              <a:gd name="connsiteY1" fmla="*/ 0 h 4840014"/>
              <a:gd name="connsiteX2" fmla="*/ 11875848 w 11875848"/>
              <a:gd name="connsiteY2" fmla="*/ 4303986 h 4840014"/>
              <a:gd name="connsiteX3" fmla="*/ 11303876 w 11875848"/>
              <a:gd name="connsiteY3" fmla="*/ 4840014 h 4840014"/>
              <a:gd name="connsiteX0" fmla="*/ 11334873 w 11906845"/>
              <a:gd name="connsiteY0" fmla="*/ 4809017 h 4809017"/>
              <a:gd name="connsiteX1" fmla="*/ 0 w 11906845"/>
              <a:gd name="connsiteY1" fmla="*/ 0 h 4809017"/>
              <a:gd name="connsiteX2" fmla="*/ 11906845 w 11906845"/>
              <a:gd name="connsiteY2" fmla="*/ 4272989 h 4809017"/>
              <a:gd name="connsiteX3" fmla="*/ 11334873 w 11906845"/>
              <a:gd name="connsiteY3" fmla="*/ 4809017 h 4809017"/>
              <a:gd name="connsiteX0" fmla="*/ 11311626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11626 w 11906845"/>
              <a:gd name="connsiteY3" fmla="*/ 4816766 h 4816766"/>
              <a:gd name="connsiteX0" fmla="*/ 11327124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27124 w 11906845"/>
              <a:gd name="connsiteY3" fmla="*/ 4816766 h 48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845" h="4816766">
                <a:moveTo>
                  <a:pt x="11327124" y="4816766"/>
                </a:moveTo>
                <a:lnTo>
                  <a:pt x="0" y="0"/>
                </a:lnTo>
                <a:lnTo>
                  <a:pt x="11906845" y="4272989"/>
                </a:lnTo>
                <a:lnTo>
                  <a:pt x="11327124" y="481676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416654-A950-7942-AF6B-73FB7C9BB525}"/>
              </a:ext>
            </a:extLst>
          </p:cNvPr>
          <p:cNvCxnSpPr/>
          <p:nvPr userDrawn="1"/>
        </p:nvCxnSpPr>
        <p:spPr>
          <a:xfrm>
            <a:off x="838200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DBF31D-3C62-2445-8550-5572C820169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1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9" r:id="rId5"/>
    <p:sldLayoutId id="2147483652" r:id="rId6"/>
    <p:sldLayoutId id="2147483660" r:id="rId7"/>
    <p:sldLayoutId id="2147483653" r:id="rId8"/>
    <p:sldLayoutId id="2147483661" r:id="rId9"/>
    <p:sldLayoutId id="2147483654" r:id="rId10"/>
    <p:sldLayoutId id="2147483663" r:id="rId11"/>
    <p:sldLayoutId id="2147483655" r:id="rId12"/>
    <p:sldLayoutId id="2147483656" r:id="rId13"/>
    <p:sldLayoutId id="2147483664" r:id="rId14"/>
    <p:sldLayoutId id="2147483657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customXml" Target="../ink/ink12.xml"/><Relationship Id="rId4" Type="http://schemas.openxmlformats.org/officeDocument/2006/relationships/hyperlink" Target="https://query.prod.cms.rt.microsoft.com/cms/api/am/binary/RE43KL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s://training.bielite.com/" TargetMode="Externa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xhere.com/en/photo/113166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wise@pragmaticworks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6.xml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21" Type="http://schemas.openxmlformats.org/officeDocument/2006/relationships/customXml" Target="../ink/ink11.xml"/><Relationship Id="rId7" Type="http://schemas.openxmlformats.org/officeDocument/2006/relationships/customXml" Target="../ink/ink3.xml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customXml" Target="../ink/ink5.xml"/><Relationship Id="rId24" Type="http://schemas.openxmlformats.org/officeDocument/2006/relationships/hyperlink" Target="http://mumsgather.blogspot.com/2011_01_01_archive.html" TargetMode="Externa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26.gif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image" Target="../media/image250.png"/><Relationship Id="rId9" Type="http://schemas.openxmlformats.org/officeDocument/2006/relationships/customXml" Target="../ink/ink4.xml"/><Relationship Id="rId14" Type="http://schemas.openxmlformats.org/officeDocument/2006/relationships/image" Target="../media/image30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ADDDD-366B-C14D-825C-7768D10C8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54345"/>
            <a:ext cx="6215743" cy="837089"/>
          </a:xfrm>
        </p:spPr>
        <p:txBody>
          <a:bodyPr/>
          <a:lstStyle/>
          <a:p>
            <a:r>
              <a:rPr lang="en-US" dirty="0"/>
              <a:t>Preparing for DA-100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5876-670A-9F4B-9122-32AD161B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953" y="4446069"/>
            <a:ext cx="5454892" cy="406082"/>
          </a:xfrm>
        </p:spPr>
        <p:txBody>
          <a:bodyPr anchor="t"/>
          <a:lstStyle/>
          <a:p>
            <a:r>
              <a:rPr lang="en-US" dirty="0">
                <a:latin typeface="AvantGarde Bk BT Book"/>
              </a:rPr>
              <a:t>Steven Wise</a:t>
            </a:r>
            <a:br>
              <a:rPr lang="en-US" dirty="0">
                <a:latin typeface="AvantGarde Bk BT Book"/>
              </a:rPr>
            </a:br>
            <a:r>
              <a:rPr lang="en-US" dirty="0">
                <a:latin typeface="AvantGarde Bk BT Book"/>
              </a:rPr>
              <a:t>Consultant, Pragmatic Works</a:t>
            </a:r>
            <a:br>
              <a:rPr lang="en-US" dirty="0">
                <a:latin typeface="AvantGarde Bk BT Book"/>
              </a:rPr>
            </a:br>
            <a:r>
              <a:rPr lang="en-US" dirty="0">
                <a:latin typeface="AvantGarde Bk BT Book"/>
              </a:rPr>
              <a:t>August 25, 2020 </a:t>
            </a:r>
            <a:endParaRPr lang="en-US" dirty="0"/>
          </a:p>
        </p:txBody>
      </p:sp>
      <p:pic>
        <p:nvPicPr>
          <p:cNvPr id="6" name="Picture Placeholder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7605778D-7759-7D4D-A865-EB86D989D9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993" y="-15499"/>
            <a:ext cx="12269492" cy="4250332"/>
          </a:xfrm>
        </p:spPr>
      </p:pic>
    </p:spTree>
    <p:extLst>
      <p:ext uri="{BB962C8B-B14F-4D97-AF65-F5344CB8AC3E}">
        <p14:creationId xmlns:p14="http://schemas.microsoft.com/office/powerpoint/2010/main" val="138660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3855A1-6A2B-40F8-B282-5134E8BD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13" y="1293986"/>
            <a:ext cx="4514963" cy="54898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0849"/>
            <a:ext cx="6645812" cy="4444529"/>
          </a:xfrm>
        </p:spPr>
        <p:txBody>
          <a:bodyPr/>
          <a:lstStyle/>
          <a:p>
            <a:r>
              <a:rPr lang="en-US" dirty="0"/>
              <a:t>There are no ‘official’ released exams to use as a ‘pre-test’</a:t>
            </a:r>
          </a:p>
          <a:p>
            <a:r>
              <a:rPr lang="en-US" dirty="0"/>
              <a:t>Review the skills card provided by Microsoft:  </a:t>
            </a:r>
            <a:r>
              <a:rPr lang="en-US" sz="2400" dirty="0">
                <a:hlinkClick r:id="rId4"/>
              </a:rPr>
              <a:t>https://query.prod.cms.rt.microsoft.com/cms/api/am/binary/RE43KLw</a:t>
            </a:r>
            <a:endParaRPr lang="en-US" sz="2400" dirty="0"/>
          </a:p>
          <a:p>
            <a:r>
              <a:rPr lang="en-US" dirty="0"/>
              <a:t>Highlight skills that you may not have at mastery – this will help get started.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How much preparation will you need?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4450B1-1F25-4D35-B7EF-9672C474AD04}"/>
                  </a:ext>
                </a:extLst>
              </p14:cNvPr>
              <p14:cNvContentPartPr/>
              <p14:nvPr/>
            </p14:nvContentPartPr>
            <p14:xfrm>
              <a:off x="3923434" y="200592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4450B1-1F25-4D35-B7EF-9672C474AD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4794" y="199692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503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62BA41-3F6F-490C-8E12-2D31B70F32E3}"/>
              </a:ext>
            </a:extLst>
          </p:cNvPr>
          <p:cNvSpPr/>
          <p:nvPr/>
        </p:nvSpPr>
        <p:spPr>
          <a:xfrm>
            <a:off x="717755" y="550606"/>
            <a:ext cx="1022555" cy="14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4097408" y="1149165"/>
            <a:ext cx="10515600" cy="837089"/>
          </a:xfrm>
        </p:spPr>
        <p:txBody>
          <a:bodyPr>
            <a:normAutofit/>
          </a:bodyPr>
          <a:lstStyle/>
          <a:p>
            <a:pPr fontAlgn="base"/>
            <a:r>
              <a:rPr lang="en-US" sz="4800" dirty="0"/>
              <a:t>What material is covered?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8ED21-6B9D-477E-B74D-58A21D1EE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718" y="0"/>
            <a:ext cx="10092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topics is not definitive or exhaustive</a:t>
            </a:r>
          </a:p>
          <a:p>
            <a:r>
              <a:rPr lang="en-US" dirty="0"/>
              <a:t>Preview features will NOT be covered (added after GA)</a:t>
            </a:r>
          </a:p>
          <a:p>
            <a:endParaRPr lang="en-US" dirty="0"/>
          </a:p>
          <a:p>
            <a:r>
              <a:rPr lang="en-US" dirty="0"/>
              <a:t>Exam questions are representative of the full suite of Power BI capabilities.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pPr fontAlgn="base"/>
            <a:r>
              <a:rPr lang="en-US" sz="4800" dirty="0"/>
              <a:t>What material is covered?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CB5A6-5711-4491-911F-21C89280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382" y="4160561"/>
            <a:ext cx="5974389" cy="2394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63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4549877" cy="3918857"/>
          </a:xfrm>
        </p:spPr>
        <p:txBody>
          <a:bodyPr/>
          <a:lstStyle/>
          <a:p>
            <a:r>
              <a:rPr lang="en-US" dirty="0"/>
              <a:t>Microsoft offers</a:t>
            </a:r>
          </a:p>
          <a:p>
            <a:pPr lvl="1"/>
            <a:r>
              <a:rPr lang="en-US" dirty="0"/>
              <a:t>Online Free Learning Path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Instructor Led ($$) class by learning partners</a:t>
            </a:r>
          </a:p>
          <a:p>
            <a:r>
              <a:rPr lang="en-US" dirty="0">
                <a:sym typeface="Wingdings" panose="05000000000000000000" pitchFamily="2" charset="2"/>
              </a:rPr>
              <a:t>DA-100 Prep Courses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BIElite</a:t>
            </a:r>
            <a:r>
              <a:rPr lang="en-US" dirty="0">
                <a:sym typeface="Wingdings" panose="05000000000000000000" pitchFamily="2" charset="2"/>
              </a:rPr>
              <a:t>, Udemy, Coursera, </a:t>
            </a:r>
            <a:r>
              <a:rPr lang="en-US" dirty="0" err="1">
                <a:sym typeface="Wingdings" panose="05000000000000000000" pitchFamily="2" charset="2"/>
              </a:rPr>
              <a:t>etc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trike="sngStrike" dirty="0">
                <a:sym typeface="Wingdings" panose="05000000000000000000" pitchFamily="2" charset="2"/>
              </a:rPr>
              <a:t>“Released” exams questions</a:t>
            </a:r>
            <a:br>
              <a:rPr lang="en-US" strike="sngStrike" dirty="0">
                <a:sym typeface="Wingdings" panose="05000000000000000000" pitchFamily="2" charset="2"/>
              </a:rPr>
            </a:br>
            <a:r>
              <a:rPr lang="en-US" sz="2400" i="1" dirty="0">
                <a:sym typeface="Wingdings" panose="05000000000000000000" pitchFamily="2" charset="2"/>
              </a:rPr>
              <a:t>Avoid ‘question dumps’</a:t>
            </a:r>
            <a:endParaRPr lang="en-US" i="1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study materials are available?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F9BB4-6A13-46D2-A16A-BBAB693E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1465475"/>
            <a:ext cx="4159044" cy="53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48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Path: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study materials are available?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B6BAB-C5C5-414D-8CF2-9A4684FD8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4" y="2172929"/>
            <a:ext cx="3910679" cy="4685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D67924-3013-4F4B-BD08-AD1C1054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328" y="2172929"/>
            <a:ext cx="3702348" cy="46850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126044-71FE-4FC9-83FA-724FB1AA7715}"/>
              </a:ext>
            </a:extLst>
          </p:cNvPr>
          <p:cNvCxnSpPr>
            <a:cxnSpLocks/>
          </p:cNvCxnSpPr>
          <p:nvPr/>
        </p:nvCxnSpPr>
        <p:spPr>
          <a:xfrm flipV="1">
            <a:off x="2072148" y="2408099"/>
            <a:ext cx="6432660" cy="323809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121194-9E4E-4408-8531-B493C23C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713" y="2172929"/>
            <a:ext cx="4016513" cy="46850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DD72D9-831F-44D1-91E7-A843602C2A6B}"/>
              </a:ext>
            </a:extLst>
          </p:cNvPr>
          <p:cNvCxnSpPr>
            <a:cxnSpLocks/>
          </p:cNvCxnSpPr>
          <p:nvPr/>
        </p:nvCxnSpPr>
        <p:spPr>
          <a:xfrm flipV="1">
            <a:off x="1455174" y="3036163"/>
            <a:ext cx="2770597" cy="138835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78ADA8-82CF-4743-848B-59FD67496E6F}"/>
              </a:ext>
            </a:extLst>
          </p:cNvPr>
          <p:cNvSpPr txBox="1"/>
          <p:nvPr/>
        </p:nvSpPr>
        <p:spPr>
          <a:xfrm>
            <a:off x="10205118" y="1812475"/>
            <a:ext cx="175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by step labs</a:t>
            </a:r>
          </a:p>
        </p:txBody>
      </p:sp>
    </p:spTree>
    <p:extLst>
      <p:ext uri="{BB962C8B-B14F-4D97-AF65-F5344CB8AC3E}">
        <p14:creationId xmlns:p14="http://schemas.microsoft.com/office/powerpoint/2010/main" val="315193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2CD785-26F6-4283-A37A-43465CD2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65" y="2172929"/>
            <a:ext cx="4291774" cy="439906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8040329" cy="3918857"/>
          </a:xfrm>
        </p:spPr>
        <p:txBody>
          <a:bodyPr/>
          <a:lstStyle/>
          <a:p>
            <a:r>
              <a:rPr lang="en-US" dirty="0"/>
              <a:t>Learning Path: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study materials are available?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B6BAB-C5C5-414D-8CF2-9A4684FD8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4" y="2172929"/>
            <a:ext cx="3910679" cy="46850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DD72D9-831F-44D1-91E7-A843602C2A6B}"/>
              </a:ext>
            </a:extLst>
          </p:cNvPr>
          <p:cNvCxnSpPr>
            <a:cxnSpLocks/>
          </p:cNvCxnSpPr>
          <p:nvPr/>
        </p:nvCxnSpPr>
        <p:spPr>
          <a:xfrm flipV="1">
            <a:off x="1537580" y="2517058"/>
            <a:ext cx="3712846" cy="357472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022DD52-2CE5-428B-971E-12181FF6925B}"/>
              </a:ext>
            </a:extLst>
          </p:cNvPr>
          <p:cNvSpPr txBox="1"/>
          <p:nvPr/>
        </p:nvSpPr>
        <p:spPr>
          <a:xfrm>
            <a:off x="9489165" y="4582308"/>
            <a:ext cx="233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representative of </a:t>
            </a:r>
            <a:br>
              <a:rPr lang="en-US" dirty="0"/>
            </a:br>
            <a:r>
              <a:rPr lang="en-US" dirty="0"/>
              <a:t>actual exam questions</a:t>
            </a:r>
          </a:p>
        </p:txBody>
      </p:sp>
    </p:spTree>
    <p:extLst>
      <p:ext uri="{BB962C8B-B14F-4D97-AF65-F5344CB8AC3E}">
        <p14:creationId xmlns:p14="http://schemas.microsoft.com/office/powerpoint/2010/main" val="197990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8040329" cy="3918857"/>
          </a:xfrm>
        </p:spPr>
        <p:txBody>
          <a:bodyPr/>
          <a:lstStyle/>
          <a:p>
            <a:r>
              <a:rPr lang="en-US" dirty="0"/>
              <a:t>Instructor Led: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study materials are available?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5B98E-349E-48F8-9A2C-FE1C0C91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2" y="2388742"/>
            <a:ext cx="4773600" cy="319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90AAF-725E-4ED2-99D1-6D77013D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08" y="1660849"/>
            <a:ext cx="3608770" cy="498791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9C007E-34F9-4DCD-AADE-DC6F47D2CCBF}"/>
              </a:ext>
            </a:extLst>
          </p:cNvPr>
          <p:cNvCxnSpPr>
            <a:cxnSpLocks/>
          </p:cNvCxnSpPr>
          <p:nvPr/>
        </p:nvCxnSpPr>
        <p:spPr>
          <a:xfrm flipV="1">
            <a:off x="2503503" y="2849732"/>
            <a:ext cx="2746923" cy="254789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2347930-9166-408F-9AF8-6C608469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29" y="2555605"/>
            <a:ext cx="5157926" cy="58825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5EF6E5-6FD3-4C62-A43E-B4BD1BF5FE83}"/>
              </a:ext>
            </a:extLst>
          </p:cNvPr>
          <p:cNvCxnSpPr>
            <a:cxnSpLocks/>
          </p:cNvCxnSpPr>
          <p:nvPr/>
        </p:nvCxnSpPr>
        <p:spPr>
          <a:xfrm flipV="1">
            <a:off x="6613864" y="2956264"/>
            <a:ext cx="1606858" cy="173114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F2AE54F-50AC-451D-B900-E728C727A03A}"/>
              </a:ext>
            </a:extLst>
          </p:cNvPr>
          <p:cNvSpPr txBox="1"/>
          <p:nvPr/>
        </p:nvSpPr>
        <p:spPr>
          <a:xfrm>
            <a:off x="9974754" y="3266961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$1600!!!</a:t>
            </a:r>
          </a:p>
        </p:txBody>
      </p:sp>
    </p:spTree>
    <p:extLst>
      <p:ext uri="{BB962C8B-B14F-4D97-AF65-F5344CB8AC3E}">
        <p14:creationId xmlns:p14="http://schemas.microsoft.com/office/powerpoint/2010/main" val="700082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170111" cy="3918857"/>
          </a:xfrm>
        </p:spPr>
        <p:txBody>
          <a:bodyPr/>
          <a:lstStyle/>
          <a:p>
            <a:r>
              <a:rPr lang="en-US" dirty="0"/>
              <a:t>DA-100 Prep Courses – built specifically for this exam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study materials are available?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F3371-2CF4-4B41-AE28-66BEED5A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44" y="4741154"/>
            <a:ext cx="6889072" cy="1929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2F4E6-856F-4AD9-ADF9-2FCC95B5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47621"/>
            <a:ext cx="3169840" cy="4181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4C7AB6-3386-41FE-A8AA-BCA5E6400537}"/>
              </a:ext>
            </a:extLst>
          </p:cNvPr>
          <p:cNvSpPr txBox="1"/>
          <p:nvPr/>
        </p:nvSpPr>
        <p:spPr>
          <a:xfrm>
            <a:off x="1086870" y="6229614"/>
            <a:ext cx="283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https://training.bielite.com/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3C388F-FE86-4E33-8C24-34E8916D2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935" y="2292187"/>
            <a:ext cx="7229291" cy="22535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FC075B-2BCB-48D3-8F1D-A175B5386E83}"/>
              </a:ext>
            </a:extLst>
          </p:cNvPr>
          <p:cNvSpPr/>
          <p:nvPr/>
        </p:nvSpPr>
        <p:spPr>
          <a:xfrm>
            <a:off x="9705810" y="3151573"/>
            <a:ext cx="1577707" cy="4438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AA2A0-2E39-46D6-B8D9-25DDE84FA7E1}"/>
              </a:ext>
            </a:extLst>
          </p:cNvPr>
          <p:cNvSpPr/>
          <p:nvPr/>
        </p:nvSpPr>
        <p:spPr>
          <a:xfrm>
            <a:off x="6349014" y="6047173"/>
            <a:ext cx="1491448" cy="168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~58 Questions</a:t>
            </a:r>
          </a:p>
          <a:p>
            <a:r>
              <a:rPr lang="en-US" dirty="0"/>
              <a:t>180 minutes (3 hours)</a:t>
            </a:r>
          </a:p>
          <a:p>
            <a:r>
              <a:rPr lang="en-US" dirty="0"/>
              <a:t>Computer-based (Test @ home OR at a testing center)</a:t>
            </a:r>
          </a:p>
          <a:p>
            <a:r>
              <a:rPr lang="en-US" dirty="0"/>
              <a:t>Passing score is 700</a:t>
            </a:r>
          </a:p>
          <a:p>
            <a:r>
              <a:rPr lang="en-US" dirty="0"/>
              <a:t>Will receive results immediately upon completion</a:t>
            </a:r>
          </a:p>
          <a:p>
            <a:pPr lvl="1"/>
            <a:r>
              <a:rPr lang="en-US" dirty="0"/>
              <a:t>Includes a category breakdown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is the examination format?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AA978-436C-4EF0-B6CC-87887FA3E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71322" y="4520823"/>
            <a:ext cx="3176649" cy="21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9D5D89-789C-4504-90F0-6BFD8041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80209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Question Types</a:t>
            </a:r>
          </a:p>
          <a:p>
            <a:pPr marL="0" indent="0">
              <a:buNone/>
            </a:pPr>
            <a:r>
              <a:rPr lang="en-US" dirty="0"/>
              <a:t>Case Studies</a:t>
            </a:r>
          </a:p>
          <a:p>
            <a:pPr lvl="1"/>
            <a:r>
              <a:rPr lang="en-US" dirty="0"/>
              <a:t>These are multiple questions based on a detailed business scenario with stated requirements and described data.  You must make a recommendation based on the known information.  (Lots of back-and-forth - no computation)</a:t>
            </a:r>
          </a:p>
          <a:p>
            <a:pPr marL="0" indent="0">
              <a:buNone/>
            </a:pPr>
            <a:r>
              <a:rPr lang="en-US" dirty="0"/>
              <a:t>Drag &amp; Drop</a:t>
            </a:r>
          </a:p>
          <a:p>
            <a:pPr lvl="1"/>
            <a:r>
              <a:rPr lang="en-US" dirty="0"/>
              <a:t>Put in Order  	(how to do certain actions in PBI)</a:t>
            </a:r>
          </a:p>
          <a:p>
            <a:pPr lvl="1"/>
            <a:r>
              <a:rPr lang="en-US" dirty="0"/>
              <a:t>Fill in the Blank   (Basic DAX, m-query, time intelligence)</a:t>
            </a:r>
          </a:p>
          <a:p>
            <a:pPr marL="0" indent="0">
              <a:buNone/>
            </a:pPr>
            <a:r>
              <a:rPr lang="en-US" dirty="0"/>
              <a:t>Multiple Choice</a:t>
            </a:r>
          </a:p>
          <a:p>
            <a:pPr marL="0" indent="0">
              <a:buNone/>
            </a:pPr>
            <a:r>
              <a:rPr lang="en-US" dirty="0"/>
              <a:t>Multi-Select</a:t>
            </a:r>
          </a:p>
          <a:p>
            <a:pPr lvl="1"/>
            <a:r>
              <a:rPr lang="en-US" dirty="0"/>
              <a:t>More than 1 correct answer (maybe)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70C1E-1851-4D6F-B6DF-210B55EF5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is the examination format?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7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293FCF3-5B39-4AE7-94C2-8480ADBBF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56026" y="628386"/>
            <a:ext cx="2340826" cy="25320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71835B-2E67-4702-9F54-0FDF47E06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the Presenter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61134E8-8B06-4814-9CA8-499216B80966}"/>
              </a:ext>
            </a:extLst>
          </p:cNvPr>
          <p:cNvSpPr txBox="1">
            <a:spLocks/>
          </p:cNvSpPr>
          <p:nvPr/>
        </p:nvSpPr>
        <p:spPr>
          <a:xfrm>
            <a:off x="838200" y="1660849"/>
            <a:ext cx="10515600" cy="5064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Steven Wise</a:t>
            </a:r>
          </a:p>
          <a:p>
            <a:pPr fontAlgn="base"/>
            <a:r>
              <a:rPr lang="en-US" dirty="0"/>
              <a:t>Consultant @ Pragmatic Works</a:t>
            </a:r>
          </a:p>
          <a:p>
            <a:pPr fontAlgn="base"/>
            <a:r>
              <a:rPr lang="en-US" dirty="0"/>
              <a:t>Power BI user for 5 years</a:t>
            </a:r>
          </a:p>
          <a:p>
            <a:pPr fontAlgn="base"/>
            <a:r>
              <a:rPr lang="en-US" dirty="0"/>
              <a:t>Came into data from the excel pathway</a:t>
            </a:r>
          </a:p>
          <a:p>
            <a:pPr fontAlgn="base"/>
            <a:r>
              <a:rPr lang="en-US" dirty="0">
                <a:hlinkClick r:id="rId4"/>
              </a:rPr>
              <a:t>swise@pragmaticworks.com</a:t>
            </a:r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Certifications:  </a:t>
            </a:r>
            <a:br>
              <a:rPr lang="en-US" dirty="0"/>
            </a:br>
            <a:r>
              <a:rPr lang="en-US" dirty="0"/>
              <a:t>MCSA: BI Reporting</a:t>
            </a:r>
            <a:br>
              <a:rPr lang="en-US" dirty="0"/>
            </a:br>
            <a:r>
              <a:rPr lang="en-US" dirty="0"/>
              <a:t>DA-100: Data Analysis with Power BI </a:t>
            </a:r>
          </a:p>
          <a:p>
            <a:pPr fontAlgn="base"/>
            <a:endParaRPr lang="en-US" sz="3600" dirty="0"/>
          </a:p>
          <a:p>
            <a:pPr fontAlgn="base"/>
            <a:endParaRPr lang="en-US" sz="3600" dirty="0"/>
          </a:p>
          <a:p>
            <a:pPr fontAlgn="base"/>
            <a:endParaRPr lang="en-US" sz="3600" dirty="0"/>
          </a:p>
          <a:p>
            <a:pPr fontAlgn="base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694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784339"/>
          </a:xfrm>
        </p:spPr>
        <p:txBody>
          <a:bodyPr/>
          <a:lstStyle/>
          <a:p>
            <a:r>
              <a:rPr lang="en-US" dirty="0"/>
              <a:t>Scoring</a:t>
            </a:r>
          </a:p>
          <a:p>
            <a:pPr lvl="1"/>
            <a:r>
              <a:rPr lang="en-US" dirty="0"/>
              <a:t>You are awarded points for every correct answer – and part correct ‘parts’ in questions that have multiple components.  </a:t>
            </a:r>
          </a:p>
          <a:p>
            <a:r>
              <a:rPr lang="en-US" dirty="0"/>
              <a:t>Question Delivery</a:t>
            </a:r>
          </a:p>
          <a:p>
            <a:pPr marL="457200" lvl="1" indent="0">
              <a:buNone/>
            </a:pPr>
            <a:r>
              <a:rPr lang="en-US" dirty="0"/>
              <a:t>	Started with 2 Case Studies: (each with ~4 or 5 questions)</a:t>
            </a:r>
          </a:p>
          <a:p>
            <a:pPr marL="457200" lvl="1" indent="0">
              <a:buNone/>
            </a:pPr>
            <a:r>
              <a:rPr lang="en-US" dirty="0"/>
              <a:t>	Everything else</a:t>
            </a:r>
          </a:p>
          <a:p>
            <a:pPr marL="457200" lvl="1" indent="0">
              <a:buNone/>
            </a:pPr>
            <a:r>
              <a:rPr lang="en-US" dirty="0"/>
              <a:t>Unable to return to case studies once complete</a:t>
            </a:r>
          </a:p>
          <a:p>
            <a:r>
              <a:rPr lang="en-US" dirty="0"/>
              <a:t>You do not actually use Power BI in the exam (</a:t>
            </a:r>
            <a:r>
              <a:rPr lang="en-US" strike="sngStrike" dirty="0"/>
              <a:t>practicum</a:t>
            </a:r>
            <a:r>
              <a:rPr lang="en-US" dirty="0"/>
              <a:t>) </a:t>
            </a:r>
          </a:p>
          <a:p>
            <a:r>
              <a:rPr lang="en-US" dirty="0"/>
              <a:t>Score Report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What is the examination format?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1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97FB4A-4AF1-4D2B-9F20-E43A4C34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Sorry!</a:t>
            </a:r>
          </a:p>
          <a:p>
            <a:endParaRPr lang="en-US" dirty="0"/>
          </a:p>
          <a:p>
            <a:r>
              <a:rPr lang="en-US" dirty="0"/>
              <a:t>Be wary of sites claiming to have exam questions from this test, especially if they are requiring you to ‘pay’ for it.  </a:t>
            </a:r>
          </a:p>
          <a:p>
            <a:endParaRPr lang="en-US" dirty="0"/>
          </a:p>
          <a:p>
            <a:r>
              <a:rPr lang="en-US" dirty="0"/>
              <a:t>Generally – no one in the Power BI community is putting these things out there.  (NDA)</a:t>
            </a:r>
          </a:p>
          <a:p>
            <a:endParaRPr lang="en-US" dirty="0"/>
          </a:p>
          <a:p>
            <a:r>
              <a:rPr lang="en-US" dirty="0"/>
              <a:t>Comments about 70-778 vs DA-100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pPr fontAlgn="base"/>
            <a:r>
              <a:rPr lang="en-US" sz="4800" dirty="0"/>
              <a:t>*Practice Questions*</a:t>
            </a:r>
          </a:p>
        </p:txBody>
      </p:sp>
    </p:spTree>
    <p:extLst>
      <p:ext uri="{BB962C8B-B14F-4D97-AF65-F5344CB8AC3E}">
        <p14:creationId xmlns:p14="http://schemas.microsoft.com/office/powerpoint/2010/main" val="1379750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0BCD5E-8239-4CCD-AC5C-9944B47A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533711"/>
          </a:xfrm>
        </p:spPr>
        <p:txBody>
          <a:bodyPr/>
          <a:lstStyle/>
          <a:p>
            <a:r>
              <a:rPr lang="en-US" dirty="0"/>
              <a:t>So now what?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6A0C1-C600-484A-8807-06A96A126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6993A-E7D8-4B9A-90FC-786858AD5AD0}"/>
              </a:ext>
            </a:extLst>
          </p:cNvPr>
          <p:cNvGrpSpPr/>
          <p:nvPr/>
        </p:nvGrpSpPr>
        <p:grpSpPr>
          <a:xfrm>
            <a:off x="732321" y="2322095"/>
            <a:ext cx="2164884" cy="1106905"/>
            <a:chOff x="732321" y="2322095"/>
            <a:chExt cx="2164884" cy="11069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F8093-8572-4DB4-9AB5-292697BA023D}"/>
                </a:ext>
              </a:extLst>
            </p:cNvPr>
            <p:cNvSpPr/>
            <p:nvPr/>
          </p:nvSpPr>
          <p:spPr>
            <a:xfrm>
              <a:off x="732322" y="2322095"/>
              <a:ext cx="2164883" cy="110690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9A7768-9CCA-4043-9069-5B0CEDCA8A41}"/>
                </a:ext>
              </a:extLst>
            </p:cNvPr>
            <p:cNvSpPr txBox="1"/>
            <p:nvPr/>
          </p:nvSpPr>
          <p:spPr>
            <a:xfrm>
              <a:off x="732321" y="2521604"/>
              <a:ext cx="2164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Novice / Beginning with Power BI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E04ECA-CA72-49D3-923E-8AB1F9DFB751}"/>
              </a:ext>
            </a:extLst>
          </p:cNvPr>
          <p:cNvSpPr txBox="1"/>
          <p:nvPr/>
        </p:nvSpPr>
        <p:spPr>
          <a:xfrm>
            <a:off x="7053941" y="1465475"/>
            <a:ext cx="487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Start with the Learning Pathway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solutions within your domain of influence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Practice and grow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85A1D8-BD9E-4AAB-AD06-CA3FBE1829F3}"/>
              </a:ext>
            </a:extLst>
          </p:cNvPr>
          <p:cNvGrpSpPr/>
          <p:nvPr/>
        </p:nvGrpSpPr>
        <p:grpSpPr>
          <a:xfrm>
            <a:off x="732322" y="3732167"/>
            <a:ext cx="2164884" cy="1106905"/>
            <a:chOff x="732321" y="2322095"/>
            <a:chExt cx="2164884" cy="110690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8698B7-2D59-4BB8-B5BF-FEB6F6BBDEDB}"/>
                </a:ext>
              </a:extLst>
            </p:cNvPr>
            <p:cNvSpPr/>
            <p:nvPr/>
          </p:nvSpPr>
          <p:spPr>
            <a:xfrm>
              <a:off x="732322" y="2322095"/>
              <a:ext cx="2164883" cy="110690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97F3F1-C052-4220-B947-3873AF69095C}"/>
                </a:ext>
              </a:extLst>
            </p:cNvPr>
            <p:cNvSpPr txBox="1"/>
            <p:nvPr/>
          </p:nvSpPr>
          <p:spPr>
            <a:xfrm>
              <a:off x="732321" y="2521604"/>
              <a:ext cx="2164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Intermediate with Power BI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408CD1-27DC-4E1E-B54B-65FA9F6E0F02}"/>
              </a:ext>
            </a:extLst>
          </p:cNvPr>
          <p:cNvSpPr txBox="1"/>
          <p:nvPr/>
        </p:nvSpPr>
        <p:spPr>
          <a:xfrm>
            <a:off x="7053940" y="3332057"/>
            <a:ext cx="4871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 yourself on the skill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Review and fill in missing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desired – take the exam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9371AC-71BD-4269-B8F9-CB9F9C91FE59}"/>
              </a:ext>
            </a:extLst>
          </p:cNvPr>
          <p:cNvGrpSpPr/>
          <p:nvPr/>
        </p:nvGrpSpPr>
        <p:grpSpPr>
          <a:xfrm>
            <a:off x="732320" y="5197151"/>
            <a:ext cx="2164884" cy="1106905"/>
            <a:chOff x="732321" y="2322095"/>
            <a:chExt cx="2164884" cy="110690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DA73AE-1423-429C-AFBC-85DFC0CBB4DC}"/>
                </a:ext>
              </a:extLst>
            </p:cNvPr>
            <p:cNvSpPr/>
            <p:nvPr/>
          </p:nvSpPr>
          <p:spPr>
            <a:xfrm>
              <a:off x="732322" y="2322095"/>
              <a:ext cx="2164883" cy="110690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D155C-6CFF-4959-9AB4-7A2A6E31287E}"/>
                </a:ext>
              </a:extLst>
            </p:cNvPr>
            <p:cNvSpPr txBox="1"/>
            <p:nvPr/>
          </p:nvSpPr>
          <p:spPr>
            <a:xfrm>
              <a:off x="732321" y="2675492"/>
              <a:ext cx="216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Pro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E22270D-C31A-4B77-8C4A-6F01A870B8D5}"/>
              </a:ext>
            </a:extLst>
          </p:cNvPr>
          <p:cNvSpPr txBox="1"/>
          <p:nvPr/>
        </p:nvSpPr>
        <p:spPr>
          <a:xfrm>
            <a:off x="7053943" y="5218779"/>
            <a:ext cx="4871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 will likely pass without any prep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D7DC519-2744-435D-BB4D-ED1746ED8075}"/>
              </a:ext>
            </a:extLst>
          </p:cNvPr>
          <p:cNvSpPr/>
          <p:nvPr/>
        </p:nvSpPr>
        <p:spPr>
          <a:xfrm rot="21018678">
            <a:off x="3003602" y="2284257"/>
            <a:ext cx="3784102" cy="533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34626D8-6BB2-4FBD-82A8-4A3251223BA8}"/>
              </a:ext>
            </a:extLst>
          </p:cNvPr>
          <p:cNvSpPr/>
          <p:nvPr/>
        </p:nvSpPr>
        <p:spPr>
          <a:xfrm rot="21248030">
            <a:off x="3056582" y="3870116"/>
            <a:ext cx="3826875" cy="533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735DD50-3677-4703-9956-F566C3F1F39E}"/>
              </a:ext>
            </a:extLst>
          </p:cNvPr>
          <p:cNvSpPr/>
          <p:nvPr/>
        </p:nvSpPr>
        <p:spPr>
          <a:xfrm rot="21367057">
            <a:off x="3056581" y="5335524"/>
            <a:ext cx="3826875" cy="533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2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B27393-4E23-427C-9A84-2717DBDF2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BB6C6-283E-4982-9E62-E180134194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After Earning your…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F3215-2AC6-4817-B2F2-F7BBBEF6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17" y="2052049"/>
            <a:ext cx="2594789" cy="275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7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2EE0-8398-E147-8DC9-26560634F12E}"/>
              </a:ext>
            </a:extLst>
          </p:cNvPr>
          <p:cNvSpPr txBox="1">
            <a:spLocks/>
          </p:cNvSpPr>
          <p:nvPr/>
        </p:nvSpPr>
        <p:spPr>
          <a:xfrm>
            <a:off x="2988128" y="1706408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Have Any Questions?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922C91-BCD2-1A4B-84C2-A2DACF99DBBB}"/>
              </a:ext>
            </a:extLst>
          </p:cNvPr>
          <p:cNvCxnSpPr/>
          <p:nvPr/>
        </p:nvCxnSpPr>
        <p:spPr>
          <a:xfrm>
            <a:off x="3140235" y="1708797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3643C9-394B-BF49-9DD9-BF2893736854}"/>
              </a:ext>
            </a:extLst>
          </p:cNvPr>
          <p:cNvGrpSpPr/>
          <p:nvPr/>
        </p:nvGrpSpPr>
        <p:grpSpPr>
          <a:xfrm>
            <a:off x="4420081" y="3767757"/>
            <a:ext cx="3351834" cy="914400"/>
            <a:chOff x="4336109" y="3786418"/>
            <a:chExt cx="3351834" cy="914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98D174-9C0F-B14A-A31B-F21007C06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543" y="3786418"/>
              <a:ext cx="914400" cy="914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1D4E58-98B1-8147-83E0-27AE0681F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4826" y="3786418"/>
              <a:ext cx="914400" cy="914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542024-A9DD-B64B-A592-D00537EA1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6109" y="378641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9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B8916-0D7E-E944-8E60-9DBBDDA4A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sz="3600" dirty="0"/>
              <a:t>What is DA-100</a:t>
            </a:r>
          </a:p>
          <a:p>
            <a:pPr fontAlgn="base"/>
            <a:r>
              <a:rPr lang="en-US" sz="3600" dirty="0"/>
              <a:t>Should you take DA-100? </a:t>
            </a:r>
          </a:p>
          <a:p>
            <a:pPr fontAlgn="base"/>
            <a:r>
              <a:rPr lang="en-US" sz="3600" dirty="0"/>
              <a:t>How much preparation will you need? </a:t>
            </a:r>
          </a:p>
          <a:p>
            <a:pPr fontAlgn="base"/>
            <a:r>
              <a:rPr lang="en-US" sz="3600" dirty="0"/>
              <a:t>What material is covered?</a:t>
            </a:r>
          </a:p>
          <a:p>
            <a:pPr fontAlgn="base"/>
            <a:r>
              <a:rPr lang="en-US" sz="3600" dirty="0"/>
              <a:t>What study materials are available?</a:t>
            </a:r>
          </a:p>
          <a:p>
            <a:pPr fontAlgn="base"/>
            <a:r>
              <a:rPr lang="en-US" sz="3600" dirty="0"/>
              <a:t>What is the examination format?</a:t>
            </a:r>
          </a:p>
          <a:p>
            <a:pPr fontAlgn="base"/>
            <a:r>
              <a:rPr lang="en-US" sz="3600" strike="sngStrike" dirty="0"/>
              <a:t>Practice Questions</a:t>
            </a:r>
          </a:p>
          <a:p>
            <a:pPr fontAlgn="base"/>
            <a:r>
              <a:rPr lang="en-US" sz="3600" dirty="0"/>
              <a:t>Next Steps </a:t>
            </a:r>
            <a:endParaRPr lang="en-US" sz="3200" i="1" dirty="0"/>
          </a:p>
          <a:p>
            <a:pPr fontAlgn="base"/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DD200-4E01-5742-B700-6A3F4A29F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1026" name="Picture 2" descr="Best Mutombo Finger Wag GIFs | Gfycat">
            <a:extLst>
              <a:ext uri="{FF2B5EF4-FFF2-40B4-BE49-F238E27FC236}">
                <a16:creationId xmlns:a16="http://schemas.microsoft.com/office/drawing/2014/main" id="{1FDC7B81-CEF4-4F7F-AB07-CF573D6CB2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80" y="5286772"/>
            <a:ext cx="1577312" cy="9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74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F5F71F-8D98-412C-8BEB-28E5E244D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Segoe UI" panose="020B0502040204020203" pitchFamily="34" charset="0"/>
              </a:rPr>
              <a:t>“Analyzing Data with Microsoft Power BI”</a:t>
            </a:r>
          </a:p>
          <a:p>
            <a:r>
              <a:rPr lang="en-US" dirty="0"/>
              <a:t>Role-Based Certification/exam offered by Microsoft </a:t>
            </a:r>
          </a:p>
          <a:p>
            <a:r>
              <a:rPr lang="en-US" dirty="0"/>
              <a:t>Specific to using Microsoft Power BI in the capacity</a:t>
            </a:r>
            <a:br>
              <a:rPr lang="en-US" dirty="0"/>
            </a:br>
            <a:r>
              <a:rPr lang="en-US" dirty="0"/>
              <a:t>of a data analyst.  </a:t>
            </a:r>
          </a:p>
          <a:p>
            <a:r>
              <a:rPr lang="en-US" dirty="0"/>
              <a:t>Next generation exam for </a:t>
            </a:r>
            <a:br>
              <a:rPr lang="en-US" dirty="0"/>
            </a:br>
            <a:r>
              <a:rPr lang="en-US" dirty="0"/>
              <a:t>70-778: Analyzing &amp; Visualizing Data in Power BI </a:t>
            </a:r>
            <a:r>
              <a:rPr lang="en-US" sz="2000" dirty="0"/>
              <a:t>(</a:t>
            </a:r>
            <a:r>
              <a:rPr lang="en-US" sz="2000" i="1" dirty="0"/>
              <a:t>retiring Jan 2021</a:t>
            </a:r>
            <a:r>
              <a:rPr lang="en-US" sz="2000" dirty="0"/>
              <a:t>)</a:t>
            </a:r>
          </a:p>
          <a:p>
            <a:r>
              <a:rPr lang="en-US" dirty="0"/>
              <a:t>‘Equivalent Certification’ for MCBA: BI Reporting (Excel + Power BI) </a:t>
            </a:r>
            <a:r>
              <a:rPr lang="en-US" sz="2400" dirty="0"/>
              <a:t>also </a:t>
            </a:r>
            <a:r>
              <a:rPr lang="en-US" sz="2400" i="1" dirty="0"/>
              <a:t>retiring Jan 2021</a:t>
            </a:r>
          </a:p>
          <a:p>
            <a:r>
              <a:rPr lang="en-US" dirty="0"/>
              <a:t>Considered the main certification pathway for individuals wanting to demonstrate proficiency with Power BI.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2E47A-1426-4F37-AB60-A8A074BE7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is DA-100?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1D4EC-85E6-4358-8EC0-5456603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782" y="336207"/>
            <a:ext cx="2074881" cy="26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2E47A-1426-4F37-AB60-A8A074BE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What is DA-100?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F5F71F-8D98-412C-8BEB-28E5E244D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0510" cy="43034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>
                <a:latin typeface="+mn-lt"/>
              </a:rPr>
              <a:t>Part of the landscape of Azure based certifications</a:t>
            </a:r>
          </a:p>
          <a:p>
            <a:pPr marL="0"/>
            <a:endParaRPr lang="en-US" dirty="0">
              <a:latin typeface="+mn-lt"/>
            </a:endParaRPr>
          </a:p>
          <a:p>
            <a:pPr marL="0"/>
            <a:r>
              <a:rPr lang="en-US" dirty="0">
                <a:latin typeface="+mn-lt"/>
              </a:rPr>
              <a:t>It is not a prerequisite or part of another large certification pathway.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0D0D7-35D2-46ED-A5D9-305941C1B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" r="2" b="7142"/>
          <a:stretch/>
        </p:blipFill>
        <p:spPr>
          <a:xfrm>
            <a:off x="4327326" y="1238865"/>
            <a:ext cx="7790225" cy="5333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0221A-F772-48A8-8A2D-BC59AD5F9175}"/>
              </a:ext>
            </a:extLst>
          </p:cNvPr>
          <p:cNvSpPr/>
          <p:nvPr/>
        </p:nvSpPr>
        <p:spPr>
          <a:xfrm>
            <a:off x="4327326" y="5865997"/>
            <a:ext cx="1946787" cy="639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15A13-A77C-4505-8A85-95F82CA7C940}"/>
              </a:ext>
            </a:extLst>
          </p:cNvPr>
          <p:cNvSpPr txBox="1"/>
          <p:nvPr/>
        </p:nvSpPr>
        <p:spPr>
          <a:xfrm>
            <a:off x="4255926" y="6553521"/>
            <a:ext cx="6178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https://query.prod.cms.rt.microsoft.com/cms/api/am/binary/RE4wyqh</a:t>
            </a:r>
          </a:p>
        </p:txBody>
      </p:sp>
    </p:spTree>
    <p:extLst>
      <p:ext uri="{BB962C8B-B14F-4D97-AF65-F5344CB8AC3E}">
        <p14:creationId xmlns:p14="http://schemas.microsoft.com/office/powerpoint/2010/main" val="306437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2E47A-1426-4F37-AB60-A8A074BE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What is DA-100?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F5F71F-8D98-412C-8BEB-28E5E244D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0510" cy="43034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>
                <a:latin typeface="+mn-lt"/>
              </a:rPr>
              <a:t>Stand-alone role-based certification</a:t>
            </a:r>
          </a:p>
          <a:p>
            <a:pPr marL="457200" lvl="1"/>
            <a:r>
              <a:rPr lang="en-US" dirty="0">
                <a:latin typeface="+mn-lt"/>
              </a:rPr>
              <a:t>1 Exam</a:t>
            </a:r>
          </a:p>
          <a:p>
            <a:pPr marL="0"/>
            <a:endParaRPr lang="en-US" dirty="0">
              <a:latin typeface="+mn-lt"/>
            </a:endParaRPr>
          </a:p>
          <a:p>
            <a:pPr marL="0"/>
            <a:r>
              <a:rPr lang="en-US" dirty="0">
                <a:latin typeface="+mn-lt"/>
              </a:rPr>
              <a:t>Falls in the Power Platform family of skills</a:t>
            </a:r>
          </a:p>
          <a:p>
            <a:pPr marL="457200" lvl="1"/>
            <a:r>
              <a:rPr lang="en-US" dirty="0">
                <a:latin typeface="+mn-lt"/>
              </a:rPr>
              <a:t>Power BI</a:t>
            </a:r>
          </a:p>
          <a:p>
            <a:pPr marL="457200" lvl="1"/>
            <a:r>
              <a:rPr lang="en-US" dirty="0">
                <a:latin typeface="+mn-lt"/>
              </a:rPr>
              <a:t>Power Automate</a:t>
            </a:r>
          </a:p>
          <a:p>
            <a:pPr marL="457200" lvl="1"/>
            <a:r>
              <a:rPr lang="en-US" dirty="0">
                <a:latin typeface="+mn-lt"/>
              </a:rPr>
              <a:t>Power Apps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65B40-4CF4-4FBC-8104-858D9EFD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80" y="0"/>
            <a:ext cx="615652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B5E060-F6DF-4F1A-A5DE-873804D50B12}"/>
              </a:ext>
            </a:extLst>
          </p:cNvPr>
          <p:cNvSpPr/>
          <p:nvPr/>
        </p:nvSpPr>
        <p:spPr>
          <a:xfrm>
            <a:off x="6307048" y="3429000"/>
            <a:ext cx="759578" cy="361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D881C-DC08-4DF9-A45A-D50EC16333EE}"/>
              </a:ext>
            </a:extLst>
          </p:cNvPr>
          <p:cNvSpPr/>
          <p:nvPr/>
        </p:nvSpPr>
        <p:spPr>
          <a:xfrm>
            <a:off x="10259090" y="4673353"/>
            <a:ext cx="759578" cy="361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770B8-6A4D-44EF-90FD-264738F52DBE}"/>
              </a:ext>
            </a:extLst>
          </p:cNvPr>
          <p:cNvSpPr txBox="1"/>
          <p:nvPr/>
        </p:nvSpPr>
        <p:spPr>
          <a:xfrm>
            <a:off x="2831977" y="6550223"/>
            <a:ext cx="6178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http://aka.ms/TrainCertPoster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593442-D9E9-458F-923B-6C8163728230}"/>
              </a:ext>
            </a:extLst>
          </p:cNvPr>
          <p:cNvCxnSpPr>
            <a:cxnSpLocks/>
          </p:cNvCxnSpPr>
          <p:nvPr/>
        </p:nvCxnSpPr>
        <p:spPr>
          <a:xfrm>
            <a:off x="2414726" y="3009530"/>
            <a:ext cx="7844364" cy="1663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12AF6F-5C73-4EF9-98F5-1459808343E1}"/>
              </a:ext>
            </a:extLst>
          </p:cNvPr>
          <p:cNvCxnSpPr>
            <a:cxnSpLocks/>
          </p:cNvCxnSpPr>
          <p:nvPr/>
        </p:nvCxnSpPr>
        <p:spPr>
          <a:xfrm>
            <a:off x="2414726" y="3009530"/>
            <a:ext cx="3773010" cy="419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18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21AF71-16B9-4C1E-B842-6DED89AAD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Associate Level Exam - which assumes some Power BI experience</a:t>
            </a:r>
          </a:p>
          <a:p>
            <a:r>
              <a:rPr lang="en-US" dirty="0"/>
              <a:t>It is not a ‘requirement’ for most Power BI jobs – although certifications ‘can’ help you stand out</a:t>
            </a:r>
          </a:p>
          <a:p>
            <a:r>
              <a:rPr lang="en-US" dirty="0"/>
              <a:t>Must be renewed every 2 years</a:t>
            </a:r>
          </a:p>
          <a:p>
            <a:r>
              <a:rPr lang="en-US" dirty="0"/>
              <a:t>Cost $165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77A455-CC99-4483-8B61-1A99271D9A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Should you take DA-100?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3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5A4B24-05FC-4EDE-80CB-601E24A82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953258"/>
              </p:ext>
            </p:extLst>
          </p:nvPr>
        </p:nvGraphicFramePr>
        <p:xfrm>
          <a:off x="838200" y="1660525"/>
          <a:ext cx="10515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877A455-CC99-4483-8B61-1A99271D9A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Should you take DA-100?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6A484-7828-459F-A5C0-190AEB18F594}"/>
              </a:ext>
            </a:extLst>
          </p:cNvPr>
          <p:cNvSpPr txBox="1"/>
          <p:nvPr/>
        </p:nvSpPr>
        <p:spPr>
          <a:xfrm>
            <a:off x="4190260" y="2148396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FEF4F-58AC-4BCC-A236-5F72BF5E080B}"/>
              </a:ext>
            </a:extLst>
          </p:cNvPr>
          <p:cNvSpPr txBox="1"/>
          <p:nvPr/>
        </p:nvSpPr>
        <p:spPr>
          <a:xfrm>
            <a:off x="7516224" y="2119478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BEF66-CC80-4627-BB97-DE57A2215E8B}"/>
              </a:ext>
            </a:extLst>
          </p:cNvPr>
          <p:cNvSpPr txBox="1"/>
          <p:nvPr/>
        </p:nvSpPr>
        <p:spPr>
          <a:xfrm>
            <a:off x="9026907" y="3620294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6EF91-B435-4FC3-B80D-44BA0E4ED49E}"/>
              </a:ext>
            </a:extLst>
          </p:cNvPr>
          <p:cNvSpPr txBox="1"/>
          <p:nvPr/>
        </p:nvSpPr>
        <p:spPr>
          <a:xfrm>
            <a:off x="4159190" y="4456274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125E0-DD38-412E-BDB0-E709EB5F6261}"/>
              </a:ext>
            </a:extLst>
          </p:cNvPr>
          <p:cNvSpPr txBox="1"/>
          <p:nvPr/>
        </p:nvSpPr>
        <p:spPr>
          <a:xfrm>
            <a:off x="7516224" y="4602746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698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39B11B-5F67-4AE1-9649-F8D3D2667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sz="4800" dirty="0"/>
              <a:t>How much preparation will you need?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00849B-C3BA-4204-9764-362E76DEAD78}"/>
              </a:ext>
            </a:extLst>
          </p:cNvPr>
          <p:cNvCxnSpPr/>
          <p:nvPr/>
        </p:nvCxnSpPr>
        <p:spPr>
          <a:xfrm>
            <a:off x="1047565" y="1748901"/>
            <a:ext cx="0" cy="39860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F5F407-95EF-4CDC-8713-370985D038C1}"/>
              </a:ext>
            </a:extLst>
          </p:cNvPr>
          <p:cNvCxnSpPr>
            <a:cxnSpLocks/>
          </p:cNvCxnSpPr>
          <p:nvPr/>
        </p:nvCxnSpPr>
        <p:spPr>
          <a:xfrm flipH="1" flipV="1">
            <a:off x="1047565" y="5734975"/>
            <a:ext cx="8549196" cy="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CFEEC0A-7855-46C9-9AD3-B2959D2C7241}"/>
              </a:ext>
            </a:extLst>
          </p:cNvPr>
          <p:cNvSpPr txBox="1"/>
          <p:nvPr/>
        </p:nvSpPr>
        <p:spPr>
          <a:xfrm>
            <a:off x="3169329" y="5860282"/>
            <a:ext cx="399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developing </a:t>
            </a:r>
            <a:r>
              <a:rPr lang="en-US" i="1" dirty="0"/>
              <a:t>solutions</a:t>
            </a:r>
            <a:r>
              <a:rPr lang="en-US" dirty="0"/>
              <a:t> with Power BI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27D51-56EB-4227-BD4D-4D8A88E82EA5}"/>
              </a:ext>
            </a:extLst>
          </p:cNvPr>
          <p:cNvSpPr txBox="1"/>
          <p:nvPr/>
        </p:nvSpPr>
        <p:spPr>
          <a:xfrm rot="16200000">
            <a:off x="-673214" y="3491425"/>
            <a:ext cx="264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studying / Reviewing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528512-341A-4D5C-B5BF-F8055B3F783F}"/>
              </a:ext>
            </a:extLst>
          </p:cNvPr>
          <p:cNvCxnSpPr>
            <a:cxnSpLocks/>
          </p:cNvCxnSpPr>
          <p:nvPr/>
        </p:nvCxnSpPr>
        <p:spPr>
          <a:xfrm flipV="1">
            <a:off x="905522" y="3302486"/>
            <a:ext cx="0" cy="479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F23F39-1CD3-4D14-AFF1-C2537A2E1CAF}"/>
              </a:ext>
            </a:extLst>
          </p:cNvPr>
          <p:cNvCxnSpPr>
            <a:cxnSpLocks/>
          </p:cNvCxnSpPr>
          <p:nvPr/>
        </p:nvCxnSpPr>
        <p:spPr>
          <a:xfrm>
            <a:off x="4462509" y="5860282"/>
            <a:ext cx="7611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49C2F4-0AE9-49CA-A6D6-EB364556271B}"/>
              </a:ext>
            </a:extLst>
          </p:cNvPr>
          <p:cNvGrpSpPr/>
          <p:nvPr/>
        </p:nvGrpSpPr>
        <p:grpSpPr>
          <a:xfrm>
            <a:off x="6063274" y="4971135"/>
            <a:ext cx="360" cy="97920"/>
            <a:chOff x="6063274" y="4971135"/>
            <a:chExt cx="360" cy="97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BBED593-60A0-4B76-91CA-CA382FBE9209}"/>
                    </a:ext>
                  </a:extLst>
                </p14:cNvPr>
                <p14:cNvContentPartPr/>
                <p14:nvPr/>
              </p14:nvContentPartPr>
              <p14:xfrm>
                <a:off x="6063274" y="4971135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BBED593-60A0-4B76-91CA-CA382FBE920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5274" y="486313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80C1AC7-24A1-4788-82DB-6B0CF9FD373E}"/>
                    </a:ext>
                  </a:extLst>
                </p14:cNvPr>
                <p14:cNvContentPartPr/>
                <p14:nvPr/>
              </p14:nvContentPartPr>
              <p14:xfrm>
                <a:off x="6063274" y="5068695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80C1AC7-24A1-4788-82DB-6B0CF9FD373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45274" y="496069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5BA4C83-0B13-40D0-9B5F-FFCF63070D3D}"/>
              </a:ext>
            </a:extLst>
          </p:cNvPr>
          <p:cNvGrpSpPr/>
          <p:nvPr/>
        </p:nvGrpSpPr>
        <p:grpSpPr>
          <a:xfrm>
            <a:off x="6444874" y="5130975"/>
            <a:ext cx="124560" cy="110520"/>
            <a:chOff x="6444874" y="5130975"/>
            <a:chExt cx="124560" cy="110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D160E6-AE9B-4060-B6D2-6DC89319A114}"/>
                    </a:ext>
                  </a:extLst>
                </p14:cNvPr>
                <p14:cNvContentPartPr/>
                <p14:nvPr/>
              </p14:nvContentPartPr>
              <p14:xfrm>
                <a:off x="6444874" y="5175255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FD160E6-AE9B-4060-B6D2-6DC89319A1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874" y="506725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D5EF6C2-0745-4D41-B5B0-26DDDCA6C29C}"/>
                    </a:ext>
                  </a:extLst>
                </p14:cNvPr>
                <p14:cNvContentPartPr/>
                <p14:nvPr/>
              </p14:nvContentPartPr>
              <p14:xfrm>
                <a:off x="6524794" y="5237535"/>
                <a:ext cx="9000" cy="3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D5EF6C2-0745-4D41-B5B0-26DDDCA6C2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06794" y="5129535"/>
                  <a:ext cx="446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8DEE1D4-3EFC-47A0-B455-1BB5115A8D0A}"/>
                    </a:ext>
                  </a:extLst>
                </p14:cNvPr>
                <p14:cNvContentPartPr/>
                <p14:nvPr/>
              </p14:nvContentPartPr>
              <p14:xfrm>
                <a:off x="6569074" y="5166255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8DEE1D4-3EFC-47A0-B455-1BB5115A8D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51074" y="505825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67C1DF5-CF9E-4D89-BC56-A76B598A0DCF}"/>
                    </a:ext>
                  </a:extLst>
                </p14:cNvPr>
                <p14:cNvContentPartPr/>
                <p14:nvPr/>
              </p14:nvContentPartPr>
              <p14:xfrm>
                <a:off x="6524794" y="513097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67C1DF5-CF9E-4D89-BC56-A76B598A0DC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06794" y="502297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12FBAFC-52E2-4DDD-A975-4CF1079E58C4}"/>
                    </a:ext>
                  </a:extLst>
                </p14:cNvPr>
                <p14:cNvContentPartPr/>
                <p14:nvPr/>
              </p14:nvContentPartPr>
              <p14:xfrm>
                <a:off x="6524794" y="5130975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12FBAFC-52E2-4DDD-A975-4CF1079E58C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06794" y="502297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05DDBE3-C53E-45A9-B10D-8A9E0B790A59}"/>
                    </a:ext>
                  </a:extLst>
                </p14:cNvPr>
                <p14:cNvContentPartPr/>
                <p14:nvPr/>
              </p14:nvContentPartPr>
              <p14:xfrm>
                <a:off x="6480154" y="5166255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05DDBE3-C53E-45A9-B10D-8A9E0B790A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62154" y="505825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51D7455-4734-4B7F-B8A6-D6FB5FED0F66}"/>
                  </a:ext>
                </a:extLst>
              </p14:cNvPr>
              <p14:cNvContentPartPr/>
              <p14:nvPr/>
            </p14:nvContentPartPr>
            <p14:xfrm>
              <a:off x="8300314" y="5734695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51D7455-4734-4B7F-B8A6-D6FB5FED0F6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91314" y="57256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8041E52-0EB3-4A8A-85E1-701475114D5A}"/>
                  </a:ext>
                </a:extLst>
              </p14:cNvPr>
              <p14:cNvContentPartPr/>
              <p14:nvPr/>
            </p14:nvContentPartPr>
            <p14:xfrm>
              <a:off x="8397874" y="5734695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8041E52-0EB3-4A8A-85E1-701475114D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88874" y="57256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D7D820D-4B6D-4426-8572-35033D621457}"/>
                  </a:ext>
                </a:extLst>
              </p14:cNvPr>
              <p14:cNvContentPartPr/>
              <p14:nvPr/>
            </p14:nvContentPartPr>
            <p14:xfrm>
              <a:off x="1189234" y="1695079"/>
              <a:ext cx="8930880" cy="3800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D7D820D-4B6D-4426-8572-35033D62145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80234" y="1686079"/>
                <a:ext cx="8948521" cy="3817800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EFD363-08DA-4F8F-9F40-AEBB620670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688006" y="1383831"/>
            <a:ext cx="2147564" cy="872913"/>
          </a:xfrm>
          <a:prstGeom prst="rect">
            <a:avLst/>
          </a:prstGeom>
        </p:spPr>
      </p:pic>
      <p:pic>
        <p:nvPicPr>
          <p:cNvPr id="1026" name="Picture 2" descr="cdn.vox-cdn.com/thumbor/htMdbYP_81UscIBwvaMIEV9...">
            <a:extLst>
              <a:ext uri="{FF2B5EF4-FFF2-40B4-BE49-F238E27FC236}">
                <a16:creationId xmlns:a16="http://schemas.microsoft.com/office/drawing/2014/main" id="{2672B167-148D-4FC6-A443-2CF62F72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04" y="4037441"/>
            <a:ext cx="1626061" cy="12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B0EFFC-03E9-4CAA-8A8D-F618EFFD66F6}"/>
              </a:ext>
            </a:extLst>
          </p:cNvPr>
          <p:cNvSpPr txBox="1"/>
          <p:nvPr/>
        </p:nvSpPr>
        <p:spPr>
          <a:xfrm>
            <a:off x="9028829" y="3667969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go take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C9FE6-10BD-4233-B2CB-8CAF8AC4E60F}"/>
              </a:ext>
            </a:extLst>
          </p:cNvPr>
          <p:cNvSpPr txBox="1"/>
          <p:nvPr/>
        </p:nvSpPr>
        <p:spPr>
          <a:xfrm>
            <a:off x="2108698" y="2258560"/>
            <a:ext cx="20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get practicing</a:t>
            </a:r>
          </a:p>
        </p:txBody>
      </p:sp>
    </p:spTree>
    <p:extLst>
      <p:ext uri="{BB962C8B-B14F-4D97-AF65-F5344CB8AC3E}">
        <p14:creationId xmlns:p14="http://schemas.microsoft.com/office/powerpoint/2010/main" val="296970426"/>
      </p:ext>
    </p:extLst>
  </p:cSld>
  <p:clrMapOvr>
    <a:masterClrMapping/>
  </p:clrMapOvr>
</p:sld>
</file>

<file path=ppt/theme/theme1.xml><?xml version="1.0" encoding="utf-8"?>
<a:theme xmlns:a="http://schemas.openxmlformats.org/drawingml/2006/main" name="Pragmatic Wor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23046B1F3A34BBF133F191E959D92" ma:contentTypeVersion="4" ma:contentTypeDescription="Create a new document." ma:contentTypeScope="" ma:versionID="1de4dbfbb8486ffb4c398c1f9b7c0c1a">
  <xsd:schema xmlns:xsd="http://www.w3.org/2001/XMLSchema" xmlns:xs="http://www.w3.org/2001/XMLSchema" xmlns:p="http://schemas.microsoft.com/office/2006/metadata/properties" xmlns:ns2="a87bb4c9-bc9c-4c34-a056-baa423908cd5" targetNamespace="http://schemas.microsoft.com/office/2006/metadata/properties" ma:root="true" ma:fieldsID="6c375047e245938a6df362d710c34813" ns2:_="">
    <xsd:import namespace="a87bb4c9-bc9c-4c34-a056-baa423908c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bb4c9-bc9c-4c34-a056-baa423908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712A25-1942-4886-8FC2-D6404FAA86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C2D0C9-36DC-4CBA-9EBD-2DFDC3931C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7bb4c9-bc9c-4c34-a056-baa423908c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048935-1BC0-4849-80C3-D2D9528FAA40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87bb4c9-bc9c-4c34-a056-baa423908c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1378</Words>
  <Application>Microsoft Office PowerPoint</Application>
  <PresentationFormat>Widescreen</PresentationFormat>
  <Paragraphs>181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AvantGarde Bk BT Book</vt:lpstr>
      <vt:lpstr>AvantGarde Bk BT Demi</vt:lpstr>
      <vt:lpstr>Calibri</vt:lpstr>
      <vt:lpstr>Calibri Light</vt:lpstr>
      <vt:lpstr>Segoe UI</vt:lpstr>
      <vt:lpstr>Verdana</vt:lpstr>
      <vt:lpstr>Pragmatic Works</vt:lpstr>
      <vt:lpstr>Preparing for DA-100</vt:lpstr>
      <vt:lpstr>About the Presenter</vt:lpstr>
      <vt:lpstr>Outline</vt:lpstr>
      <vt:lpstr>What is DA-100?</vt:lpstr>
      <vt:lpstr>What is DA-100?</vt:lpstr>
      <vt:lpstr>What is DA-100?</vt:lpstr>
      <vt:lpstr>Should you take DA-100?</vt:lpstr>
      <vt:lpstr>Should you take DA-100?</vt:lpstr>
      <vt:lpstr>How much preparation will you need?</vt:lpstr>
      <vt:lpstr>How much preparation will you need?</vt:lpstr>
      <vt:lpstr>What material is covered?</vt:lpstr>
      <vt:lpstr>What material is covered?</vt:lpstr>
      <vt:lpstr>What study materials are available?</vt:lpstr>
      <vt:lpstr>What study materials are available?</vt:lpstr>
      <vt:lpstr>What study materials are available?</vt:lpstr>
      <vt:lpstr>What study materials are available?</vt:lpstr>
      <vt:lpstr>What study materials are available?</vt:lpstr>
      <vt:lpstr>What is the examination format?</vt:lpstr>
      <vt:lpstr>What is the examination format?</vt:lpstr>
      <vt:lpstr>What is the examination format?</vt:lpstr>
      <vt:lpstr>*Practice Questions*</vt:lpstr>
      <vt:lpstr>Next Steps</vt:lpstr>
      <vt:lpstr>After Earning your…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DA-100</dc:title>
  <dc:creator>Steve Wise</dc:creator>
  <cp:lastModifiedBy>Karen Robito</cp:lastModifiedBy>
  <cp:revision>2</cp:revision>
  <dcterms:created xsi:type="dcterms:W3CDTF">2020-08-17T14:53:58Z</dcterms:created>
  <dcterms:modified xsi:type="dcterms:W3CDTF">2020-08-31T16:43:13Z</dcterms:modified>
</cp:coreProperties>
</file>